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98" r:id="rId3"/>
    <p:sldId id="322" r:id="rId4"/>
    <p:sldId id="324" r:id="rId5"/>
    <p:sldId id="325" r:id="rId6"/>
    <p:sldId id="326" r:id="rId7"/>
    <p:sldId id="327" r:id="rId8"/>
    <p:sldId id="328" r:id="rId9"/>
    <p:sldId id="329" r:id="rId10"/>
    <p:sldId id="333" r:id="rId11"/>
    <p:sldId id="330" r:id="rId12"/>
    <p:sldId id="299" r:id="rId13"/>
    <p:sldId id="300" r:id="rId14"/>
    <p:sldId id="301" r:id="rId15"/>
    <p:sldId id="334" r:id="rId16"/>
    <p:sldId id="335" r:id="rId17"/>
    <p:sldId id="336" r:id="rId18"/>
    <p:sldId id="337" r:id="rId19"/>
    <p:sldId id="302" r:id="rId20"/>
    <p:sldId id="303" r:id="rId21"/>
    <p:sldId id="338" r:id="rId22"/>
    <p:sldId id="339" r:id="rId23"/>
    <p:sldId id="344" r:id="rId24"/>
    <p:sldId id="340" r:id="rId25"/>
    <p:sldId id="341" r:id="rId26"/>
    <p:sldId id="342" r:id="rId27"/>
    <p:sldId id="304" r:id="rId28"/>
    <p:sldId id="305" r:id="rId29"/>
    <p:sldId id="319" r:id="rId30"/>
    <p:sldId id="320" r:id="rId31"/>
    <p:sldId id="321" r:id="rId32"/>
    <p:sldId id="306" r:id="rId33"/>
    <p:sldId id="307" r:id="rId34"/>
    <p:sldId id="308" r:id="rId35"/>
    <p:sldId id="309" r:id="rId36"/>
    <p:sldId id="331" r:id="rId37"/>
    <p:sldId id="332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43" r:id="rId47"/>
    <p:sldId id="281" r:id="rId48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3E79C-9BDB-4C47-8B51-126CDDE75F22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9B9B-BC84-4232-A1E0-86BC0FBFD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2B53-8546-460A-8193-E0D058FF7544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FC50-2752-442C-839D-87D906EE954F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91F6-4F9E-45E8-96B7-7130B237F6BB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9A5A19C9-DFD4-430E-9449-5E599D45BA3C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6AF845F-926C-46C1-9CF4-80156F81B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7935-D76B-4530-BBC0-5562E6FCCB77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2FF2-CF48-4031-B4D0-A7EC02FB62CA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927B-627D-43D2-B81C-154095E4D89C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2F3E-F4CB-4A81-8469-23DC1FE4E2EE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511C-DF69-4262-9750-02ACCA57CF5E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A93C-757D-4765-9907-42951F497E9E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78AD-A976-48AA-891C-E016A780B9DB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DDE8-050D-40B5-99DF-EBE7D2CC572A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36D3-01EF-4A7A-BD22-931B385D09B7}" type="datetime1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and Data Warehousing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Unit 7</a:t>
            </a:r>
          </a:p>
          <a:p>
            <a:r>
              <a:rPr lang="en-US" b="1" dirty="0" smtClean="0"/>
              <a:t>Cluster analysis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Ordinal Variables 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Data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32396"/>
          <a:ext cx="2209800" cy="204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438103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  <a:tr h="43810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</a:tr>
              <a:tr h="28404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</a:tr>
              <a:tr h="2840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43810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495800"/>
            <a:ext cx="342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1:- Count the states (M</a:t>
            </a:r>
            <a:r>
              <a:rPr lang="en-US" baseline="-250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Here M</a:t>
            </a:r>
            <a:r>
              <a:rPr lang="en-US" baseline="-250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 = 3, {Fair, Good, Excellent}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97269"/>
            <a:ext cx="4113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2:- Replace each ordinal data by rank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{Fair=1, Good=2, Excellent=3}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8349" y="1600200"/>
            <a:ext cx="3027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3:- Normalize the ranking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if</a:t>
            </a:r>
            <a:r>
              <a:rPr lang="en-US" dirty="0" smtClean="0">
                <a:solidFill>
                  <a:srgbClr val="FF0000"/>
                </a:solidFill>
              </a:rPr>
              <a:t> = (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-25000" dirty="0" err="1" smtClean="0">
                <a:solidFill>
                  <a:srgbClr val="FF0000"/>
                </a:solidFill>
              </a:rPr>
              <a:t>if</a:t>
            </a:r>
            <a:r>
              <a:rPr lang="en-US" dirty="0" smtClean="0">
                <a:solidFill>
                  <a:srgbClr val="FF0000"/>
                </a:solidFill>
              </a:rPr>
              <a:t> - 1) / (M</a:t>
            </a:r>
            <a:r>
              <a:rPr lang="en-US" baseline="-250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 – 1)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00600" y="22860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2400" y="2782669"/>
            <a:ext cx="2820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Fair(1) = (1-1)/(3-1) = 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Good(2) = (2-1) / (3-1) = 0.5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Excellent(3) = (3-1)/(3-1) = 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10200" y="3657600"/>
            <a:ext cx="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0067" y="3733800"/>
            <a:ext cx="195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Distance Matrix (Using Manhattan Distance)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76800" y="4648200"/>
          <a:ext cx="2819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8E3-B9C1-4B4F-8325-859C571A82E0}" type="slidenum">
              <a:rPr lang="en-US"/>
              <a:pPr/>
              <a:t>11</a:t>
            </a:fld>
            <a:endParaRPr lang="en-US"/>
          </a:p>
        </p:txBody>
      </p:sp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6792913" cy="782638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b="1" dirty="0" smtClean="0"/>
              <a:t>Numerical Attributes</a:t>
            </a:r>
            <a:endParaRPr lang="en-US" b="1" dirty="0"/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7244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/>
              <a:t>Normalize the values d(</a:t>
            </a:r>
            <a:r>
              <a:rPr lang="en-US" sz="2400" dirty="0" err="1" smtClean="0"/>
              <a:t>i</a:t>
            </a:r>
            <a:r>
              <a:rPr lang="en-US" sz="2400" dirty="0" smtClean="0"/>
              <a:t>, j) = |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if</a:t>
            </a:r>
            <a:r>
              <a:rPr lang="en-US" sz="2400" dirty="0" smtClean="0"/>
              <a:t> -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jf</a:t>
            </a:r>
            <a:r>
              <a:rPr lang="en-US" sz="2400" dirty="0" smtClean="0"/>
              <a:t>| / (max - min)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Example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2667000"/>
          <a:ext cx="1752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4724400"/>
            <a:ext cx="286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max = 64 and min = 22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2025" y="5105400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d(1, 2) = |45 – 22| / (64 - 22)</a:t>
            </a:r>
          </a:p>
          <a:p>
            <a:r>
              <a:rPr lang="en-US" dirty="0" smtClean="0"/>
              <a:t>            = 23 / 42</a:t>
            </a:r>
          </a:p>
          <a:p>
            <a:r>
              <a:rPr lang="en-US" dirty="0" smtClean="0"/>
              <a:t>            = 0.55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3733800"/>
            <a:ext cx="152400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10200" y="2895600"/>
          <a:ext cx="3124200" cy="18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367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256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6783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/>
                </a:tc>
              </a:tr>
              <a:tr h="36783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</a:tr>
              <a:tr h="36783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Clustering</a:t>
            </a:r>
            <a:r>
              <a:rPr lang="en-US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Clustering techniques only.</a:t>
            </a:r>
          </a:p>
          <a:p>
            <a:pPr lvl="2" algn="just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Partitioning </a:t>
            </a:r>
          </a:p>
          <a:p>
            <a:pPr lvl="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k-Means algorithm</a:t>
            </a:r>
          </a:p>
          <a:p>
            <a:pPr lvl="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algorithm (</a:t>
            </a:r>
            <a:r>
              <a:rPr lang="en-US" i="1" dirty="0" smtClean="0"/>
              <a:t>PAM</a:t>
            </a:r>
            <a:r>
              <a:rPr lang="en-US" dirty="0" smtClean="0"/>
              <a:t> (Partitioning Around </a:t>
            </a:r>
            <a:r>
              <a:rPr lang="en-US" dirty="0" err="1" smtClean="0"/>
              <a:t>Medoids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Clr>
                <a:srgbClr val="009DD9"/>
              </a:buClr>
            </a:pPr>
            <a:r>
              <a:rPr lang="en-US" sz="2000" b="1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Hierarchical</a:t>
            </a:r>
          </a:p>
          <a:p>
            <a:pPr lvl="3" algn="just">
              <a:buClr>
                <a:srgbClr val="009DD9"/>
              </a:buClr>
            </a:pP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Agglomerative and divisive algorithm</a:t>
            </a:r>
          </a:p>
          <a:p>
            <a:pPr lvl="3" algn="just">
              <a:buClr>
                <a:srgbClr val="009DD9"/>
              </a:buClr>
            </a:pPr>
            <a:endParaRPr lang="en-US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Clr>
                <a:srgbClr val="009DD9"/>
              </a:buClr>
            </a:pPr>
            <a:r>
              <a:rPr lang="en-US" sz="2000" b="1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Density – Based</a:t>
            </a:r>
          </a:p>
          <a:p>
            <a:pPr lvl="3" algn="just">
              <a:buClr>
                <a:srgbClr val="009DD9"/>
              </a:buClr>
            </a:pP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DBSCAN</a:t>
            </a:r>
          </a:p>
          <a:p>
            <a:pPr marL="978408" lvl="3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k-Means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k-Means clustering algorithm proposed by J.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Hartigan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M. A. Wong [1979].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 set of n distinct objects, the k-Means clustering algorithm partitions the objects into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 of clusters such that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intra-cluster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similarity is high but the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inter-cluster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similarity is low.</a:t>
            </a:r>
          </a:p>
          <a:p>
            <a:pPr algn="just"/>
            <a:endParaRPr lang="en-US" sz="105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algorithm, user has to specify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number of clusters and consider the objects are defined with numeric attributes and thus using any one of the distance metric to demarcate the clusters.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k-Means Algorithm…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US" sz="2800" b="1" u="sng" dirty="0" smtClean="0"/>
              <a:t>Algorithm</a:t>
            </a:r>
            <a:endParaRPr lang="en-US" sz="2800" dirty="0" smtClean="0"/>
          </a:p>
          <a:p>
            <a:pPr lvl="1" algn="just"/>
            <a:r>
              <a:rPr lang="en-US" dirty="0" smtClean="0"/>
              <a:t>Choose k number of clusters to be determined.</a:t>
            </a:r>
          </a:p>
          <a:p>
            <a:pPr lvl="1" algn="just"/>
            <a:r>
              <a:rPr lang="en-US" dirty="0" smtClean="0"/>
              <a:t>Choose k objects randomly as the initial cluster centers</a:t>
            </a:r>
          </a:p>
          <a:p>
            <a:pPr lvl="1" algn="just"/>
            <a:r>
              <a:rPr lang="en-US" dirty="0" smtClean="0"/>
              <a:t>Repeat</a:t>
            </a:r>
          </a:p>
          <a:p>
            <a:pPr lvl="2" algn="just"/>
            <a:r>
              <a:rPr lang="en-US" sz="2800" dirty="0" smtClean="0"/>
              <a:t>Assign each object to their closest cluster</a:t>
            </a:r>
          </a:p>
          <a:p>
            <a:pPr lvl="2" algn="just"/>
            <a:r>
              <a:rPr lang="en-US" sz="2800" dirty="0" smtClean="0"/>
              <a:t>Compute new clusters, calculate mean points</a:t>
            </a:r>
          </a:p>
          <a:p>
            <a:pPr lvl="1" algn="just"/>
            <a:r>
              <a:rPr lang="en-US" dirty="0" smtClean="0"/>
              <a:t>Until</a:t>
            </a:r>
          </a:p>
          <a:p>
            <a:pPr lvl="2" algn="just"/>
            <a:r>
              <a:rPr lang="en-US" sz="2800" dirty="0" smtClean="0"/>
              <a:t>No change in cluster entities OR</a:t>
            </a:r>
          </a:p>
          <a:p>
            <a:pPr lvl="2" algn="just"/>
            <a:r>
              <a:rPr lang="en-US" sz="2000" dirty="0" smtClean="0"/>
              <a:t>No objects change its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k-Means Algorithm (Example, k=2)…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k-Means Algorithm (Example, k=2)…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u="sng" dirty="0" smtClean="0"/>
              <a:t>Step 1</a:t>
            </a:r>
            <a:r>
              <a:rPr lang="en-US" sz="2000" u="sng" dirty="0" smtClean="0"/>
              <a:t>:</a:t>
            </a:r>
            <a:endParaRPr lang="en-US" sz="2000" dirty="0" smtClean="0"/>
          </a:p>
          <a:p>
            <a:pPr algn="just"/>
            <a:r>
              <a:rPr lang="en-US" sz="2000" u="sng" dirty="0" smtClean="0"/>
              <a:t>Initialization</a:t>
            </a:r>
            <a:r>
              <a:rPr lang="en-US" sz="2000" dirty="0" smtClean="0"/>
              <a:t>: Randomly we choose following two </a:t>
            </a:r>
            <a:r>
              <a:rPr lang="en-US" sz="2000" dirty="0" err="1" smtClean="0"/>
              <a:t>centroids</a:t>
            </a:r>
            <a:r>
              <a:rPr lang="en-US" sz="2000" dirty="0" smtClean="0"/>
              <a:t> (k=2) for two clusters.</a:t>
            </a:r>
          </a:p>
          <a:p>
            <a:pPr algn="just"/>
            <a:r>
              <a:rPr lang="en-US" sz="2000" dirty="0" smtClean="0"/>
              <a:t>In this case the 2 </a:t>
            </a:r>
            <a:r>
              <a:rPr lang="en-US" sz="2000" dirty="0" err="1" smtClean="0"/>
              <a:t>centroids</a:t>
            </a:r>
            <a:r>
              <a:rPr lang="en-US" sz="2000" dirty="0" smtClean="0"/>
              <a:t> are: m1=(1.0,1.0) and m2=(5.0,7.0).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4495800" cy="233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312229"/>
            <a:ext cx="4343400" cy="124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29200" y="3048000"/>
            <a:ext cx="347162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k-Means Algorithm (Example, k=2)…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u="sng" dirty="0" smtClean="0"/>
              <a:t>Step 2:</a:t>
            </a:r>
          </a:p>
          <a:p>
            <a:pPr algn="just"/>
            <a:r>
              <a:rPr lang="en-US" sz="2000" dirty="0" smtClean="0"/>
              <a:t>Thus, we obtain two clusters containing: 	{1,2,3} and {4,5,6,7}.</a:t>
            </a:r>
          </a:p>
          <a:p>
            <a:pPr algn="just"/>
            <a:r>
              <a:rPr lang="en-US" sz="2000" dirty="0" smtClean="0"/>
              <a:t>Their new </a:t>
            </a:r>
            <a:r>
              <a:rPr lang="en-US" sz="2000" dirty="0" err="1" smtClean="0"/>
              <a:t>centroids</a:t>
            </a:r>
            <a:r>
              <a:rPr lang="en-US" sz="2000" dirty="0" smtClean="0"/>
              <a:t> are: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286000"/>
            <a:ext cx="502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914650"/>
            <a:ext cx="50292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505200"/>
            <a:ext cx="1371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 t="6557"/>
          <a:stretch>
            <a:fillRect/>
          </a:stretch>
        </p:blipFill>
        <p:spPr bwMode="auto">
          <a:xfrm>
            <a:off x="327527" y="2895600"/>
            <a:ext cx="3482473" cy="374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890908" y="4648200"/>
            <a:ext cx="5100692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Therefore, the new clusters are: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	{1,2} and {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,4,5,6,7} 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Next </a:t>
            </a:r>
            <a:r>
              <a:rPr lang="en-US" dirty="0" err="1" smtClean="0">
                <a:solidFill>
                  <a:srgbClr val="FF0000"/>
                </a:solidFill>
              </a:rPr>
              <a:t>centroids</a:t>
            </a:r>
            <a:r>
              <a:rPr lang="en-US" dirty="0" smtClean="0">
                <a:solidFill>
                  <a:srgbClr val="FF0000"/>
                </a:solidFill>
              </a:rPr>
              <a:t> are: m1=(1.25,1.5) and m2 = (3.9,5.1)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k-Means Algorithm (Example, k=2)…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u="sng" dirty="0" smtClean="0"/>
              <a:t>Step 3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	The clusters obtained are:</a:t>
            </a:r>
          </a:p>
          <a:p>
            <a:pPr algn="just">
              <a:buNone/>
            </a:pPr>
            <a:r>
              <a:rPr lang="en-US" dirty="0" smtClean="0"/>
              <a:t>	{1,2} and {3,4,5,6,7}</a:t>
            </a:r>
          </a:p>
          <a:p>
            <a:pPr algn="just"/>
            <a:r>
              <a:rPr lang="en-US" dirty="0" smtClean="0"/>
              <a:t>Therefore, there is no change in the cluster. </a:t>
            </a:r>
          </a:p>
          <a:p>
            <a:pPr algn="just"/>
            <a:r>
              <a:rPr lang="en-US" dirty="0" smtClean="0"/>
              <a:t>Thus, the algorithm comes to a halt here and final result consist of 2 clusters {1,2} and {3,4,5,6,7}.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 l="5357" t="4225" r="3572" b="8450"/>
          <a:stretch>
            <a:fillRect/>
          </a:stretch>
        </p:blipFill>
        <p:spPr>
          <a:xfrm>
            <a:off x="5029200" y="1600200"/>
            <a:ext cx="38862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k-Means Algorithm…</a:t>
            </a:r>
            <a:r>
              <a:rPr lang="en-US" b="1" cap="all" dirty="0" smtClean="0"/>
              <a:t> </a:t>
            </a:r>
            <a:r>
              <a:rPr lang="en-US" sz="2400" b="1" i="1" cap="all" dirty="0" smtClean="0">
                <a:solidFill>
                  <a:srgbClr val="FF0000"/>
                </a:solidFill>
              </a:rPr>
              <a:t>(Example)</a:t>
            </a:r>
            <a:endParaRPr lang="en-US" sz="2400" i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057400"/>
          <a:ext cx="3657600" cy="1828800"/>
        </p:xfrm>
        <a:graphic>
          <a:graphicData uri="http://schemas.openxmlformats.org/drawingml/2006/table">
            <a:tbl>
              <a:tblPr/>
              <a:tblGrid>
                <a:gridCol w="1826208"/>
                <a:gridCol w="915696"/>
                <a:gridCol w="915696"/>
              </a:tblGrid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Liberation Serif"/>
                          <a:ea typeface="Calibri"/>
                          <a:cs typeface="Mangal"/>
                        </a:rPr>
                        <a:t>Instance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Liberation Serif"/>
                          <a:ea typeface="Calibri"/>
                          <a:cs typeface="Mangal"/>
                        </a:rPr>
                        <a:t>X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Liberation Serif"/>
                          <a:ea typeface="Calibri"/>
                          <a:cs typeface="Mangal"/>
                        </a:rPr>
                        <a:t>Y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Liberation Serif"/>
                          <a:ea typeface="Calibri"/>
                          <a:cs typeface="Mangal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1.0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1.5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1.0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4.5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Liberation Serif"/>
                          <a:ea typeface="Calibri"/>
                          <a:cs typeface="Mangal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2.0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1.5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2.0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3.5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3.0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2.5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Liberation Serif"/>
                          <a:ea typeface="Calibri"/>
                          <a:cs typeface="Mangal"/>
                        </a:rPr>
                        <a:t>3.0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Liberation Serif"/>
                          <a:ea typeface="Calibri"/>
                          <a:cs typeface="Mangal"/>
                        </a:rPr>
                        <a:t>4.0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72440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dirty="0" smtClean="0"/>
              <a:t>If the objects are to be partitioned into 2 clusters then k = 2.</a:t>
            </a:r>
          </a:p>
          <a:p>
            <a:pPr lvl="0" algn="just"/>
            <a:r>
              <a:rPr lang="en-US" dirty="0" smtClean="0"/>
              <a:t>Next choose two points are random, object 1 and 3 are chosen, </a:t>
            </a:r>
          </a:p>
          <a:p>
            <a:pPr algn="just"/>
            <a:r>
              <a:rPr lang="en-US" dirty="0" smtClean="0"/>
              <a:t>i.e.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1</a:t>
            </a:r>
            <a:r>
              <a:rPr lang="en-US" dirty="0" smtClean="0"/>
              <a:t> = (1.0, 1.5) and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2</a:t>
            </a:r>
            <a:r>
              <a:rPr lang="en-US" dirty="0" smtClean="0"/>
              <a:t> = (2.0, 1.5)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Cluster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400" b="1" u="sng" dirty="0" smtClean="0"/>
              <a:t>Cluster</a:t>
            </a:r>
            <a:r>
              <a:rPr lang="en-US" sz="2400" dirty="0" smtClean="0"/>
              <a:t>: a collection of data objects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Similar to one another within the same cluster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Dissimilar to the objects in other clusters</a:t>
            </a:r>
          </a:p>
          <a:p>
            <a:pPr algn="just">
              <a:lnSpc>
                <a:spcPct val="110000"/>
              </a:lnSpc>
            </a:pPr>
            <a:r>
              <a:rPr lang="en-US" sz="2400" b="1" u="sng" dirty="0" smtClean="0"/>
              <a:t>Cluster analysis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Finding similarities between data according to the characteristics found in the data and grouping similar data objects into clusters</a:t>
            </a:r>
          </a:p>
          <a:p>
            <a:pPr algn="just">
              <a:lnSpc>
                <a:spcPct val="110000"/>
              </a:lnSpc>
            </a:pPr>
            <a:r>
              <a:rPr lang="en-US" sz="2400" b="1" u="sng" dirty="0" smtClean="0"/>
              <a:t>Unsupervised learning</a:t>
            </a:r>
            <a:r>
              <a:rPr lang="en-US" sz="2400" dirty="0" smtClean="0"/>
              <a:t>: no predefined classes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Problems in </a:t>
            </a:r>
            <a:r>
              <a:rPr lang="en-US" b="1" i="1" dirty="0" smtClean="0"/>
              <a:t>k-Means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000" b="1" u="sng" dirty="0" smtClean="0"/>
              <a:t>Weakness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Applicable only when </a:t>
            </a:r>
            <a:r>
              <a:rPr lang="en-US" sz="2000" i="1" dirty="0" smtClean="0"/>
              <a:t>mean</a:t>
            </a:r>
            <a:r>
              <a:rPr lang="en-US" sz="2000" dirty="0" smtClean="0"/>
              <a:t> is defined, then what about categorical data?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Need to specify </a:t>
            </a:r>
            <a:r>
              <a:rPr lang="en-US" sz="2000" i="1" dirty="0" smtClean="0"/>
              <a:t>k, </a:t>
            </a:r>
            <a:r>
              <a:rPr lang="en-US" sz="2000" dirty="0" smtClean="0"/>
              <a:t>the </a:t>
            </a:r>
            <a:r>
              <a:rPr lang="en-US" sz="2000" i="1" dirty="0" smtClean="0"/>
              <a:t>number</a:t>
            </a:r>
            <a:r>
              <a:rPr lang="en-US" sz="2000" dirty="0" smtClean="0"/>
              <a:t> of clusters, in advance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Unable to handle noisy data and </a:t>
            </a:r>
            <a:r>
              <a:rPr lang="en-US" sz="2000" i="1" dirty="0" smtClean="0"/>
              <a:t>outliers</a:t>
            </a:r>
            <a:endParaRPr lang="en-US" sz="2000" dirty="0" smtClean="0"/>
          </a:p>
          <a:p>
            <a:pPr lvl="1" algn="just">
              <a:lnSpc>
                <a:spcPct val="120000"/>
              </a:lnSpc>
            </a:pPr>
            <a:endParaRPr lang="en-US" sz="2000" i="1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K-Means ++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An initialization procedure for k-means</a:t>
            </a:r>
          </a:p>
          <a:p>
            <a:pPr algn="just"/>
            <a:r>
              <a:rPr lang="en-US" dirty="0" smtClean="0"/>
              <a:t>Acknowledge that there might be better choice for initial </a:t>
            </a:r>
            <a:r>
              <a:rPr lang="en-US" dirty="0" err="1" smtClean="0"/>
              <a:t>centroids</a:t>
            </a:r>
            <a:endParaRPr lang="en-US" dirty="0" smtClean="0"/>
          </a:p>
          <a:p>
            <a:pPr algn="just"/>
            <a:r>
              <a:rPr lang="en-US" dirty="0" smtClean="0"/>
              <a:t>Instead of choosing initial clusters centers randomly, choose them smarter</a:t>
            </a:r>
          </a:p>
          <a:p>
            <a:pPr algn="just"/>
            <a:r>
              <a:rPr lang="en-US" b="1" u="sng" dirty="0" smtClean="0"/>
              <a:t>Steps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Choose one of the data points as an initial cluster center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For each observation </a:t>
            </a:r>
            <a:r>
              <a:rPr lang="en-US" b="1" i="1" dirty="0" smtClean="0"/>
              <a:t>x</a:t>
            </a:r>
            <a:r>
              <a:rPr lang="en-US" dirty="0" smtClean="0"/>
              <a:t>, determine D(x), where D(x) denotes the minimal distance from x to a current cluster center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Choose next cluster center from the data points , with the probability of making an observation x, a cluster center, proportional to d(x)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Repeat 2 and 3 until you have chosen the k number of centers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K-Means ++ 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Consider the data set</a:t>
            </a:r>
          </a:p>
          <a:p>
            <a:pPr lvl="1" algn="just"/>
            <a:r>
              <a:rPr lang="en-US" sz="2400" dirty="0" smtClean="0"/>
              <a:t>(7,4), (8,3), (5,9), (3,3), (1,3), (10,1), with k=3</a:t>
            </a:r>
          </a:p>
          <a:p>
            <a:pPr algn="just"/>
            <a:r>
              <a:rPr lang="en-US" sz="2800" dirty="0" smtClean="0"/>
              <a:t>Randomly select one data point, (7,4), as initial cluster center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3505200"/>
          <a:ext cx="1905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952500"/>
              </a:tblGrid>
              <a:tr h="348343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D(x)</a:t>
                      </a:r>
                      <a:endParaRPr lang="en-US" dirty="0"/>
                    </a:p>
                  </a:txBody>
                  <a:tcPr/>
                </a:tc>
              </a:tr>
              <a:tr h="348343">
                <a:tc>
                  <a:txBody>
                    <a:bodyPr/>
                    <a:lstStyle/>
                    <a:p>
                      <a:r>
                        <a:rPr lang="en-US" dirty="0" smtClean="0"/>
                        <a:t>(7,4)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48343">
                <a:tc>
                  <a:txBody>
                    <a:bodyPr/>
                    <a:lstStyle/>
                    <a:p>
                      <a:r>
                        <a:rPr lang="en-US" dirty="0" smtClean="0"/>
                        <a:t>(8,3)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48343">
                <a:tc>
                  <a:txBody>
                    <a:bodyPr/>
                    <a:lstStyle/>
                    <a:p>
                      <a:r>
                        <a:rPr lang="en-US" dirty="0" smtClean="0"/>
                        <a:t>(5,9)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48343">
                <a:tc>
                  <a:txBody>
                    <a:bodyPr/>
                    <a:lstStyle/>
                    <a:p>
                      <a:r>
                        <a:rPr lang="en-US" dirty="0" smtClean="0"/>
                        <a:t>(3,3)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48343">
                <a:tc>
                  <a:txBody>
                    <a:bodyPr/>
                    <a:lstStyle/>
                    <a:p>
                      <a:r>
                        <a:rPr lang="en-US" dirty="0" smtClean="0"/>
                        <a:t>(1,3)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348343">
                <a:tc>
                  <a:txBody>
                    <a:bodyPr/>
                    <a:lstStyle/>
                    <a:p>
                      <a:r>
                        <a:rPr lang="en-US" dirty="0" smtClean="0"/>
                        <a:t>(10,1)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21056" y="3505529"/>
          <a:ext cx="990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591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</a:t>
                      </a:r>
                      <a:endParaRPr lang="en-US" dirty="0" smtClean="0"/>
                    </a:p>
                  </a:txBody>
                  <a:tcPr/>
                </a:tc>
              </a:tr>
              <a:tr h="359182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59182">
                <a:tc>
                  <a:txBody>
                    <a:bodyPr/>
                    <a:lstStyle/>
                    <a:p>
                      <a:r>
                        <a:rPr lang="en-US" dirty="0" smtClean="0"/>
                        <a:t>2/103</a:t>
                      </a:r>
                      <a:endParaRPr lang="en-US" dirty="0"/>
                    </a:p>
                  </a:txBody>
                  <a:tcPr/>
                </a:tc>
              </a:tr>
              <a:tr h="359182">
                <a:tc>
                  <a:txBody>
                    <a:bodyPr/>
                    <a:lstStyle/>
                    <a:p>
                      <a:r>
                        <a:rPr lang="en-US" dirty="0" smtClean="0"/>
                        <a:t>29/103</a:t>
                      </a:r>
                      <a:endParaRPr lang="en-US" dirty="0"/>
                    </a:p>
                  </a:txBody>
                  <a:tcPr/>
                </a:tc>
              </a:tr>
              <a:tr h="359182">
                <a:tc>
                  <a:txBody>
                    <a:bodyPr/>
                    <a:lstStyle/>
                    <a:p>
                      <a:r>
                        <a:rPr lang="en-US" dirty="0" smtClean="0"/>
                        <a:t>17/103</a:t>
                      </a:r>
                      <a:endParaRPr lang="en-US" dirty="0"/>
                    </a:p>
                  </a:txBody>
                  <a:tcPr/>
                </a:tc>
              </a:tr>
              <a:tr h="359182">
                <a:tc>
                  <a:txBody>
                    <a:bodyPr/>
                    <a:lstStyle/>
                    <a:p>
                      <a:r>
                        <a:rPr lang="en-US" dirty="0" smtClean="0"/>
                        <a:t>37/103</a:t>
                      </a:r>
                      <a:endParaRPr lang="en-US" dirty="0"/>
                    </a:p>
                  </a:txBody>
                  <a:tcPr/>
                </a:tc>
              </a:tr>
              <a:tr h="359182">
                <a:tc>
                  <a:txBody>
                    <a:bodyPr/>
                    <a:lstStyle/>
                    <a:p>
                      <a:r>
                        <a:rPr lang="en-US" dirty="0" smtClean="0"/>
                        <a:t>18/103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057400" y="56388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" y="6172200"/>
            <a:ext cx="26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Having highest probability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905000" y="5715000"/>
            <a:ext cx="228600" cy="381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048000" y="3491132"/>
          <a:ext cx="762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mtClean="0"/>
                        <a:t>D(x)</a:t>
                      </a:r>
                      <a:endParaRPr lang="en-US" dirty="0" smtClean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86200" y="3535680"/>
          <a:ext cx="990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591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</a:t>
                      </a:r>
                      <a:endParaRPr lang="en-US" dirty="0" smtClean="0"/>
                    </a:p>
                  </a:txBody>
                  <a:tcPr/>
                </a:tc>
              </a:tr>
              <a:tr h="359182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59182">
                <a:tc>
                  <a:txBody>
                    <a:bodyPr/>
                    <a:lstStyle/>
                    <a:p>
                      <a:r>
                        <a:rPr lang="en-US" dirty="0" smtClean="0"/>
                        <a:t>2/53</a:t>
                      </a:r>
                      <a:endParaRPr lang="en-US" dirty="0"/>
                    </a:p>
                  </a:txBody>
                  <a:tcPr/>
                </a:tc>
              </a:tr>
              <a:tr h="359182">
                <a:tc>
                  <a:txBody>
                    <a:bodyPr/>
                    <a:lstStyle/>
                    <a:p>
                      <a:r>
                        <a:rPr lang="en-US" dirty="0" smtClean="0"/>
                        <a:t>29/53</a:t>
                      </a:r>
                      <a:endParaRPr lang="en-US" dirty="0"/>
                    </a:p>
                  </a:txBody>
                  <a:tcPr/>
                </a:tc>
              </a:tr>
              <a:tr h="359182">
                <a:tc>
                  <a:txBody>
                    <a:bodyPr/>
                    <a:lstStyle/>
                    <a:p>
                      <a:r>
                        <a:rPr lang="en-US" dirty="0" smtClean="0"/>
                        <a:t>4/53</a:t>
                      </a:r>
                      <a:endParaRPr lang="en-US" dirty="0"/>
                    </a:p>
                  </a:txBody>
                  <a:tcPr/>
                </a:tc>
              </a:tr>
              <a:tr h="359182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59182">
                <a:tc>
                  <a:txBody>
                    <a:bodyPr/>
                    <a:lstStyle/>
                    <a:p>
                      <a:r>
                        <a:rPr lang="en-US" dirty="0" smtClean="0"/>
                        <a:t>18/53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038600" y="49530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1600" y="4038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algorithm terminates here, since we have to make 3 (k=3) clusters and we have chosen 3 centers (7,4), (1,3), (5,9)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K-Means ++ (Exercise)…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 the k-means++ algorithm and Euclidean distance to find the first K(=3) </a:t>
            </a:r>
            <a:r>
              <a:rPr lang="en-US" dirty="0" err="1" smtClean="0"/>
              <a:t>centroids</a:t>
            </a:r>
            <a:r>
              <a:rPr lang="en-US" dirty="0" smtClean="0"/>
              <a:t> from the following 8 examples : </a:t>
            </a:r>
          </a:p>
          <a:p>
            <a:pPr marL="742950" lvl="2" indent="-342900" algn="just"/>
            <a:r>
              <a:rPr lang="en-US" dirty="0" smtClean="0"/>
              <a:t>A1=(2,10), A2=(2,5), A3=(8,4), A4=(5,8), A5=(7,5), A6=(6,4), A7=(1,2), A8=(4,9). </a:t>
            </a:r>
          </a:p>
          <a:p>
            <a:pPr lvl="1" algn="just"/>
            <a:r>
              <a:rPr lang="en-US" dirty="0" smtClean="0"/>
              <a:t>Assume that the first point chosen as </a:t>
            </a:r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smtClean="0"/>
              <a:t>is A7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Mini Batch K - Means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Alternative of K-means for clustering massive dataset</a:t>
            </a:r>
          </a:p>
          <a:p>
            <a:pPr algn="just"/>
            <a:r>
              <a:rPr lang="en-US" dirty="0" smtClean="0"/>
              <a:t>At each iteration, use small random subsets of data (“mini batches”)</a:t>
            </a:r>
          </a:p>
          <a:p>
            <a:pPr algn="just"/>
            <a:r>
              <a:rPr lang="en-US" dirty="0" smtClean="0"/>
              <a:t>No need to store the whole dataset in memory</a:t>
            </a:r>
          </a:p>
          <a:p>
            <a:pPr algn="just"/>
            <a:r>
              <a:rPr lang="en-US" dirty="0" smtClean="0"/>
              <a:t>At each iteration, only the distance between a mini batch and k </a:t>
            </a:r>
            <a:r>
              <a:rPr lang="en-US" dirty="0" err="1" smtClean="0"/>
              <a:t>centroids</a:t>
            </a:r>
            <a:r>
              <a:rPr lang="en-US" dirty="0" smtClean="0"/>
              <a:t> need to be computed</a:t>
            </a:r>
          </a:p>
          <a:p>
            <a:pPr algn="just"/>
            <a:r>
              <a:rPr lang="en-US" dirty="0" smtClean="0"/>
              <a:t>i.e. at each iteration, only needs to have a subset of data (mini batch) and the k </a:t>
            </a:r>
            <a:r>
              <a:rPr lang="en-US" dirty="0" err="1" smtClean="0"/>
              <a:t>centroids</a:t>
            </a:r>
            <a:r>
              <a:rPr lang="en-US" dirty="0" smtClean="0"/>
              <a:t> in memory</a:t>
            </a:r>
          </a:p>
          <a:p>
            <a:pPr algn="just"/>
            <a:r>
              <a:rPr lang="en-US" dirty="0" smtClean="0"/>
              <a:t>So the advantage of this approach is to reduce the computational cost by not using all the dataset each iteration, but a sample of fix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Mini Batch K – Means…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Main idea is to use small random batches of examples of a fixed size so they can be stored in memory</a:t>
            </a:r>
          </a:p>
          <a:p>
            <a:pPr algn="just"/>
            <a:r>
              <a:rPr lang="en-US" dirty="0" smtClean="0"/>
              <a:t>Each iteration a new random sample from the dataset is obtained and used to update the clusters and this is repeated until convergence</a:t>
            </a:r>
          </a:p>
          <a:p>
            <a:pPr algn="just"/>
            <a:r>
              <a:rPr lang="en-US" dirty="0" smtClean="0"/>
              <a:t>Each mini batch updates the clusters using a convex combination of the values of the prototypes and the examples, applying a learning rate that decreases with the number of iterations</a:t>
            </a:r>
          </a:p>
          <a:p>
            <a:pPr algn="just"/>
            <a:r>
              <a:rPr lang="en-US" dirty="0" smtClean="0"/>
              <a:t>This learning rate is the inverse of number of examples assigned to a cluster during the process</a:t>
            </a:r>
          </a:p>
          <a:p>
            <a:pPr algn="just"/>
            <a:r>
              <a:rPr lang="en-US" dirty="0" smtClean="0"/>
              <a:t>As the number of iterations increases, the effect of new examples is reduced, so convergence can be detected when no changes in the clusters occur in several consecutive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Mini Batch K – Means…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Of course, the cost at this time is that the accuracy of our clustering will also be somewhat reduced (but in acceptable range)</a:t>
            </a:r>
          </a:p>
          <a:p>
            <a:pPr algn="just"/>
            <a:r>
              <a:rPr lang="en-US" dirty="0" smtClean="0"/>
              <a:t>In Mini Batch K-Means, we will choose an appropriate batch size, and we only use batch size samples for K-Means clustering</a:t>
            </a:r>
          </a:p>
          <a:p>
            <a:pPr algn="just"/>
            <a:r>
              <a:rPr lang="en-US" dirty="0" smtClean="0"/>
              <a:t>So how did this batch size sample come from?</a:t>
            </a:r>
          </a:p>
          <a:p>
            <a:pPr algn="just"/>
            <a:r>
              <a:rPr lang="en-US" dirty="0" smtClean="0"/>
              <a:t>It is generally obtained through random sampling without replacement</a:t>
            </a:r>
          </a:p>
          <a:p>
            <a:pPr algn="just"/>
            <a:r>
              <a:rPr lang="en-US" dirty="0" smtClean="0"/>
              <a:t>In order to increase the accuracy of the algorithm, we generally run the Mini Batch K-Means algorithm several times, use different random sampling sets to obtain clusters, and select the optimal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</a:t>
            </a:r>
            <a:r>
              <a:rPr lang="en-US" b="1" dirty="0" err="1" smtClean="0"/>
              <a:t>Medoids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Minimize the sensitivity of k-means to outliers</a:t>
            </a:r>
          </a:p>
          <a:p>
            <a:pPr algn="just"/>
            <a:r>
              <a:rPr lang="en-US" sz="2400" dirty="0" smtClean="0"/>
              <a:t>Pick actual objects to represent clusters instead of mean values</a:t>
            </a:r>
          </a:p>
          <a:p>
            <a:pPr algn="just"/>
            <a:r>
              <a:rPr lang="en-US" sz="2400" dirty="0" smtClean="0"/>
              <a:t>Each remaining object is clustered with the representative object (</a:t>
            </a:r>
            <a:r>
              <a:rPr lang="en-US" sz="2400" b="1" dirty="0" err="1" smtClean="0"/>
              <a:t>Medoid</a:t>
            </a:r>
            <a:r>
              <a:rPr lang="en-US" sz="2400" b="1" dirty="0" smtClean="0"/>
              <a:t>) to which is the most similar</a:t>
            </a:r>
          </a:p>
          <a:p>
            <a:pPr algn="just"/>
            <a:r>
              <a:rPr lang="en-US" sz="2400" dirty="0" smtClean="0"/>
              <a:t>The algorithm minimizes the sum of the dissimilarities between each object and its corresponding reference point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lvl="1" algn="just"/>
            <a:r>
              <a:rPr lang="en-US" sz="2000" b="1" dirty="0" smtClean="0"/>
              <a:t>E: the sum of absolute error for all objects in the data set</a:t>
            </a:r>
          </a:p>
          <a:p>
            <a:pPr lvl="1" algn="just"/>
            <a:r>
              <a:rPr lang="en-US" sz="2000" b="1" dirty="0" smtClean="0"/>
              <a:t>P: the data point in the space representing an object</a:t>
            </a:r>
          </a:p>
          <a:p>
            <a:pPr lvl="1" algn="just"/>
            <a:r>
              <a:rPr lang="en-US" sz="2000" b="1" dirty="0" err="1" smtClean="0"/>
              <a:t>O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: is the representative object of cluster </a:t>
            </a:r>
            <a:r>
              <a:rPr lang="en-US" sz="2000" b="1" dirty="0" err="1" smtClean="0"/>
              <a:t>C</a:t>
            </a:r>
            <a:r>
              <a:rPr lang="en-US" sz="2000" b="1" baseline="-25000" dirty="0" err="1" smtClean="0"/>
              <a:t>i</a:t>
            </a:r>
            <a:endParaRPr lang="en-US" sz="20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191000"/>
            <a:ext cx="2914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</a:t>
            </a:r>
            <a:r>
              <a:rPr lang="en-US" b="1" dirty="0" err="1" smtClean="0"/>
              <a:t>Medoids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Initial representatives are chosen randomly</a:t>
            </a:r>
          </a:p>
          <a:p>
            <a:pPr algn="just"/>
            <a:r>
              <a:rPr lang="en-US" dirty="0" smtClean="0"/>
              <a:t>The iterative process of replacing representative objects by no representative objects continues as long as the quality of the clustering is improved</a:t>
            </a:r>
          </a:p>
          <a:p>
            <a:pPr algn="just"/>
            <a:r>
              <a:rPr lang="en-US" dirty="0" smtClean="0"/>
              <a:t>For each representative Object O</a:t>
            </a:r>
          </a:p>
          <a:p>
            <a:pPr lvl="1" algn="just"/>
            <a:r>
              <a:rPr lang="en-US" dirty="0" smtClean="0"/>
              <a:t>For each non-representative object R, swap O and R</a:t>
            </a:r>
          </a:p>
          <a:p>
            <a:pPr algn="just"/>
            <a:r>
              <a:rPr lang="en-US" dirty="0" smtClean="0"/>
              <a:t> Choose the configuration with the lowest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</a:t>
            </a:r>
            <a:r>
              <a:rPr lang="en-US" b="1" dirty="0" err="1" smtClean="0"/>
              <a:t>Medoids</a:t>
            </a:r>
            <a:r>
              <a:rPr lang="en-US" b="1" dirty="0" smtClean="0"/>
              <a:t> 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4991"/>
            <a:ext cx="7010400" cy="490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Types of Data in Cluster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</a:pPr>
            <a:r>
              <a:rPr lang="en-US" dirty="0" smtClean="0"/>
              <a:t>Binary variables</a:t>
            </a:r>
          </a:p>
          <a:p>
            <a:pPr algn="just">
              <a:lnSpc>
                <a:spcPct val="140000"/>
              </a:lnSpc>
            </a:pPr>
            <a:r>
              <a:rPr lang="en-US" dirty="0" smtClean="0"/>
              <a:t>Nominal variables</a:t>
            </a:r>
          </a:p>
          <a:p>
            <a:pPr algn="just">
              <a:lnSpc>
                <a:spcPct val="140000"/>
              </a:lnSpc>
            </a:pPr>
            <a:r>
              <a:rPr lang="en-US" dirty="0" smtClean="0"/>
              <a:t>Ordinal variables</a:t>
            </a:r>
          </a:p>
          <a:p>
            <a:pPr algn="just">
              <a:lnSpc>
                <a:spcPct val="140000"/>
              </a:lnSpc>
            </a:pPr>
            <a:r>
              <a:rPr lang="en-US" dirty="0" smtClean="0"/>
              <a:t>Numeric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</a:t>
            </a:r>
            <a:r>
              <a:rPr lang="en-US" b="1" dirty="0" err="1" smtClean="0"/>
              <a:t>Medoids</a:t>
            </a:r>
            <a:r>
              <a:rPr lang="en-US" b="1" dirty="0" smtClean="0"/>
              <a:t> :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67151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k-</a:t>
            </a:r>
            <a:r>
              <a:rPr lang="en-US" b="1" dirty="0" err="1" smtClean="0"/>
              <a:t>Medoids</a:t>
            </a:r>
            <a:r>
              <a:rPr lang="en-US" b="1" dirty="0" smtClean="0"/>
              <a:t> :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665081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7086600" y="5334000"/>
            <a:ext cx="7620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0200" y="4953000"/>
            <a:ext cx="380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Error(O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,O</a:t>
            </a:r>
            <a:r>
              <a:rPr lang="en-US" baseline="-25000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)=(3+4+4)+(3+1+1+2+2)=20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239000" y="4419600"/>
            <a:ext cx="228600" cy="609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6400" y="3810000"/>
            <a:ext cx="3806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let us swap O</a:t>
            </a:r>
            <a:r>
              <a:rPr lang="en-US" baseline="-25000" dirty="0" smtClean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 with O</a:t>
            </a:r>
            <a:r>
              <a:rPr lang="en-US" baseline="-25000" dirty="0" smtClean="0">
                <a:solidFill>
                  <a:srgbClr val="FF0000"/>
                </a:solidFill>
              </a:rPr>
              <a:t>8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Error(O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,O</a:t>
            </a:r>
            <a:r>
              <a:rPr lang="en-US" baseline="-25000" dirty="0" smtClean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)=(3+4+4)+(2+2+1+3+3)=22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239000" y="3505200"/>
            <a:ext cx="7620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2315" y="2819400"/>
            <a:ext cx="285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Since 22&gt;20 it is bad idea to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swap O</a:t>
            </a:r>
            <a:r>
              <a:rPr lang="en-US" baseline="-25000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 with O</a:t>
            </a:r>
            <a:r>
              <a:rPr lang="en-US" baseline="-25000" dirty="0" smtClean="0">
                <a:solidFill>
                  <a:srgbClr val="FF0000"/>
                </a:solidFill>
              </a:rPr>
              <a:t>7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E013-7F4E-415D-A71F-8EAC80B42602}" type="slidenum">
              <a:rPr lang="en-US"/>
              <a:pPr/>
              <a:t>32</a:t>
            </a:fld>
            <a:endParaRPr lang="en-US"/>
          </a:p>
        </p:txBody>
      </p:sp>
      <p:sp>
        <p:nvSpPr>
          <p:cNvPr id="149811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 smtClean="0">
                <a:ea typeface="SimSun" pitchFamily="2" charset="-122"/>
              </a:rPr>
              <a:t>DBSCAN: Density Based Spatial Clustering of Applications with Noise</a:t>
            </a:r>
            <a:endParaRPr lang="en-US" altLang="zh-CN" sz="3200" dirty="0">
              <a:ea typeface="SimSun" pitchFamily="2" charset="-122"/>
            </a:endParaRPr>
          </a:p>
        </p:txBody>
      </p:sp>
      <p:sp>
        <p:nvSpPr>
          <p:cNvPr id="149811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Two parameters</a:t>
            </a:r>
            <a:r>
              <a:rPr lang="en-US" altLang="zh-CN" sz="2400" i="1" dirty="0">
                <a:ea typeface="SimSun" pitchFamily="2" charset="-122"/>
              </a:rPr>
              <a:t>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hlink"/>
                </a:solidFill>
                <a:ea typeface="SimSun" pitchFamily="2" charset="-122"/>
              </a:rPr>
              <a:t>Eps</a:t>
            </a:r>
            <a:r>
              <a:rPr lang="en-US" altLang="zh-CN" sz="2400" dirty="0">
                <a:ea typeface="SimSun" pitchFamily="2" charset="-122"/>
              </a:rPr>
              <a:t>: Maximum radius of the </a:t>
            </a:r>
            <a:r>
              <a:rPr lang="en-US" altLang="zh-CN" sz="2400" dirty="0" err="1">
                <a:ea typeface="SimSun" pitchFamily="2" charset="-122"/>
              </a:rPr>
              <a:t>neighbourhood</a:t>
            </a: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hlink"/>
                </a:solidFill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: Minimum number of points in an </a:t>
            </a:r>
            <a:r>
              <a:rPr lang="en-US" altLang="zh-CN" sz="2400" dirty="0" err="1">
                <a:ea typeface="SimSun" pitchFamily="2" charset="-122"/>
              </a:rPr>
              <a:t>Eps-neighbourhood</a:t>
            </a:r>
            <a:r>
              <a:rPr lang="en-US" altLang="zh-CN" sz="2400" dirty="0">
                <a:ea typeface="SimSun" pitchFamily="2" charset="-122"/>
              </a:rPr>
              <a:t> of that point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ea typeface="SimSun" pitchFamily="2" charset="-122"/>
              </a:rPr>
              <a:t>N</a:t>
            </a:r>
            <a:r>
              <a:rPr lang="en-US" altLang="zh-CN" sz="2400" i="1" baseline="-25000" dirty="0" err="1">
                <a:ea typeface="SimSun" pitchFamily="2" charset="-122"/>
              </a:rPr>
              <a:t>Eps</a:t>
            </a:r>
            <a:r>
              <a:rPr lang="en-US" altLang="zh-CN" sz="2400" i="1" dirty="0">
                <a:ea typeface="SimSun" pitchFamily="2" charset="-122"/>
              </a:rPr>
              <a:t>(p)</a:t>
            </a:r>
            <a:r>
              <a:rPr lang="en-US" altLang="zh-CN" sz="2400" dirty="0">
                <a:ea typeface="SimSun" pitchFamily="2" charset="-122"/>
              </a:rPr>
              <a:t>:	</a:t>
            </a:r>
            <a:r>
              <a:rPr lang="en-US" altLang="zh-CN" sz="2400" i="1" dirty="0">
                <a:ea typeface="SimSun" pitchFamily="2" charset="-122"/>
              </a:rPr>
              <a:t>{q belongs to D </a:t>
            </a:r>
            <a:r>
              <a:rPr lang="en-US" altLang="zh-CN" sz="2400" dirty="0">
                <a:ea typeface="SimSun" pitchFamily="2" charset="-122"/>
              </a:rPr>
              <a:t>|</a:t>
            </a:r>
            <a:r>
              <a:rPr lang="en-US" altLang="zh-CN" sz="2400" i="1" dirty="0">
                <a:ea typeface="SimSun" pitchFamily="2" charset="-122"/>
              </a:rPr>
              <a:t> dist(</a:t>
            </a:r>
            <a:r>
              <a:rPr lang="en-US" altLang="zh-CN" sz="2400" i="1" dirty="0" err="1">
                <a:ea typeface="SimSun" pitchFamily="2" charset="-122"/>
              </a:rPr>
              <a:t>p,q</a:t>
            </a:r>
            <a:r>
              <a:rPr lang="en-US" altLang="zh-CN" sz="2400" i="1" dirty="0">
                <a:ea typeface="SimSun" pitchFamily="2" charset="-122"/>
              </a:rPr>
              <a:t>) &lt;= </a:t>
            </a:r>
            <a:r>
              <a:rPr lang="en-US" altLang="zh-CN" sz="2400" i="1" dirty="0" err="1">
                <a:ea typeface="SimSun" pitchFamily="2" charset="-122"/>
              </a:rPr>
              <a:t>Eps</a:t>
            </a:r>
            <a:r>
              <a:rPr lang="en-US" altLang="zh-CN" sz="2400" i="1" dirty="0">
                <a:ea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hlink"/>
                </a:solidFill>
                <a:ea typeface="SimSun" pitchFamily="2" charset="-122"/>
              </a:rPr>
              <a:t>Directly density-reachable</a:t>
            </a:r>
            <a:r>
              <a:rPr lang="en-US" altLang="zh-CN" sz="2400" dirty="0">
                <a:ea typeface="SimSun" pitchFamily="2" charset="-122"/>
              </a:rPr>
              <a:t>: A point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is directly density-reachable from a point </a:t>
            </a:r>
            <a:r>
              <a:rPr lang="en-US" altLang="zh-CN" sz="2400" i="1" dirty="0">
                <a:ea typeface="SimSun" pitchFamily="2" charset="-122"/>
              </a:rPr>
              <a:t>q</a:t>
            </a: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dirty="0" err="1">
                <a:ea typeface="SimSun" pitchFamily="2" charset="-122"/>
              </a:rPr>
              <a:t>w.r.t</a:t>
            </a:r>
            <a:r>
              <a:rPr lang="en-US" altLang="zh-CN" sz="2400" dirty="0">
                <a:ea typeface="SimSun" pitchFamily="2" charset="-122"/>
              </a:rPr>
              <a:t>. </a:t>
            </a:r>
            <a:r>
              <a:rPr lang="en-US" altLang="zh-CN" sz="2400" i="1" dirty="0" err="1">
                <a:ea typeface="SimSun" pitchFamily="2" charset="-122"/>
              </a:rPr>
              <a:t>Eps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i="1" dirty="0" err="1"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 if 	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belongs to </a:t>
            </a:r>
            <a:r>
              <a:rPr lang="en-US" altLang="zh-CN" sz="2400" i="1" dirty="0" err="1">
                <a:ea typeface="SimSun" pitchFamily="2" charset="-122"/>
              </a:rPr>
              <a:t>N</a:t>
            </a:r>
            <a:r>
              <a:rPr lang="en-US" altLang="zh-CN" sz="2400" i="1" baseline="-25000" dirty="0" err="1">
                <a:ea typeface="SimSun" pitchFamily="2" charset="-122"/>
              </a:rPr>
              <a:t>Eps</a:t>
            </a:r>
            <a:r>
              <a:rPr lang="en-US" altLang="zh-CN" sz="2400" i="1" dirty="0">
                <a:ea typeface="SimSun" pitchFamily="2" charset="-122"/>
              </a:rPr>
              <a:t>(q)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core point condition: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ea typeface="SimSun" pitchFamily="2" charset="-122"/>
              </a:rPr>
              <a:t>              |</a:t>
            </a:r>
            <a:r>
              <a:rPr lang="en-US" altLang="zh-CN" sz="2400" i="1" dirty="0" err="1">
                <a:ea typeface="SimSun" pitchFamily="2" charset="-122"/>
              </a:rPr>
              <a:t>N</a:t>
            </a:r>
            <a:r>
              <a:rPr lang="en-US" altLang="zh-CN" sz="2400" i="1" baseline="-25000" dirty="0" err="1">
                <a:ea typeface="SimSun" pitchFamily="2" charset="-122"/>
              </a:rPr>
              <a:t>Eps</a:t>
            </a:r>
            <a:r>
              <a:rPr lang="en-US" altLang="zh-CN" sz="2400" i="1" dirty="0">
                <a:ea typeface="SimSun" pitchFamily="2" charset="-122"/>
              </a:rPr>
              <a:t> (q)</a:t>
            </a:r>
            <a:r>
              <a:rPr lang="en-US" altLang="zh-CN" sz="2400" dirty="0">
                <a:ea typeface="SimSun" pitchFamily="2" charset="-122"/>
              </a:rPr>
              <a:t>| &gt;= </a:t>
            </a:r>
            <a:r>
              <a:rPr lang="en-US" altLang="zh-CN" sz="2400" i="1" dirty="0" err="1"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 </a:t>
            </a:r>
            <a:endParaRPr lang="en-US" altLang="zh-CN" sz="2400" i="1" dirty="0">
              <a:ea typeface="SimSun" pitchFamily="2" charset="-122"/>
            </a:endParaRPr>
          </a:p>
        </p:txBody>
      </p:sp>
      <p:grpSp>
        <p:nvGrpSpPr>
          <p:cNvPr id="2" name="Group 2052"/>
          <p:cNvGrpSpPr>
            <a:grpSpLocks/>
          </p:cNvGrpSpPr>
          <p:nvPr/>
        </p:nvGrpSpPr>
        <p:grpSpPr bwMode="auto">
          <a:xfrm>
            <a:off x="5264150" y="4648200"/>
            <a:ext cx="3879850" cy="1663700"/>
            <a:chOff x="3316" y="2788"/>
            <a:chExt cx="2444" cy="1048"/>
          </a:xfrm>
        </p:grpSpPr>
        <p:grpSp>
          <p:nvGrpSpPr>
            <p:cNvPr id="3" name="Group 2053"/>
            <p:cNvGrpSpPr>
              <a:grpSpLocks/>
            </p:cNvGrpSpPr>
            <p:nvPr/>
          </p:nvGrpSpPr>
          <p:grpSpPr bwMode="auto">
            <a:xfrm>
              <a:off x="3316" y="2788"/>
              <a:ext cx="1048" cy="1048"/>
              <a:chOff x="3316" y="2788"/>
              <a:chExt cx="1048" cy="1048"/>
            </a:xfrm>
          </p:grpSpPr>
          <p:sp>
            <p:nvSpPr>
              <p:cNvPr id="1498118" name="Oval 2054"/>
              <p:cNvSpPr>
                <a:spLocks noChangeArrowheads="1"/>
              </p:cNvSpPr>
              <p:nvPr/>
            </p:nvSpPr>
            <p:spPr bwMode="auto">
              <a:xfrm>
                <a:off x="3386" y="3281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19" name="Oval 2055"/>
              <p:cNvSpPr>
                <a:spLocks noChangeArrowheads="1"/>
              </p:cNvSpPr>
              <p:nvPr/>
            </p:nvSpPr>
            <p:spPr bwMode="auto">
              <a:xfrm>
                <a:off x="3598" y="3351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0" name="Oval 2056"/>
              <p:cNvSpPr>
                <a:spLocks noChangeArrowheads="1"/>
              </p:cNvSpPr>
              <p:nvPr/>
            </p:nvSpPr>
            <p:spPr bwMode="auto">
              <a:xfrm>
                <a:off x="3598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1" name="Oval 2057"/>
              <p:cNvSpPr>
                <a:spLocks noChangeArrowheads="1"/>
              </p:cNvSpPr>
              <p:nvPr/>
            </p:nvSpPr>
            <p:spPr bwMode="auto">
              <a:xfrm>
                <a:off x="3316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2" name="Oval 2058"/>
              <p:cNvSpPr>
                <a:spLocks noChangeArrowheads="1"/>
              </p:cNvSpPr>
              <p:nvPr/>
            </p:nvSpPr>
            <p:spPr bwMode="auto">
              <a:xfrm>
                <a:off x="3457" y="342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3" name="Oval 2059"/>
              <p:cNvSpPr>
                <a:spLocks noChangeArrowheads="1"/>
              </p:cNvSpPr>
              <p:nvPr/>
            </p:nvSpPr>
            <p:spPr bwMode="auto">
              <a:xfrm>
                <a:off x="3457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4" name="Oval 2060"/>
              <p:cNvSpPr>
                <a:spLocks noChangeArrowheads="1"/>
              </p:cNvSpPr>
              <p:nvPr/>
            </p:nvSpPr>
            <p:spPr bwMode="auto">
              <a:xfrm>
                <a:off x="3668" y="3633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5" name="Oval 2061"/>
              <p:cNvSpPr>
                <a:spLocks noChangeArrowheads="1"/>
              </p:cNvSpPr>
              <p:nvPr/>
            </p:nvSpPr>
            <p:spPr bwMode="auto">
              <a:xfrm>
                <a:off x="3668" y="2788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6" name="Oval 2062"/>
              <p:cNvSpPr>
                <a:spLocks noChangeArrowheads="1"/>
              </p:cNvSpPr>
              <p:nvPr/>
            </p:nvSpPr>
            <p:spPr bwMode="auto">
              <a:xfrm>
                <a:off x="3668" y="2999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7" name="Oval 2063"/>
              <p:cNvSpPr>
                <a:spLocks noChangeArrowheads="1"/>
              </p:cNvSpPr>
              <p:nvPr/>
            </p:nvSpPr>
            <p:spPr bwMode="auto">
              <a:xfrm>
                <a:off x="4090" y="3422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8" name="Oval 2064"/>
              <p:cNvSpPr>
                <a:spLocks noChangeArrowheads="1"/>
              </p:cNvSpPr>
              <p:nvPr/>
            </p:nvSpPr>
            <p:spPr bwMode="auto">
              <a:xfrm>
                <a:off x="3950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9" name="Oval 2065"/>
              <p:cNvSpPr>
                <a:spLocks noChangeArrowheads="1"/>
              </p:cNvSpPr>
              <p:nvPr/>
            </p:nvSpPr>
            <p:spPr bwMode="auto">
              <a:xfrm>
                <a:off x="3598" y="349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30" name="Oval 2066"/>
              <p:cNvSpPr>
                <a:spLocks noChangeArrowheads="1"/>
              </p:cNvSpPr>
              <p:nvPr/>
            </p:nvSpPr>
            <p:spPr bwMode="auto">
              <a:xfrm>
                <a:off x="3738" y="3351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31" name="Oval 2067"/>
              <p:cNvSpPr>
                <a:spLocks noChangeArrowheads="1"/>
              </p:cNvSpPr>
              <p:nvPr/>
            </p:nvSpPr>
            <p:spPr bwMode="auto">
              <a:xfrm>
                <a:off x="3879" y="3562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32" name="Oval 2068"/>
              <p:cNvSpPr>
                <a:spLocks noChangeArrowheads="1"/>
              </p:cNvSpPr>
              <p:nvPr/>
            </p:nvSpPr>
            <p:spPr bwMode="auto">
              <a:xfrm>
                <a:off x="4231" y="3633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33" name="Oval 2069"/>
              <p:cNvSpPr>
                <a:spLocks noChangeArrowheads="1"/>
              </p:cNvSpPr>
              <p:nvPr/>
            </p:nvSpPr>
            <p:spPr bwMode="auto">
              <a:xfrm>
                <a:off x="3457" y="3140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34" name="Rectangle 2070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p</a:t>
                </a:r>
              </a:p>
            </p:txBody>
          </p:sp>
          <p:sp>
            <p:nvSpPr>
              <p:cNvPr id="1498135" name="Rectangle 2071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q</a:t>
                </a:r>
              </a:p>
            </p:txBody>
          </p:sp>
        </p:grpSp>
        <p:sp>
          <p:nvSpPr>
            <p:cNvPr id="1498136" name="Rectangle 2072"/>
            <p:cNvSpPr>
              <a:spLocks noChangeArrowheads="1"/>
            </p:cNvSpPr>
            <p:nvPr/>
          </p:nvSpPr>
          <p:spPr bwMode="auto">
            <a:xfrm>
              <a:off x="4608" y="2976"/>
              <a:ext cx="115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MinPts = 5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Eps = 1 cm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12A8-40E0-477B-BA3A-213297FD67BE}" type="slidenum">
              <a:rPr lang="en-US"/>
              <a:pPr/>
              <a:t>33</a:t>
            </a:fld>
            <a:endParaRPr lang="en-US"/>
          </a:p>
        </p:txBody>
      </p:sp>
      <p:sp>
        <p:nvSpPr>
          <p:cNvPr id="14991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  <a:noFill/>
          <a:ln/>
        </p:spPr>
        <p:txBody>
          <a:bodyPr lIns="92075" tIns="46038" rIns="92075" bIns="46038" anchor="ctr"/>
          <a:lstStyle/>
          <a:p>
            <a:pPr algn="l"/>
            <a:r>
              <a:rPr lang="en-US" altLang="zh-CN" sz="3200" b="1" dirty="0">
                <a:ea typeface="SimSun" pitchFamily="2" charset="-122"/>
              </a:rPr>
              <a:t>Density-Reachable and Density-Connected</a:t>
            </a:r>
          </a:p>
        </p:txBody>
      </p:sp>
      <p:sp>
        <p:nvSpPr>
          <p:cNvPr id="14991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5638800" cy="50292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Density-reachable: </a:t>
            </a:r>
          </a:p>
          <a:p>
            <a:pPr lvl="1"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A point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is </a:t>
            </a:r>
            <a:r>
              <a:rPr lang="en-US" altLang="zh-CN" sz="2400">
                <a:solidFill>
                  <a:schemeClr val="hlink"/>
                </a:solidFill>
                <a:ea typeface="SimSun" pitchFamily="2" charset="-122"/>
              </a:rPr>
              <a:t>density-reachable</a:t>
            </a:r>
            <a:r>
              <a:rPr lang="en-US" altLang="zh-CN" sz="2400">
                <a:ea typeface="SimSun" pitchFamily="2" charset="-122"/>
              </a:rPr>
              <a:t> from a point </a:t>
            </a:r>
            <a:r>
              <a:rPr lang="en-US" altLang="zh-CN" sz="2400" i="1">
                <a:ea typeface="SimSun" pitchFamily="2" charset="-122"/>
              </a:rPr>
              <a:t>q</a:t>
            </a:r>
            <a:r>
              <a:rPr lang="en-US" altLang="zh-CN" sz="2400">
                <a:ea typeface="SimSun" pitchFamily="2" charset="-122"/>
              </a:rPr>
              <a:t> w.r.t. </a:t>
            </a:r>
            <a:r>
              <a:rPr lang="en-US" altLang="zh-CN" sz="2400" i="1">
                <a:ea typeface="SimSun" pitchFamily="2" charset="-122"/>
              </a:rPr>
              <a:t>Eps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altLang="zh-CN" sz="2400" i="1">
                <a:ea typeface="SimSun" pitchFamily="2" charset="-122"/>
              </a:rPr>
              <a:t>MinPts</a:t>
            </a:r>
            <a:r>
              <a:rPr lang="en-US" altLang="zh-CN" sz="2400">
                <a:ea typeface="SimSun" pitchFamily="2" charset="-122"/>
              </a:rPr>
              <a:t> if there is a chain of points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 i="1" baseline="-25000">
                <a:ea typeface="SimSun" pitchFamily="2" charset="-122"/>
              </a:rPr>
              <a:t>1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altLang="zh-CN" sz="2400">
                <a:latin typeface="Times New Roman"/>
                <a:ea typeface="SimSun" pitchFamily="2" charset="-122"/>
              </a:rPr>
              <a:t>…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 i="1" baseline="-25000">
                <a:ea typeface="SimSun" pitchFamily="2" charset="-122"/>
              </a:rPr>
              <a:t>n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 i="1" baseline="-25000">
                <a:ea typeface="SimSun" pitchFamily="2" charset="-122"/>
              </a:rPr>
              <a:t>1</a:t>
            </a:r>
            <a:r>
              <a:rPr lang="en-US" altLang="zh-CN" sz="2400">
                <a:ea typeface="SimSun" pitchFamily="2" charset="-122"/>
              </a:rPr>
              <a:t> = </a:t>
            </a:r>
            <a:r>
              <a:rPr lang="en-US" altLang="zh-CN" sz="2400" i="1">
                <a:ea typeface="SimSun" pitchFamily="2" charset="-122"/>
              </a:rPr>
              <a:t>q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 i="1" baseline="-25000">
                <a:ea typeface="SimSun" pitchFamily="2" charset="-122"/>
              </a:rPr>
              <a:t>n</a:t>
            </a:r>
            <a:r>
              <a:rPr lang="en-US" altLang="zh-CN" sz="2400">
                <a:ea typeface="SimSun" pitchFamily="2" charset="-122"/>
              </a:rPr>
              <a:t> =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such that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 i="1" baseline="-25000">
                <a:ea typeface="SimSun" pitchFamily="2" charset="-122"/>
              </a:rPr>
              <a:t>i+1</a:t>
            </a:r>
            <a:r>
              <a:rPr lang="en-US" altLang="zh-CN" sz="2400">
                <a:ea typeface="SimSun" pitchFamily="2" charset="-122"/>
              </a:rPr>
              <a:t> is directly density-reachable from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 i="1" baseline="-25000">
                <a:ea typeface="SimSun" pitchFamily="2" charset="-122"/>
              </a:rPr>
              <a:t>i</a:t>
            </a:r>
            <a:r>
              <a:rPr lang="en-US" altLang="zh-CN" sz="2400">
                <a:ea typeface="SimSun" pitchFamily="2" charset="-122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Density-connected</a:t>
            </a:r>
          </a:p>
          <a:p>
            <a:pPr lvl="1"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A point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is </a:t>
            </a:r>
            <a:r>
              <a:rPr lang="en-US" altLang="zh-CN" sz="2400">
                <a:solidFill>
                  <a:schemeClr val="hlink"/>
                </a:solidFill>
                <a:ea typeface="SimSun" pitchFamily="2" charset="-122"/>
              </a:rPr>
              <a:t>density-connected</a:t>
            </a:r>
            <a:r>
              <a:rPr lang="en-US" altLang="zh-CN" sz="2400">
                <a:ea typeface="SimSun" pitchFamily="2" charset="-122"/>
              </a:rPr>
              <a:t> to a point </a:t>
            </a:r>
            <a:r>
              <a:rPr lang="en-US" altLang="zh-CN" sz="2400" i="1">
                <a:ea typeface="SimSun" pitchFamily="2" charset="-122"/>
              </a:rPr>
              <a:t>q</a:t>
            </a:r>
            <a:r>
              <a:rPr lang="en-US" altLang="zh-CN" sz="2400">
                <a:ea typeface="SimSun" pitchFamily="2" charset="-122"/>
              </a:rPr>
              <a:t> w.r.t. </a:t>
            </a:r>
            <a:r>
              <a:rPr lang="en-US" altLang="zh-CN" sz="2400" i="1">
                <a:ea typeface="SimSun" pitchFamily="2" charset="-122"/>
              </a:rPr>
              <a:t>Eps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altLang="zh-CN" sz="2400" i="1">
                <a:ea typeface="SimSun" pitchFamily="2" charset="-122"/>
              </a:rPr>
              <a:t>MinPts</a:t>
            </a:r>
            <a:r>
              <a:rPr lang="en-US" altLang="zh-CN" sz="2400">
                <a:ea typeface="SimSun" pitchFamily="2" charset="-122"/>
              </a:rPr>
              <a:t> if there is a point </a:t>
            </a:r>
            <a:r>
              <a:rPr lang="en-US" altLang="zh-CN" sz="2400" i="1">
                <a:ea typeface="SimSun" pitchFamily="2" charset="-122"/>
              </a:rPr>
              <a:t>o </a:t>
            </a:r>
            <a:r>
              <a:rPr lang="en-US" altLang="zh-CN" sz="2400">
                <a:ea typeface="SimSun" pitchFamily="2" charset="-122"/>
              </a:rPr>
              <a:t>such that both,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and </a:t>
            </a:r>
            <a:r>
              <a:rPr lang="en-US" altLang="zh-CN" sz="2400" i="1">
                <a:ea typeface="SimSun" pitchFamily="2" charset="-122"/>
              </a:rPr>
              <a:t>q</a:t>
            </a:r>
            <a:r>
              <a:rPr lang="en-US" altLang="zh-CN" sz="2400">
                <a:ea typeface="SimSun" pitchFamily="2" charset="-122"/>
              </a:rPr>
              <a:t> are density-reachable from </a:t>
            </a:r>
            <a:r>
              <a:rPr lang="en-US" altLang="zh-CN" sz="2400" i="1">
                <a:ea typeface="SimSun" pitchFamily="2" charset="-122"/>
              </a:rPr>
              <a:t>o</a:t>
            </a:r>
            <a:r>
              <a:rPr lang="en-US" altLang="zh-CN" sz="2400">
                <a:ea typeface="SimSun" pitchFamily="2" charset="-122"/>
              </a:rPr>
              <a:t> w.r.t. </a:t>
            </a:r>
            <a:r>
              <a:rPr lang="en-US" altLang="zh-CN" sz="2400" i="1">
                <a:ea typeface="SimSun" pitchFamily="2" charset="-122"/>
              </a:rPr>
              <a:t>Eps</a:t>
            </a:r>
            <a:r>
              <a:rPr lang="en-US" altLang="zh-CN" sz="2400">
                <a:ea typeface="SimSun" pitchFamily="2" charset="-122"/>
              </a:rPr>
              <a:t> and </a:t>
            </a:r>
            <a:r>
              <a:rPr lang="en-US" altLang="zh-CN" sz="2400" i="1">
                <a:ea typeface="SimSun" pitchFamily="2" charset="-122"/>
              </a:rPr>
              <a:t>MinPts</a:t>
            </a:r>
            <a:endParaRPr lang="en-US" altLang="zh-CN" sz="2400">
              <a:ea typeface="SimSun" pitchFamily="2" charset="-122"/>
            </a:endParaRPr>
          </a:p>
        </p:txBody>
      </p:sp>
      <p:sp>
        <p:nvSpPr>
          <p:cNvPr id="1499140" name="Oval 1028"/>
          <p:cNvSpPr>
            <a:spLocks noChangeArrowheads="1"/>
          </p:cNvSpPr>
          <p:nvPr/>
        </p:nvSpPr>
        <p:spPr bwMode="auto">
          <a:xfrm>
            <a:off x="7019925" y="2459038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1" name="Oval 1029"/>
          <p:cNvSpPr>
            <a:spLocks noChangeArrowheads="1"/>
          </p:cNvSpPr>
          <p:nvPr/>
        </p:nvSpPr>
        <p:spPr bwMode="auto">
          <a:xfrm>
            <a:off x="7356475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2" name="Oval 1030"/>
          <p:cNvSpPr>
            <a:spLocks noChangeArrowheads="1"/>
          </p:cNvSpPr>
          <p:nvPr/>
        </p:nvSpPr>
        <p:spPr bwMode="auto">
          <a:xfrm>
            <a:off x="73564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3" name="Oval 1031"/>
          <p:cNvSpPr>
            <a:spLocks noChangeArrowheads="1"/>
          </p:cNvSpPr>
          <p:nvPr/>
        </p:nvSpPr>
        <p:spPr bwMode="auto">
          <a:xfrm>
            <a:off x="6908800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4" name="Oval 1032"/>
          <p:cNvSpPr>
            <a:spLocks noChangeArrowheads="1"/>
          </p:cNvSpPr>
          <p:nvPr/>
        </p:nvSpPr>
        <p:spPr bwMode="auto">
          <a:xfrm>
            <a:off x="7132638" y="26828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5" name="Oval 1033"/>
          <p:cNvSpPr>
            <a:spLocks noChangeArrowheads="1"/>
          </p:cNvSpPr>
          <p:nvPr/>
        </p:nvSpPr>
        <p:spPr bwMode="auto">
          <a:xfrm>
            <a:off x="7132638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6" name="Oval 1034"/>
          <p:cNvSpPr>
            <a:spLocks noChangeArrowheads="1"/>
          </p:cNvSpPr>
          <p:nvPr/>
        </p:nvSpPr>
        <p:spPr bwMode="auto">
          <a:xfrm>
            <a:off x="7467600" y="3017838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7" name="Oval 1035"/>
          <p:cNvSpPr>
            <a:spLocks noChangeArrowheads="1"/>
          </p:cNvSpPr>
          <p:nvPr/>
        </p:nvSpPr>
        <p:spPr bwMode="auto">
          <a:xfrm>
            <a:off x="7467600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8" name="Oval 1036"/>
          <p:cNvSpPr>
            <a:spLocks noChangeArrowheads="1"/>
          </p:cNvSpPr>
          <p:nvPr/>
        </p:nvSpPr>
        <p:spPr bwMode="auto">
          <a:xfrm>
            <a:off x="8137525" y="2682875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9" name="Oval 1037"/>
          <p:cNvSpPr>
            <a:spLocks noChangeArrowheads="1"/>
          </p:cNvSpPr>
          <p:nvPr/>
        </p:nvSpPr>
        <p:spPr bwMode="auto">
          <a:xfrm>
            <a:off x="79152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0" name="Oval 1038"/>
          <p:cNvSpPr>
            <a:spLocks noChangeArrowheads="1"/>
          </p:cNvSpPr>
          <p:nvPr/>
        </p:nvSpPr>
        <p:spPr bwMode="auto">
          <a:xfrm>
            <a:off x="7356475" y="2794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1" name="Oval 1039"/>
          <p:cNvSpPr>
            <a:spLocks noChangeArrowheads="1"/>
          </p:cNvSpPr>
          <p:nvPr/>
        </p:nvSpPr>
        <p:spPr bwMode="auto">
          <a:xfrm>
            <a:off x="7578725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2" name="Oval 1040"/>
          <p:cNvSpPr>
            <a:spLocks noChangeArrowheads="1"/>
          </p:cNvSpPr>
          <p:nvPr/>
        </p:nvSpPr>
        <p:spPr bwMode="auto">
          <a:xfrm>
            <a:off x="7802563" y="290512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3" name="Oval 1041"/>
          <p:cNvSpPr>
            <a:spLocks noChangeArrowheads="1"/>
          </p:cNvSpPr>
          <p:nvPr/>
        </p:nvSpPr>
        <p:spPr bwMode="auto">
          <a:xfrm>
            <a:off x="8361363" y="3017838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4" name="Oval 1042"/>
          <p:cNvSpPr>
            <a:spLocks noChangeArrowheads="1"/>
          </p:cNvSpPr>
          <p:nvPr/>
        </p:nvSpPr>
        <p:spPr bwMode="auto">
          <a:xfrm>
            <a:off x="7086600" y="2438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5" name="Oval 1043"/>
          <p:cNvSpPr>
            <a:spLocks noChangeArrowheads="1"/>
          </p:cNvSpPr>
          <p:nvPr/>
        </p:nvSpPr>
        <p:spPr bwMode="auto">
          <a:xfrm>
            <a:off x="6370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6" name="Rectangle 1044"/>
          <p:cNvSpPr>
            <a:spLocks noChangeArrowheads="1"/>
          </p:cNvSpPr>
          <p:nvPr/>
        </p:nvSpPr>
        <p:spPr bwMode="auto">
          <a:xfrm>
            <a:off x="7969250" y="20510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p</a:t>
            </a:r>
          </a:p>
        </p:txBody>
      </p:sp>
      <p:sp>
        <p:nvSpPr>
          <p:cNvPr id="1499157" name="Rectangle 1045"/>
          <p:cNvSpPr>
            <a:spLocks noChangeArrowheads="1"/>
          </p:cNvSpPr>
          <p:nvPr/>
        </p:nvSpPr>
        <p:spPr bwMode="auto">
          <a:xfrm>
            <a:off x="6597650" y="27368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q</a:t>
            </a:r>
          </a:p>
        </p:txBody>
      </p:sp>
      <p:sp>
        <p:nvSpPr>
          <p:cNvPr id="1499158" name="Oval 1046"/>
          <p:cNvSpPr>
            <a:spLocks noChangeArrowheads="1"/>
          </p:cNvSpPr>
          <p:nvPr/>
        </p:nvSpPr>
        <p:spPr bwMode="auto">
          <a:xfrm>
            <a:off x="7315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9" name="Rectangle 1047"/>
          <p:cNvSpPr>
            <a:spLocks noChangeArrowheads="1"/>
          </p:cNvSpPr>
          <p:nvPr/>
        </p:nvSpPr>
        <p:spPr bwMode="auto">
          <a:xfrm>
            <a:off x="7359650" y="25082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b="1" i="1" baseline="-2500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1499160" name="Line 1048"/>
          <p:cNvSpPr>
            <a:spLocks noChangeShapeType="1"/>
          </p:cNvSpPr>
          <p:nvPr/>
        </p:nvSpPr>
        <p:spPr bwMode="auto">
          <a:xfrm flipH="1">
            <a:off x="7435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49"/>
          <p:cNvGrpSpPr>
            <a:grpSpLocks/>
          </p:cNvGrpSpPr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1499162" name="Oval 1050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3" name="Oval 1051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4" name="Oval 1052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5" name="Oval 1053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6" name="Oval 1054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7" name="Oval 1055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8" name="Oval 1056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9" name="Oval 1057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0" name="Oval 1058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1" name="Oval 1059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2" name="Oval 1060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3" name="Oval 1061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4" name="Oval 1062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5" name="Oval 1063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6" name="Rectangle 1064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pitchFamily="2" charset="-122"/>
                </a:rPr>
                <a:t>p</a:t>
              </a:r>
            </a:p>
          </p:txBody>
        </p:sp>
        <p:sp>
          <p:nvSpPr>
            <p:cNvPr id="1499177" name="Rectangle 1065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pitchFamily="2" charset="-122"/>
                </a:rPr>
                <a:t>q</a:t>
              </a:r>
            </a:p>
          </p:txBody>
        </p:sp>
        <p:sp>
          <p:nvSpPr>
            <p:cNvPr id="1499178" name="Oval 1066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79" name="Oval 1067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0" name="Oval 1068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1" name="Oval 1069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2" name="Oval 1070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3" name="Oval 1071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4" name="Oval 1072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5" name="Oval 1073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6" name="Oval 1074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7" name="Oval 1075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8" name="Line 1076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89" name="Line 1077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0" name="Oval 1078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1" name="Oval 1079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2" name="Oval 1080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3" name="Oval 1081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4" name="Line 1082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5" name="Line 1083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96" name="Rectangle 1084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pitchFamily="2" charset="-122"/>
                </a:rPr>
                <a:t>o</a:t>
              </a:r>
            </a:p>
          </p:txBody>
        </p:sp>
      </p:grpSp>
      <p:sp>
        <p:nvSpPr>
          <p:cNvPr id="1499197" name="Line 1085"/>
          <p:cNvSpPr>
            <a:spLocks noChangeShapeType="1"/>
          </p:cNvSpPr>
          <p:nvPr/>
        </p:nvSpPr>
        <p:spPr bwMode="auto">
          <a:xfrm flipV="1">
            <a:off x="6934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C5EC-079F-420C-B846-298F35D84412}" type="slidenum">
              <a:rPr lang="en-US"/>
              <a:pPr/>
              <a:t>34</a:t>
            </a:fld>
            <a:endParaRPr lang="en-US"/>
          </a:p>
        </p:txBody>
      </p:sp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9906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ea typeface="SimSun" pitchFamily="2" charset="-122"/>
              </a:rPr>
              <a:t>DBSCAN…</a:t>
            </a:r>
            <a:endParaRPr lang="en-US" altLang="zh-CN" sz="3200" b="1" dirty="0">
              <a:ea typeface="SimSun" pitchFamily="2" charset="-122"/>
            </a:endParaRPr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5029200"/>
          </a:xfrm>
        </p:spPr>
        <p:txBody>
          <a:bodyPr/>
          <a:lstStyle/>
          <a:p>
            <a:r>
              <a:rPr lang="en-US" altLang="zh-CN" sz="2400">
                <a:ea typeface="SimSun" pitchFamily="2" charset="-122"/>
              </a:rPr>
              <a:t>Relies on a </a:t>
            </a:r>
            <a:r>
              <a:rPr lang="en-US" altLang="zh-CN" sz="2400" i="1">
                <a:ea typeface="SimSun" pitchFamily="2" charset="-122"/>
              </a:rPr>
              <a:t>density-based</a:t>
            </a:r>
            <a:r>
              <a:rPr lang="en-US" altLang="zh-CN" sz="2400">
                <a:ea typeface="SimSun" pitchFamily="2" charset="-122"/>
              </a:rPr>
              <a:t> notion of cluster:  A </a:t>
            </a:r>
            <a:r>
              <a:rPr lang="en-US" altLang="zh-CN" sz="2400" i="1">
                <a:ea typeface="SimSun" pitchFamily="2" charset="-122"/>
              </a:rPr>
              <a:t>cluster</a:t>
            </a:r>
            <a:r>
              <a:rPr lang="en-US" altLang="zh-CN" sz="2400">
                <a:ea typeface="SimSun" pitchFamily="2" charset="-122"/>
              </a:rPr>
              <a:t> is defined as a maximal set of density-connected points</a:t>
            </a:r>
          </a:p>
          <a:p>
            <a:r>
              <a:rPr lang="en-US" altLang="zh-CN" sz="2400">
                <a:ea typeface="SimSun" pitchFamily="2" charset="-122"/>
              </a:rPr>
              <a:t>Discovers clusters of arbitrary shape in spatial databases with noise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3505200"/>
            <a:ext cx="6324600" cy="2743200"/>
            <a:chOff x="672" y="1824"/>
            <a:chExt cx="4608" cy="2112"/>
          </a:xfrm>
        </p:grpSpPr>
        <p:sp>
          <p:nvSpPr>
            <p:cNvPr id="1496069" name="Oval 5"/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0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1" name="Oval 7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2" name="Oval 8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3" name="Oval 9"/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4" name="Oval 10"/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5" name="Oval 11"/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6" name="Oval 12"/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7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8" name="Oval 14"/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79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0" name="Oval 16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1" name="Oval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2" name="Oval 18"/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3" name="Oval 19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4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5" name="Oval 21"/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6" name="Rectangle 22"/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7" name="Oval 23"/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8" name="Oval 24"/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89" name="Oval 25"/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90" name="AutoShape 26"/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Core</a:t>
              </a:r>
            </a:p>
          </p:txBody>
        </p:sp>
        <p:sp>
          <p:nvSpPr>
            <p:cNvPr id="1496091" name="AutoShape 27"/>
            <p:cNvSpPr>
              <a:spLocks/>
            </p:cNvSpPr>
            <p:nvPr/>
          </p:nvSpPr>
          <p:spPr bwMode="auto">
            <a:xfrm>
              <a:off x="672" y="2523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Border</a:t>
              </a:r>
            </a:p>
          </p:txBody>
        </p:sp>
        <p:sp>
          <p:nvSpPr>
            <p:cNvPr id="1496092" name="AutoShape 28"/>
            <p:cNvSpPr>
              <a:spLocks/>
            </p:cNvSpPr>
            <p:nvPr/>
          </p:nvSpPr>
          <p:spPr bwMode="auto">
            <a:xfrm>
              <a:off x="3697" y="1921"/>
              <a:ext cx="824" cy="359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Outlier</a:t>
              </a:r>
            </a:p>
          </p:txBody>
        </p:sp>
        <p:sp>
          <p:nvSpPr>
            <p:cNvPr id="1496093" name="Text Box 29"/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Eps = 1cm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MinPts = 5</a:t>
              </a:r>
            </a:p>
          </p:txBody>
        </p:sp>
        <p:sp>
          <p:nvSpPr>
            <p:cNvPr id="1496094" name="Oval 30"/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5D95-C98C-4AF1-B65C-8A5A2C4EF310}" type="slidenum">
              <a:rPr lang="en-US"/>
              <a:pPr/>
              <a:t>35</a:t>
            </a:fld>
            <a:endParaRPr lang="en-US"/>
          </a:p>
        </p:txBody>
      </p:sp>
      <p:sp>
        <p:nvSpPr>
          <p:cNvPr id="150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492125"/>
            <a:ext cx="7437437" cy="3873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ea typeface="SimSun" pitchFamily="2" charset="-122"/>
              </a:rPr>
              <a:t>DBSCAN: The Algorithm</a:t>
            </a:r>
            <a:endParaRPr lang="en-US" altLang="zh-CN" sz="3200" b="1" dirty="0">
              <a:ea typeface="SimSun" pitchFamily="2" charset="-122"/>
            </a:endParaRPr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876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Arbitrary select a point </a:t>
            </a:r>
            <a:r>
              <a:rPr lang="en-US" altLang="zh-CN" sz="2400" i="1">
                <a:ea typeface="SimSun" pitchFamily="2" charset="-122"/>
              </a:rPr>
              <a:t>p</a:t>
            </a:r>
            <a:endParaRPr lang="en-US" altLang="zh-CN" sz="2400">
              <a:ea typeface="SimSun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Retrieve all points density-reachable from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w.r.t. </a:t>
            </a:r>
            <a:r>
              <a:rPr lang="en-US" altLang="zh-CN" sz="2400" i="1">
                <a:ea typeface="SimSun" pitchFamily="2" charset="-122"/>
              </a:rPr>
              <a:t>Eps</a:t>
            </a:r>
            <a:r>
              <a:rPr lang="en-US" altLang="zh-CN" sz="2400">
                <a:ea typeface="SimSun" pitchFamily="2" charset="-122"/>
              </a:rPr>
              <a:t> and </a:t>
            </a:r>
            <a:r>
              <a:rPr lang="en-US" altLang="zh-CN" sz="2400" i="1">
                <a:ea typeface="SimSun" pitchFamily="2" charset="-122"/>
              </a:rPr>
              <a:t>MinPts</a:t>
            </a:r>
            <a:r>
              <a:rPr lang="en-US" altLang="zh-CN" sz="2400">
                <a:ea typeface="SimSun" pitchFamily="2" charset="-122"/>
              </a:rPr>
              <a:t>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If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is a core point, a cluster is formed.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If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is a border point, no points are density-reachable from </a:t>
            </a:r>
            <a:r>
              <a:rPr lang="en-US" altLang="zh-CN" sz="2400" i="1">
                <a:ea typeface="SimSun" pitchFamily="2" charset="-122"/>
              </a:rPr>
              <a:t>p</a:t>
            </a:r>
            <a:r>
              <a:rPr lang="en-US" altLang="zh-CN" sz="2400">
                <a:ea typeface="SimSun" pitchFamily="2" charset="-122"/>
              </a:rPr>
              <a:t> and DBSCAN visits the next point of the database.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Continue the process until all of the points have been processed.</a:t>
            </a:r>
            <a:endParaRPr lang="en-US" altLang="zh-CN" sz="200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ea typeface="SimSun" pitchFamily="2" charset="-122"/>
              </a:rPr>
              <a:t>DBSCAN: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distance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1" y="2209801"/>
          <a:ext cx="388619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555171"/>
                <a:gridCol w="555171"/>
                <a:gridCol w="555171"/>
                <a:gridCol w="555171"/>
                <a:gridCol w="555171"/>
                <a:gridCol w="55517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76800" y="2209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Epsilon = 1.5, </a:t>
            </a:r>
            <a:r>
              <a:rPr lang="en-US" dirty="0" err="1" smtClean="0">
                <a:solidFill>
                  <a:srgbClr val="FF0000"/>
                </a:solidFill>
              </a:rPr>
              <a:t>MinPts</a:t>
            </a:r>
            <a:r>
              <a:rPr lang="en-US" dirty="0" smtClean="0">
                <a:solidFill>
                  <a:srgbClr val="FF0000"/>
                </a:solidFill>
              </a:rPr>
              <a:t> =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2590800"/>
            <a:ext cx="380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find the number of points whose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distance &lt;=1.5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3276600"/>
            <a:ext cx="4176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A, (A,A) = 0, (A,B) = 0.7, are only &lt;=1.5,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the number is 2 (&lt;</a:t>
            </a:r>
            <a:r>
              <a:rPr lang="en-US" dirty="0" err="1" smtClean="0">
                <a:solidFill>
                  <a:srgbClr val="FF0000"/>
                </a:solidFill>
              </a:rPr>
              <a:t>MinPts</a:t>
            </a:r>
            <a:r>
              <a:rPr lang="en-US" dirty="0" smtClean="0">
                <a:solidFill>
                  <a:srgbClr val="FF0000"/>
                </a:solidFill>
              </a:rPr>
              <a:t>), so A is either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border point or noise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600200" y="2743200"/>
            <a:ext cx="3276600" cy="838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752600" y="3276600"/>
            <a:ext cx="3276600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13858" y="3276600"/>
            <a:ext cx="228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47258" y="3657600"/>
            <a:ext cx="228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7000" y="4419600"/>
            <a:ext cx="228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95172" y="4038600"/>
            <a:ext cx="228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5172" y="4419600"/>
            <a:ext cx="228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00400" y="4811484"/>
            <a:ext cx="228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52800" y="1524000"/>
            <a:ext cx="1828800" cy="76200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35866" y="1143000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 is Core Point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38600" y="3505200"/>
            <a:ext cx="0" cy="1219200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8200" y="4419600"/>
            <a:ext cx="4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 is Core Point and similarly F is also core point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5029200"/>
            <a:ext cx="732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Now, we have to determine whether A, B, C are either Noise or Border point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" y="5362136"/>
            <a:ext cx="805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For C, two distance &lt;= 1.5 are 0(with C itself) and 1.4 (With E), and E is a core point,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so C is border point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600" y="5983069"/>
            <a:ext cx="221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But B and </a:t>
            </a:r>
            <a:r>
              <a:rPr lang="en-US" smtClean="0">
                <a:solidFill>
                  <a:srgbClr val="7030A0"/>
                </a:solidFill>
              </a:rPr>
              <a:t>A are Noise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057400" y="2895600"/>
            <a:ext cx="228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2" grpId="0"/>
      <p:bldP spid="27" grpId="0"/>
      <p:bldP spid="28" grpId="0"/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ea typeface="SimSun" pitchFamily="2" charset="-122"/>
              </a:rPr>
              <a:t>DBSCAN: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</a:t>
            </a:r>
            <a:r>
              <a:rPr lang="en-US" b="1" i="1" dirty="0" smtClean="0"/>
              <a:t>epsilon = 2</a:t>
            </a:r>
            <a:r>
              <a:rPr lang="en-US" dirty="0" smtClean="0"/>
              <a:t> and </a:t>
            </a:r>
            <a:r>
              <a:rPr lang="en-US" b="1" i="1" dirty="0" err="1" smtClean="0"/>
              <a:t>MinPts</a:t>
            </a:r>
            <a:r>
              <a:rPr lang="en-US" b="1" i="1" dirty="0" smtClean="0"/>
              <a:t> = 2</a:t>
            </a:r>
            <a:r>
              <a:rPr lang="en-US" dirty="0" smtClean="0"/>
              <a:t>, what are the clusters that DBSCAN would discover and also find the core points, border point and outliers from the following data set</a:t>
            </a:r>
          </a:p>
          <a:p>
            <a:pPr algn="just"/>
            <a:r>
              <a:rPr lang="en-US" dirty="0" smtClean="0"/>
              <a:t>A1(2,10), A2(2,5), A3(8,4), A4(5,8), A5(7,5), A6(6,4), A7(1,2), A8(4,9)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5257800"/>
            <a:ext cx="438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Clusters, C1 = {A4, A8}, C2 = {A3, A5, A6}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Outliers :- A1, A2, A7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ea typeface="SimSun" pitchFamily="2" charset="-122"/>
              </a:rPr>
              <a:t>Hierarchical 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>
                <a:ea typeface="SimSun" pitchFamily="2" charset="-122"/>
              </a:rPr>
              <a:t>Use distance matrix as clustering criteria.  This method does not require the number of clusters </a:t>
            </a:r>
            <a:r>
              <a:rPr lang="en-US" altLang="zh-CN" b="1" i="1" dirty="0" smtClean="0">
                <a:ea typeface="SimSun" pitchFamily="2" charset="-122"/>
              </a:rPr>
              <a:t>k</a:t>
            </a:r>
            <a:r>
              <a:rPr lang="en-US" altLang="zh-CN" dirty="0" smtClean="0">
                <a:ea typeface="SimSun" pitchFamily="2" charset="-122"/>
              </a:rPr>
              <a:t> as an input, but needs a termination condition</a:t>
            </a:r>
          </a:p>
          <a:p>
            <a:pPr algn="just">
              <a:buNone/>
            </a:pPr>
            <a:r>
              <a:rPr lang="en-US" altLang="zh-CN" dirty="0" smtClean="0">
                <a:ea typeface="SimSun" pitchFamily="2" charset="-122"/>
              </a:rPr>
              <a:t>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0" y="3276600"/>
            <a:ext cx="53530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ea typeface="SimSun" pitchFamily="2" charset="-122"/>
              </a:rPr>
              <a:t>Hierarchical Clustering…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Start with one cluster, individual item in its own cluster and iteratively merge clusters until all items belong to one cluster</a:t>
            </a:r>
          </a:p>
          <a:p>
            <a:pPr algn="just"/>
            <a:r>
              <a:rPr lang="en-US" dirty="0" smtClean="0"/>
              <a:t>Bottom up approach is followed to merge the clusters together</a:t>
            </a:r>
          </a:p>
          <a:p>
            <a:pPr algn="just"/>
            <a:r>
              <a:rPr lang="en-US" dirty="0" err="1" smtClean="0"/>
              <a:t>Dendograms</a:t>
            </a:r>
            <a:r>
              <a:rPr lang="en-US" dirty="0" smtClean="0"/>
              <a:t> are pictorially used to represent Hierarchical clustering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01D9-F42B-4C05-960D-091698BD43B6}" type="slidenum">
              <a:rPr lang="en-US"/>
              <a:pPr/>
              <a:t>4</a:t>
            </a:fld>
            <a:endParaRPr lang="en-US"/>
          </a:p>
        </p:txBody>
      </p:sp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315200" cy="1066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Similarity and Dissimilarity Between Objects</a:t>
            </a:r>
            <a:endParaRPr lang="en-US" dirty="0"/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u="sng" dirty="0"/>
              <a:t>Distances</a:t>
            </a:r>
            <a:r>
              <a:rPr lang="en-US" sz="2400" dirty="0"/>
              <a:t> are normally used to measure the </a:t>
            </a:r>
            <a:r>
              <a:rPr lang="en-US" sz="2400" u="sng" dirty="0"/>
              <a:t>similarity</a:t>
            </a:r>
            <a:r>
              <a:rPr lang="en-US" sz="2400" dirty="0"/>
              <a:t> or </a:t>
            </a:r>
            <a:r>
              <a:rPr lang="en-US" sz="2400" u="sng" dirty="0"/>
              <a:t>dissimilarity</a:t>
            </a:r>
            <a:r>
              <a:rPr lang="en-US" sz="2400" dirty="0"/>
              <a:t> between two data objects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Some popular ones include: </a:t>
            </a:r>
            <a:r>
              <a:rPr lang="en-US" sz="2400" i="1" dirty="0" err="1"/>
              <a:t>Minkowski</a:t>
            </a:r>
            <a:r>
              <a:rPr lang="en-US" sz="2400" i="1" dirty="0"/>
              <a:t> distance</a:t>
            </a:r>
            <a:r>
              <a:rPr lang="en-US" sz="2400" dirty="0"/>
              <a:t>: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/>
              <a:t>where  </a:t>
            </a:r>
            <a:r>
              <a:rPr lang="en-US" sz="2400" i="1" dirty="0" err="1"/>
              <a:t>i</a:t>
            </a:r>
            <a:r>
              <a:rPr lang="en-US" sz="2400" dirty="0"/>
              <a:t> = (</a:t>
            </a:r>
            <a:r>
              <a:rPr lang="en-US" sz="2400" i="1" dirty="0"/>
              <a:t>x</a:t>
            </a:r>
            <a:r>
              <a:rPr lang="en-US" sz="2400" baseline="-25000" dirty="0"/>
              <a:t>i1</a:t>
            </a:r>
            <a:r>
              <a:rPr lang="en-US" sz="2400" dirty="0"/>
              <a:t>, </a:t>
            </a:r>
            <a:r>
              <a:rPr lang="en-US" sz="2400" i="1" dirty="0"/>
              <a:t>x</a:t>
            </a:r>
            <a:r>
              <a:rPr lang="en-US" sz="2400" baseline="-25000" dirty="0"/>
              <a:t>i2</a:t>
            </a:r>
            <a:r>
              <a:rPr lang="en-US" sz="2400" dirty="0"/>
              <a:t>, …, </a:t>
            </a:r>
            <a:r>
              <a:rPr lang="en-US" sz="2400" i="1" dirty="0" err="1"/>
              <a:t>x</a:t>
            </a:r>
            <a:r>
              <a:rPr lang="en-US" sz="2400" baseline="-25000" dirty="0" err="1"/>
              <a:t>ip</a:t>
            </a:r>
            <a:r>
              <a:rPr lang="en-US" sz="2400" dirty="0"/>
              <a:t>) and</a:t>
            </a:r>
            <a:r>
              <a:rPr lang="en-US" sz="2400" i="1" dirty="0"/>
              <a:t> j</a:t>
            </a:r>
            <a:r>
              <a:rPr lang="en-US" sz="2400" dirty="0"/>
              <a:t> = (</a:t>
            </a:r>
            <a:r>
              <a:rPr lang="en-US" sz="2400" i="1" dirty="0"/>
              <a:t>x</a:t>
            </a:r>
            <a:r>
              <a:rPr lang="en-US" sz="2400" baseline="-25000" dirty="0"/>
              <a:t>j1</a:t>
            </a:r>
            <a:r>
              <a:rPr lang="en-US" sz="2400" dirty="0"/>
              <a:t>, </a:t>
            </a:r>
            <a:r>
              <a:rPr lang="en-US" sz="2400" i="1" dirty="0"/>
              <a:t>x</a:t>
            </a:r>
            <a:r>
              <a:rPr lang="en-US" sz="2400" baseline="-25000" dirty="0"/>
              <a:t>j2</a:t>
            </a:r>
            <a:r>
              <a:rPr lang="en-US" sz="2400" dirty="0"/>
              <a:t>, …, </a:t>
            </a:r>
            <a:r>
              <a:rPr lang="en-US" sz="2400" i="1" dirty="0" err="1"/>
              <a:t>x</a:t>
            </a:r>
            <a:r>
              <a:rPr lang="en-US" sz="2400" baseline="-25000" dirty="0" err="1"/>
              <a:t>jp</a:t>
            </a:r>
            <a:r>
              <a:rPr lang="en-US" sz="2400" dirty="0"/>
              <a:t>) are two </a:t>
            </a:r>
            <a:r>
              <a:rPr lang="en-US" sz="2400" i="1" dirty="0"/>
              <a:t>p</a:t>
            </a:r>
            <a:r>
              <a:rPr lang="en-US" sz="2400" dirty="0"/>
              <a:t>-dimensional data objects, and </a:t>
            </a:r>
            <a:r>
              <a:rPr lang="en-US" sz="2400" i="1" dirty="0"/>
              <a:t>q</a:t>
            </a:r>
            <a:r>
              <a:rPr lang="en-US" sz="2400" dirty="0"/>
              <a:t> is a positive integer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If </a:t>
            </a:r>
            <a:r>
              <a:rPr lang="en-US" sz="2400" i="1" dirty="0"/>
              <a:t>q</a:t>
            </a:r>
            <a:r>
              <a:rPr lang="en-US" sz="2400" dirty="0"/>
              <a:t> = </a:t>
            </a:r>
            <a:r>
              <a:rPr lang="en-US" sz="2400" i="1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d</a:t>
            </a:r>
            <a:r>
              <a:rPr lang="en-US" sz="2400" dirty="0"/>
              <a:t> is Manhattan distance</a:t>
            </a:r>
            <a:endParaRPr lang="en-US" sz="2400" i="1" dirty="0"/>
          </a:p>
          <a:p>
            <a:pPr>
              <a:lnSpc>
                <a:spcPct val="120000"/>
              </a:lnSpc>
            </a:pPr>
            <a:endParaRPr lang="en-US" sz="2400" i="1" dirty="0"/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endParaRPr lang="en-US" sz="2400" dirty="0"/>
          </a:p>
        </p:txBody>
      </p:sp>
      <p:graphicFrame>
        <p:nvGraphicFramePr>
          <p:cNvPr id="1746944" name="Object 1024"/>
          <p:cNvGraphicFramePr>
            <a:graphicFrameLocks noChangeAspect="1"/>
          </p:cNvGraphicFramePr>
          <p:nvPr/>
        </p:nvGraphicFramePr>
        <p:xfrm>
          <a:off x="1905000" y="3124200"/>
          <a:ext cx="5181600" cy="596900"/>
        </p:xfrm>
        <a:graphic>
          <a:graphicData uri="http://schemas.openxmlformats.org/presentationml/2006/ole">
            <p:oleObj spid="_x0000_s46082" name="Equation" r:id="rId3" imgW="5181480" imgH="596880" progId="">
              <p:embed/>
            </p:oleObj>
          </a:graphicData>
        </a:graphic>
      </p:graphicFrame>
      <p:graphicFrame>
        <p:nvGraphicFramePr>
          <p:cNvPr id="1746945" name="Object 1025"/>
          <p:cNvGraphicFramePr>
            <a:graphicFrameLocks noChangeAspect="1"/>
          </p:cNvGraphicFramePr>
          <p:nvPr/>
        </p:nvGraphicFramePr>
        <p:xfrm>
          <a:off x="2514600" y="5562600"/>
          <a:ext cx="4521200" cy="546100"/>
        </p:xfrm>
        <a:graphic>
          <a:graphicData uri="http://schemas.openxmlformats.org/presentationml/2006/ole">
            <p:oleObj spid="_x0000_s46083" name="Equation" r:id="rId4" imgW="4292280" imgH="43164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 algn="just">
              <a:spcBef>
                <a:spcPct val="40000"/>
              </a:spcBef>
              <a:buClr>
                <a:srgbClr val="CC0000"/>
              </a:buClr>
            </a:pPr>
            <a:r>
              <a:rPr lang="en-US" sz="2400" b="1" dirty="0">
                <a:solidFill>
                  <a:srgbClr val="800080"/>
                </a:solidFill>
                <a:cs typeface="Times New Roman" pitchFamily="18" charset="0"/>
              </a:rPr>
              <a:t>Hierarchical clustering</a:t>
            </a:r>
            <a:r>
              <a:rPr lang="en-US" sz="2400" dirty="0">
                <a:cs typeface="Times New Roman" pitchFamily="18" charset="0"/>
              </a:rPr>
              <a:t> is characterized by the development of a hierarchy or tree-like structure.  </a:t>
            </a:r>
          </a:p>
          <a:p>
            <a:pPr algn="just">
              <a:spcBef>
                <a:spcPct val="40000"/>
              </a:spcBef>
              <a:buClr>
                <a:srgbClr val="CC0000"/>
              </a:buClr>
              <a:buFontTx/>
              <a:buNone/>
            </a:pPr>
            <a:r>
              <a:rPr lang="en-US" sz="2400" dirty="0">
                <a:cs typeface="Times New Roman" pitchFamily="18" charset="0"/>
              </a:rPr>
              <a:t>		-</a:t>
            </a:r>
            <a:r>
              <a:rPr lang="en-US" sz="2400" b="1" dirty="0">
                <a:solidFill>
                  <a:srgbClr val="800080"/>
                </a:solidFill>
                <a:cs typeface="Times New Roman" pitchFamily="18" charset="0"/>
              </a:rPr>
              <a:t>Agglomerative clustering</a:t>
            </a:r>
            <a:r>
              <a:rPr lang="en-US" sz="2400" dirty="0">
                <a:cs typeface="Times New Roman" pitchFamily="18" charset="0"/>
              </a:rPr>
              <a:t> starts with each object in a separate cluster.  Clusters are formed by grouping objects into bigger and bigger clusters.</a:t>
            </a:r>
          </a:p>
          <a:p>
            <a:pPr algn="just">
              <a:spcBef>
                <a:spcPct val="40000"/>
              </a:spcBef>
              <a:buClr>
                <a:srgbClr val="CC0000"/>
              </a:buClr>
              <a:buFontTx/>
              <a:buNone/>
            </a:pPr>
            <a:r>
              <a:rPr lang="en-US" sz="2400" dirty="0">
                <a:cs typeface="Times New Roman" pitchFamily="18" charset="0"/>
              </a:rPr>
              <a:t>		-</a:t>
            </a:r>
            <a:r>
              <a:rPr lang="en-US" sz="2400" b="1" dirty="0">
                <a:solidFill>
                  <a:srgbClr val="800080"/>
                </a:solidFill>
                <a:cs typeface="Times New Roman" pitchFamily="18" charset="0"/>
              </a:rPr>
              <a:t>Divisive clustering</a:t>
            </a:r>
            <a:r>
              <a:rPr lang="en-US" sz="2400" dirty="0">
                <a:cs typeface="Times New Roman" pitchFamily="18" charset="0"/>
              </a:rPr>
              <a:t> starts with all the objects grouped in a single cluster.  Clusters are divided or split until each object is in a separate cluster. </a:t>
            </a:r>
          </a:p>
          <a:p>
            <a:pPr algn="just">
              <a:spcBef>
                <a:spcPct val="40000"/>
              </a:spcBef>
              <a:buClr>
                <a:srgbClr val="CC0000"/>
              </a:buClr>
            </a:pPr>
            <a:r>
              <a:rPr lang="en-US" sz="2400" dirty="0">
                <a:cs typeface="Times New Roman" pitchFamily="18" charset="0"/>
              </a:rPr>
              <a:t>Agglomerative methods are commonly used in marketing research.  They consist of linkage methods, variance methods, and </a:t>
            </a:r>
            <a:r>
              <a:rPr lang="en-US" sz="2400" dirty="0" err="1">
                <a:cs typeface="Times New Roman" pitchFamily="18" charset="0"/>
              </a:rPr>
              <a:t>centroid</a:t>
            </a:r>
            <a:r>
              <a:rPr lang="en-US" sz="2400" dirty="0">
                <a:cs typeface="Times New Roman" pitchFamily="18" charset="0"/>
              </a:rPr>
              <a:t> methods.  </a:t>
            </a:r>
            <a:endParaRPr lang="en-US" sz="2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15400" cy="838200"/>
          </a:xfrm>
          <a:noFill/>
          <a:ln/>
        </p:spPr>
        <p:txBody>
          <a:bodyPr anchor="b"/>
          <a:lstStyle/>
          <a:p>
            <a:pPr algn="l"/>
            <a:r>
              <a:rPr lang="en-US" altLang="zh-CN" sz="4000" b="1" dirty="0" smtClean="0">
                <a:ea typeface="SimSun" pitchFamily="2" charset="-122"/>
              </a:rPr>
              <a:t>Hierarchical Clustering…</a:t>
            </a:r>
            <a:endParaRPr lang="en-US" sz="40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50292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CC0000"/>
              </a:buClr>
            </a:pPr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rgbClr val="800080"/>
                </a:solidFill>
                <a:cs typeface="Times New Roman" pitchFamily="18" charset="0"/>
              </a:rPr>
              <a:t>single linkage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method </a:t>
            </a:r>
            <a:r>
              <a:rPr lang="en-US" sz="2800" dirty="0">
                <a:cs typeface="Times New Roman" pitchFamily="18" charset="0"/>
              </a:rPr>
              <a:t>is based on minimum distance, or the nearest neighbor rule.  </a:t>
            </a:r>
          </a:p>
          <a:p>
            <a:pPr algn="just">
              <a:lnSpc>
                <a:spcPct val="90000"/>
              </a:lnSpc>
              <a:buClr>
                <a:srgbClr val="CC0000"/>
              </a:buClr>
            </a:pP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Clr>
                <a:srgbClr val="CC0000"/>
              </a:buClr>
            </a:pPr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rgbClr val="800080"/>
                </a:solidFill>
                <a:cs typeface="Times New Roman" pitchFamily="18" charset="0"/>
              </a:rPr>
              <a:t>complete linkage</a:t>
            </a:r>
            <a:r>
              <a:rPr lang="en-US" sz="2800" dirty="0">
                <a:cs typeface="Times New Roman" pitchFamily="18" charset="0"/>
              </a:rPr>
              <a:t> method is based on the maximum distance or the furthest neighbor approach.  </a:t>
            </a:r>
          </a:p>
          <a:p>
            <a:pPr algn="just">
              <a:lnSpc>
                <a:spcPct val="90000"/>
              </a:lnSpc>
              <a:buClr>
                <a:srgbClr val="CC0000"/>
              </a:buClr>
            </a:pP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Clr>
                <a:srgbClr val="CC0000"/>
              </a:buClr>
            </a:pPr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rgbClr val="800080"/>
                </a:solidFill>
                <a:cs typeface="Times New Roman" pitchFamily="18" charset="0"/>
              </a:rPr>
              <a:t>average linkage</a:t>
            </a:r>
            <a:r>
              <a:rPr lang="en-US" sz="2800" dirty="0">
                <a:cs typeface="Times New Roman" pitchFamily="18" charset="0"/>
              </a:rPr>
              <a:t> method the distance between two clusters is defined as the average of the distances between all pairs of objects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8839200" cy="838200"/>
          </a:xfrm>
          <a:noFill/>
          <a:ln/>
        </p:spPr>
        <p:txBody>
          <a:bodyPr anchor="b">
            <a:normAutofit/>
          </a:bodyPr>
          <a:lstStyle/>
          <a:p>
            <a:pPr algn="l"/>
            <a:r>
              <a:rPr lang="en-US" sz="3900" b="1" dirty="0" smtClean="0">
                <a:cs typeface="Times New Roman" pitchFamily="18" charset="0"/>
              </a:rPr>
              <a:t>Hierarchical Clustering…</a:t>
            </a:r>
            <a:endParaRPr lang="en-US" sz="3600" b="1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Hierarchical Clustering…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Example (Single Linkage)</a:t>
            </a: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2057401"/>
            <a:ext cx="2895600" cy="19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4114800"/>
            <a:ext cx="250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 Euclidean distance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4486275"/>
            <a:ext cx="2085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1" y="4953000"/>
            <a:ext cx="259079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057400"/>
            <a:ext cx="2514600" cy="192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>
            <a:endCxn id="1030" idx="1"/>
          </p:cNvCxnSpPr>
          <p:nvPr/>
        </p:nvCxnSpPr>
        <p:spPr>
          <a:xfrm flipV="1">
            <a:off x="3581399" y="3021140"/>
            <a:ext cx="304801" cy="268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6295" y="2514600"/>
            <a:ext cx="2467705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6476999" y="3173540"/>
            <a:ext cx="304801" cy="268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76236" y="152400"/>
            <a:ext cx="283962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7543799" y="1981200"/>
            <a:ext cx="1" cy="4840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14735" y="2057400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 matrix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4412925"/>
            <a:ext cx="3334746" cy="17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>
            <a:off x="7696199" y="3886200"/>
            <a:ext cx="1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92899" y="3886200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matrix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066672" y="6096000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248400" y="4648200"/>
            <a:ext cx="990600" cy="129540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60098" y="4648200"/>
            <a:ext cx="267870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 flipH="1">
            <a:off x="5610664" y="5334000"/>
            <a:ext cx="293098" cy="428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Hierarchical Clustering…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 smtClean="0"/>
              <a:t>Example (Single Link)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4648200" cy="313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4942" y="4800600"/>
            <a:ext cx="45693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1425" y="4524375"/>
            <a:ext cx="4857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2133600"/>
            <a:ext cx="18764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Hierarchical Clustering…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Example (Complete Link)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4133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86000"/>
            <a:ext cx="3352800" cy="287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Hierarchical Clustering…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Example (Average Link)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465306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438400"/>
            <a:ext cx="249381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Outlier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Outliers are data object different from or inconsistent with the remaining set of data</a:t>
            </a:r>
          </a:p>
          <a:p>
            <a:pPr algn="just"/>
            <a:r>
              <a:rPr lang="en-US" dirty="0" smtClean="0"/>
              <a:t>Outlier analysis is for detecting those outliers</a:t>
            </a:r>
          </a:p>
          <a:p>
            <a:pPr algn="just"/>
            <a:r>
              <a:rPr lang="en-US" dirty="0" smtClean="0"/>
              <a:t>Approaches</a:t>
            </a:r>
          </a:p>
          <a:p>
            <a:pPr lvl="1" algn="just"/>
            <a:r>
              <a:rPr lang="en-US" dirty="0" smtClean="0"/>
              <a:t>Statistical approach</a:t>
            </a:r>
          </a:p>
          <a:p>
            <a:pPr lvl="2" algn="just"/>
            <a:r>
              <a:rPr lang="en-US" dirty="0" smtClean="0"/>
              <a:t>Assume probability model for the data</a:t>
            </a:r>
          </a:p>
          <a:p>
            <a:pPr lvl="1" algn="just"/>
            <a:r>
              <a:rPr lang="en-US" dirty="0" smtClean="0"/>
              <a:t>Distance based approach</a:t>
            </a:r>
          </a:p>
          <a:p>
            <a:pPr lvl="2" algn="just"/>
            <a:r>
              <a:rPr lang="en-US" dirty="0" smtClean="0"/>
              <a:t>Objects that are substantial distance from any other clusters are considered outliers</a:t>
            </a:r>
          </a:p>
          <a:p>
            <a:pPr lvl="1" algn="just"/>
            <a:r>
              <a:rPr lang="en-US" dirty="0" smtClean="0"/>
              <a:t>Deviation based approach</a:t>
            </a:r>
          </a:p>
          <a:p>
            <a:pPr lvl="2" algn="just"/>
            <a:r>
              <a:rPr lang="en-US" dirty="0" smtClean="0"/>
              <a:t>Examine differences in the main characteristics of objects </a:t>
            </a:r>
            <a:r>
              <a:rPr lang="en-US" smtClean="0"/>
              <a:t>in the group</a:t>
            </a:r>
            <a:endParaRPr lang="en-US" dirty="0" smtClean="0"/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b="1" dirty="0" smtClean="0"/>
          </a:p>
          <a:p>
            <a:pPr algn="ctr">
              <a:buNone/>
            </a:pPr>
            <a:r>
              <a:rPr lang="en-US" sz="5400" b="1" smtClean="0"/>
              <a:t>End </a:t>
            </a:r>
            <a:r>
              <a:rPr lang="en-US" sz="5400" b="1" dirty="0" smtClean="0"/>
              <a:t>of Session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3DE7-E833-49C6-A429-5E4C1FBB801C}" type="slidenum">
              <a:rPr lang="en-US"/>
              <a:pPr/>
              <a:t>5</a:t>
            </a:fld>
            <a:endParaRPr lang="en-US"/>
          </a:p>
        </p:txBody>
      </p:sp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391400" cy="9906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Similarity and Dissimilarity Between Objects…</a:t>
            </a:r>
            <a:endParaRPr lang="en-US" dirty="0"/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i="1"/>
              <a:t>If q</a:t>
            </a:r>
            <a:r>
              <a:rPr lang="en-US" sz="2400"/>
              <a:t> = </a:t>
            </a:r>
            <a:r>
              <a:rPr lang="en-US" sz="2400" i="1"/>
              <a:t>2</a:t>
            </a:r>
            <a:r>
              <a:rPr lang="en-US" sz="2400"/>
              <a:t>,</a:t>
            </a:r>
            <a:r>
              <a:rPr lang="en-US" sz="2400" i="1"/>
              <a:t> d </a:t>
            </a:r>
            <a:r>
              <a:rPr lang="en-US" sz="2400"/>
              <a:t>is Euclidean distance:</a:t>
            </a:r>
          </a:p>
          <a:p>
            <a:pPr>
              <a:lnSpc>
                <a:spcPct val="110000"/>
              </a:lnSpc>
            </a:pPr>
            <a:endParaRPr lang="en-US" sz="2400"/>
          </a:p>
          <a:p>
            <a:pPr lvl="1">
              <a:lnSpc>
                <a:spcPct val="110000"/>
              </a:lnSpc>
            </a:pPr>
            <a:r>
              <a:rPr lang="en-US" sz="2400"/>
              <a:t>Properties</a:t>
            </a:r>
          </a:p>
          <a:p>
            <a:pPr lvl="2">
              <a:lnSpc>
                <a:spcPct val="110000"/>
              </a:lnSpc>
            </a:pPr>
            <a:r>
              <a:rPr lang="en-US" i="1"/>
              <a:t>d(i,j)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 0</a:t>
            </a:r>
            <a:endParaRPr lang="en-US"/>
          </a:p>
          <a:p>
            <a:pPr lvl="2">
              <a:lnSpc>
                <a:spcPct val="110000"/>
              </a:lnSpc>
            </a:pPr>
            <a:r>
              <a:rPr lang="en-US" i="1"/>
              <a:t>d(i,i)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 0</a:t>
            </a:r>
            <a:endParaRPr lang="en-US"/>
          </a:p>
          <a:p>
            <a:pPr lvl="2">
              <a:lnSpc>
                <a:spcPct val="110000"/>
              </a:lnSpc>
            </a:pPr>
            <a:r>
              <a:rPr lang="en-US" i="1"/>
              <a:t>d(i,j)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 </a:t>
            </a:r>
            <a:r>
              <a:rPr lang="en-US" i="1"/>
              <a:t>d(j,i)</a:t>
            </a:r>
            <a:endParaRPr lang="en-US"/>
          </a:p>
          <a:p>
            <a:pPr lvl="2">
              <a:lnSpc>
                <a:spcPct val="110000"/>
              </a:lnSpc>
            </a:pPr>
            <a:r>
              <a:rPr lang="en-US" i="1"/>
              <a:t>d(i,j)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/>
              <a:t>d(i,k)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+ </a:t>
            </a:r>
            <a:r>
              <a:rPr lang="en-US" i="1"/>
              <a:t>d(k,j)</a:t>
            </a:r>
            <a:endParaRPr lang="en-US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sz="2400"/>
              <a:t>Also, one can use weighted distance, parametric Pearson product moment correlation, or other disimilarity measures</a:t>
            </a:r>
          </a:p>
        </p:txBody>
      </p:sp>
      <p:graphicFrame>
        <p:nvGraphicFramePr>
          <p:cNvPr id="1447940" name="Object 4"/>
          <p:cNvGraphicFramePr>
            <a:graphicFrameLocks noChangeAspect="1"/>
          </p:cNvGraphicFramePr>
          <p:nvPr/>
        </p:nvGraphicFramePr>
        <p:xfrm>
          <a:off x="1981200" y="2133600"/>
          <a:ext cx="5170488" cy="582613"/>
        </p:xfrm>
        <a:graphic>
          <a:graphicData uri="http://schemas.openxmlformats.org/presentationml/2006/ole">
            <p:oleObj spid="_x0000_s47106" name="Equation" r:id="rId3" imgW="5168880" imgH="58392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4C7-243C-40DC-94FE-68EACCE1F21C}" type="slidenum">
              <a:rPr lang="en-US"/>
              <a:pPr/>
              <a:t>6</a:t>
            </a:fld>
            <a:endParaRPr lang="en-US"/>
          </a:p>
        </p:txBody>
      </p:sp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Autofit/>
          </a:bodyPr>
          <a:lstStyle/>
          <a:p>
            <a:pPr algn="l"/>
            <a:r>
              <a:rPr lang="en-US" b="1" dirty="0" smtClean="0"/>
              <a:t>Binary Variable</a:t>
            </a:r>
            <a:endParaRPr lang="en-US" dirty="0"/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572000" cy="51054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sz="2400" dirty="0"/>
              <a:t>A contingency table for binary data</a:t>
            </a: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endParaRPr lang="en-US" sz="2400" dirty="0"/>
          </a:p>
          <a:p>
            <a:pPr algn="just">
              <a:lnSpc>
                <a:spcPct val="130000"/>
              </a:lnSpc>
            </a:pPr>
            <a:r>
              <a:rPr lang="en-US" sz="2400" dirty="0"/>
              <a:t>Distance measure for symmetric binary variables: </a:t>
            </a:r>
            <a:endParaRPr lang="en-US" sz="2400" dirty="0" smtClean="0"/>
          </a:p>
          <a:p>
            <a:pPr algn="just">
              <a:lnSpc>
                <a:spcPct val="130000"/>
              </a:lnSpc>
            </a:pPr>
            <a:endParaRPr lang="en-US" sz="2400" dirty="0" smtClean="0"/>
          </a:p>
          <a:p>
            <a:pPr algn="just">
              <a:lnSpc>
                <a:spcPct val="130000"/>
              </a:lnSpc>
            </a:pPr>
            <a:endParaRPr lang="en-US" sz="2400" dirty="0"/>
          </a:p>
          <a:p>
            <a:pPr algn="just">
              <a:lnSpc>
                <a:spcPct val="130000"/>
              </a:lnSpc>
            </a:pPr>
            <a:r>
              <a:rPr lang="en-US" sz="2400" dirty="0"/>
              <a:t>Distance measure for asymmetric binary variables: </a:t>
            </a:r>
          </a:p>
        </p:txBody>
      </p:sp>
      <p:graphicFrame>
        <p:nvGraphicFramePr>
          <p:cNvPr id="1448964" name="Object 4"/>
          <p:cNvGraphicFramePr>
            <a:graphicFrameLocks noChangeAspect="1"/>
          </p:cNvGraphicFramePr>
          <p:nvPr/>
        </p:nvGraphicFramePr>
        <p:xfrm>
          <a:off x="5105400" y="3648075"/>
          <a:ext cx="3810000" cy="695325"/>
        </p:xfrm>
        <a:graphic>
          <a:graphicData uri="http://schemas.openxmlformats.org/presentationml/2006/ole">
            <p:oleObj spid="_x0000_s48130" name="Equation" r:id="rId3" imgW="2044440" imgH="482400" progId="">
              <p:embed/>
            </p:oleObj>
          </a:graphicData>
        </a:graphic>
      </p:graphicFrame>
      <p:graphicFrame>
        <p:nvGraphicFramePr>
          <p:cNvPr id="1448966" name="Object 6"/>
          <p:cNvGraphicFramePr>
            <a:graphicFrameLocks noChangeAspect="1"/>
          </p:cNvGraphicFramePr>
          <p:nvPr/>
        </p:nvGraphicFramePr>
        <p:xfrm>
          <a:off x="5410200" y="5311775"/>
          <a:ext cx="3505200" cy="708025"/>
        </p:xfrm>
        <a:graphic>
          <a:graphicData uri="http://schemas.openxmlformats.org/presentationml/2006/ole">
            <p:oleObj spid="_x0000_s48131" name="Equation" r:id="rId4" imgW="1701720" imgH="482400" progId="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0" y="852488"/>
            <a:ext cx="4876800" cy="2195512"/>
            <a:chOff x="1200" y="1209"/>
            <a:chExt cx="3072" cy="1383"/>
          </a:xfrm>
        </p:grpSpPr>
        <p:sp>
          <p:nvSpPr>
            <p:cNvPr id="1448967" name="Line 7"/>
            <p:cNvSpPr>
              <a:spLocks noChangeShapeType="1"/>
            </p:cNvSpPr>
            <p:nvPr/>
          </p:nvSpPr>
          <p:spPr bwMode="auto">
            <a:xfrm>
              <a:off x="1200" y="163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48" y="1209"/>
              <a:ext cx="2400" cy="1383"/>
              <a:chOff x="1248" y="1209"/>
              <a:chExt cx="2400" cy="1383"/>
            </a:xfrm>
          </p:grpSpPr>
          <p:graphicFrame>
            <p:nvGraphicFramePr>
              <p:cNvPr id="1448965" name="Object 5"/>
              <p:cNvGraphicFramePr>
                <a:graphicFrameLocks noChangeAspect="1"/>
              </p:cNvGraphicFramePr>
              <p:nvPr/>
            </p:nvGraphicFramePr>
            <p:xfrm>
              <a:off x="1824" y="1440"/>
              <a:ext cx="1824" cy="1040"/>
            </p:xfrm>
            <a:graphic>
              <a:graphicData uri="http://schemas.openxmlformats.org/presentationml/2006/ole">
                <p:oleObj spid="_x0000_s48133" name="Equation" r:id="rId5" imgW="2539800" imgH="1447560" progId="">
                  <p:embed/>
                </p:oleObj>
              </a:graphicData>
            </a:graphic>
          </p:graphicFrame>
          <p:sp>
            <p:nvSpPr>
              <p:cNvPr id="1448968" name="Line 8"/>
              <p:cNvSpPr>
                <a:spLocks noChangeShapeType="1"/>
              </p:cNvSpPr>
              <p:nvPr/>
            </p:nvSpPr>
            <p:spPr bwMode="auto">
              <a:xfrm>
                <a:off x="2160" y="1344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8969" name="Text Box 9"/>
              <p:cNvSpPr txBox="1">
                <a:spLocks noChangeArrowheads="1"/>
              </p:cNvSpPr>
              <p:nvPr/>
            </p:nvSpPr>
            <p:spPr bwMode="auto">
              <a:xfrm>
                <a:off x="1248" y="1833"/>
                <a:ext cx="6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>
                    <a:latin typeface="Times New Roman" pitchFamily="18" charset="0"/>
                  </a:rPr>
                  <a:t>Object </a:t>
                </a:r>
                <a:r>
                  <a:rPr lang="en-US" sz="1800" b="1" i="1">
                    <a:latin typeface="Times New Roman" pitchFamily="18" charset="0"/>
                  </a:rPr>
                  <a:t>i</a:t>
                </a:r>
                <a:endParaRPr lang="en-US" sz="1800" b="1">
                  <a:latin typeface="Times New Roman" pitchFamily="18" charset="0"/>
                </a:endParaRPr>
              </a:p>
            </p:txBody>
          </p:sp>
          <p:sp>
            <p:nvSpPr>
              <p:cNvPr id="1448970" name="Text Box 10"/>
              <p:cNvSpPr txBox="1">
                <a:spLocks noChangeArrowheads="1"/>
              </p:cNvSpPr>
              <p:nvPr/>
            </p:nvSpPr>
            <p:spPr bwMode="auto">
              <a:xfrm>
                <a:off x="2400" y="1209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sz="1800" b="1">
                    <a:latin typeface="Times New Roman" pitchFamily="18" charset="0"/>
                  </a:rPr>
                  <a:t>Object  </a:t>
                </a:r>
                <a:r>
                  <a:rPr lang="en-US" sz="1800" b="1" i="1">
                    <a:latin typeface="Times New Roman" pitchFamily="18" charset="0"/>
                  </a:rPr>
                  <a:t>j</a:t>
                </a:r>
              </a:p>
            </p:txBody>
          </p:sp>
        </p:grpSp>
      </p:grpSp>
      <p:cxnSp>
        <p:nvCxnSpPr>
          <p:cNvPr id="19" name="Straight Arrow Connector 18"/>
          <p:cNvCxnSpPr/>
          <p:nvPr/>
        </p:nvCxnSpPr>
        <p:spPr>
          <a:xfrm>
            <a:off x="3505200" y="403860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67200" y="586740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9565-EEF7-4C21-B6DD-A83BF3E56727}" type="slidenum">
              <a:rPr lang="en-US"/>
              <a:pPr/>
              <a:t>7</a:t>
            </a:fld>
            <a:endParaRPr lang="en-US"/>
          </a:p>
        </p:txBody>
      </p:sp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31238" cy="8382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Binary Variable (Example)…</a:t>
            </a:r>
            <a:endParaRPr lang="en-US" dirty="0"/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876800"/>
          </a:xfrm>
        </p:spPr>
        <p:txBody>
          <a:bodyPr/>
          <a:lstStyle/>
          <a:p>
            <a:r>
              <a:rPr lang="en-US" sz="2400"/>
              <a:t>Example</a:t>
            </a:r>
          </a:p>
          <a:p>
            <a:endParaRPr lang="en-US" sz="2400"/>
          </a:p>
          <a:p>
            <a:endParaRPr lang="en-US" sz="2400"/>
          </a:p>
          <a:p>
            <a:pPr lvl="1"/>
            <a:endParaRPr lang="en-US" sz="2400"/>
          </a:p>
          <a:p>
            <a:pPr lvl="1"/>
            <a:endParaRPr lang="en-US" sz="2000"/>
          </a:p>
          <a:p>
            <a:pPr lvl="1"/>
            <a:r>
              <a:rPr lang="en-US" sz="2000"/>
              <a:t>gender is a symmetric attribute</a:t>
            </a:r>
          </a:p>
          <a:p>
            <a:pPr lvl="1"/>
            <a:r>
              <a:rPr lang="en-US" sz="2000"/>
              <a:t>the remaining attributes are asymmetric binary</a:t>
            </a:r>
          </a:p>
          <a:p>
            <a:pPr lvl="1"/>
            <a:r>
              <a:rPr lang="en-US" sz="2000"/>
              <a:t>let the values Y and P be set to 1, and the value N be set to 0</a:t>
            </a:r>
          </a:p>
        </p:txBody>
      </p:sp>
      <p:graphicFrame>
        <p:nvGraphicFramePr>
          <p:cNvPr id="1449988" name="Object 4"/>
          <p:cNvGraphicFramePr>
            <a:graphicFrameLocks noChangeAspect="1"/>
          </p:cNvGraphicFramePr>
          <p:nvPr/>
        </p:nvGraphicFramePr>
        <p:xfrm>
          <a:off x="1143000" y="1981200"/>
          <a:ext cx="6932613" cy="1600200"/>
        </p:xfrm>
        <a:graphic>
          <a:graphicData uri="http://schemas.openxmlformats.org/presentationml/2006/ole">
            <p:oleObj spid="_x0000_s49154" name="Document" r:id="rId3" imgW="6819840" imgH="1474560" progId="Word.Document.8">
              <p:embed/>
            </p:oleObj>
          </a:graphicData>
        </a:graphic>
      </p:graphicFrame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857750"/>
            <a:ext cx="32099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95875" y="4962525"/>
            <a:ext cx="3057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EE44-82AC-4AE8-9989-DF597B67F4E8}" type="slidenum">
              <a:rPr lang="en-US"/>
              <a:pPr/>
              <a:t>8</a:t>
            </a:fld>
            <a:endParaRPr lang="en-US"/>
          </a:p>
        </p:txBody>
      </p:sp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297738" cy="782638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b="1" dirty="0" smtClean="0"/>
              <a:t>Nominal Variable</a:t>
            </a:r>
            <a:endParaRPr lang="en-US" dirty="0"/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4196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A generalization of the binary variable in that it can take more than 2 states, e.g., red, yellow, blue, green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Method </a:t>
            </a:r>
            <a:r>
              <a:rPr lang="en-US" sz="2400" dirty="0" smtClean="0"/>
              <a:t>: Simple </a:t>
            </a:r>
            <a:r>
              <a:rPr lang="en-US" sz="2400" dirty="0"/>
              <a:t>matching</a:t>
            </a:r>
            <a:endParaRPr lang="en-US" sz="2400" i="1" dirty="0"/>
          </a:p>
          <a:p>
            <a:pPr lvl="1" algn="just">
              <a:lnSpc>
                <a:spcPct val="120000"/>
              </a:lnSpc>
            </a:pPr>
            <a:r>
              <a:rPr lang="en-US" sz="2400" i="1" dirty="0"/>
              <a:t>m</a:t>
            </a:r>
            <a:r>
              <a:rPr lang="en-US" sz="2400" dirty="0"/>
              <a:t>: # of matches,</a:t>
            </a:r>
            <a:r>
              <a:rPr lang="en-US" sz="2400" i="1" dirty="0"/>
              <a:t> p</a:t>
            </a:r>
            <a:r>
              <a:rPr lang="en-US" sz="2400" dirty="0"/>
              <a:t>: total # of </a:t>
            </a:r>
            <a:r>
              <a:rPr lang="en-US" sz="2400" dirty="0" smtClean="0"/>
              <a:t>variables (attributes)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smtClean="0"/>
              <a:t>Example</a:t>
            </a:r>
            <a:endParaRPr lang="en-US" sz="2400" dirty="0"/>
          </a:p>
          <a:p>
            <a:pPr algn="just">
              <a:lnSpc>
                <a:spcPct val="120000"/>
              </a:lnSpc>
            </a:pPr>
            <a:endParaRPr lang="en-US" sz="2400" dirty="0"/>
          </a:p>
          <a:p>
            <a:pPr algn="just">
              <a:lnSpc>
                <a:spcPct val="120000"/>
              </a:lnSpc>
            </a:pPr>
            <a:endParaRPr lang="en-US" sz="2400" dirty="0"/>
          </a:p>
        </p:txBody>
      </p:sp>
      <p:graphicFrame>
        <p:nvGraphicFramePr>
          <p:cNvPr id="1747968" name="Object 0"/>
          <p:cNvGraphicFramePr>
            <a:graphicFrameLocks noChangeAspect="1"/>
          </p:cNvGraphicFramePr>
          <p:nvPr/>
        </p:nvGraphicFramePr>
        <p:xfrm>
          <a:off x="4343400" y="2743200"/>
          <a:ext cx="2133600" cy="533400"/>
        </p:xfrm>
        <a:graphic>
          <a:graphicData uri="http://schemas.openxmlformats.org/presentationml/2006/ole">
            <p:oleObj spid="_x0000_s50178" name="Equation" r:id="rId3" imgW="1384200" imgH="469800" progId="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4191000"/>
          <a:ext cx="2438400" cy="218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65221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Result</a:t>
                      </a:r>
                      <a:endParaRPr lang="en-US" dirty="0"/>
                    </a:p>
                  </a:txBody>
                  <a:tcPr/>
                </a:tc>
              </a:tr>
              <a:tr h="38304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A</a:t>
                      </a:r>
                      <a:endParaRPr lang="en-US" dirty="0"/>
                    </a:p>
                  </a:txBody>
                  <a:tcPr/>
                </a:tc>
              </a:tr>
              <a:tr h="38304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B</a:t>
                      </a:r>
                      <a:endParaRPr lang="en-US" dirty="0"/>
                    </a:p>
                  </a:txBody>
                  <a:tcPr/>
                </a:tc>
              </a:tr>
              <a:tr h="38304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C</a:t>
                      </a:r>
                      <a:endParaRPr lang="en-US" dirty="0"/>
                    </a:p>
                  </a:txBody>
                  <a:tcPr/>
                </a:tc>
              </a:tr>
              <a:tr h="38304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505200" y="51054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67400" y="4267200"/>
          <a:ext cx="29718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  <a:gridCol w="594360"/>
                <a:gridCol w="594360"/>
                <a:gridCol w="594360"/>
                <a:gridCol w="594360"/>
              </a:tblGrid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1400" y="5334000"/>
            <a:ext cx="199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Dissimilarity Matrix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19400" y="3962400"/>
            <a:ext cx="9906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1854" y="3733800"/>
            <a:ext cx="454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Here is only one attribute “Test Result”, so p=1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E566-DADA-44D2-AD9A-48ABE986AD82}" type="slidenum">
              <a:rPr lang="en-US"/>
              <a:pPr/>
              <a:t>9</a:t>
            </a:fld>
            <a:endParaRPr lang="en-US"/>
          </a:p>
        </p:txBody>
      </p:sp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553200" cy="630238"/>
          </a:xfrm>
          <a:noFill/>
          <a:ln/>
        </p:spPr>
        <p:txBody>
          <a:bodyPr lIns="92075" tIns="46038" rIns="92075" bIns="46038" anchor="ctr">
            <a:noAutofit/>
          </a:bodyPr>
          <a:lstStyle/>
          <a:p>
            <a:pPr algn="l"/>
            <a:r>
              <a:rPr lang="en-US" b="1" dirty="0"/>
              <a:t>Ordinal Variables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458200" cy="4648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110000"/>
              </a:lnSpc>
            </a:pPr>
            <a:r>
              <a:rPr lang="en-US" sz="2400" dirty="0"/>
              <a:t>An ordinal variable can be discrete or continuous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Order is important, e.g., rank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Can be treated like interval-scaled 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/>
              <a:t>replace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if</a:t>
            </a:r>
            <a:r>
              <a:rPr lang="en-US" sz="2400" baseline="-25000" dirty="0"/>
              <a:t> </a:t>
            </a:r>
            <a:r>
              <a:rPr lang="en-US" sz="2400" dirty="0"/>
              <a:t> by their rank 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/>
              <a:t>map the range of each variable onto [0, 1] by replacing</a:t>
            </a:r>
            <a:r>
              <a:rPr lang="en-US" sz="2400" i="1" dirty="0"/>
              <a:t> </a:t>
            </a:r>
            <a:r>
              <a:rPr lang="en-US" sz="2400" i="1" dirty="0" err="1"/>
              <a:t>i</a:t>
            </a:r>
            <a:r>
              <a:rPr lang="en-US" sz="2400" dirty="0" err="1"/>
              <a:t>-th</a:t>
            </a:r>
            <a:r>
              <a:rPr lang="en-US" sz="2400" dirty="0"/>
              <a:t> object in the </a:t>
            </a:r>
            <a:r>
              <a:rPr lang="en-US" sz="2400" i="1" dirty="0"/>
              <a:t>f</a:t>
            </a:r>
            <a:r>
              <a:rPr lang="en-US" sz="2400" dirty="0"/>
              <a:t>-</a:t>
            </a:r>
            <a:r>
              <a:rPr lang="en-US" sz="2400" dirty="0" err="1"/>
              <a:t>th</a:t>
            </a:r>
            <a:r>
              <a:rPr lang="en-US" sz="2400" dirty="0"/>
              <a:t> variable by</a:t>
            </a:r>
          </a:p>
          <a:p>
            <a:pPr lvl="1" algn="just">
              <a:lnSpc>
                <a:spcPct val="110000"/>
              </a:lnSpc>
            </a:pPr>
            <a:endParaRPr lang="en-US" sz="2400" dirty="0"/>
          </a:p>
          <a:p>
            <a:pPr lvl="1" algn="just">
              <a:lnSpc>
                <a:spcPct val="110000"/>
              </a:lnSpc>
            </a:pPr>
            <a:endParaRPr lang="en-US" sz="2400" dirty="0"/>
          </a:p>
          <a:p>
            <a:pPr lvl="1" algn="just">
              <a:lnSpc>
                <a:spcPct val="110000"/>
              </a:lnSpc>
            </a:pPr>
            <a:r>
              <a:rPr lang="en-US" sz="2400" dirty="0"/>
              <a:t>compute the dissimilarity using methods for interval-scaled variables</a:t>
            </a:r>
          </a:p>
        </p:txBody>
      </p:sp>
      <p:graphicFrame>
        <p:nvGraphicFramePr>
          <p:cNvPr id="1748992" name="Object 1024"/>
          <p:cNvGraphicFramePr>
            <a:graphicFrameLocks noChangeAspect="1"/>
          </p:cNvGraphicFramePr>
          <p:nvPr/>
        </p:nvGraphicFramePr>
        <p:xfrm>
          <a:off x="3352800" y="4572000"/>
          <a:ext cx="2438400" cy="812800"/>
        </p:xfrm>
        <a:graphic>
          <a:graphicData uri="http://schemas.openxmlformats.org/presentationml/2006/ole">
            <p:oleObj spid="_x0000_s51202" name="Equation" r:id="rId3" imgW="1168200" imgH="711000" progId="">
              <p:embed/>
            </p:oleObj>
          </a:graphicData>
        </a:graphic>
      </p:graphicFrame>
      <p:graphicFrame>
        <p:nvGraphicFramePr>
          <p:cNvPr id="1748993" name="Object 1025"/>
          <p:cNvGraphicFramePr>
            <a:graphicFrameLocks noChangeAspect="1"/>
          </p:cNvGraphicFramePr>
          <p:nvPr/>
        </p:nvGraphicFramePr>
        <p:xfrm>
          <a:off x="5486400" y="3048000"/>
          <a:ext cx="2209800" cy="442913"/>
        </p:xfrm>
        <a:graphic>
          <a:graphicData uri="http://schemas.openxmlformats.org/presentationml/2006/ole">
            <p:oleObj spid="_x0000_s51203" name="Equation" r:id="rId4" imgW="1396800" imgH="36828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2558</Words>
  <Application>Microsoft Office PowerPoint</Application>
  <PresentationFormat>On-screen Show (4:3)</PresentationFormat>
  <Paragraphs>540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Office Theme</vt:lpstr>
      <vt:lpstr>Equation</vt:lpstr>
      <vt:lpstr>Document</vt:lpstr>
      <vt:lpstr>Data Mining and Data Warehousing</vt:lpstr>
      <vt:lpstr>Cluster Analysis</vt:lpstr>
      <vt:lpstr>Types of Data in Cluster Analysis</vt:lpstr>
      <vt:lpstr>Similarity and Dissimilarity Between Objects</vt:lpstr>
      <vt:lpstr>Similarity and Dissimilarity Between Objects…</vt:lpstr>
      <vt:lpstr>Binary Variable</vt:lpstr>
      <vt:lpstr>Binary Variable (Example)…</vt:lpstr>
      <vt:lpstr>Nominal Variable</vt:lpstr>
      <vt:lpstr>Ordinal Variables</vt:lpstr>
      <vt:lpstr>Ordinal Variables (Example)…</vt:lpstr>
      <vt:lpstr>Numerical Attributes</vt:lpstr>
      <vt:lpstr>Clustering Techniques</vt:lpstr>
      <vt:lpstr>k-Means Algorithm</vt:lpstr>
      <vt:lpstr>k-Means Algorithm…</vt:lpstr>
      <vt:lpstr>k-Means Algorithm (Example, k=2)…</vt:lpstr>
      <vt:lpstr>k-Means Algorithm (Example, k=2)…</vt:lpstr>
      <vt:lpstr>k-Means Algorithm (Example, k=2)…</vt:lpstr>
      <vt:lpstr>k-Means Algorithm (Example, k=2)…</vt:lpstr>
      <vt:lpstr>k-Means Algorithm… (Example)</vt:lpstr>
      <vt:lpstr>Problems in k-Means </vt:lpstr>
      <vt:lpstr>K-Means ++</vt:lpstr>
      <vt:lpstr>K-Means ++ (Example)…</vt:lpstr>
      <vt:lpstr>K-Means ++ (Exercise)…</vt:lpstr>
      <vt:lpstr>Mini Batch K - Means</vt:lpstr>
      <vt:lpstr>Mini Batch K – Means…</vt:lpstr>
      <vt:lpstr>Mini Batch K – Means…</vt:lpstr>
      <vt:lpstr>k-Medoids</vt:lpstr>
      <vt:lpstr>k-Medoids…</vt:lpstr>
      <vt:lpstr>k-Medoids : Example</vt:lpstr>
      <vt:lpstr>k-Medoids : Example…</vt:lpstr>
      <vt:lpstr>k-Medoids : Example…</vt:lpstr>
      <vt:lpstr>DBSCAN: Density Based Spatial Clustering of Applications with Noise</vt:lpstr>
      <vt:lpstr>Density-Reachable and Density-Connected</vt:lpstr>
      <vt:lpstr>DBSCAN…</vt:lpstr>
      <vt:lpstr>DBSCAN: The Algorithm</vt:lpstr>
      <vt:lpstr>DBSCAN: Example</vt:lpstr>
      <vt:lpstr>DBSCAN: Exercise</vt:lpstr>
      <vt:lpstr>Hierarchical Clustering</vt:lpstr>
      <vt:lpstr>Hierarchical Clustering…</vt:lpstr>
      <vt:lpstr>Hierarchical Clustering…</vt:lpstr>
      <vt:lpstr>Hierarchical Clustering…</vt:lpstr>
      <vt:lpstr>Hierarchical Clustering…</vt:lpstr>
      <vt:lpstr>Hierarchical Clustering…</vt:lpstr>
      <vt:lpstr>Hierarchical Clustering…</vt:lpstr>
      <vt:lpstr>Hierarchical Clustering…</vt:lpstr>
      <vt:lpstr>Outlier Analysis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</dc:title>
  <dc:creator>HOME</dc:creator>
  <cp:lastModifiedBy>Acer</cp:lastModifiedBy>
  <cp:revision>234</cp:revision>
  <dcterms:modified xsi:type="dcterms:W3CDTF">2021-07-13T01:24:35Z</dcterms:modified>
</cp:coreProperties>
</file>