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b="1" dirty="0" smtClean="0"/>
          </a:p>
          <a:p>
            <a:pPr>
              <a:buNone/>
            </a:pPr>
            <a:r>
              <a:rPr lang="en-US" b="1" dirty="0" smtClean="0"/>
              <a:t>Unit 7:Optimizing E-commerce Systems</a:t>
            </a:r>
          </a:p>
          <a:p>
            <a:pPr>
              <a:buNone/>
            </a:pPr>
            <a:r>
              <a:rPr lang="en-US" b="1" dirty="0" smtClean="0"/>
              <a:t/>
            </a:r>
            <a:br>
              <a:rPr lang="en-US" b="1" dirty="0" smtClean="0"/>
            </a:b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 When a search query is entered into a search engine by a user, all of the pages which are considered to be relevant are identified from the index and an algorithm is used to hierarchically rank the relevant pages into a set of results. </a:t>
            </a:r>
          </a:p>
          <a:p>
            <a:pPr>
              <a:buNone/>
            </a:pPr>
            <a:r>
              <a:rPr lang="en-US" dirty="0" smtClean="0"/>
              <a:t>• The algorithms used to rank the most relevant results differ for each search engine.  </a:t>
            </a:r>
          </a:p>
          <a:p>
            <a:pPr>
              <a:buNone/>
            </a:pPr>
            <a:r>
              <a:rPr lang="en-US" dirty="0" smtClean="0"/>
              <a:t>• For example, a page that ranks highly for a search query in Google may not rank highly for the same query in Bing.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In addition to the search query, search engines use other relevant data to return results, including : </a:t>
            </a:r>
          </a:p>
          <a:p>
            <a:pPr>
              <a:buNone/>
            </a:pPr>
            <a:r>
              <a:rPr lang="en-US" dirty="0" smtClean="0"/>
              <a:t>– Location : Some search queries are location-dependent. </a:t>
            </a:r>
          </a:p>
          <a:p>
            <a:pPr>
              <a:buNone/>
            </a:pPr>
            <a:r>
              <a:rPr lang="en-US" dirty="0" smtClean="0"/>
              <a:t>– Language detected : Search engines will return results in the language of the user, if it can be detected. </a:t>
            </a:r>
          </a:p>
          <a:p>
            <a:pPr>
              <a:buNone/>
            </a:pPr>
            <a:r>
              <a:rPr lang="en-US" dirty="0" smtClean="0"/>
              <a:t>– Previous search history : Search engines will return different results for a query dependent on what user has previously searched for. </a:t>
            </a:r>
          </a:p>
          <a:p>
            <a:pPr>
              <a:buNone/>
            </a:pPr>
            <a:r>
              <a:rPr lang="en-US" dirty="0" smtClean="0"/>
              <a:t>– Device : A different set of results may be returned based on the device from which the query was made.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On-page Vs Off-page SEO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04800" y="1999252"/>
            <a:ext cx="8610600" cy="447774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On-page SEO</a:t>
            </a:r>
            <a:endParaRPr lang="en-US" dirty="0"/>
          </a:p>
        </p:txBody>
      </p:sp>
      <p:sp>
        <p:nvSpPr>
          <p:cNvPr id="3" name="Content Placeholder 2"/>
          <p:cNvSpPr>
            <a:spLocks noGrp="1"/>
          </p:cNvSpPr>
          <p:nvPr>
            <p:ph idx="1"/>
          </p:nvPr>
        </p:nvSpPr>
        <p:spPr/>
        <p:txBody>
          <a:bodyPr>
            <a:normAutofit/>
          </a:bodyPr>
          <a:lstStyle/>
          <a:p>
            <a:r>
              <a:rPr lang="en-US" dirty="0" smtClean="0"/>
              <a:t>On-page SEO is the practice of optimizing individual web pages in order to rank higher and earn more relevant traffic in search engines.  </a:t>
            </a:r>
          </a:p>
          <a:p>
            <a:pPr>
              <a:buNone/>
            </a:pPr>
            <a:r>
              <a:rPr lang="en-US" dirty="0" smtClean="0"/>
              <a:t>• On-page refers to both the content and HTML source code of a page that can be optimized, as opposed to off-page SEO which refers to links and other external signals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Common on-page SEO practices include optimizing title tags, content, internal links and URLs. </a:t>
            </a:r>
          </a:p>
          <a:p>
            <a:pPr>
              <a:buNone/>
            </a:pPr>
            <a:r>
              <a:rPr lang="en-US" dirty="0" smtClean="0"/>
              <a:t>• The most basic signal that information is relevant is when a webpage contains the same keywords as your search query. </a:t>
            </a:r>
          </a:p>
          <a:p>
            <a:pPr>
              <a:buNone/>
            </a:pPr>
            <a:r>
              <a:rPr lang="en-US" dirty="0" smtClean="0"/>
              <a:t>• If those keywords appear on the page, or if they appear in the headings or body of the text, the information is more likely to be relevant.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Off-page SEO</a:t>
            </a:r>
            <a:endParaRPr lang="en-US" dirty="0"/>
          </a:p>
        </p:txBody>
      </p:sp>
      <p:sp>
        <p:nvSpPr>
          <p:cNvPr id="3" name="Content Placeholder 2"/>
          <p:cNvSpPr>
            <a:spLocks noGrp="1"/>
          </p:cNvSpPr>
          <p:nvPr>
            <p:ph idx="1"/>
          </p:nvPr>
        </p:nvSpPr>
        <p:spPr/>
        <p:txBody>
          <a:bodyPr>
            <a:normAutofit lnSpcReduction="10000"/>
          </a:bodyPr>
          <a:lstStyle/>
          <a:p>
            <a:r>
              <a:rPr lang="en-US" dirty="0" smtClean="0"/>
              <a:t>“Off-Page SEO” refers to all of the activities that you and others do away from your website to raise the ranking of a page with search engines </a:t>
            </a:r>
          </a:p>
          <a:p>
            <a:pPr>
              <a:buNone/>
            </a:pPr>
            <a:r>
              <a:rPr lang="en-US" dirty="0" smtClean="0"/>
              <a:t>• Though many people associate off-page SEO with link building, it goes beyond that.  </a:t>
            </a:r>
          </a:p>
          <a:p>
            <a:pPr>
              <a:buNone/>
            </a:pPr>
            <a:r>
              <a:rPr lang="en-US" dirty="0" smtClean="0"/>
              <a:t>• Many activities that don’t result in a standard link on other sites are important for off-page optimization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On-page search engine optimization happens within the site, while off-page SEO happens outside the site </a:t>
            </a:r>
          </a:p>
          <a:p>
            <a:pPr>
              <a:buNone/>
            </a:pPr>
            <a:r>
              <a:rPr lang="en-US" dirty="0" smtClean="0"/>
              <a:t>• If you write a guest post for another blog or leave a comment, you’re doing off-page site promotion </a:t>
            </a:r>
          </a:p>
          <a:p>
            <a:pPr>
              <a:buNone/>
            </a:pPr>
            <a:r>
              <a:rPr lang="en-US" dirty="0" smtClean="0"/>
              <a:t>• Off-page SEO simply tells Google what others think about your site.  </a:t>
            </a:r>
          </a:p>
          <a:p>
            <a:pPr>
              <a:buNone/>
            </a:pPr>
            <a:r>
              <a:rPr lang="en-US" dirty="0" smtClean="0"/>
              <a:t>• For example, if you’ve got a lot of valuable links pointing to your pages, search engines will assume that you’ve got great content – the type that provides value for users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Ranks</a:t>
            </a:r>
            <a:endParaRPr lang="en-US" dirty="0"/>
          </a:p>
        </p:txBody>
      </p:sp>
      <p:sp>
        <p:nvSpPr>
          <p:cNvPr id="3" name="Content Placeholder 2"/>
          <p:cNvSpPr>
            <a:spLocks noGrp="1"/>
          </p:cNvSpPr>
          <p:nvPr>
            <p:ph idx="1"/>
          </p:nvPr>
        </p:nvSpPr>
        <p:spPr/>
        <p:txBody>
          <a:bodyPr>
            <a:normAutofit/>
          </a:bodyPr>
          <a:lstStyle/>
          <a:p>
            <a:r>
              <a:rPr lang="en-US" dirty="0" smtClean="0"/>
              <a:t>Page Rank(PR) is an algorithm used by Google Search Engine to rank web pages in their search engine results.  </a:t>
            </a:r>
          </a:p>
          <a:p>
            <a:pPr>
              <a:buNone/>
            </a:pPr>
            <a:r>
              <a:rPr lang="en-US" dirty="0" smtClean="0"/>
              <a:t>• Page Rank was named after Larry Page, one of the founders of Google.  </a:t>
            </a:r>
          </a:p>
          <a:p>
            <a:pPr>
              <a:buNone/>
            </a:pPr>
            <a:r>
              <a:rPr lang="en-US" dirty="0" smtClean="0"/>
              <a:t>• Page Rank is a way of measuring the importance of website pages.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According to Google, “Page Rank works by counting the number and quality of links to a page to determine a rough estimate of how important the website is. The underlying assumption is that more important websites are likely to receive more links from other websites” </a:t>
            </a:r>
          </a:p>
          <a:p>
            <a:pPr>
              <a:buNone/>
            </a:pPr>
            <a:r>
              <a:rPr lang="en-US" dirty="0" smtClean="0"/>
              <a:t>• Currently, Page Rank is not the only algorithm used by Google to order search results, but it is the first algorithm that was used by the company, and it is the best known.  </a:t>
            </a:r>
          </a:p>
          <a:p>
            <a:pPr>
              <a:buNone/>
            </a:pPr>
            <a:r>
              <a:rPr lang="en-US" dirty="0" smtClean="0"/>
              <a:t>• As of September 24, 2019, </a:t>
            </a:r>
            <a:r>
              <a:rPr lang="en-US" dirty="0" err="1" smtClean="0"/>
              <a:t>PageRank</a:t>
            </a:r>
            <a:r>
              <a:rPr lang="en-US" dirty="0" smtClean="0"/>
              <a:t> and all associated patents are expired.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System</a:t>
            </a:r>
            <a:endParaRPr lang="en-US" dirty="0"/>
          </a:p>
        </p:txBody>
      </p:sp>
      <p:sp>
        <p:nvSpPr>
          <p:cNvPr id="3" name="Content Placeholder 2"/>
          <p:cNvSpPr>
            <a:spLocks noGrp="1"/>
          </p:cNvSpPr>
          <p:nvPr>
            <p:ph idx="1"/>
          </p:nvPr>
        </p:nvSpPr>
        <p:spPr/>
        <p:txBody>
          <a:bodyPr/>
          <a:lstStyle/>
          <a:p>
            <a:pPr>
              <a:buNone/>
            </a:pPr>
            <a:r>
              <a:rPr lang="en-US" dirty="0" smtClean="0"/>
              <a:t>Types</a:t>
            </a:r>
          </a:p>
          <a:p>
            <a:pPr>
              <a:buFont typeface="Wingdings" pitchFamily="2" charset="2"/>
              <a:buChar char="Ø"/>
            </a:pPr>
            <a:r>
              <a:rPr lang="en-US" dirty="0" smtClean="0"/>
              <a:t>Collaborative Recommender System</a:t>
            </a:r>
          </a:p>
          <a:p>
            <a:pPr>
              <a:buFont typeface="Wingdings" pitchFamily="2" charset="2"/>
              <a:buChar char="Ø"/>
            </a:pPr>
            <a:r>
              <a:rPr lang="en-US" dirty="0" smtClean="0"/>
              <a:t>Content based Recommender System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 Optimization(SEO)</a:t>
            </a:r>
            <a:endParaRPr lang="en-US" dirty="0"/>
          </a:p>
        </p:txBody>
      </p:sp>
      <p:sp>
        <p:nvSpPr>
          <p:cNvPr id="3" name="Content Placeholder 2"/>
          <p:cNvSpPr>
            <a:spLocks noGrp="1"/>
          </p:cNvSpPr>
          <p:nvPr>
            <p:ph idx="1"/>
          </p:nvPr>
        </p:nvSpPr>
        <p:spPr/>
        <p:txBody>
          <a:bodyPr>
            <a:normAutofit/>
          </a:bodyPr>
          <a:lstStyle/>
          <a:p>
            <a:r>
              <a:rPr lang="en-US" dirty="0" smtClean="0"/>
              <a:t>SEO is the process of optimizing web pages and their content to be easily discoverable by users searching for terms relevant to your website.  </a:t>
            </a:r>
          </a:p>
          <a:p>
            <a:pPr>
              <a:buNone/>
            </a:pPr>
            <a:r>
              <a:rPr lang="en-US" dirty="0" smtClean="0"/>
              <a:t>• The term SEO also describes the process of making web pages easier for search engine indexing software, known as "crawlers," to find, scan, and index your site </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Collaborative Recommender System</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It is most widely implemented and most mature technologies that is available in the market.  </a:t>
            </a:r>
          </a:p>
          <a:p>
            <a:pPr>
              <a:buNone/>
            </a:pPr>
            <a:r>
              <a:rPr lang="en-US" dirty="0" smtClean="0"/>
              <a:t>– Collaborative recommender systems aggregate ratings or recommendations of objects, recognize commonalities between the users on the basis of their ratings, and generate new recommendations based on inter-user comparisons.  </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 The greatest strength of collaborative techniques is that they are completely independent of any machine-readable representation of the objects being recommended and work well for complex objects where variations in taste are responsible for much of the variation in preferences.  </a:t>
            </a:r>
          </a:p>
          <a:p>
            <a:pPr>
              <a:buNone/>
            </a:pPr>
            <a:r>
              <a:rPr lang="en-US" dirty="0" smtClean="0"/>
              <a:t>– Collaborative filtering is based on the assumption that people who agreed in the past will agree in the future and that they will like similar kind of objects as they liked in the past. </a:t>
            </a:r>
          </a:p>
          <a:p>
            <a:pPr>
              <a:buNone/>
            </a:pPr>
            <a:r>
              <a:rPr lang="en-US" dirty="0" smtClean="0"/>
              <a:t>– Examples : Amazon, YouTube, and Netflix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 based Recommender System</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It’s mainly classified as an outgrowth and continuation of information filtering research.  </a:t>
            </a:r>
          </a:p>
          <a:p>
            <a:pPr>
              <a:buNone/>
            </a:pPr>
            <a:r>
              <a:rPr lang="en-US" dirty="0" smtClean="0"/>
              <a:t>– In this system, the objects are mainly defined by their associated features.  </a:t>
            </a:r>
          </a:p>
          <a:p>
            <a:pPr>
              <a:buNone/>
            </a:pPr>
            <a:r>
              <a:rPr lang="en-US" dirty="0" smtClean="0"/>
              <a:t>– A content-based recommender learns a profile of the new user’s interests based on the features present, in objects the user has rated.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It’s basically a keyword specific recommender system here keywords are used to describe the items.  </a:t>
            </a:r>
          </a:p>
          <a:p>
            <a:pPr>
              <a:buNone/>
            </a:pPr>
            <a:r>
              <a:rPr lang="en-US" dirty="0" smtClean="0"/>
              <a:t>– Thus, in a content-based recommender system the algorithms used are such that it recommends users similar items that the user has liked in the past or is examining currently </a:t>
            </a:r>
          </a:p>
          <a:p>
            <a:pPr>
              <a:buNone/>
            </a:pPr>
            <a:r>
              <a:rPr lang="en-US" dirty="0" smtClean="0"/>
              <a:t>– Examples : Social medias, </a:t>
            </a:r>
            <a:r>
              <a:rPr lang="en-US" dirty="0" err="1" smtClean="0"/>
              <a:t>youtube</a:t>
            </a:r>
            <a:r>
              <a:rPr lang="en-US" dirty="0" smtClean="0"/>
              <a:t> </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of Recommendation Systems in E-commerce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Recommender systems allow rapid and automated customization and personalization of e-commerce sites.  </a:t>
            </a:r>
          </a:p>
          <a:p>
            <a:pPr>
              <a:buNone/>
            </a:pPr>
            <a:r>
              <a:rPr lang="en-US" dirty="0" smtClean="0"/>
              <a:t>• They allow the sites to generate more sales by tailoring to the needs of the visitors and turning them into consumers, up-selling extra products by bundling closely related things together, and increasing customer loyalty </a:t>
            </a:r>
          </a:p>
          <a:p>
            <a:pPr>
              <a:buNone/>
            </a:pPr>
            <a:r>
              <a:rPr lang="en-US" dirty="0" smtClean="0"/>
              <a:t>• Customer loyalty is achieved by showing customers that they take time to understand their needs and to learn more about them.  </a:t>
            </a:r>
          </a:p>
          <a:p>
            <a:pPr>
              <a:buNone/>
            </a:pPr>
            <a:r>
              <a:rPr lang="en-US" dirty="0" smtClean="0"/>
              <a:t>• This is evident when the website structure, the products, and presentation of products changes to customers’ needs and preferences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used in recommendation system</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62000" y="1447800"/>
            <a:ext cx="7772400" cy="5410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p>
          <a:p>
            <a:pPr>
              <a:buNone/>
            </a:pPr>
            <a:r>
              <a:rPr lang="en-US" dirty="0" smtClean="0"/>
              <a:t>				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Many people search for specific products and services with the intent to pay for these things.  </a:t>
            </a:r>
          </a:p>
          <a:p>
            <a:pPr>
              <a:buNone/>
            </a:pPr>
            <a:r>
              <a:rPr lang="en-US" dirty="0" smtClean="0"/>
              <a:t>• These searches are known to have commercial intent, meaning they are clearly indicating with their search that they want to buy something you offer. </a:t>
            </a:r>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It’s important to note that Google is responsible for the majority of the search  engine traffic in the world.  </a:t>
            </a:r>
          </a:p>
          <a:p>
            <a:r>
              <a:rPr lang="en-US" dirty="0" smtClean="0"/>
              <a:t>This may vary from one industry to another, but it’s likely that Google is the dominant player in the search results that your business or website would want to show up in</a:t>
            </a:r>
          </a:p>
          <a:p>
            <a:endParaRPr lang="en-US" dirty="0" smtClean="0"/>
          </a:p>
          <a:p>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43000" y="1981200"/>
            <a:ext cx="6248400" cy="409351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mechanism of Search Engines</a:t>
            </a:r>
            <a:endParaRPr lang="en-US" dirty="0"/>
          </a:p>
        </p:txBody>
      </p:sp>
      <p:sp>
        <p:nvSpPr>
          <p:cNvPr id="3" name="Content Placeholder 2"/>
          <p:cNvSpPr>
            <a:spLocks noGrp="1"/>
          </p:cNvSpPr>
          <p:nvPr>
            <p:ph idx="1"/>
          </p:nvPr>
        </p:nvSpPr>
        <p:spPr/>
        <p:txBody>
          <a:bodyPr>
            <a:normAutofit/>
          </a:bodyPr>
          <a:lstStyle/>
          <a:p>
            <a:r>
              <a:rPr lang="en-US" dirty="0" smtClean="0"/>
              <a:t>Search engines work by crawling hundreds of billions of pages using their own web crawlers.  </a:t>
            </a:r>
          </a:p>
          <a:p>
            <a:pPr>
              <a:buNone/>
            </a:pPr>
            <a:r>
              <a:rPr lang="en-US" dirty="0" smtClean="0"/>
              <a:t>• These web crawlers are commonly referred to as search engine bots or spiders.  </a:t>
            </a:r>
          </a:p>
          <a:p>
            <a:pPr>
              <a:buNone/>
            </a:pPr>
            <a:r>
              <a:rPr lang="en-US" dirty="0" smtClean="0"/>
              <a:t>• A search engine navigates the web by downloading web pages and following links on these pages to discover new pages that have been made available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Web pages that have been discovered by the search engine are added into a data structure called an index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index includes all the discovered URLs along with a number of relevant key signals about the contents of each URL such as </a:t>
            </a:r>
          </a:p>
          <a:p>
            <a:pPr>
              <a:buNone/>
            </a:pPr>
            <a:r>
              <a:rPr lang="en-US" dirty="0" smtClean="0"/>
              <a:t>– The keywords discovered within the page’s content – what topics does the page cover? </a:t>
            </a:r>
          </a:p>
          <a:p>
            <a:pPr>
              <a:buNone/>
            </a:pPr>
            <a:r>
              <a:rPr lang="en-US" dirty="0" smtClean="0"/>
              <a:t>– The type of content that is being crawled (using microdata called Schema) – what is included on the page? </a:t>
            </a:r>
          </a:p>
          <a:p>
            <a:pPr>
              <a:buNone/>
            </a:pPr>
            <a:r>
              <a:rPr lang="en-US" dirty="0" smtClean="0"/>
              <a:t>– The freshness of the page – how recently was it updated? </a:t>
            </a:r>
          </a:p>
          <a:p>
            <a:pPr>
              <a:buNone/>
            </a:pPr>
            <a:r>
              <a:rPr lang="en-US" dirty="0" smtClean="0"/>
              <a:t>– The previous user engagement of the page and/or domain – how do people interact with the page?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a Search Engine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The aim of the search engine algorithm is to present a relevant set of high quality search results that will fulfill the user’s query/question as quickly as possible.  </a:t>
            </a:r>
          </a:p>
          <a:p>
            <a:pPr>
              <a:buNone/>
            </a:pPr>
            <a:r>
              <a:rPr lang="en-US" dirty="0" smtClean="0"/>
              <a:t>• The user then selects an option from the list of search results and this action, along with subsequent activity, then feeds into future </a:t>
            </a:r>
            <a:r>
              <a:rPr lang="en-US" dirty="0" err="1" smtClean="0"/>
              <a:t>learnings</a:t>
            </a:r>
            <a:r>
              <a:rPr lang="en-US" dirty="0" smtClean="0"/>
              <a:t> which can affect search engine rankings going forward. </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1396</Words>
  <Application>Microsoft Office PowerPoint</Application>
  <PresentationFormat>On-screen Show (4:3)</PresentationFormat>
  <Paragraphs>81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Search Engine Optimization(SEO)</vt:lpstr>
      <vt:lpstr>Slide 3</vt:lpstr>
      <vt:lpstr>Slide 4</vt:lpstr>
      <vt:lpstr>Slide 5</vt:lpstr>
      <vt:lpstr>Working mechanism of Search Engines</vt:lpstr>
      <vt:lpstr>Slide 7</vt:lpstr>
      <vt:lpstr>Slide 8</vt:lpstr>
      <vt:lpstr>Aim of a Search Engine Algorithm</vt:lpstr>
      <vt:lpstr>Slide 10</vt:lpstr>
      <vt:lpstr>Slide 11</vt:lpstr>
      <vt:lpstr>On-page Vs Off-page SEO </vt:lpstr>
      <vt:lpstr>On-page SEO</vt:lpstr>
      <vt:lpstr>Slide 14</vt:lpstr>
      <vt:lpstr>Off-page SEO</vt:lpstr>
      <vt:lpstr>Slide 16</vt:lpstr>
      <vt:lpstr>Page Ranks</vt:lpstr>
      <vt:lpstr>Slide 18</vt:lpstr>
      <vt:lpstr>Recommendation System</vt:lpstr>
      <vt:lpstr>Collaborative Recommender System </vt:lpstr>
      <vt:lpstr>Slide 21</vt:lpstr>
      <vt:lpstr>Content based Recommender System </vt:lpstr>
      <vt:lpstr>Slide 23</vt:lpstr>
      <vt:lpstr>Use of Recommendation Systems in E-commerce</vt:lpstr>
      <vt:lpstr>Data used in recommendation system</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Roja</dc:creator>
  <cp:lastModifiedBy>user</cp:lastModifiedBy>
  <cp:revision>38</cp:revision>
  <dcterms:created xsi:type="dcterms:W3CDTF">2006-08-16T00:00:00Z</dcterms:created>
  <dcterms:modified xsi:type="dcterms:W3CDTF">2021-03-21T14:50:54Z</dcterms:modified>
</cp:coreProperties>
</file>