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95" r:id="rId5"/>
    <p:sldId id="296" r:id="rId6"/>
    <p:sldId id="299" r:id="rId7"/>
    <p:sldId id="300" r:id="rId8"/>
    <p:sldId id="301" r:id="rId9"/>
    <p:sldId id="302" r:id="rId10"/>
    <p:sldId id="303" r:id="rId11"/>
    <p:sldId id="298" r:id="rId12"/>
    <p:sldId id="297"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1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7B390-6CC8-426F-AFC9-CC92DC73144F}" type="datetimeFigureOut">
              <a:rPr lang="en-US" smtClean="0"/>
              <a:pPr/>
              <a:t>3/21/2021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6E7CC-AFFA-4ED2-A386-01EF6CA17E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BB56E7CC-AFFA-4ED2-A386-01EF6CA17EA7}"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b="1" dirty="0" smtClean="0"/>
              <a:t>UNIT 6</a:t>
            </a:r>
          </a:p>
          <a:p>
            <a:pPr algn="ctr">
              <a:buNone/>
            </a:pPr>
            <a:r>
              <a:rPr lang="en-US" b="1" dirty="0" smtClean="0"/>
              <a:t>Digital Marketing</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Search Volume</a:t>
            </a:r>
          </a:p>
          <a:p>
            <a:r>
              <a:rPr lang="en-US" dirty="0" smtClean="0"/>
              <a:t>Relevance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Media Marketing (SMM)</a:t>
            </a:r>
            <a:br>
              <a:rPr lang="en-US" dirty="0" smtClean="0"/>
            </a:b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dirty="0" smtClean="0"/>
              <a:t>SMM  is a form of internet marketing that implements various social media networks in order to achieve marketing communication and branding goals</a:t>
            </a:r>
          </a:p>
          <a:p>
            <a:pPr>
              <a:buFont typeface="Wingdings" pitchFamily="2" charset="2"/>
              <a:buChar char="§"/>
            </a:pPr>
            <a:r>
              <a:rPr lang="en-US" dirty="0" smtClean="0"/>
              <a:t>SMM primarily covers activities involving social sharing of content, videos and images for marketing purposes e.g. </a:t>
            </a:r>
            <a:r>
              <a:rPr lang="en-US" dirty="0" err="1" smtClean="0"/>
              <a:t>facebook</a:t>
            </a:r>
            <a:r>
              <a:rPr lang="en-US" dirty="0" smtClean="0"/>
              <a:t>, twitter etc.</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e-mail marketing</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smtClean="0"/>
              <a:t>E-mail marketing is one of the basic principle of an internet marketing strategy</a:t>
            </a:r>
          </a:p>
          <a:p>
            <a:pPr>
              <a:buFont typeface="Wingdings" pitchFamily="2" charset="2"/>
              <a:buChar char="§"/>
            </a:pPr>
            <a:r>
              <a:rPr lang="en-US" dirty="0" smtClean="0"/>
              <a:t>It becomes essential whenever you are pursuing numerous leads for marketing your brands and products such as</a:t>
            </a:r>
          </a:p>
          <a:p>
            <a:pPr>
              <a:buFont typeface="Wingdings" pitchFamily="2" charset="2"/>
              <a:buChar char="Ø"/>
            </a:pPr>
            <a:r>
              <a:rPr lang="en-US" dirty="0" smtClean="0"/>
              <a:t>Handling an auto-responder</a:t>
            </a:r>
          </a:p>
          <a:p>
            <a:pPr>
              <a:buFont typeface="Wingdings" pitchFamily="2" charset="2"/>
              <a:buChar char="Ø"/>
            </a:pPr>
            <a:r>
              <a:rPr lang="en-US" dirty="0" smtClean="0"/>
              <a:t>Managing subscriptions of your clients</a:t>
            </a:r>
          </a:p>
          <a:p>
            <a:pPr>
              <a:buFont typeface="Wingdings" pitchFamily="2" charset="2"/>
              <a:buChar char="Ø"/>
            </a:pPr>
            <a:r>
              <a:rPr lang="en-US" dirty="0" smtClean="0"/>
              <a:t>Sending of e-mail to your potential customers</a:t>
            </a:r>
          </a:p>
          <a:p>
            <a:pPr>
              <a:buFont typeface="Wingdings" pitchFamily="2" charset="2"/>
              <a:buChar char="Ø"/>
            </a:pPr>
            <a:r>
              <a:rPr lang="en-US" dirty="0" smtClean="0"/>
              <a:t>Sending out follow up email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Advertising</a:t>
            </a:r>
            <a:endParaRPr lang="en-US" dirty="0"/>
          </a:p>
        </p:txBody>
      </p:sp>
      <p:sp>
        <p:nvSpPr>
          <p:cNvPr id="3" name="Content Placeholder 2"/>
          <p:cNvSpPr>
            <a:spLocks noGrp="1"/>
          </p:cNvSpPr>
          <p:nvPr>
            <p:ph idx="1"/>
          </p:nvPr>
        </p:nvSpPr>
        <p:spPr/>
        <p:txBody>
          <a:bodyPr>
            <a:normAutofit/>
          </a:bodyPr>
          <a:lstStyle/>
          <a:p>
            <a:r>
              <a:rPr lang="en-US" dirty="0" smtClean="0"/>
              <a:t>Keyword advertising is a method of advertising on search engines using keyword research.  </a:t>
            </a:r>
          </a:p>
          <a:p>
            <a:pPr>
              <a:buNone/>
            </a:pPr>
            <a:r>
              <a:rPr lang="en-US" dirty="0" smtClean="0"/>
              <a:t>• By determining the keyword searches that are most relevant to your business's offerings, you can then bid to place your ads in the search results for relevant keywords.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For example, if you sell footwear, you can make sure people searching for keywords like "sneakers" or "women's boots" see your advertisements. </a:t>
            </a:r>
          </a:p>
          <a:p>
            <a:pPr>
              <a:buNone/>
            </a:pPr>
            <a:r>
              <a:rPr lang="en-US" dirty="0" smtClean="0"/>
              <a:t>• Almost all of search marketing revolves around keywords.  </a:t>
            </a:r>
          </a:p>
          <a:p>
            <a:pPr>
              <a:buNone/>
            </a:pPr>
            <a:r>
              <a:rPr lang="en-US" dirty="0" smtClean="0"/>
              <a:t>• Choosing the right keywords for advertising can make or break your ad campaigns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most important element of keyword search advertising is to bid on highly relevant keywords.  </a:t>
            </a:r>
          </a:p>
          <a:p>
            <a:pPr>
              <a:buNone/>
            </a:pPr>
            <a:r>
              <a:rPr lang="en-US" dirty="0" smtClean="0"/>
              <a:t>• The more relevant your keywords are to your business and website, the more cost-effective your online marketing campaign will be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dirty="0" smtClean="0"/>
              <a:t>• As a best practice when doing keyword advertising, first select keywords that relate to your business, then craft text ads that incorporate these advertising keywords.  </a:t>
            </a:r>
          </a:p>
          <a:p>
            <a:pPr>
              <a:buNone/>
            </a:pPr>
            <a:r>
              <a:rPr lang="en-US" dirty="0" smtClean="0"/>
              <a:t>• When visitors click on your ads in the Search Engine Results Page (SERP), you pay the amount that you've bid on the keyword (with a discount, if your ads are very high-quality). This process is known as pay-per-click (PPC) advertising.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Ad Marketing</a:t>
            </a:r>
            <a:endParaRPr lang="en-US" dirty="0"/>
          </a:p>
        </p:txBody>
      </p:sp>
      <p:sp>
        <p:nvSpPr>
          <p:cNvPr id="3" name="Content Placeholder 2"/>
          <p:cNvSpPr>
            <a:spLocks noGrp="1"/>
          </p:cNvSpPr>
          <p:nvPr>
            <p:ph idx="1"/>
          </p:nvPr>
        </p:nvSpPr>
        <p:spPr/>
        <p:txBody>
          <a:bodyPr>
            <a:normAutofit lnSpcReduction="10000"/>
          </a:bodyPr>
          <a:lstStyle/>
          <a:p>
            <a:r>
              <a:rPr lang="en-US" dirty="0" smtClean="0"/>
              <a:t>Display advertising is a method of attracting the audience of a website, social media platform or other digital mediums to take a specific action.</a:t>
            </a:r>
          </a:p>
          <a:p>
            <a:r>
              <a:rPr lang="en-US" dirty="0" smtClean="0"/>
              <a:t>Display ads can come in several shapes and sizes, which include the following :</a:t>
            </a:r>
          </a:p>
          <a:p>
            <a:pPr>
              <a:buFont typeface="Wingdings" pitchFamily="2" charset="2"/>
              <a:buChar char="Ø"/>
            </a:pPr>
            <a:r>
              <a:rPr lang="en-US" dirty="0" smtClean="0"/>
              <a:t>Banner ads</a:t>
            </a:r>
          </a:p>
          <a:p>
            <a:pPr>
              <a:buFont typeface="Wingdings" pitchFamily="2" charset="2"/>
              <a:buChar char="Ø"/>
            </a:pPr>
            <a:r>
              <a:rPr lang="en-US" dirty="0" smtClean="0"/>
              <a:t>Rich media</a:t>
            </a:r>
          </a:p>
          <a:p>
            <a:pPr>
              <a:buFont typeface="Wingdings" pitchFamily="2" charset="2"/>
              <a:buChar char="Ø"/>
            </a:pPr>
            <a:r>
              <a:rPr lang="en-US" dirty="0" smtClean="0"/>
              <a:t>Video ads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display ad marketing</a:t>
            </a:r>
            <a:endParaRPr lang="en-US" dirty="0"/>
          </a:p>
        </p:txBody>
      </p:sp>
      <p:sp>
        <p:nvSpPr>
          <p:cNvPr id="3" name="Content Placeholder 2"/>
          <p:cNvSpPr>
            <a:spLocks noGrp="1"/>
          </p:cNvSpPr>
          <p:nvPr>
            <p:ph idx="1"/>
          </p:nvPr>
        </p:nvSpPr>
        <p:spPr/>
        <p:txBody>
          <a:bodyPr/>
          <a:lstStyle/>
          <a:p>
            <a:r>
              <a:rPr lang="en-US" dirty="0" smtClean="0"/>
              <a:t>Diversify</a:t>
            </a:r>
          </a:p>
          <a:p>
            <a:r>
              <a:rPr lang="en-US" dirty="0" smtClean="0"/>
              <a:t>Reach</a:t>
            </a:r>
          </a:p>
          <a:p>
            <a:r>
              <a:rPr lang="en-US" dirty="0" smtClean="0"/>
              <a:t>Targeting</a:t>
            </a:r>
          </a:p>
          <a:p>
            <a:r>
              <a:rPr lang="en-US" dirty="0" smtClean="0"/>
              <a:t>Measurable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Exchanges</a:t>
            </a:r>
            <a:endParaRPr lang="en-US" dirty="0"/>
          </a:p>
        </p:txBody>
      </p:sp>
      <p:sp>
        <p:nvSpPr>
          <p:cNvPr id="3" name="Content Placeholder 2"/>
          <p:cNvSpPr>
            <a:spLocks noGrp="1"/>
          </p:cNvSpPr>
          <p:nvPr>
            <p:ph idx="1"/>
          </p:nvPr>
        </p:nvSpPr>
        <p:spPr/>
        <p:txBody>
          <a:bodyPr>
            <a:normAutofit/>
          </a:bodyPr>
          <a:lstStyle/>
          <a:p>
            <a:r>
              <a:rPr lang="en-US" dirty="0" smtClean="0"/>
              <a:t>An ad exchange is a digital marketplace that enables advertisers and publishers to buy and sell advertising space, often through real-time auctions.  </a:t>
            </a:r>
          </a:p>
          <a:p>
            <a:pPr>
              <a:buNone/>
            </a:pPr>
            <a:r>
              <a:rPr lang="en-US" dirty="0" smtClean="0"/>
              <a:t>• They’re most often used to sell display, video and mobile ad inventory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Digital marketing is the use of the Internet, mobile devices, social media,  search engines, and other channels to reach consumers.  </a:t>
            </a:r>
          </a:p>
          <a:p>
            <a:pPr>
              <a:buNone/>
            </a:pPr>
            <a:r>
              <a:rPr lang="en-US" dirty="0" smtClean="0"/>
              <a:t>• Some marketing experts consider digital marketing to be an entirely new endeavor that requires a new way of approaching customers and new ways of understanding how customers behave compared to traditional marketing </a:t>
            </a:r>
          </a:p>
          <a:p>
            <a:pPr>
              <a:buNone/>
            </a:pPr>
            <a:r>
              <a:rPr lang="en-US" dirty="0" smtClean="0"/>
              <a:t>• Digital marketing is a broad field, including attracting customers via email, content marketing, search platforms, social media, and more. </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Virtually anyone can buy from an ad exchange provided the ad exchange allows it.  </a:t>
            </a:r>
          </a:p>
          <a:p>
            <a:pPr>
              <a:buNone/>
            </a:pPr>
            <a:r>
              <a:rPr lang="en-US" dirty="0" smtClean="0"/>
              <a:t>• Advertisers and agencies typically use demand-side platforms or their own bidding technologies to do so, but ad networks and other entities also buy ads from exchanges </a:t>
            </a:r>
          </a:p>
          <a:p>
            <a:pPr>
              <a:buNone/>
            </a:pP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Exchanges enable advertisers to easily buy ads across a range of sites at once, as opposed to negotiating buys directly with specific publishers.  </a:t>
            </a:r>
          </a:p>
          <a:p>
            <a:pPr>
              <a:buNone/>
            </a:pPr>
            <a:r>
              <a:rPr lang="en-US" dirty="0" smtClean="0"/>
              <a:t>• It’s a more effective and efficient way to buy and sell advertising </a:t>
            </a:r>
          </a:p>
          <a:p>
            <a:pPr>
              <a:buNone/>
            </a:pPr>
            <a:r>
              <a:rPr lang="en-US" dirty="0" smtClean="0"/>
              <a:t>• Major ad exchange operators include Google Ad Manager, Microsoft Advertising, Yahoo etc. </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Advertising</a:t>
            </a:r>
            <a:endParaRPr lang="en-US" dirty="0"/>
          </a:p>
        </p:txBody>
      </p:sp>
      <p:sp>
        <p:nvSpPr>
          <p:cNvPr id="3" name="Content Placeholder 2"/>
          <p:cNvSpPr>
            <a:spLocks noGrp="1"/>
          </p:cNvSpPr>
          <p:nvPr>
            <p:ph idx="1"/>
          </p:nvPr>
        </p:nvSpPr>
        <p:spPr/>
        <p:txBody>
          <a:bodyPr>
            <a:normAutofit/>
          </a:bodyPr>
          <a:lstStyle/>
          <a:p>
            <a:r>
              <a:rPr lang="en-US" dirty="0" smtClean="0"/>
              <a:t>Programmatic advertising is the process of automating the buying and selling of ad inventory in real-time through an automated bidding system.  </a:t>
            </a:r>
          </a:p>
          <a:p>
            <a:pPr>
              <a:buNone/>
            </a:pPr>
            <a:r>
              <a:rPr lang="en-US" dirty="0" smtClean="0"/>
              <a:t>• Programmatic advertising enables brands or agencies to purchase ad impressions on publisher sites or apps within milliseconds through a sophisticated ecosystem </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Programmatic advertising has become one of the most preferred ways of running ad campaigns </a:t>
            </a:r>
          </a:p>
          <a:p>
            <a:pPr>
              <a:buNone/>
            </a:pPr>
            <a:r>
              <a:rPr lang="en-US" dirty="0" smtClean="0"/>
              <a:t>• Programmatic advertising includes ad slots for online streaming, TV, video and voice ads. </a:t>
            </a:r>
          </a:p>
          <a:p>
            <a:pPr>
              <a:buNone/>
            </a:pPr>
            <a:r>
              <a:rPr lang="en-US" dirty="0" smtClean="0"/>
              <a:t>• also known as programmatic marketing or programmatic media </a:t>
            </a:r>
          </a:p>
          <a:p>
            <a:pPr>
              <a:buNone/>
            </a:pPr>
            <a:r>
              <a:rPr lang="en-US" dirty="0" smtClean="0"/>
              <a:t>• </a:t>
            </a:r>
            <a:r>
              <a:rPr lang="en-US" dirty="0" err="1" smtClean="0"/>
              <a:t>Eg</a:t>
            </a:r>
            <a:r>
              <a:rPr lang="en-US" dirty="0" smtClean="0"/>
              <a:t> : Google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Bidding</a:t>
            </a:r>
            <a:endParaRPr lang="en-US" dirty="0"/>
          </a:p>
        </p:txBody>
      </p:sp>
      <p:sp>
        <p:nvSpPr>
          <p:cNvPr id="3" name="Content Placeholder 2"/>
          <p:cNvSpPr>
            <a:spLocks noGrp="1"/>
          </p:cNvSpPr>
          <p:nvPr>
            <p:ph idx="1"/>
          </p:nvPr>
        </p:nvSpPr>
        <p:spPr/>
        <p:txBody>
          <a:bodyPr/>
          <a:lstStyle/>
          <a:p>
            <a:r>
              <a:rPr lang="en-US" dirty="0" smtClean="0"/>
              <a:t>Real-time bidding (RTB) is an automated digital auction process that allows advertisers to bid on ad space from publishers on a cost-per-thousand-impressions, or CPM</a:t>
            </a:r>
          </a:p>
          <a:p>
            <a:r>
              <a:rPr lang="en-US" dirty="0" smtClean="0"/>
              <a:t>RTB in advertising is a part of the programmatic advertising process.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Affiliate Marketing</a:t>
            </a:r>
            <a:endParaRPr lang="en-US" dirty="0"/>
          </a:p>
        </p:txBody>
      </p:sp>
      <p:sp>
        <p:nvSpPr>
          <p:cNvPr id="3" name="Content Placeholder 2"/>
          <p:cNvSpPr>
            <a:spLocks noGrp="1"/>
          </p:cNvSpPr>
          <p:nvPr>
            <p:ph idx="1"/>
          </p:nvPr>
        </p:nvSpPr>
        <p:spPr/>
        <p:txBody>
          <a:bodyPr>
            <a:normAutofit/>
          </a:bodyPr>
          <a:lstStyle/>
          <a:p>
            <a:r>
              <a:rPr lang="en-US" dirty="0" smtClean="0"/>
              <a:t>Affiliate marketing is an advertising model in which a company compensates third-party publishers to generate traffic or leads to the company’s products and services.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The third-party publishers are affiliates, and the commission fee incentivizes them to find ways to promote the company. </a:t>
            </a:r>
          </a:p>
          <a:p>
            <a:pPr>
              <a:buNone/>
            </a:pPr>
            <a:r>
              <a:rPr lang="en-US" dirty="0" smtClean="0"/>
              <a:t>• The Internet has increased the prominence of affiliate marketing.</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Marketing</a:t>
            </a:r>
            <a:endParaRPr lang="en-US" dirty="0"/>
          </a:p>
        </p:txBody>
      </p:sp>
      <p:sp>
        <p:nvSpPr>
          <p:cNvPr id="3" name="Content Placeholder 2"/>
          <p:cNvSpPr>
            <a:spLocks noGrp="1"/>
          </p:cNvSpPr>
          <p:nvPr>
            <p:ph idx="1"/>
          </p:nvPr>
        </p:nvSpPr>
        <p:spPr/>
        <p:txBody>
          <a:bodyPr>
            <a:normAutofit fontScale="92500"/>
          </a:bodyPr>
          <a:lstStyle/>
          <a:p>
            <a:r>
              <a:rPr lang="en-US" dirty="0" smtClean="0"/>
              <a:t>is the art of marketing your business to appeal to mobile device users</a:t>
            </a:r>
          </a:p>
          <a:p>
            <a:r>
              <a:rPr lang="en-US" dirty="0" smtClean="0"/>
              <a:t>Mobile marketing consists of ads that appear on mobile </a:t>
            </a:r>
            <a:r>
              <a:rPr lang="en-US" dirty="0" err="1" smtClean="0"/>
              <a:t>smartphones</a:t>
            </a:r>
            <a:r>
              <a:rPr lang="en-US" dirty="0" smtClean="0"/>
              <a:t>, tablets, or other mobile devices.  </a:t>
            </a:r>
          </a:p>
          <a:p>
            <a:pPr>
              <a:buNone/>
            </a:pPr>
            <a:r>
              <a:rPr lang="en-US" dirty="0" smtClean="0"/>
              <a:t>• Mobile marketing ad formats, customization, and styles can vary, as many social media platforms, websites, and mobile apps offer their own unique and tailored mobile ad options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Marketing Strategies/Types </a:t>
            </a:r>
            <a:endParaRPr lang="en-US" dirty="0"/>
          </a:p>
        </p:txBody>
      </p:sp>
      <p:sp>
        <p:nvSpPr>
          <p:cNvPr id="3" name="Content Placeholder 2"/>
          <p:cNvSpPr>
            <a:spLocks noGrp="1"/>
          </p:cNvSpPr>
          <p:nvPr>
            <p:ph idx="1"/>
          </p:nvPr>
        </p:nvSpPr>
        <p:spPr/>
        <p:txBody>
          <a:bodyPr/>
          <a:lstStyle/>
          <a:p>
            <a:r>
              <a:rPr lang="en-US" dirty="0" smtClean="0"/>
              <a:t>App Based Marketing</a:t>
            </a:r>
          </a:p>
          <a:p>
            <a:r>
              <a:rPr lang="en-US" dirty="0" smtClean="0"/>
              <a:t>In-game mobile marketing</a:t>
            </a:r>
          </a:p>
          <a:p>
            <a:r>
              <a:rPr lang="en-US" dirty="0" smtClean="0"/>
              <a:t>QR Codes: QR codes are scanned by users, who are then taken to a specific webpage that the QR code is attached to</a:t>
            </a:r>
          </a:p>
          <a:p>
            <a:r>
              <a:rPr lang="en-US" dirty="0" smtClean="0"/>
              <a:t>Location-based Marketing</a:t>
            </a:r>
          </a:p>
          <a:p>
            <a:r>
              <a:rPr lang="en-US" dirty="0" smtClean="0"/>
              <a:t>SMS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Marketing</a:t>
            </a:r>
            <a:endParaRPr lang="en-US" dirty="0"/>
          </a:p>
        </p:txBody>
      </p:sp>
      <p:sp>
        <p:nvSpPr>
          <p:cNvPr id="3" name="Content Placeholder 2"/>
          <p:cNvSpPr>
            <a:spLocks noGrp="1"/>
          </p:cNvSpPr>
          <p:nvPr>
            <p:ph idx="1"/>
          </p:nvPr>
        </p:nvSpPr>
        <p:spPr/>
        <p:txBody>
          <a:bodyPr>
            <a:normAutofit/>
          </a:bodyPr>
          <a:lstStyle/>
          <a:p>
            <a:r>
              <a:rPr lang="en-US" dirty="0" smtClean="0"/>
              <a:t>Local marketing is a strategy that targets potential customers within a specific radius - typically 50 miles of the physical location of a business.  </a:t>
            </a:r>
          </a:p>
          <a:p>
            <a:pPr>
              <a:buNone/>
            </a:pPr>
            <a:r>
              <a:rPr lang="en-US" dirty="0" smtClean="0"/>
              <a:t>• It’s also known as location-based marketing, neighborhood marketing, or local store marketing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Digital marketing targets a specific segment of the customer base and is interactive. </a:t>
            </a:r>
          </a:p>
          <a:p>
            <a:r>
              <a:rPr lang="en-US" dirty="0" smtClean="0"/>
              <a:t>In digital marketing, advertisers are commonly referred to as sources, while members of the targeted ads are commonly called receivers.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Local marketing can work for any brand that has a physical location, like shops and bars, or any locally-based businesses that travel to a customer’s location, such as plumbers and electricians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Marketing </a:t>
            </a:r>
            <a:r>
              <a:rPr lang="en-US" dirty="0" err="1" smtClean="0"/>
              <a:t>Metrices</a:t>
            </a:r>
            <a:endParaRPr lang="en-US" dirty="0"/>
          </a:p>
        </p:txBody>
      </p:sp>
      <p:sp>
        <p:nvSpPr>
          <p:cNvPr id="3" name="Content Placeholder 2"/>
          <p:cNvSpPr>
            <a:spLocks noGrp="1"/>
          </p:cNvSpPr>
          <p:nvPr>
            <p:ph idx="1"/>
          </p:nvPr>
        </p:nvSpPr>
        <p:spPr/>
        <p:txBody>
          <a:bodyPr>
            <a:normAutofit/>
          </a:bodyPr>
          <a:lstStyle/>
          <a:p>
            <a:r>
              <a:rPr lang="en-US" dirty="0" smtClean="0"/>
              <a:t>Digital Marketing Metrics and KPIs(Key Performance Indicator) are values used by marketing teams to measure and track the performance of their marketing campaigns.  </a:t>
            </a:r>
          </a:p>
          <a:p>
            <a:pPr>
              <a:buNone/>
            </a:pPr>
            <a:r>
              <a:rPr lang="en-US" dirty="0" smtClean="0"/>
              <a:t>• Digital marketing teams use a number of tools to promote their services and products, and tracking the results can often be time consuming and difficult.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 By creating specific digital marketing KPIs, it’s easy to determine targets and goals and measure performance based on those values </a:t>
            </a:r>
          </a:p>
          <a:p>
            <a:pPr>
              <a:buNone/>
            </a:pPr>
            <a:r>
              <a:rPr lang="en-US" dirty="0" smtClean="0"/>
              <a:t>• Examples : </a:t>
            </a:r>
          </a:p>
          <a:p>
            <a:pPr>
              <a:buNone/>
            </a:pPr>
            <a:r>
              <a:rPr lang="en-US" dirty="0" smtClean="0"/>
              <a:t>– Returning Visitor Metric </a:t>
            </a:r>
          </a:p>
          <a:p>
            <a:pPr>
              <a:buNone/>
            </a:pPr>
            <a:r>
              <a:rPr lang="en-US" dirty="0" smtClean="0"/>
              <a:t>– Brand Awareness Metric </a:t>
            </a:r>
          </a:p>
          <a:p>
            <a:pPr>
              <a:buNone/>
            </a:pPr>
            <a:r>
              <a:rPr lang="en-US" dirty="0" smtClean="0"/>
              <a:t>– Incremental Sales </a:t>
            </a:r>
          </a:p>
          <a:p>
            <a:pPr>
              <a:buNone/>
            </a:pPr>
            <a:r>
              <a:rPr lang="en-US" dirty="0" smtClean="0"/>
              <a:t>– Web Traffic Sources </a:t>
            </a:r>
          </a:p>
          <a:p>
            <a:pPr>
              <a:buNone/>
            </a:pPr>
            <a:r>
              <a:rPr lang="en-US" dirty="0" smtClean="0"/>
              <a:t>– Content Downloads etc. </a:t>
            </a:r>
          </a:p>
          <a:p>
            <a:pPr>
              <a:buNone/>
            </a:pPr>
            <a:r>
              <a:rPr lang="en-US" dirty="0" smtClean="0"/>
              <a:t>– Google analytics tools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Pricing Models for Online Advertisements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several different ways to price online ads.  </a:t>
            </a:r>
          </a:p>
          <a:p>
            <a:pPr>
              <a:buNone/>
            </a:pPr>
            <a:r>
              <a:rPr lang="en-US" dirty="0" smtClean="0"/>
              <a:t>• The pricing model depends on the campaign goals, the platform hosting the ad and the type of ad itself.  </a:t>
            </a:r>
          </a:p>
          <a:p>
            <a:pPr>
              <a:buNone/>
            </a:pPr>
            <a:r>
              <a:rPr lang="en-US" dirty="0" smtClean="0"/>
              <a:t>• Not all digital advertising pricing models are created equally.  </a:t>
            </a:r>
          </a:p>
          <a:p>
            <a:pPr>
              <a:buNone/>
            </a:pPr>
            <a:r>
              <a:rPr lang="en-US" dirty="0" smtClean="0"/>
              <a:t>• Some models are more advertiser-friendly than others.  </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These are the four most common pricing models used in the online performance advertising model :  </a:t>
            </a:r>
          </a:p>
          <a:p>
            <a:r>
              <a:rPr lang="en-US" dirty="0" smtClean="0"/>
              <a:t>– Cost-per-Thousand (CPM) </a:t>
            </a:r>
          </a:p>
          <a:p>
            <a:r>
              <a:rPr lang="en-US" dirty="0" smtClean="0"/>
              <a:t>– Cost-per-Click (CPC) </a:t>
            </a:r>
          </a:p>
          <a:p>
            <a:r>
              <a:rPr lang="en-US" dirty="0" smtClean="0"/>
              <a:t>– Cost-per-Lead (CPL) </a:t>
            </a:r>
          </a:p>
          <a:p>
            <a:r>
              <a:rPr lang="en-US" dirty="0" smtClean="0"/>
              <a:t>– Cost-per-Action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Cost-per-Thousand (CPM)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most common pricing model for video advertising.  </a:t>
            </a:r>
          </a:p>
          <a:p>
            <a:r>
              <a:rPr lang="en-US" dirty="0" smtClean="0"/>
              <a:t>–display advertising also commonly uses the CPM model, but display ads are </a:t>
            </a:r>
          </a:p>
          <a:p>
            <a:r>
              <a:rPr lang="en-US" dirty="0" smtClean="0"/>
              <a:t>starting to move towards other pricing models, such as cost-per-lead (CPL) or cost-per-action (CPA). </a:t>
            </a:r>
          </a:p>
          <a:p>
            <a:r>
              <a:rPr lang="en-US" dirty="0" smtClean="0"/>
              <a:t> the CPM pricing model sets a flat rate for every 1000 views an ad gets </a:t>
            </a:r>
          </a:p>
          <a:p>
            <a:r>
              <a:rPr lang="en-US" dirty="0" smtClean="0"/>
              <a:t>One of the major issues with this pricing model is that advertisers are charged regardless of whether anyone clicks their </a:t>
            </a:r>
            <a:r>
              <a:rPr lang="en-US" dirty="0" err="1" smtClean="0"/>
              <a:t>ad.</a:t>
            </a:r>
            <a:r>
              <a:rPr lang="en-US" dirty="0" smtClean="0"/>
              <a:t>  </a:t>
            </a:r>
          </a:p>
          <a:p>
            <a:r>
              <a:rPr lang="en-US" dirty="0" err="1" smtClean="0"/>
              <a:t>Youtube</a:t>
            </a:r>
            <a:r>
              <a:rPr lang="en-US" dirty="0" smtClean="0"/>
              <a:t>, for example, bills advertisers on a CPM basis.  </a:t>
            </a:r>
          </a:p>
          <a:p>
            <a:r>
              <a:rPr lang="en-US" dirty="0" smtClean="0"/>
              <a:t>Advertisers are charged a flat rate per thousand views.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Cost-per-Click (CPC)</a:t>
            </a:r>
            <a:endParaRPr lang="en-US" dirty="0"/>
          </a:p>
        </p:txBody>
      </p:sp>
      <p:sp>
        <p:nvSpPr>
          <p:cNvPr id="3" name="Content Placeholder 2"/>
          <p:cNvSpPr>
            <a:spLocks noGrp="1"/>
          </p:cNvSpPr>
          <p:nvPr>
            <p:ph idx="1"/>
          </p:nvPr>
        </p:nvSpPr>
        <p:spPr/>
        <p:txBody>
          <a:bodyPr>
            <a:normAutofit lnSpcReduction="10000"/>
          </a:bodyPr>
          <a:lstStyle/>
          <a:p>
            <a:r>
              <a:rPr lang="en-US" dirty="0" smtClean="0"/>
              <a:t>It charges advertisers only when someone clicks on the </a:t>
            </a:r>
            <a:r>
              <a:rPr lang="en-US" dirty="0" err="1" smtClean="0"/>
              <a:t>ad.</a:t>
            </a:r>
            <a:r>
              <a:rPr lang="en-US" dirty="0" smtClean="0"/>
              <a:t>  </a:t>
            </a:r>
          </a:p>
          <a:p>
            <a:r>
              <a:rPr lang="en-US" dirty="0" smtClean="0"/>
              <a:t>This model corrects one of the major issues with the CPM model, where advertisers are charged, regardless of how many people click on the </a:t>
            </a:r>
            <a:r>
              <a:rPr lang="en-US" dirty="0" err="1" smtClean="0"/>
              <a:t>ad.</a:t>
            </a:r>
            <a:r>
              <a:rPr lang="en-US" dirty="0" smtClean="0"/>
              <a:t>  </a:t>
            </a:r>
          </a:p>
          <a:p>
            <a:r>
              <a:rPr lang="en-US" dirty="0" smtClean="0"/>
              <a:t>That doesn’t mean the CPC model is perfect, in search advertising, keywords have become very expensive (and prices are steadily rising).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Cost-per-Lead (CPL)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are the most advertiser-friendly pricing model.  </a:t>
            </a:r>
          </a:p>
          <a:p>
            <a:r>
              <a:rPr lang="en-US" dirty="0" smtClean="0"/>
              <a:t> In the CPL model, advertisers only pay for every qualified lead.  </a:t>
            </a:r>
          </a:p>
          <a:p>
            <a:r>
              <a:rPr lang="en-US" dirty="0" smtClean="0"/>
              <a:t>his model eliminates the possibility of paying for accidental clicks and views.  </a:t>
            </a:r>
          </a:p>
          <a:p>
            <a:r>
              <a:rPr lang="en-US" dirty="0" smtClean="0"/>
              <a:t>To qualify as a lead, someone has to explicitly fill out a form on the advertiser’s website after clicking the ad (usually to provide contact information.)  </a:t>
            </a:r>
          </a:p>
          <a:p>
            <a:r>
              <a:rPr lang="en-US" dirty="0" smtClean="0"/>
              <a:t>CPL advertising allows advertisers to generate guaranteed returns from their online advertising budget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Cost-per-Action(CPA)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requires even more specific actions than CPL before an advertiser pays.  </a:t>
            </a:r>
          </a:p>
          <a:p>
            <a:r>
              <a:rPr lang="en-US" dirty="0" smtClean="0"/>
              <a:t>Usually, that action involves the customer making a purchase or signing up for a service.  </a:t>
            </a:r>
          </a:p>
          <a:p>
            <a:r>
              <a:rPr lang="en-US" dirty="0" smtClean="0"/>
              <a:t>In CPA advertising, the advertiser usually only pays after a credit card transaction.  </a:t>
            </a:r>
          </a:p>
          <a:p>
            <a:r>
              <a:rPr lang="en-US" dirty="0" smtClean="0"/>
              <a:t>That means the CPA model is best for motivating immediate action when the advertiser wants a customer to buy something right away.  </a:t>
            </a:r>
          </a:p>
          <a:p>
            <a:r>
              <a:rPr lang="en-US" smtClean="0"/>
              <a:t>For </a:t>
            </a:r>
            <a:r>
              <a:rPr lang="en-US" dirty="0" smtClean="0"/>
              <a:t>that reason, CPA advertising can be ineffective for industries with a high </a:t>
            </a:r>
            <a:r>
              <a:rPr lang="en-US" smtClean="0"/>
              <a:t>barrier to </a:t>
            </a:r>
            <a:r>
              <a:rPr lang="en-US" dirty="0" smtClean="0"/>
              <a:t>purchase such as financial services, insurance, and professional services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smtClean="0"/>
              <a:t>				Thank You</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Advantages of online marketing</a:t>
            </a:r>
            <a:endParaRPr lang="en-US" dirty="0"/>
          </a:p>
        </p:txBody>
      </p:sp>
      <p:sp>
        <p:nvSpPr>
          <p:cNvPr id="3" name="Content Placeholder 2"/>
          <p:cNvSpPr>
            <a:spLocks noGrp="1"/>
          </p:cNvSpPr>
          <p:nvPr>
            <p:ph idx="1"/>
          </p:nvPr>
        </p:nvSpPr>
        <p:spPr/>
        <p:txBody>
          <a:bodyPr/>
          <a:lstStyle/>
          <a:p>
            <a:r>
              <a:rPr lang="en-US" dirty="0" smtClean="0"/>
              <a:t>Fast availability of information</a:t>
            </a:r>
          </a:p>
          <a:p>
            <a:r>
              <a:rPr lang="en-US" dirty="0" smtClean="0"/>
              <a:t>Save money</a:t>
            </a:r>
          </a:p>
          <a:p>
            <a:r>
              <a:rPr lang="en-US" dirty="0" smtClean="0"/>
              <a:t>Helps to expand the company (local market to national and international ) markets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Search Engine Marketing (SEM)</a:t>
            </a:r>
            <a:br>
              <a:rPr lang="en-US" dirty="0" smtClean="0"/>
            </a:br>
            <a:endParaRPr lang="en-US" dirty="0"/>
          </a:p>
        </p:txBody>
      </p:sp>
      <p:sp>
        <p:nvSpPr>
          <p:cNvPr id="3" name="Content Placeholder 2"/>
          <p:cNvSpPr>
            <a:spLocks noGrp="1"/>
          </p:cNvSpPr>
          <p:nvPr>
            <p:ph idx="1"/>
          </p:nvPr>
        </p:nvSpPr>
        <p:spPr/>
        <p:txBody>
          <a:bodyPr>
            <a:normAutofit fontScale="92500"/>
          </a:bodyPr>
          <a:lstStyle/>
          <a:p>
            <a:pPr marL="514350" indent="-514350">
              <a:buFont typeface="Wingdings" pitchFamily="2" charset="2"/>
              <a:buChar char="§"/>
            </a:pPr>
            <a:r>
              <a:rPr lang="en-US" dirty="0" smtClean="0"/>
              <a:t>Is a form of internet marketing that involves the promotion of websites by increasing their visibility in search  engine results pages (SERPs) primarily through paid advertising</a:t>
            </a:r>
          </a:p>
          <a:p>
            <a:pPr marL="514350" indent="-514350">
              <a:buFont typeface="Wingdings" pitchFamily="2" charset="2"/>
              <a:buChar char="§"/>
            </a:pPr>
            <a:r>
              <a:rPr lang="en-US" dirty="0" smtClean="0"/>
              <a:t>SEM may incorporate search engine optimization, which adjusts or rewrites website content and site architecture to achieve a higher ranking in search engine results pages to enhance pay per click (PPC) listings.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strength of SEM is that it offers advertisers the opportunity to put their ads in front of motivated customers who are ready to buy at the precise moment they’re ready to make a purchase.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 Optimization(SEO)</a:t>
            </a:r>
            <a:endParaRPr lang="en-US" dirty="0"/>
          </a:p>
        </p:txBody>
      </p:sp>
      <p:sp>
        <p:nvSpPr>
          <p:cNvPr id="3" name="Content Placeholder 2"/>
          <p:cNvSpPr>
            <a:spLocks noGrp="1"/>
          </p:cNvSpPr>
          <p:nvPr>
            <p:ph idx="1"/>
          </p:nvPr>
        </p:nvSpPr>
        <p:spPr/>
        <p:txBody>
          <a:bodyPr>
            <a:normAutofit fontScale="92500"/>
          </a:bodyPr>
          <a:lstStyle/>
          <a:p>
            <a:r>
              <a:rPr lang="en-US" dirty="0" smtClean="0"/>
              <a:t>SEO is the process of optimizing web pages and their content to be easily discoverable by users searching for terms relevant to your website.  </a:t>
            </a:r>
          </a:p>
          <a:p>
            <a:pPr>
              <a:buNone/>
            </a:pPr>
            <a:r>
              <a:rPr lang="en-US" dirty="0" smtClean="0"/>
              <a:t>• The term SEO also describes the process of making web pages easier for search engine indexing software, known as "crawlers," to find, scan, and index your site </a:t>
            </a:r>
          </a:p>
          <a:p>
            <a:pPr>
              <a:buNone/>
            </a:pPr>
            <a:r>
              <a:rPr lang="en-US" dirty="0" smtClean="0"/>
              <a:t>• Billions of searches are conducted online every single day.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 This means an immense amount of specific, high-intent traffic. </a:t>
            </a:r>
          </a:p>
          <a:p>
            <a:pPr>
              <a:buNone/>
            </a:pPr>
            <a:r>
              <a:rPr lang="en-US" dirty="0" smtClean="0"/>
              <a:t>• Many people search for specific products and services with the intent to pay for these things.  </a:t>
            </a:r>
          </a:p>
          <a:p>
            <a:pPr>
              <a:buNone/>
            </a:pPr>
            <a:r>
              <a:rPr lang="en-US" dirty="0" smtClean="0"/>
              <a:t>• These searches are known to have commercial intent, meaning they are clearly indicating with their search that they want to buy something you offer.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Keyword Research</a:t>
            </a:r>
            <a:endParaRPr lang="en-US" dirty="0"/>
          </a:p>
        </p:txBody>
      </p:sp>
      <p:sp>
        <p:nvSpPr>
          <p:cNvPr id="3" name="Content Placeholder 2"/>
          <p:cNvSpPr>
            <a:spLocks noGrp="1"/>
          </p:cNvSpPr>
          <p:nvPr>
            <p:ph idx="1"/>
          </p:nvPr>
        </p:nvSpPr>
        <p:spPr/>
        <p:txBody>
          <a:bodyPr>
            <a:normAutofit fontScale="92500"/>
          </a:bodyPr>
          <a:lstStyle/>
          <a:p>
            <a:r>
              <a:rPr lang="en-US" dirty="0" smtClean="0"/>
              <a:t>The first step in search engine optimization is to determine what you’re actually optimizing for.  </a:t>
            </a:r>
          </a:p>
          <a:p>
            <a:pPr>
              <a:buNone/>
            </a:pPr>
            <a:r>
              <a:rPr lang="en-US" dirty="0" smtClean="0"/>
              <a:t>• This means identifying terms people are searching for, also known as “keywords,” that you want your website to rank for in search engines like Google. </a:t>
            </a:r>
          </a:p>
          <a:p>
            <a:pPr>
              <a:buNone/>
            </a:pPr>
            <a:r>
              <a:rPr lang="en-US" dirty="0" smtClean="0"/>
              <a:t>• There are several key factors to take into account when determining the keywords you want to target on your site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1894</Words>
  <Application>Microsoft Office PowerPoint</Application>
  <PresentationFormat>On-screen Show (4:3)</PresentationFormat>
  <Paragraphs>144</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Slide 2</vt:lpstr>
      <vt:lpstr>Slide 3</vt:lpstr>
      <vt:lpstr> Advantages of online marketing</vt:lpstr>
      <vt:lpstr>Search Engine Marketing (SEM) </vt:lpstr>
      <vt:lpstr>Slide 6</vt:lpstr>
      <vt:lpstr>Search Engine Optimization(SEO)</vt:lpstr>
      <vt:lpstr>Slide 8</vt:lpstr>
      <vt:lpstr>SEO Keyword Research</vt:lpstr>
      <vt:lpstr>Slide 10</vt:lpstr>
      <vt:lpstr>Social Media Marketing (SMM) </vt:lpstr>
      <vt:lpstr>e-mail marketing </vt:lpstr>
      <vt:lpstr>Keyword Advertising</vt:lpstr>
      <vt:lpstr>Slide 14</vt:lpstr>
      <vt:lpstr>Slide 15</vt:lpstr>
      <vt:lpstr>Slide 16</vt:lpstr>
      <vt:lpstr>Display Ad Marketing</vt:lpstr>
      <vt:lpstr>Advantages of display ad marketing</vt:lpstr>
      <vt:lpstr>Advertising Exchanges</vt:lpstr>
      <vt:lpstr>Slide 20</vt:lpstr>
      <vt:lpstr>Slide 21</vt:lpstr>
      <vt:lpstr>Programmatic Advertising</vt:lpstr>
      <vt:lpstr>Slide 23</vt:lpstr>
      <vt:lpstr>Real Time Bidding</vt:lpstr>
      <vt:lpstr>Affiliate Marketing</vt:lpstr>
      <vt:lpstr>Slide 26</vt:lpstr>
      <vt:lpstr>Mobile Marketing</vt:lpstr>
      <vt:lpstr>Mobile Marketing Strategies/Types </vt:lpstr>
      <vt:lpstr>Local Marketing</vt:lpstr>
      <vt:lpstr>Slide 30</vt:lpstr>
      <vt:lpstr>Online Marketing Metrices</vt:lpstr>
      <vt:lpstr>Slide 32</vt:lpstr>
      <vt:lpstr>Pricing Models for Online Advertisements</vt:lpstr>
      <vt:lpstr>Slide 34</vt:lpstr>
      <vt:lpstr>Cost-per-Thousand (CPM) </vt:lpstr>
      <vt:lpstr>Cost-per-Click (CPC)</vt:lpstr>
      <vt:lpstr>Cost-per-Lead (CPL)</vt:lpstr>
      <vt:lpstr>Cost-per-Action(CPA)</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Roja</dc:creator>
  <cp:lastModifiedBy>user</cp:lastModifiedBy>
  <cp:revision>46</cp:revision>
  <dcterms:created xsi:type="dcterms:W3CDTF">2006-08-16T00:00:00Z</dcterms:created>
  <dcterms:modified xsi:type="dcterms:W3CDTF">2021-03-21T14:50:16Z</dcterms:modified>
</cp:coreProperties>
</file>