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295" r:id="rId3"/>
    <p:sldId id="296" r:id="rId4"/>
    <p:sldId id="297" r:id="rId5"/>
    <p:sldId id="298" r:id="rId6"/>
    <p:sldId id="257" r:id="rId7"/>
    <p:sldId id="258" r:id="rId8"/>
    <p:sldId id="323" r:id="rId9"/>
    <p:sldId id="275" r:id="rId10"/>
    <p:sldId id="276" r:id="rId11"/>
    <p:sldId id="301" r:id="rId12"/>
    <p:sldId id="300" r:id="rId13"/>
    <p:sldId id="302" r:id="rId14"/>
    <p:sldId id="303" r:id="rId15"/>
    <p:sldId id="304" r:id="rId16"/>
    <p:sldId id="310" r:id="rId17"/>
    <p:sldId id="309" r:id="rId18"/>
    <p:sldId id="308" r:id="rId19"/>
    <p:sldId id="307" r:id="rId20"/>
    <p:sldId id="305" r:id="rId21"/>
    <p:sldId id="259" r:id="rId22"/>
    <p:sldId id="260" r:id="rId23"/>
    <p:sldId id="261" r:id="rId24"/>
    <p:sldId id="262" r:id="rId25"/>
    <p:sldId id="263" r:id="rId26"/>
    <p:sldId id="264" r:id="rId27"/>
    <p:sldId id="312" r:id="rId28"/>
    <p:sldId id="311" r:id="rId29"/>
    <p:sldId id="314" r:id="rId30"/>
    <p:sldId id="315" r:id="rId31"/>
    <p:sldId id="316" r:id="rId32"/>
    <p:sldId id="317" r:id="rId33"/>
    <p:sldId id="318" r:id="rId34"/>
    <p:sldId id="319" r:id="rId35"/>
    <p:sldId id="313" r:id="rId36"/>
    <p:sldId id="265" r:id="rId37"/>
    <p:sldId id="266" r:id="rId38"/>
    <p:sldId id="270" r:id="rId39"/>
    <p:sldId id="267" r:id="rId40"/>
    <p:sldId id="268" r:id="rId41"/>
    <p:sldId id="269" r:id="rId42"/>
    <p:sldId id="271" r:id="rId43"/>
    <p:sldId id="322" r:id="rId44"/>
    <p:sldId id="272" r:id="rId45"/>
    <p:sldId id="273" r:id="rId46"/>
    <p:sldId id="274" r:id="rId47"/>
    <p:sldId id="277" r:id="rId48"/>
    <p:sldId id="278" r:id="rId49"/>
    <p:sldId id="279" r:id="rId50"/>
    <p:sldId id="280" r:id="rId51"/>
    <p:sldId id="281" r:id="rId52"/>
    <p:sldId id="282" r:id="rId53"/>
    <p:sldId id="283" r:id="rId54"/>
    <p:sldId id="284" r:id="rId55"/>
    <p:sldId id="285" r:id="rId56"/>
    <p:sldId id="286" r:id="rId57"/>
    <p:sldId id="287" r:id="rId58"/>
    <p:sldId id="288" r:id="rId59"/>
    <p:sldId id="289" r:id="rId60"/>
    <p:sldId id="330" r:id="rId61"/>
    <p:sldId id="332" r:id="rId62"/>
    <p:sldId id="334" r:id="rId63"/>
    <p:sldId id="335" r:id="rId64"/>
    <p:sldId id="336" r:id="rId65"/>
    <p:sldId id="337" r:id="rId66"/>
    <p:sldId id="290" r:id="rId67"/>
    <p:sldId id="291" r:id="rId68"/>
    <p:sldId id="292" r:id="rId69"/>
    <p:sldId id="293" r:id="rId70"/>
    <p:sldId id="324" r:id="rId71"/>
    <p:sldId id="325" r:id="rId72"/>
    <p:sldId id="345" r:id="rId73"/>
    <p:sldId id="326" r:id="rId74"/>
    <p:sldId id="340" r:id="rId75"/>
    <p:sldId id="344" r:id="rId76"/>
    <p:sldId id="327" r:id="rId77"/>
    <p:sldId id="343" r:id="rId78"/>
    <p:sldId id="341" r:id="rId79"/>
    <p:sldId id="342" r:id="rId80"/>
    <p:sldId id="328" r:id="rId81"/>
    <p:sldId id="338" r:id="rId82"/>
    <p:sldId id="294"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24FC2-1043-4EE0-AAA2-5252A92C6537}" type="datetimeFigureOut">
              <a:rPr lang="en-US" smtClean="0"/>
              <a:t>5/21/2020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015E93-DEC4-480C-A22F-B5D45E5513D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408EA1-D222-488F-821E-8B26E83ECCDC}" type="datetime1">
              <a:rPr lang="en-US" smtClean="0"/>
              <a:t>5/21/2020</a:t>
            </a:fld>
            <a:endParaRPr lang="en-US"/>
          </a:p>
        </p:txBody>
      </p:sp>
      <p:sp>
        <p:nvSpPr>
          <p:cNvPr id="5" name="Footer Placeholder 4"/>
          <p:cNvSpPr>
            <a:spLocks noGrp="1"/>
          </p:cNvSpPr>
          <p:nvPr>
            <p:ph type="ftr" sz="quarter" idx="11"/>
          </p:nvPr>
        </p:nvSpPr>
        <p:spPr/>
        <p:txBody>
          <a:bodyPr/>
          <a:lstStyle/>
          <a:p>
            <a:r>
              <a:rPr lang="en-US" smtClean="0"/>
              <a:t>Compiled By :Sudip Raj Khadka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9FB6FD-AD64-4CC8-9BA5-01B4D81E58CA}" type="datetime1">
              <a:rPr lang="en-US" smtClean="0"/>
              <a:t>5/21/2020</a:t>
            </a:fld>
            <a:endParaRPr lang="en-US"/>
          </a:p>
        </p:txBody>
      </p:sp>
      <p:sp>
        <p:nvSpPr>
          <p:cNvPr id="5" name="Footer Placeholder 4"/>
          <p:cNvSpPr>
            <a:spLocks noGrp="1"/>
          </p:cNvSpPr>
          <p:nvPr>
            <p:ph type="ftr" sz="quarter" idx="11"/>
          </p:nvPr>
        </p:nvSpPr>
        <p:spPr/>
        <p:txBody>
          <a:bodyPr/>
          <a:lstStyle/>
          <a:p>
            <a:r>
              <a:rPr lang="en-US" smtClean="0"/>
              <a:t>Compiled By :Sudip Raj Khadka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403DDF-5330-4336-9EE4-163897980AAE}" type="datetime1">
              <a:rPr lang="en-US" smtClean="0"/>
              <a:t>5/21/2020</a:t>
            </a:fld>
            <a:endParaRPr lang="en-US"/>
          </a:p>
        </p:txBody>
      </p:sp>
      <p:sp>
        <p:nvSpPr>
          <p:cNvPr id="5" name="Footer Placeholder 4"/>
          <p:cNvSpPr>
            <a:spLocks noGrp="1"/>
          </p:cNvSpPr>
          <p:nvPr>
            <p:ph type="ftr" sz="quarter" idx="11"/>
          </p:nvPr>
        </p:nvSpPr>
        <p:spPr/>
        <p:txBody>
          <a:bodyPr/>
          <a:lstStyle/>
          <a:p>
            <a:r>
              <a:rPr lang="en-US" smtClean="0"/>
              <a:t>Compiled By :Sudip Raj Khadka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804BDE-9F99-4925-9DC0-1FE4A2DDD6EE}" type="datetime1">
              <a:rPr lang="en-US" smtClean="0"/>
              <a:t>5/21/2020</a:t>
            </a:fld>
            <a:endParaRPr lang="en-US"/>
          </a:p>
        </p:txBody>
      </p:sp>
      <p:sp>
        <p:nvSpPr>
          <p:cNvPr id="5" name="Footer Placeholder 4"/>
          <p:cNvSpPr>
            <a:spLocks noGrp="1"/>
          </p:cNvSpPr>
          <p:nvPr>
            <p:ph type="ftr" sz="quarter" idx="11"/>
          </p:nvPr>
        </p:nvSpPr>
        <p:spPr/>
        <p:txBody>
          <a:bodyPr/>
          <a:lstStyle/>
          <a:p>
            <a:r>
              <a:rPr lang="en-US" smtClean="0"/>
              <a:t>Compiled By :Sudip Raj Khadka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0BE44B-9281-4303-93F0-331728AEA129}" type="datetime1">
              <a:rPr lang="en-US" smtClean="0"/>
              <a:t>5/21/2020</a:t>
            </a:fld>
            <a:endParaRPr lang="en-US"/>
          </a:p>
        </p:txBody>
      </p:sp>
      <p:sp>
        <p:nvSpPr>
          <p:cNvPr id="5" name="Footer Placeholder 4"/>
          <p:cNvSpPr>
            <a:spLocks noGrp="1"/>
          </p:cNvSpPr>
          <p:nvPr>
            <p:ph type="ftr" sz="quarter" idx="11"/>
          </p:nvPr>
        </p:nvSpPr>
        <p:spPr/>
        <p:txBody>
          <a:bodyPr/>
          <a:lstStyle/>
          <a:p>
            <a:r>
              <a:rPr lang="en-US" smtClean="0"/>
              <a:t>Compiled By :Sudip Raj Khadka</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5ECBE9-C82F-4CCF-BBEA-C5E8620A7849}" type="datetime1">
              <a:rPr lang="en-US" smtClean="0"/>
              <a:t>5/21/2020</a:t>
            </a:fld>
            <a:endParaRPr lang="en-US"/>
          </a:p>
        </p:txBody>
      </p:sp>
      <p:sp>
        <p:nvSpPr>
          <p:cNvPr id="6" name="Footer Placeholder 5"/>
          <p:cNvSpPr>
            <a:spLocks noGrp="1"/>
          </p:cNvSpPr>
          <p:nvPr>
            <p:ph type="ftr" sz="quarter" idx="11"/>
          </p:nvPr>
        </p:nvSpPr>
        <p:spPr/>
        <p:txBody>
          <a:bodyPr/>
          <a:lstStyle/>
          <a:p>
            <a:r>
              <a:rPr lang="en-US" smtClean="0"/>
              <a:t>Compiled By :Sudip Raj Khadka</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2C3118-B12B-4631-907E-C0360C1D34A1}" type="datetime1">
              <a:rPr lang="en-US" smtClean="0"/>
              <a:t>5/21/2020</a:t>
            </a:fld>
            <a:endParaRPr lang="en-US"/>
          </a:p>
        </p:txBody>
      </p:sp>
      <p:sp>
        <p:nvSpPr>
          <p:cNvPr id="8" name="Footer Placeholder 7"/>
          <p:cNvSpPr>
            <a:spLocks noGrp="1"/>
          </p:cNvSpPr>
          <p:nvPr>
            <p:ph type="ftr" sz="quarter" idx="11"/>
          </p:nvPr>
        </p:nvSpPr>
        <p:spPr/>
        <p:txBody>
          <a:bodyPr/>
          <a:lstStyle/>
          <a:p>
            <a:r>
              <a:rPr lang="en-US" smtClean="0"/>
              <a:t>Compiled By :Sudip Raj Khadka</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31098F-1BFB-4AC7-9837-B503F013E524}" type="datetime1">
              <a:rPr lang="en-US" smtClean="0"/>
              <a:t>5/21/2020</a:t>
            </a:fld>
            <a:endParaRPr lang="en-US"/>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4513BD-02B6-480F-A47B-8CEFF1029E68}" type="datetime1">
              <a:rPr lang="en-US" smtClean="0"/>
              <a:t>5/21/2020</a:t>
            </a:fld>
            <a:endParaRPr lang="en-US"/>
          </a:p>
        </p:txBody>
      </p:sp>
      <p:sp>
        <p:nvSpPr>
          <p:cNvPr id="3" name="Footer Placeholder 2"/>
          <p:cNvSpPr>
            <a:spLocks noGrp="1"/>
          </p:cNvSpPr>
          <p:nvPr>
            <p:ph type="ftr" sz="quarter" idx="11"/>
          </p:nvPr>
        </p:nvSpPr>
        <p:spPr/>
        <p:txBody>
          <a:bodyPr/>
          <a:lstStyle/>
          <a:p>
            <a:r>
              <a:rPr lang="en-US" smtClean="0"/>
              <a:t>Compiled By :Sudip Raj Khadka</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E78CE6-0785-4948-8FAA-C32D0A5EB9EA}" type="datetime1">
              <a:rPr lang="en-US" smtClean="0"/>
              <a:t>5/21/2020</a:t>
            </a:fld>
            <a:endParaRPr lang="en-US"/>
          </a:p>
        </p:txBody>
      </p:sp>
      <p:sp>
        <p:nvSpPr>
          <p:cNvPr id="6" name="Footer Placeholder 5"/>
          <p:cNvSpPr>
            <a:spLocks noGrp="1"/>
          </p:cNvSpPr>
          <p:nvPr>
            <p:ph type="ftr" sz="quarter" idx="11"/>
          </p:nvPr>
        </p:nvSpPr>
        <p:spPr/>
        <p:txBody>
          <a:bodyPr/>
          <a:lstStyle/>
          <a:p>
            <a:r>
              <a:rPr lang="en-US" smtClean="0"/>
              <a:t>Compiled By :Sudip Raj Khadka</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B79386-D451-4D99-96B1-2F9A4CF758AD}" type="datetime1">
              <a:rPr lang="en-US" smtClean="0"/>
              <a:t>5/21/2020</a:t>
            </a:fld>
            <a:endParaRPr lang="en-US"/>
          </a:p>
        </p:txBody>
      </p:sp>
      <p:sp>
        <p:nvSpPr>
          <p:cNvPr id="6" name="Footer Placeholder 5"/>
          <p:cNvSpPr>
            <a:spLocks noGrp="1"/>
          </p:cNvSpPr>
          <p:nvPr>
            <p:ph type="ftr" sz="quarter" idx="11"/>
          </p:nvPr>
        </p:nvSpPr>
        <p:spPr/>
        <p:txBody>
          <a:bodyPr/>
          <a:lstStyle/>
          <a:p>
            <a:r>
              <a:rPr lang="en-US" smtClean="0"/>
              <a:t>Compiled By :Sudip Raj Khadka</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5213AF-543B-4D7F-A985-C5A88BF1CE7A}" type="datetime1">
              <a:rPr lang="en-US" smtClean="0"/>
              <a:t>5/21/2020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Compiled By :Sudip Raj Khadka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1</a:t>
            </a:r>
            <a:endParaRPr lang="en-US" dirty="0"/>
          </a:p>
        </p:txBody>
      </p:sp>
      <p:sp>
        <p:nvSpPr>
          <p:cNvPr id="3" name="Content Placeholder 2"/>
          <p:cNvSpPr>
            <a:spLocks noGrp="1"/>
          </p:cNvSpPr>
          <p:nvPr>
            <p:ph idx="1"/>
          </p:nvPr>
        </p:nvSpPr>
        <p:spPr/>
        <p:txBody>
          <a:bodyPr/>
          <a:lstStyle/>
          <a:p>
            <a:pPr>
              <a:buNone/>
            </a:pPr>
            <a:endParaRPr lang="en-US" dirty="0" smtClean="0"/>
          </a:p>
          <a:p>
            <a:pPr algn="ctr">
              <a:buNone/>
            </a:pPr>
            <a:r>
              <a:rPr lang="en-US" sz="4800" dirty="0" smtClean="0"/>
              <a:t>Introduction to e-commerce</a:t>
            </a:r>
            <a:endParaRPr lang="en-US" sz="4800"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can define e-commerce in the following Four perspective</a:t>
            </a:r>
            <a:endParaRPr lang="en-US" dirty="0"/>
          </a:p>
        </p:txBody>
      </p:sp>
      <p:sp>
        <p:nvSpPr>
          <p:cNvPr id="3" name="Content Placeholder 2"/>
          <p:cNvSpPr>
            <a:spLocks noGrp="1"/>
          </p:cNvSpPr>
          <p:nvPr>
            <p:ph idx="1"/>
          </p:nvPr>
        </p:nvSpPr>
        <p:spPr/>
        <p:txBody>
          <a:bodyPr>
            <a:normAutofit/>
          </a:bodyPr>
          <a:lstStyle/>
          <a:p>
            <a:pPr>
              <a:buNone/>
            </a:pPr>
            <a:r>
              <a:rPr lang="en-IN" dirty="0" smtClean="0"/>
              <a:t>1. Communications perspective,</a:t>
            </a:r>
          </a:p>
          <a:p>
            <a:pPr marL="514350" indent="-514350">
              <a:buAutoNum type="arabicPeriod" startAt="2"/>
            </a:pPr>
            <a:r>
              <a:rPr lang="en-IN" dirty="0" smtClean="0"/>
              <a:t>Business process perspective,</a:t>
            </a:r>
          </a:p>
          <a:p>
            <a:pPr marL="514350" indent="-514350">
              <a:buAutoNum type="arabicPeriod" startAt="2"/>
            </a:pPr>
            <a:r>
              <a:rPr lang="en-IN" dirty="0" smtClean="0"/>
              <a:t>  Service perspective and</a:t>
            </a:r>
            <a:endParaRPr lang="en-US" dirty="0" smtClean="0"/>
          </a:p>
          <a:p>
            <a:pPr>
              <a:buNone/>
            </a:pPr>
            <a:r>
              <a:rPr lang="en-IN" dirty="0" smtClean="0"/>
              <a:t>4.  Online perspective</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Perspective</a:t>
            </a:r>
            <a:endParaRPr lang="en-US" dirty="0"/>
          </a:p>
        </p:txBody>
      </p:sp>
      <p:sp>
        <p:nvSpPr>
          <p:cNvPr id="3" name="Content Placeholder 2"/>
          <p:cNvSpPr>
            <a:spLocks noGrp="1"/>
          </p:cNvSpPr>
          <p:nvPr>
            <p:ph idx="1"/>
          </p:nvPr>
        </p:nvSpPr>
        <p:spPr/>
        <p:txBody>
          <a:bodyPr/>
          <a:lstStyle/>
          <a:p>
            <a:r>
              <a:rPr lang="en-IN" dirty="0" smtClean="0"/>
              <a:t>E-commerce from </a:t>
            </a:r>
            <a:r>
              <a:rPr lang="en-IN" b="1" dirty="0" smtClean="0"/>
              <a:t>communication perspective </a:t>
            </a:r>
            <a:r>
              <a:rPr lang="en-IN" dirty="0" smtClean="0"/>
              <a:t>is the delivery of information, products or services, or payments via telephone lines, computer networks, or any other means.</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Perspective</a:t>
            </a:r>
            <a:endParaRPr lang="en-US" dirty="0"/>
          </a:p>
        </p:txBody>
      </p:sp>
      <p:sp>
        <p:nvSpPr>
          <p:cNvPr id="3" name="Content Placeholder 2"/>
          <p:cNvSpPr>
            <a:spLocks noGrp="1"/>
          </p:cNvSpPr>
          <p:nvPr>
            <p:ph idx="1"/>
          </p:nvPr>
        </p:nvSpPr>
        <p:spPr/>
        <p:txBody>
          <a:bodyPr/>
          <a:lstStyle/>
          <a:p>
            <a:r>
              <a:rPr lang="en-IN" dirty="0" smtClean="0"/>
              <a:t>commerce from business perspective, is the application of technology toward the automation of business transaction and workflows</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Perspective</a:t>
            </a:r>
            <a:endParaRPr lang="en-US" dirty="0"/>
          </a:p>
        </p:txBody>
      </p:sp>
      <p:sp>
        <p:nvSpPr>
          <p:cNvPr id="3" name="Content Placeholder 2"/>
          <p:cNvSpPr>
            <a:spLocks noGrp="1"/>
          </p:cNvSpPr>
          <p:nvPr>
            <p:ph idx="1"/>
          </p:nvPr>
        </p:nvSpPr>
        <p:spPr/>
        <p:txBody>
          <a:bodyPr/>
          <a:lstStyle/>
          <a:p>
            <a:r>
              <a:rPr lang="en-IN" dirty="0" smtClean="0"/>
              <a:t>E-commerce from </a:t>
            </a:r>
            <a:r>
              <a:rPr lang="en-IN" b="1" dirty="0" smtClean="0"/>
              <a:t>service perspective</a:t>
            </a:r>
            <a:r>
              <a:rPr lang="en-IN" dirty="0" smtClean="0"/>
              <a:t> is a tool that addresses the desire of firms, consumers and management to cut service costs while improving the quality of goods and increasing the speed of service delivery</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Perspective</a:t>
            </a:r>
            <a:endParaRPr lang="en-US" dirty="0"/>
          </a:p>
        </p:txBody>
      </p:sp>
      <p:sp>
        <p:nvSpPr>
          <p:cNvPr id="3" name="Content Placeholder 2"/>
          <p:cNvSpPr>
            <a:spLocks noGrp="1"/>
          </p:cNvSpPr>
          <p:nvPr>
            <p:ph idx="1"/>
          </p:nvPr>
        </p:nvSpPr>
        <p:spPr/>
        <p:txBody>
          <a:bodyPr/>
          <a:lstStyle/>
          <a:p>
            <a:r>
              <a:rPr lang="en-IN" dirty="0" smtClean="0"/>
              <a:t>Ecommerce from </a:t>
            </a:r>
            <a:r>
              <a:rPr lang="en-IN" b="1" dirty="0" smtClean="0"/>
              <a:t>online perspective</a:t>
            </a:r>
            <a:r>
              <a:rPr lang="en-IN" dirty="0" smtClean="0"/>
              <a:t> provides the capability of buying and selling products and information on the Internet and other online services</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Benefit of E-Commerce</a:t>
            </a:r>
            <a:endParaRPr lang="en-US" dirty="0"/>
          </a:p>
        </p:txBody>
      </p:sp>
      <p:sp>
        <p:nvSpPr>
          <p:cNvPr id="3" name="Content Placeholder 2"/>
          <p:cNvSpPr>
            <a:spLocks noGrp="1"/>
          </p:cNvSpPr>
          <p:nvPr>
            <p:ph idx="1"/>
          </p:nvPr>
        </p:nvSpPr>
        <p:spPr/>
        <p:txBody>
          <a:bodyPr>
            <a:normAutofit lnSpcReduction="10000"/>
          </a:bodyPr>
          <a:lstStyle/>
          <a:p>
            <a:pPr>
              <a:buNone/>
            </a:pPr>
            <a:r>
              <a:rPr lang="en-IN" b="1" dirty="0" smtClean="0"/>
              <a:t>1. Increased accessibility to customers</a:t>
            </a:r>
            <a:endParaRPr lang="en-US" dirty="0" smtClean="0"/>
          </a:p>
          <a:p>
            <a:r>
              <a:rPr lang="en-IN" dirty="0" err="1" smtClean="0"/>
              <a:t>i</a:t>
            </a:r>
            <a:r>
              <a:rPr lang="en-IN" dirty="0" smtClean="0"/>
              <a:t>)  Allows people to carry out operations without barriers of time i.e. 24 hours a day, seven days a week.</a:t>
            </a:r>
            <a:endParaRPr lang="en-US" dirty="0" smtClean="0"/>
          </a:p>
          <a:p>
            <a:r>
              <a:rPr lang="en-IN" dirty="0" smtClean="0"/>
              <a:t>ii) To reach out to global consumers easily and is also cost effective.</a:t>
            </a:r>
            <a:endParaRPr lang="en-US" dirty="0" smtClean="0"/>
          </a:p>
          <a:p>
            <a:r>
              <a:rPr lang="en-IN" dirty="0" smtClean="0"/>
              <a:t>iii) It helps business to reach out new markets.</a:t>
            </a:r>
            <a:endParaRPr lang="en-US" dirty="0" smtClean="0"/>
          </a:p>
          <a:p>
            <a:r>
              <a:rPr lang="en-IN" dirty="0" smtClean="0"/>
              <a:t>iv) Consumers and suppliers can be directly approached over the Internet.</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smtClean="0"/>
              <a:t>Convenience of making comparisons:</a:t>
            </a:r>
          </a:p>
          <a:p>
            <a:pPr lvl="1"/>
            <a:r>
              <a:rPr lang="en-IN" b="1" dirty="0" smtClean="0"/>
              <a:t> </a:t>
            </a:r>
            <a:r>
              <a:rPr lang="en-IN" dirty="0" smtClean="0"/>
              <a:t>E-commerce helps consumers to make comparisons while shopping. Automated online shopping assistants called </a:t>
            </a:r>
            <a:r>
              <a:rPr lang="en-IN" dirty="0" err="1" smtClean="0"/>
              <a:t>hopbots</a:t>
            </a:r>
            <a:r>
              <a:rPr lang="en-IN" dirty="0" smtClean="0"/>
              <a:t> score are available to find deals on anything from flowers to perfume</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smtClean="0"/>
              <a:t> Increased Profitability</a:t>
            </a:r>
            <a:endParaRPr lang="en-US" dirty="0" smtClean="0"/>
          </a:p>
          <a:p>
            <a:pPr lvl="1"/>
            <a:r>
              <a:rPr lang="en-IN" dirty="0" err="1" smtClean="0"/>
              <a:t>i</a:t>
            </a:r>
            <a:r>
              <a:rPr lang="en-IN" dirty="0" smtClean="0"/>
              <a:t>)The direct cost to sale for an order taken from an web site is lower as compared to traditional means. Moreover processing errors are virtually eliminated in e-selling besides being faster and more convenient to visitor.</a:t>
            </a:r>
            <a:endParaRPr lang="en-US" dirty="0" smtClean="0"/>
          </a:p>
          <a:p>
            <a:pPr lvl="1"/>
            <a:r>
              <a:rPr lang="en-IN" dirty="0" smtClean="0"/>
              <a:t>ii) It provides the solution by decimating the costs, which are incurred.</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smtClean="0"/>
              <a:t>Innovation:</a:t>
            </a:r>
            <a:endParaRPr lang="en-US" dirty="0" smtClean="0"/>
          </a:p>
          <a:p>
            <a:pPr lvl="1"/>
            <a:r>
              <a:rPr lang="en-IN" dirty="0" smtClean="0"/>
              <a:t>E-commerce enables business organization to create new products or services.</a:t>
            </a:r>
            <a:endParaRPr lang="en-US" dirty="0" smtClean="0"/>
          </a:p>
          <a:p>
            <a:r>
              <a:rPr lang="en-IN" b="1" dirty="0" smtClean="0"/>
              <a:t> Improvement in consumer service:</a:t>
            </a:r>
            <a:endParaRPr lang="en-US" dirty="0" smtClean="0"/>
          </a:p>
          <a:p>
            <a:pPr lvl="1"/>
            <a:r>
              <a:rPr lang="en-IN" dirty="0" smtClean="0"/>
              <a:t>There is a direct benefit in improvement of consumer service. High levels of customer satisfaction generate increased sales and increased profits.</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b="1" dirty="0" smtClean="0"/>
              <a:t>Strategic Benefits:</a:t>
            </a:r>
            <a:endParaRPr lang="en-US" dirty="0" smtClean="0"/>
          </a:p>
          <a:p>
            <a:pPr lvl="1"/>
            <a:r>
              <a:rPr lang="en-IN" dirty="0" smtClean="0"/>
              <a:t>It helps to reduce delivery time, labour cost and also the cost incurred in the following areas:</a:t>
            </a:r>
            <a:endParaRPr lang="en-US" dirty="0" smtClean="0"/>
          </a:p>
          <a:p>
            <a:pPr lvl="2"/>
            <a:r>
              <a:rPr lang="en-IN" dirty="0" smtClean="0"/>
              <a:t>Document preparation.			</a:t>
            </a:r>
          </a:p>
          <a:p>
            <a:pPr lvl="2"/>
            <a:r>
              <a:rPr lang="en-IN" dirty="0" smtClean="0"/>
              <a:t> Error detection and correction.</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Commerce ?</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Commerce is the conduct of trade among economic agents. Generally, commerce refers to the exchange of goods, services or something of value, between businesses or entities</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and Partial E-commerce</a:t>
            </a:r>
            <a:endParaRPr lang="en-US" dirty="0"/>
          </a:p>
        </p:txBody>
      </p:sp>
      <p:sp>
        <p:nvSpPr>
          <p:cNvPr id="3" name="Content Placeholder 2"/>
          <p:cNvSpPr>
            <a:spLocks noGrp="1"/>
          </p:cNvSpPr>
          <p:nvPr>
            <p:ph idx="1"/>
          </p:nvPr>
        </p:nvSpPr>
        <p:spPr/>
        <p:txBody>
          <a:bodyPr>
            <a:normAutofit fontScale="92500" lnSpcReduction="10000"/>
          </a:bodyPr>
          <a:lstStyle/>
          <a:p>
            <a:pPr fontAlgn="base"/>
            <a:endParaRPr lang="en-US" dirty="0" smtClean="0"/>
          </a:p>
          <a:p>
            <a:pPr fontAlgn="base"/>
            <a:r>
              <a:rPr lang="en-US" dirty="0" smtClean="0"/>
              <a:t>Partial e-commerce is when a company will sell a good through the internet but the fulfillment of the good will need to take place in the "real" world. E.g., buying a book on Amazon, they will have to send it to you physically.</a:t>
            </a:r>
          </a:p>
          <a:p>
            <a:pPr fontAlgn="base"/>
            <a:r>
              <a:rPr lang="en-US" dirty="0" smtClean="0"/>
              <a:t>	Pure e-commerce is when everything happens on the </a:t>
            </a:r>
            <a:r>
              <a:rPr lang="en-US" dirty="0" err="1" smtClean="0"/>
              <a:t>internet.E.g</a:t>
            </a:r>
            <a:r>
              <a:rPr lang="en-US" dirty="0" smtClean="0"/>
              <a:t>., buying music / movies on iTunes. in these case the </a:t>
            </a:r>
            <a:r>
              <a:rPr lang="en-US" dirty="0" err="1" smtClean="0"/>
              <a:t>productand</a:t>
            </a:r>
            <a:r>
              <a:rPr lang="en-US" dirty="0" smtClean="0"/>
              <a:t> services are digital</a:t>
            </a:r>
          </a:p>
          <a:p>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characteristics of e-commerce  are:</a:t>
            </a:r>
            <a:endParaRPr lang="en-US" dirty="0"/>
          </a:p>
        </p:txBody>
      </p:sp>
      <p:sp>
        <p:nvSpPr>
          <p:cNvPr id="3" name="Content Placeholder 2"/>
          <p:cNvSpPr>
            <a:spLocks noGrp="1"/>
          </p:cNvSpPr>
          <p:nvPr>
            <p:ph idx="1"/>
          </p:nvPr>
        </p:nvSpPr>
        <p:spPr/>
        <p:txBody>
          <a:bodyPr/>
          <a:lstStyle/>
          <a:p>
            <a:r>
              <a:rPr lang="en-US" smtClean="0"/>
              <a:t>It is about </a:t>
            </a:r>
            <a:r>
              <a:rPr lang="en-US" dirty="0" smtClean="0"/>
              <a:t>the exchanging of digitized information</a:t>
            </a:r>
          </a:p>
          <a:p>
            <a:r>
              <a:rPr lang="en-US" dirty="0" smtClean="0"/>
              <a:t>It is technology enabled</a:t>
            </a:r>
          </a:p>
          <a:p>
            <a:r>
              <a:rPr lang="en-US" dirty="0" smtClean="0"/>
              <a:t>It is technology mediated</a:t>
            </a:r>
          </a:p>
          <a:p>
            <a:r>
              <a:rPr lang="en-US" dirty="0" smtClean="0"/>
              <a:t>It includes intra and inter organizational activities</a:t>
            </a:r>
          </a:p>
          <a:p>
            <a:pPr>
              <a:buNone/>
            </a:pPr>
            <a:r>
              <a:rPr lang="en-US" dirty="0" smtClean="0"/>
              <a:t>		Hence, e-commerce is the use of internet and web-technologies to transact business.</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smtClean="0"/>
          </a:p>
          <a:p>
            <a:pPr lvl="6">
              <a:buNone/>
            </a:pPr>
            <a:endParaRPr lang="en-US" dirty="0" smtClean="0"/>
          </a:p>
          <a:p>
            <a:pPr lvl="6">
              <a:buNone/>
            </a:pPr>
            <a:endParaRPr lang="en-US" dirty="0" smtClean="0"/>
          </a:p>
          <a:p>
            <a:pPr lvl="6">
              <a:buNone/>
            </a:pPr>
            <a:r>
              <a:rPr lang="en-US" dirty="0" smtClean="0"/>
              <a:t>Information exchange</a:t>
            </a:r>
          </a:p>
          <a:p>
            <a:pPr lvl="6">
              <a:buNone/>
            </a:pPr>
            <a:r>
              <a:rPr lang="en-US" dirty="0" smtClean="0"/>
              <a:t>Technology</a:t>
            </a:r>
          </a:p>
        </p:txBody>
      </p:sp>
      <p:sp>
        <p:nvSpPr>
          <p:cNvPr id="4" name="Rectangle 3"/>
          <p:cNvSpPr/>
          <p:nvPr/>
        </p:nvSpPr>
        <p:spPr>
          <a:xfrm>
            <a:off x="762000" y="3276600"/>
            <a:ext cx="19050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Buyer</a:t>
            </a:r>
            <a:endParaRPr lang="en-US" dirty="0"/>
          </a:p>
        </p:txBody>
      </p:sp>
      <p:sp>
        <p:nvSpPr>
          <p:cNvPr id="5" name="Rectangle 4"/>
          <p:cNvSpPr/>
          <p:nvPr/>
        </p:nvSpPr>
        <p:spPr>
          <a:xfrm>
            <a:off x="5562600" y="3276600"/>
            <a:ext cx="19050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Seller</a:t>
            </a:r>
            <a:endParaRPr lang="en-US" dirty="0"/>
          </a:p>
        </p:txBody>
      </p:sp>
      <p:cxnSp>
        <p:nvCxnSpPr>
          <p:cNvPr id="9" name="Straight Arrow Connector 8"/>
          <p:cNvCxnSpPr>
            <a:endCxn id="5" idx="1"/>
          </p:cNvCxnSpPr>
          <p:nvPr/>
        </p:nvCxnSpPr>
        <p:spPr>
          <a:xfrm>
            <a:off x="2743200" y="3810000"/>
            <a:ext cx="2819400" cy="381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 E-commerce terminologies and Fundamentals</a:t>
            </a:r>
            <a:endParaRPr lang="en-US" dirty="0"/>
          </a:p>
        </p:txBody>
      </p:sp>
      <p:sp>
        <p:nvSpPr>
          <p:cNvPr id="3" name="Content Placeholder 2"/>
          <p:cNvSpPr>
            <a:spLocks noGrp="1"/>
          </p:cNvSpPr>
          <p:nvPr>
            <p:ph idx="1"/>
          </p:nvPr>
        </p:nvSpPr>
        <p:spPr/>
        <p:txBody>
          <a:bodyPr/>
          <a:lstStyle/>
          <a:p>
            <a:r>
              <a:rPr lang="en-US" dirty="0" smtClean="0"/>
              <a:t>E-commerce consists of two major parties i.e. one is buyer side who buys item and other is seller side who sells item.</a:t>
            </a:r>
          </a:p>
          <a:p>
            <a:r>
              <a:rPr lang="en-US" dirty="0" smtClean="0"/>
              <a:t>To accomplish this in e-commerce environment, different devices and application are required.</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 E-commerce terminologies and Fundamentals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lphaLcPeriod"/>
            </a:pPr>
            <a:r>
              <a:rPr lang="en-US" dirty="0" smtClean="0"/>
              <a:t>E-business: e-business is defined as the application of information and communication technologies to support all the activities of business.</a:t>
            </a:r>
          </a:p>
          <a:p>
            <a:pPr marL="514350" indent="-514350">
              <a:buFont typeface="+mj-lt"/>
              <a:buAutoNum type="alphaLcPeriod"/>
            </a:pPr>
            <a:r>
              <a:rPr lang="en-US" dirty="0" smtClean="0"/>
              <a:t>Node: devices connected to the server</a:t>
            </a:r>
          </a:p>
          <a:p>
            <a:pPr marL="514350" indent="-514350">
              <a:buFont typeface="+mj-lt"/>
              <a:buAutoNum type="alphaLcPeriod"/>
            </a:pPr>
            <a:r>
              <a:rPr lang="en-US" dirty="0" smtClean="0"/>
              <a:t>Protocol: rules and regulation of data transmission</a:t>
            </a:r>
          </a:p>
          <a:p>
            <a:pPr marL="514350" indent="-514350">
              <a:buFont typeface="+mj-lt"/>
              <a:buAutoNum type="alphaLcPeriod"/>
            </a:pPr>
            <a:r>
              <a:rPr lang="en-US" dirty="0" smtClean="0"/>
              <a:t>Web browser: web browser is a software application which enable users to display and interact with text, image and videos.</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 E-commerce terminologies and Fundamentals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e. Web server: delivers web pages to browser</a:t>
            </a:r>
          </a:p>
          <a:p>
            <a:pPr>
              <a:buNone/>
            </a:pPr>
            <a:r>
              <a:rPr lang="en-US" dirty="0" smtClean="0"/>
              <a:t>f. Electronic-mall: An online shopping center where many stores are located is called e-mall.</a:t>
            </a:r>
          </a:p>
          <a:p>
            <a:pPr>
              <a:buNone/>
            </a:pPr>
            <a:r>
              <a:rPr lang="en-US" dirty="0" smtClean="0"/>
              <a:t>g. Electronic store-front: single company’s web site where products and services are sold.</a:t>
            </a:r>
          </a:p>
          <a:p>
            <a:pPr>
              <a:buNone/>
            </a:pPr>
            <a:r>
              <a:rPr lang="en-US" b="1" dirty="0" smtClean="0"/>
              <a:t>h</a:t>
            </a:r>
            <a:r>
              <a:rPr lang="en-US" dirty="0" smtClean="0"/>
              <a:t>. Portal: A portal is a Web site that offers a broad array of resources and services, such as e-mail, online discussion groups, search engines, and online shopping malls.</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E-commerce framework</a:t>
            </a:r>
            <a:endParaRPr lang="en-US" b="1"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
            </a:pPr>
            <a:r>
              <a:rPr lang="en-US" dirty="0" smtClean="0"/>
              <a:t>E-commerce application will be build on existing technology i.e. computers, communication network and communication software.</a:t>
            </a:r>
          </a:p>
          <a:p>
            <a:pPr>
              <a:buFont typeface="Wingdings" pitchFamily="2" charset="2"/>
              <a:buChar char="§"/>
            </a:pPr>
            <a:r>
              <a:rPr lang="en-US" dirty="0" smtClean="0"/>
              <a:t>An infrastructure is defined as the foundation of the system</a:t>
            </a:r>
          </a:p>
          <a:p>
            <a:pPr>
              <a:buFont typeface="Wingdings" pitchFamily="2" charset="2"/>
              <a:buChar char="§"/>
            </a:pPr>
            <a:r>
              <a:rPr lang="en-US" dirty="0" smtClean="0"/>
              <a:t>The hardware backbone of computers, router, server and other network technology provides half of the technology equation. The other half includes the software and communication standards that run on the hardware.</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228600" y="335356"/>
            <a:ext cx="8915400" cy="6217844"/>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t>Framework tells about the detail of how e-commerce can take place. It defines actually how e-commerce implemented, how online trading or business can be done. It defines important components that should be present to do some transaction.</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Network Infrastructure</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5029200"/>
          </a:xfrm>
        </p:spPr>
        <p:txBody>
          <a:bodyPr>
            <a:normAutofit fontScale="70000" lnSpcReduction="20000"/>
          </a:bodyPr>
          <a:lstStyle/>
          <a:p>
            <a:pPr lvl="0"/>
            <a:r>
              <a:rPr lang="en-IN" dirty="0" smtClean="0"/>
              <a:t>Network Infrastructure is called as “</a:t>
            </a:r>
            <a:r>
              <a:rPr lang="en-IN" b="1" dirty="0" smtClean="0"/>
              <a:t>INFORMATION SUPERHIGHWAY</a:t>
            </a:r>
            <a:r>
              <a:rPr lang="en-IN" dirty="0" smtClean="0"/>
              <a:t>” is the path through which actual information flows and moves between sender and receiver.</a:t>
            </a:r>
            <a:endParaRPr lang="en-US" dirty="0" smtClean="0"/>
          </a:p>
          <a:p>
            <a:pPr lvl="0"/>
            <a:r>
              <a:rPr lang="en-IN" dirty="0" smtClean="0"/>
              <a:t>Information Superhighway consists of telecommunication companies that provide telephone lines.</a:t>
            </a:r>
            <a:endParaRPr lang="en-US" dirty="0" smtClean="0"/>
          </a:p>
          <a:p>
            <a:pPr lvl="0"/>
            <a:r>
              <a:rPr lang="en-IN" dirty="0" smtClean="0"/>
              <a:t>Cable TV systems that provide coaxial cables and direct broadcast satellite networks.</a:t>
            </a:r>
            <a:endParaRPr lang="en-US" dirty="0" smtClean="0"/>
          </a:p>
          <a:p>
            <a:pPr lvl="0"/>
            <a:r>
              <a:rPr lang="en-IN" dirty="0" smtClean="0"/>
              <a:t>Wireless companies that provide mobile radio and satellite networks.</a:t>
            </a:r>
            <a:endParaRPr lang="en-US" dirty="0" smtClean="0"/>
          </a:p>
          <a:p>
            <a:pPr lvl="0"/>
            <a:r>
              <a:rPr lang="en-IN" dirty="0" smtClean="0"/>
              <a:t>Computer networks include private networks and public data networks like the Internet.</a:t>
            </a:r>
          </a:p>
          <a:p>
            <a:pPr lvl="0">
              <a:buFont typeface="Wingdings" pitchFamily="2" charset="2"/>
              <a:buChar char="Ø"/>
            </a:pPr>
            <a:r>
              <a:rPr lang="en-IN" dirty="0" smtClean="0"/>
              <a:t>All these modes of communication are interconnected. They are connected with routers, switches, bridges, gateways etc which are devices to connect similar and different network. All the information flow on these lines and through these devices and reach the desired destinations</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business ?</a:t>
            </a:r>
            <a:endParaRPr lang="en-US" dirty="0"/>
          </a:p>
        </p:txBody>
      </p:sp>
      <p:sp>
        <p:nvSpPr>
          <p:cNvPr id="3" name="Content Placeholder 2"/>
          <p:cNvSpPr>
            <a:spLocks noGrp="1"/>
          </p:cNvSpPr>
          <p:nvPr>
            <p:ph idx="1"/>
          </p:nvPr>
        </p:nvSpPr>
        <p:spPr/>
        <p:txBody>
          <a:bodyPr/>
          <a:lstStyle/>
          <a:p>
            <a:r>
              <a:rPr lang="en-US" dirty="0" smtClean="0"/>
              <a:t>A business is defined as an organization or enterprising entity engaged in commercial, industrial, or professional activities. Businesses can be for-profit entities or non-profit organizations that operate to fulfill a charitable mission or further a social cause</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IN" b="1" dirty="0" smtClean="0"/>
              <a:t>Multimedia Contents and Network Publishing -</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r>
              <a:rPr lang="en-IN" dirty="0" smtClean="0"/>
              <a:t>The Information Superhighway is the transportation foundation that enables the transmission of content. The most prevalent architecture that enables networking publishing is the World Wide Web. The web allows small businesses and individuals to develop content in the form of Hypertext Mark-up Language (HTML) and publish it on a web server. Web provides a means to create product information (content) and a means to publish it in a distribution centre. (Network server).</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IN" b="1" dirty="0" smtClean="0"/>
              <a:t>Messaging and Information Distribution Infrastructure</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IN" dirty="0" smtClean="0"/>
              <a:t>The information content transferred over the network consists of text, numbers, pictures, audio and video. But the network does not differentiate among content as everything is digital that is, combinations of zero’s and ones. Once contents has been created and stored on a server, messaging and information distribution methods carry that content across the network.</a:t>
            </a:r>
            <a:endParaRPr lang="en-US" dirty="0" smtClean="0"/>
          </a:p>
          <a:p>
            <a:r>
              <a:rPr lang="en-IN" dirty="0" smtClean="0"/>
              <a:t>Messaging vehicle is called middleware software. Messaging and information distribution include translators that interpret and transforms data formats.</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Common Business Services Infrastructure</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IN" dirty="0" smtClean="0"/>
              <a:t>This infrastructure includes the different methods for facilitating online buying and selling processes. In online commerce, the buyer sends an electronic payment as well as some remittance information to the seller.</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Public Policy and Technical</a:t>
            </a:r>
            <a:r>
              <a:rPr lang="en-US" dirty="0" smtClean="0"/>
              <a:t/>
            </a:r>
            <a:br>
              <a:rPr lang="en-US" dirty="0" smtClean="0"/>
            </a:br>
            <a:r>
              <a:rPr lang="en-IN" b="1" dirty="0" smtClean="0"/>
              <a:t>Standards</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IN" dirty="0" smtClean="0"/>
              <a:t>Public Policy and Technical Standards are two support pillars for all e-commerce applications and infrastructure.</a:t>
            </a:r>
          </a:p>
          <a:p>
            <a:r>
              <a:rPr lang="en-IN" dirty="0" smtClean="0"/>
              <a:t> Public policy related to e-commerce encompasses such issues as universal access, privacy and information pricing.</a:t>
            </a:r>
          </a:p>
          <a:p>
            <a:r>
              <a:rPr lang="en-IN" dirty="0" smtClean="0"/>
              <a:t> Technical Standards dictate the specifics of information publishing tools, user interfaces and transport.</a:t>
            </a:r>
            <a:endParaRPr lang="en-US" dirty="0" smtClean="0"/>
          </a:p>
          <a:p>
            <a:r>
              <a:rPr lang="en-IN" dirty="0" smtClean="0"/>
              <a:t>Standards are essential to ensure compatibility across the entire network of world.</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Can Also be explained as </a:t>
            </a:r>
            <a:r>
              <a:rPr lang="en-US" dirty="0" err="1" smtClean="0"/>
              <a:t>follws</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E-commerce framework</a:t>
            </a:r>
            <a:endParaRPr lang="en-US" b="1"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
            </a:pPr>
            <a:r>
              <a:rPr lang="en-US" dirty="0" smtClean="0"/>
              <a:t>E-commerce application will be build on existing technology i.e. computers, communication network and communication software.</a:t>
            </a:r>
          </a:p>
          <a:p>
            <a:pPr>
              <a:buFont typeface="Wingdings" pitchFamily="2" charset="2"/>
              <a:buChar char="§"/>
            </a:pPr>
            <a:r>
              <a:rPr lang="en-US" dirty="0" smtClean="0"/>
              <a:t>An infrastructure is defined as the foundation of the system</a:t>
            </a:r>
          </a:p>
          <a:p>
            <a:pPr>
              <a:buFont typeface="Wingdings" pitchFamily="2" charset="2"/>
              <a:buChar char="§"/>
            </a:pPr>
            <a:r>
              <a:rPr lang="en-US" dirty="0" smtClean="0"/>
              <a:t>The hardware backbone of computers, router, server and other network technology provides half of the technology equation. The other half includes the software and communication standards that run on the hardware.</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framework of e-commerce consists of three parts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lphaLcParenR"/>
            </a:pPr>
            <a:r>
              <a:rPr lang="en-US" dirty="0" smtClean="0"/>
              <a:t>First part: The first part consist of a variety of e-commerce applications including inter and intra organizational and electronic markets.</a:t>
            </a:r>
          </a:p>
          <a:p>
            <a:pPr marL="514350" indent="-514350">
              <a:buFont typeface="+mj-lt"/>
              <a:buAutoNum type="alphaLcParenR"/>
            </a:pPr>
            <a:r>
              <a:rPr lang="en-US" dirty="0" smtClean="0"/>
              <a:t>Second part: The second part of the building block of infrastructure consist of</a:t>
            </a:r>
          </a:p>
          <a:p>
            <a:pPr marL="514350" indent="-514350">
              <a:buFont typeface="Wingdings" pitchFamily="2" charset="2"/>
              <a:buChar char="Ø"/>
            </a:pPr>
            <a:r>
              <a:rPr lang="en-US" dirty="0" smtClean="0"/>
              <a:t>Common business services for facilitating the buying and selling processes</a:t>
            </a:r>
          </a:p>
          <a:p>
            <a:pPr marL="514350" indent="-514350">
              <a:buFont typeface="Wingdings" pitchFamily="2" charset="2"/>
              <a:buChar char="Ø"/>
            </a:pPr>
            <a:r>
              <a:rPr lang="en-US" dirty="0" smtClean="0"/>
              <a:t>Messaging and information distribution is a means of sending and retrieving information</a:t>
            </a:r>
          </a:p>
          <a:p>
            <a:pPr marL="514350" indent="-514350">
              <a:buFont typeface="+mj-lt"/>
              <a:buAutoNum type="alphaLcParenR"/>
            </a:pP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itchFamily="2" charset="2"/>
              <a:buChar char="Ø"/>
            </a:pPr>
            <a:r>
              <a:rPr lang="en-US" dirty="0" smtClean="0"/>
              <a:t>Multimedia content and network publishing for creating a product to communicate about the e-commerce applications</a:t>
            </a:r>
          </a:p>
          <a:p>
            <a:pPr>
              <a:buFont typeface="Wingdings" pitchFamily="2" charset="2"/>
              <a:buChar char="Ø"/>
            </a:pPr>
            <a:r>
              <a:rPr lang="en-US" dirty="0" smtClean="0"/>
              <a:t>Information superhighway infrastructure consists of the network communications, telecommunications, internet technologies etc.</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b="1" dirty="0" smtClean="0"/>
              <a:t>Business Applications </a:t>
            </a:r>
            <a:endParaRPr lang="en-US" dirty="0" smtClean="0"/>
          </a:p>
          <a:p>
            <a:pPr>
              <a:buFont typeface="Wingdings" pitchFamily="2" charset="2"/>
              <a:buChar char="Ø"/>
            </a:pPr>
            <a:r>
              <a:rPr lang="en-US" dirty="0" smtClean="0"/>
              <a:t>Online shopping and advertizing</a:t>
            </a:r>
          </a:p>
          <a:p>
            <a:pPr>
              <a:buFont typeface="Wingdings" pitchFamily="2" charset="2"/>
              <a:buChar char="Ø"/>
            </a:pPr>
            <a:r>
              <a:rPr lang="en-US" dirty="0" smtClean="0"/>
              <a:t>Online banking</a:t>
            </a:r>
          </a:p>
          <a:p>
            <a:pPr>
              <a:buFont typeface="Wingdings" pitchFamily="2" charset="2"/>
              <a:buChar char="Ø"/>
            </a:pPr>
            <a:r>
              <a:rPr lang="en-US" dirty="0" smtClean="0"/>
              <a:t>Supply chain management: Supply Chain Management is a term that encompasses the coordination of various department of a company. It includes order generation, order taking, order fulfillment and distribution of products or services or information.</a:t>
            </a:r>
          </a:p>
          <a:p>
            <a:pPr>
              <a:buFont typeface="Wingdings" pitchFamily="2" charset="2"/>
              <a:buChar char="Ø"/>
            </a:pPr>
            <a:r>
              <a:rPr lang="en-US" dirty="0" smtClean="0"/>
              <a:t>Video on demand (Display) : are systems which allow users to select and watch/listen to video or audio content when they choose to, rather than having to watch at a specific broadcast time</a:t>
            </a:r>
          </a:p>
          <a:p>
            <a:pPr>
              <a:buFont typeface="Wingdings" pitchFamily="2" charset="2"/>
              <a:buChar char="Ø"/>
            </a:pPr>
            <a:r>
              <a:rPr lang="en-US" dirty="0" smtClean="0"/>
              <a:t>E-Procurement</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marL="514350" indent="-514350">
              <a:buNone/>
            </a:pPr>
            <a:r>
              <a:rPr lang="en-US" dirty="0" smtClean="0"/>
              <a:t>c) Third part</a:t>
            </a:r>
          </a:p>
          <a:p>
            <a:pPr marL="514350" indent="-514350">
              <a:buFont typeface="Wingdings" pitchFamily="2" charset="2"/>
              <a:buChar char="§"/>
            </a:pPr>
            <a:r>
              <a:rPr lang="en-US" dirty="0" smtClean="0"/>
              <a:t>The third part consists of the public policy and technical standards to support the application and the infrastructure</a:t>
            </a:r>
          </a:p>
          <a:p>
            <a:pPr marL="514350" indent="-514350">
              <a:buFont typeface="Wingdings" pitchFamily="2" charset="2"/>
              <a:buChar char="§"/>
            </a:pPr>
            <a:r>
              <a:rPr lang="en-US" dirty="0" smtClean="0"/>
              <a:t>Policy governs issues like universal access privacy , information pricing, accessing information, protect consumer from fraud, protect consumer’s right, detect information pirating.</a:t>
            </a:r>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Commerce and Business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Business </a:t>
            </a:r>
            <a:r>
              <a:rPr lang="en-US" dirty="0" smtClean="0"/>
              <a:t>and </a:t>
            </a:r>
            <a:r>
              <a:rPr lang="en-US" b="1" dirty="0" smtClean="0"/>
              <a:t>Commerce </a:t>
            </a:r>
            <a:r>
              <a:rPr lang="en-US" dirty="0" smtClean="0"/>
              <a:t>are word with similar meaning, but they also differ from one another .</a:t>
            </a:r>
          </a:p>
          <a:p>
            <a:pPr lvl="1"/>
            <a:r>
              <a:rPr lang="en-US" dirty="0" smtClean="0"/>
              <a:t>Commerce focuses on buying and selling part of a business whereas there is much more to a business than just buying and selling.</a:t>
            </a:r>
          </a:p>
          <a:p>
            <a:pPr lvl="1"/>
            <a:r>
              <a:rPr lang="en-US" dirty="0" smtClean="0"/>
              <a:t>Commerce is an abstract </a:t>
            </a:r>
            <a:r>
              <a:rPr lang="en-US" dirty="0" err="1" smtClean="0"/>
              <a:t>idea,while</a:t>
            </a:r>
            <a:r>
              <a:rPr lang="en-US" dirty="0" smtClean="0"/>
              <a:t> business is more physical in the sense that it can be owned by a person. One cannot say that he/she owns a commerce but can say that he/she owns a business. Business can be an entity , commerce refers to trade and trade- related activities .</a:t>
            </a:r>
          </a:p>
          <a:p>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itchFamily="2" charset="2"/>
              <a:buChar char="§"/>
            </a:pPr>
            <a:r>
              <a:rPr lang="en-US" dirty="0" smtClean="0"/>
              <a:t>Technical standards, to dictate the nature of information publishing, user interfaces and transport in the interest of compatibility across the entire network</a:t>
            </a:r>
          </a:p>
          <a:p>
            <a:pPr>
              <a:buNone/>
            </a:pPr>
            <a:endParaRPr lang="en-US" dirty="0" smtClean="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smtClean="0"/>
              <a:t>NOTE</a:t>
            </a:r>
          </a:p>
          <a:p>
            <a:pPr>
              <a:buFont typeface="Wingdings" pitchFamily="2" charset="2"/>
              <a:buChar char="v"/>
            </a:pPr>
            <a:r>
              <a:rPr lang="en-US" dirty="0" smtClean="0"/>
              <a:t>A clear cut government policy, public related issues, information access issues on internet, privacy of information, social and legal issues are the one pillar of e-commerce</a:t>
            </a:r>
          </a:p>
          <a:p>
            <a:pPr>
              <a:buFont typeface="Wingdings" pitchFamily="2" charset="2"/>
              <a:buChar char="v"/>
            </a:pPr>
            <a:r>
              <a:rPr lang="en-US" dirty="0" smtClean="0"/>
              <a:t>Uniform technical standard for information publishing, user interface, electronic documentation, multimedia and network protocol are another pillar of e-commerce.</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1.4 Elements of e-commerce application</a:t>
            </a:r>
            <a:endParaRPr lang="en-US" dirty="0"/>
          </a:p>
        </p:txBody>
      </p:sp>
      <p:sp>
        <p:nvSpPr>
          <p:cNvPr id="3" name="Content Placeholder 2"/>
          <p:cNvSpPr>
            <a:spLocks noGrp="1"/>
          </p:cNvSpPr>
          <p:nvPr>
            <p:ph idx="1"/>
          </p:nvPr>
        </p:nvSpPr>
        <p:spPr/>
        <p:txBody>
          <a:bodyPr>
            <a:normAutofit lnSpcReduction="10000"/>
          </a:bodyPr>
          <a:lstStyle/>
          <a:p>
            <a:r>
              <a:rPr lang="en-US" dirty="0" smtClean="0"/>
              <a:t>E-commerce applications needs standard infrastructure. In </a:t>
            </a:r>
            <a:r>
              <a:rPr lang="en-US" dirty="0" err="1" smtClean="0"/>
              <a:t>nepal</a:t>
            </a:r>
            <a:r>
              <a:rPr lang="en-US" dirty="0" smtClean="0"/>
              <a:t> we are using NTC network and other some networks as a backbone of e-commerce application.</a:t>
            </a:r>
          </a:p>
          <a:p>
            <a:r>
              <a:rPr lang="en-US" dirty="0" smtClean="0"/>
              <a:t>Basic three blocks of e-commerce or elements of e-commerce applications are:</a:t>
            </a:r>
          </a:p>
          <a:p>
            <a:pPr marL="514350" indent="-514350">
              <a:buFont typeface="+mj-lt"/>
              <a:buAutoNum type="alphaLcPeriod"/>
            </a:pPr>
            <a:r>
              <a:rPr lang="en-US" dirty="0" smtClean="0"/>
              <a:t>Consumer access device</a:t>
            </a:r>
          </a:p>
          <a:p>
            <a:pPr marL="514350" indent="-514350">
              <a:buFont typeface="+mj-lt"/>
              <a:buAutoNum type="alphaLcPeriod"/>
            </a:pPr>
            <a:r>
              <a:rPr lang="en-US" dirty="0" smtClean="0"/>
              <a:t>Network provider</a:t>
            </a:r>
          </a:p>
          <a:p>
            <a:pPr marL="514350" indent="-514350">
              <a:buFont typeface="+mj-lt"/>
              <a:buAutoNum type="alphaLcPeriod"/>
            </a:pPr>
            <a:r>
              <a:rPr lang="en-US" dirty="0" smtClean="0"/>
              <a:t>Information delivery server</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457200" y="152400"/>
            <a:ext cx="8686800" cy="6477000"/>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514350" indent="-514350">
              <a:buFont typeface="+mj-lt"/>
              <a:buAutoNum type="alphaLcPeriod"/>
            </a:pPr>
            <a:r>
              <a:rPr lang="en-US" dirty="0" smtClean="0"/>
              <a:t>Consumer access device:</a:t>
            </a:r>
          </a:p>
          <a:p>
            <a:pPr marL="514350" indent="-514350">
              <a:buFont typeface="Wingdings" pitchFamily="2" charset="2"/>
              <a:buChar char="§"/>
            </a:pPr>
            <a:r>
              <a:rPr lang="en-US" dirty="0" smtClean="0"/>
              <a:t>Consumer can access the e-commerce system through existing telecommunication network, PCs, telephone etc.</a:t>
            </a:r>
          </a:p>
          <a:p>
            <a:pPr marL="514350" indent="-514350">
              <a:buFont typeface="Wingdings" pitchFamily="2" charset="2"/>
              <a:buChar char="§"/>
            </a:pPr>
            <a:r>
              <a:rPr lang="en-US" dirty="0" smtClean="0"/>
              <a:t>Consumers use these suitable access device to deliver the information</a:t>
            </a:r>
          </a:p>
          <a:p>
            <a:pPr marL="514350" indent="-514350">
              <a:buFont typeface="Wingdings" pitchFamily="2" charset="2"/>
              <a:buChar char="§"/>
            </a:pPr>
            <a:r>
              <a:rPr lang="en-US" dirty="0" smtClean="0"/>
              <a:t>For e.g. to access telephone data, consumer can use ordinary telephone, to access audio and video data consumers can use PCs or laptop .</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smtClean="0"/>
              <a:t>b. Network provider</a:t>
            </a:r>
          </a:p>
          <a:p>
            <a:pPr>
              <a:buFont typeface="Wingdings" pitchFamily="2" charset="2"/>
              <a:buChar char="§"/>
            </a:pPr>
            <a:r>
              <a:rPr lang="en-US" dirty="0" smtClean="0"/>
              <a:t>Network is the backbone of e-commerce because e-commerce needs a network infrastructure to transfer multimedia contents.</a:t>
            </a:r>
          </a:p>
          <a:p>
            <a:pPr>
              <a:buFont typeface="Wingdings" pitchFamily="2" charset="2"/>
              <a:buChar char="§"/>
            </a:pPr>
            <a:r>
              <a:rPr lang="en-US" dirty="0" smtClean="0"/>
              <a:t>Also being e-commerce as a global commerce, it needs high capacity interactive electronic pipelines i.e. capable of simultaneously supporting a large number of e-commerce applications.</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smtClean="0"/>
              <a:t>c. Information delivery server</a:t>
            </a:r>
          </a:p>
          <a:p>
            <a:pPr>
              <a:buFont typeface="Wingdings" pitchFamily="2" charset="2"/>
              <a:buChar char="§"/>
            </a:pPr>
            <a:r>
              <a:rPr lang="en-US" dirty="0" smtClean="0"/>
              <a:t>The server which delivers the information upon request with large scale distribution and full security management is known as information delivery server.</a:t>
            </a:r>
          </a:p>
          <a:p>
            <a:pPr>
              <a:buFont typeface="Wingdings" pitchFamily="2" charset="2"/>
              <a:buChar char="§"/>
            </a:pPr>
            <a:r>
              <a:rPr lang="en-US" dirty="0" smtClean="0"/>
              <a:t>These servers are combination of hardware and software which convert raw data into usable information and deliver when and where user </a:t>
            </a:r>
            <a:r>
              <a:rPr lang="en-US" smtClean="0"/>
              <a:t>need it.</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Dimensions of e-commerce</a:t>
            </a:r>
            <a:endParaRPr lang="en-US" b="1" dirty="0"/>
          </a:p>
        </p:txBody>
      </p:sp>
      <p:sp>
        <p:nvSpPr>
          <p:cNvPr id="3" name="Content Placeholder 2"/>
          <p:cNvSpPr>
            <a:spLocks noGrp="1"/>
          </p:cNvSpPr>
          <p:nvPr>
            <p:ph idx="1"/>
          </p:nvPr>
        </p:nvSpPr>
        <p:spPr/>
        <p:txBody>
          <a:bodyPr/>
          <a:lstStyle/>
          <a:p>
            <a:pPr marL="514350" indent="-514350">
              <a:buFont typeface="+mj-lt"/>
              <a:buAutoNum type="alphaLcPeriod"/>
            </a:pPr>
            <a:r>
              <a:rPr lang="en-US" dirty="0" smtClean="0"/>
              <a:t>Global reach: An e-commerce techno has global reach that is permitting commercial transactions to cross cultural and national boundaries far more conveniently and cost effectively</a:t>
            </a:r>
          </a:p>
          <a:p>
            <a:pPr marL="514350" indent="-514350">
              <a:buFont typeface="+mj-lt"/>
              <a:buAutoNum type="alphaLcPeriod"/>
            </a:pPr>
            <a:r>
              <a:rPr lang="en-US" dirty="0" smtClean="0"/>
              <a:t>Universal standard: This technology operates according to universal standard shared by all nations of the world </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c. Interactivity : It is an interactive that means it allows for two ways communication on a much more massive and global scale</a:t>
            </a:r>
          </a:p>
          <a:p>
            <a:pPr>
              <a:buNone/>
            </a:pPr>
            <a:r>
              <a:rPr lang="en-US" dirty="0" smtClean="0"/>
              <a:t>d. Information density: Information density is the total amount and quality of information available to all market participants. E-commerce technology increases information density.</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smtClean="0"/>
              <a:t>e. Personalization and customization: </a:t>
            </a:r>
          </a:p>
          <a:p>
            <a:pPr>
              <a:buNone/>
            </a:pPr>
            <a:r>
              <a:rPr lang="en-US" dirty="0" smtClean="0"/>
              <a:t>. The technology permits personalization and customization with the marketing messages to specific individuals by adjusting the messages to a person name, interest and past purchases.</a:t>
            </a:r>
          </a:p>
          <a:p>
            <a:pPr>
              <a:buNone/>
            </a:pPr>
            <a:r>
              <a:rPr lang="en-US" dirty="0" smtClean="0"/>
              <a:t>. Personalization of marketing message and customization of product and services are based on individuals characteristics.</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lvl="1"/>
            <a:r>
              <a:rPr lang="en-US" dirty="0" smtClean="0"/>
              <a:t>A business hold many activities such as </a:t>
            </a:r>
            <a:r>
              <a:rPr lang="en-US" dirty="0" err="1" smtClean="0"/>
              <a:t>planning,advertising,selling,buying,marketing</a:t>
            </a:r>
            <a:r>
              <a:rPr lang="en-US" dirty="0" smtClean="0"/>
              <a:t> ,accounting and supervising manufacturing etc. Where as Commerce, which mainly focuses on buying ,selling and activities directly related to buying and </a:t>
            </a:r>
            <a:r>
              <a:rPr lang="en-US" dirty="0" err="1" smtClean="0"/>
              <a:t>selling.For</a:t>
            </a:r>
            <a:r>
              <a:rPr lang="en-US" dirty="0" smtClean="0"/>
              <a:t> that , commerce is a subset of business.</a:t>
            </a:r>
          </a:p>
          <a:p>
            <a:pPr lvl="1"/>
            <a:r>
              <a:rPr lang="en-US" dirty="0" smtClean="0"/>
              <a:t>When it comes to </a:t>
            </a:r>
            <a:r>
              <a:rPr lang="en-US" dirty="0" err="1" smtClean="0"/>
              <a:t>business,there</a:t>
            </a:r>
            <a:r>
              <a:rPr lang="en-US" dirty="0" smtClean="0"/>
              <a:t> are several types of businesses based on the structure. They are sole trader, partnership , trust and company. One cannot say that such variations exit when it comes to commerce.</a:t>
            </a:r>
          </a:p>
          <a:p>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Benefits of e-commerce</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AutoNum type="alphaLcPeriod"/>
            </a:pPr>
            <a:r>
              <a:rPr lang="en-US" dirty="0" smtClean="0"/>
              <a:t>Benefits to organization</a:t>
            </a:r>
          </a:p>
          <a:p>
            <a:pPr marL="514350" indent="-514350">
              <a:buFont typeface="Wingdings" pitchFamily="2" charset="2"/>
              <a:buChar char="§"/>
            </a:pPr>
            <a:r>
              <a:rPr lang="en-US" dirty="0" smtClean="0"/>
              <a:t>Expands the market place to national and international market</a:t>
            </a:r>
          </a:p>
          <a:p>
            <a:pPr marL="514350" indent="-514350">
              <a:buFont typeface="Wingdings" pitchFamily="2" charset="2"/>
              <a:buChar char="§"/>
            </a:pPr>
            <a:r>
              <a:rPr lang="en-US" dirty="0" smtClean="0"/>
              <a:t>Reduces cost of creating, processing, distributing, storing and retrieving paper based information</a:t>
            </a:r>
          </a:p>
          <a:p>
            <a:pPr marL="514350" indent="-514350">
              <a:buFont typeface="Wingdings" pitchFamily="2" charset="2"/>
              <a:buChar char="§"/>
            </a:pPr>
            <a:r>
              <a:rPr lang="en-US" dirty="0" smtClean="0"/>
              <a:t>Allows for customization of products and services</a:t>
            </a:r>
          </a:p>
          <a:p>
            <a:pPr marL="514350" indent="-514350">
              <a:buFont typeface="Wingdings" pitchFamily="2" charset="2"/>
              <a:buChar char="§"/>
            </a:pPr>
            <a:r>
              <a:rPr lang="en-US" dirty="0" smtClean="0"/>
              <a:t>Reduces delivery time</a:t>
            </a:r>
          </a:p>
          <a:p>
            <a:pPr marL="514350" indent="-514350">
              <a:buFont typeface="Wingdings" pitchFamily="2" charset="2"/>
              <a:buChar char="§"/>
            </a:pPr>
            <a:r>
              <a:rPr lang="en-US" dirty="0" smtClean="0"/>
              <a:t>Reduces telecommunication cost</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dirty="0" smtClean="0"/>
              <a:t>b. Benefits to consumer</a:t>
            </a:r>
          </a:p>
          <a:p>
            <a:pPr>
              <a:buFont typeface="Wingdings" pitchFamily="2" charset="2"/>
              <a:buChar char="§"/>
            </a:pPr>
            <a:r>
              <a:rPr lang="en-US" dirty="0" smtClean="0"/>
              <a:t>Enables consumers to do transactions from almost any location</a:t>
            </a:r>
          </a:p>
          <a:p>
            <a:pPr>
              <a:buFont typeface="Wingdings" pitchFamily="2" charset="2"/>
              <a:buChar char="§"/>
            </a:pPr>
            <a:r>
              <a:rPr lang="en-US" dirty="0" smtClean="0"/>
              <a:t>Provides consumers more choices of interest with less cost of services and price</a:t>
            </a:r>
          </a:p>
          <a:p>
            <a:pPr>
              <a:buFont typeface="Wingdings" pitchFamily="2" charset="2"/>
              <a:buChar char="§"/>
            </a:pPr>
            <a:r>
              <a:rPr lang="en-US" dirty="0" smtClean="0"/>
              <a:t>Consumers can receive relevant and detail information about the related goods</a:t>
            </a:r>
          </a:p>
          <a:p>
            <a:pPr>
              <a:buFont typeface="Wingdings" pitchFamily="2" charset="2"/>
              <a:buChar char="§"/>
            </a:pPr>
            <a:r>
              <a:rPr lang="en-US" dirty="0" smtClean="0"/>
              <a:t>Improved customer service</a:t>
            </a:r>
          </a:p>
          <a:p>
            <a:pPr>
              <a:buFont typeface="Wingdings" pitchFamily="2" charset="2"/>
              <a:buChar char="§"/>
            </a:pPr>
            <a:r>
              <a:rPr lang="en-US" dirty="0" smtClean="0"/>
              <a:t>Allows consumer to interact with other consumers in electronic communities and exchange their ideas as well as compare experience. </a:t>
            </a:r>
          </a:p>
          <a:p>
            <a:pPr>
              <a:buFont typeface="Wingdings" pitchFamily="2" charset="2"/>
              <a:buChar char="§"/>
            </a:pPr>
            <a:endParaRPr lang="en-US" dirty="0" smtClean="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c. Benefits to society</a:t>
            </a:r>
          </a:p>
          <a:p>
            <a:r>
              <a:rPr lang="en-US" dirty="0" smtClean="0"/>
              <a:t>Enables individuals to work more at home and less travelling for shopping</a:t>
            </a:r>
          </a:p>
          <a:p>
            <a:r>
              <a:rPr lang="en-US" dirty="0" smtClean="0"/>
              <a:t>Facilitates delivery of public services at reduced cost, increases effectiveness and improves quality. </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limitations of e-commerce</a:t>
            </a:r>
            <a:endParaRPr lang="en-US" b="1" dirty="0"/>
          </a:p>
        </p:txBody>
      </p:sp>
      <p:sp>
        <p:nvSpPr>
          <p:cNvPr id="3" name="Content Placeholder 2"/>
          <p:cNvSpPr>
            <a:spLocks noGrp="1"/>
          </p:cNvSpPr>
          <p:nvPr>
            <p:ph idx="1"/>
          </p:nvPr>
        </p:nvSpPr>
        <p:spPr/>
        <p:txBody>
          <a:bodyPr/>
          <a:lstStyle/>
          <a:p>
            <a:pPr marL="514350" indent="-514350">
              <a:buAutoNum type="alphaLcPeriod"/>
            </a:pPr>
            <a:r>
              <a:rPr lang="en-US" dirty="0" smtClean="0"/>
              <a:t>Technical limitations</a:t>
            </a:r>
          </a:p>
          <a:p>
            <a:pPr marL="514350" indent="-514350">
              <a:buAutoNum type="alphaLcPeriod"/>
            </a:pPr>
            <a:r>
              <a:rPr lang="en-US" dirty="0" smtClean="0"/>
              <a:t>Non-technical limitations</a:t>
            </a:r>
          </a:p>
          <a:p>
            <a:pPr marL="514350" indent="-514350">
              <a:buNone/>
            </a:pP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AutoNum type="alphaLcPeriod"/>
            </a:pPr>
            <a:r>
              <a:rPr lang="en-US" b="1" dirty="0" smtClean="0"/>
              <a:t>Technical limitations</a:t>
            </a:r>
          </a:p>
          <a:p>
            <a:pPr marL="514350" indent="-514350">
              <a:buFont typeface="Wingdings" pitchFamily="2" charset="2"/>
              <a:buChar char="§"/>
            </a:pPr>
            <a:r>
              <a:rPr lang="en-US" dirty="0" smtClean="0"/>
              <a:t>Cost of a technological solution</a:t>
            </a:r>
          </a:p>
          <a:p>
            <a:pPr marL="514350" indent="-514350">
              <a:buFont typeface="Wingdings" pitchFamily="2" charset="2"/>
              <a:buChar char="§"/>
            </a:pPr>
            <a:r>
              <a:rPr lang="en-US" dirty="0" smtClean="0"/>
              <a:t>Some protocols are not standardized</a:t>
            </a:r>
          </a:p>
          <a:p>
            <a:pPr marL="514350" indent="-514350">
              <a:buFont typeface="Wingdings" pitchFamily="2" charset="2"/>
              <a:buChar char="§"/>
            </a:pPr>
            <a:r>
              <a:rPr lang="en-US" dirty="0" smtClean="0"/>
              <a:t>Insufficient telecommunication bandwidth</a:t>
            </a:r>
          </a:p>
          <a:p>
            <a:pPr marL="514350" indent="-514350">
              <a:buFont typeface="Wingdings" pitchFamily="2" charset="2"/>
              <a:buChar char="§"/>
            </a:pPr>
            <a:r>
              <a:rPr lang="en-US" dirty="0" smtClean="0"/>
              <a:t>Software tools are not fixed</a:t>
            </a:r>
          </a:p>
          <a:p>
            <a:pPr marL="514350" indent="-514350">
              <a:buFont typeface="Wingdings" pitchFamily="2" charset="2"/>
              <a:buChar char="§"/>
            </a:pPr>
            <a:r>
              <a:rPr lang="en-US" dirty="0" smtClean="0"/>
              <a:t>Difficulty in integrating e-commerce infrastructure with current organizational IT system.</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b. Non-technical limitations</a:t>
            </a:r>
          </a:p>
          <a:p>
            <a:pPr>
              <a:buFont typeface="Wingdings" pitchFamily="2" charset="2"/>
              <a:buChar char="§"/>
            </a:pPr>
            <a:r>
              <a:rPr lang="en-US" dirty="0" smtClean="0"/>
              <a:t>Customers expectations may not meet</a:t>
            </a:r>
          </a:p>
          <a:p>
            <a:pPr>
              <a:buFont typeface="Wingdings" pitchFamily="2" charset="2"/>
              <a:buChar char="§"/>
            </a:pPr>
            <a:r>
              <a:rPr lang="en-US" dirty="0" smtClean="0"/>
              <a:t>Security and privacy issues</a:t>
            </a:r>
          </a:p>
          <a:p>
            <a:pPr>
              <a:buFont typeface="Wingdings" pitchFamily="2" charset="2"/>
              <a:buChar char="§"/>
            </a:pPr>
            <a:r>
              <a:rPr lang="en-US" dirty="0" smtClean="0"/>
              <a:t>Cultural and legal obstacles</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dirty="0" smtClean="0"/>
              <a:t>E-commerce opportunities for industries</a:t>
            </a:r>
            <a:endParaRPr lang="en-US" b="1" dirty="0"/>
          </a:p>
        </p:txBody>
      </p:sp>
      <p:sp>
        <p:nvSpPr>
          <p:cNvPr id="3" name="Content Placeholder 2"/>
          <p:cNvSpPr>
            <a:spLocks noGrp="1"/>
          </p:cNvSpPr>
          <p:nvPr>
            <p:ph idx="1"/>
          </p:nvPr>
        </p:nvSpPr>
        <p:spPr/>
        <p:txBody>
          <a:bodyPr/>
          <a:lstStyle/>
          <a:p>
            <a:r>
              <a:rPr lang="en-US" dirty="0" smtClean="0"/>
              <a:t>Financial services</a:t>
            </a:r>
          </a:p>
          <a:p>
            <a:r>
              <a:rPr lang="en-US" dirty="0" smtClean="0"/>
              <a:t>Stock trading</a:t>
            </a:r>
          </a:p>
          <a:p>
            <a:r>
              <a:rPr lang="en-US" dirty="0" smtClean="0"/>
              <a:t>Banking</a:t>
            </a:r>
          </a:p>
          <a:p>
            <a:r>
              <a:rPr lang="en-US" dirty="0" smtClean="0"/>
              <a:t>Legal and professional services</a:t>
            </a:r>
          </a:p>
          <a:p>
            <a:r>
              <a:rPr lang="en-US" dirty="0" smtClean="0"/>
              <a:t>Tour and travel</a:t>
            </a:r>
          </a:p>
          <a:p>
            <a:r>
              <a:rPr lang="en-US" dirty="0" smtClean="0"/>
              <a:t>Healthcare</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b="1" dirty="0" smtClean="0"/>
              <a:t>The driving forces for e-commerce</a:t>
            </a:r>
            <a:endParaRPr lang="en-US" b="1" dirty="0"/>
          </a:p>
        </p:txBody>
      </p:sp>
      <p:sp>
        <p:nvSpPr>
          <p:cNvPr id="3" name="Content Placeholder 2"/>
          <p:cNvSpPr>
            <a:spLocks noGrp="1"/>
          </p:cNvSpPr>
          <p:nvPr>
            <p:ph idx="1"/>
          </p:nvPr>
        </p:nvSpPr>
        <p:spPr/>
        <p:txBody>
          <a:bodyPr/>
          <a:lstStyle/>
          <a:p>
            <a:pPr>
              <a:buNone/>
            </a:pPr>
            <a:r>
              <a:rPr lang="en-US" dirty="0" smtClean="0"/>
              <a:t>The various environmental business pressures on companies today can be grouped into three categories: market, social and technological</a:t>
            </a:r>
          </a:p>
          <a:p>
            <a:pPr>
              <a:buNone/>
            </a:pPr>
            <a:r>
              <a:rPr lang="en-US" dirty="0" smtClean="0"/>
              <a:t>a. Market and economic pressure: The parameters which works as driving forces for market are: strong competition, global economy, low labor cost.  </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b. Societal and environmental pressures: government regulations, reduction in government subsidies, rapid political changes</a:t>
            </a:r>
          </a:p>
          <a:p>
            <a:pPr>
              <a:buNone/>
            </a:pPr>
            <a:r>
              <a:rPr lang="en-US" dirty="0" smtClean="0"/>
              <a:t>c. Technological pressures: Rapid technological changes, new technology , information overload</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Mobile Commerce( M-commerce)</a:t>
            </a:r>
            <a:endParaRPr lang="en-US" b="1"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smtClean="0"/>
              <a:t>M-commerce  is the buying and selling of goods and services through wireless handheld devices such as cellular telephone and personal digital assistants (PDAs).</a:t>
            </a:r>
          </a:p>
          <a:p>
            <a:pPr>
              <a:buFont typeface="Wingdings" pitchFamily="2" charset="2"/>
              <a:buChar char="Ø"/>
            </a:pPr>
            <a:r>
              <a:rPr lang="en-US" dirty="0" smtClean="0"/>
              <a:t>Also  Known as next-generation e-commerce</a:t>
            </a:r>
          </a:p>
          <a:p>
            <a:pPr>
              <a:buFont typeface="Wingdings" pitchFamily="2" charset="2"/>
              <a:buChar char="Ø"/>
            </a:pPr>
            <a:r>
              <a:rPr lang="en-US" dirty="0" smtClean="0"/>
              <a:t> M-commerce enables users to access the Internet without needing to find a place to plug in.</a:t>
            </a:r>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E-commerce is the process of buying, selling and exchanging the products, services and information between and among organizations and individuals</a:t>
            </a:r>
          </a:p>
          <a:p>
            <a:r>
              <a:rPr lang="en-US" dirty="0" smtClean="0"/>
              <a:t>Every commercial transactions involves following three main components or dimensions</a:t>
            </a:r>
          </a:p>
          <a:p>
            <a:pPr>
              <a:buFont typeface="Wingdings" pitchFamily="2" charset="2"/>
              <a:buChar char="Ø"/>
            </a:pPr>
            <a:r>
              <a:rPr lang="en-US" dirty="0" smtClean="0"/>
              <a:t>Product or service</a:t>
            </a:r>
          </a:p>
          <a:p>
            <a:pPr>
              <a:buFont typeface="Wingdings" pitchFamily="2" charset="2"/>
              <a:buChar char="Ø"/>
            </a:pPr>
            <a:r>
              <a:rPr lang="en-US" dirty="0" smtClean="0"/>
              <a:t>Process</a:t>
            </a:r>
          </a:p>
          <a:p>
            <a:pPr>
              <a:buFont typeface="Wingdings" pitchFamily="2" charset="2"/>
              <a:buChar char="Ø"/>
            </a:pPr>
            <a:r>
              <a:rPr lang="en-US" dirty="0" smtClean="0"/>
              <a:t>Delivery agent</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M-Commerce Contd..</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 M-commerce  can also be define as  online sales transactions that use wireless electronic devices such as hand-held computers, mobile phones or laptops.</a:t>
            </a:r>
          </a:p>
          <a:p>
            <a:pPr>
              <a:buFont typeface="Wingdings" pitchFamily="2" charset="2"/>
              <a:buChar char="Ø"/>
            </a:pPr>
            <a:r>
              <a:rPr lang="en-US" dirty="0" smtClean="0"/>
              <a:t> These wireless devices interact with computer networks that have the ability to conduct online merchandise purchases</a:t>
            </a:r>
          </a:p>
          <a:p>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Advantage of M-Commerce</a:t>
            </a:r>
            <a:endParaRPr lang="en-US" dirty="0"/>
          </a:p>
        </p:txBody>
      </p:sp>
      <p:sp>
        <p:nvSpPr>
          <p:cNvPr id="3" name="Content Placeholder 2"/>
          <p:cNvSpPr>
            <a:spLocks noGrp="1"/>
          </p:cNvSpPr>
          <p:nvPr>
            <p:ph idx="1"/>
          </p:nvPr>
        </p:nvSpPr>
        <p:spPr/>
        <p:txBody>
          <a:bodyPr/>
          <a:lstStyle/>
          <a:p>
            <a:r>
              <a:rPr lang="en-US" b="1" dirty="0" smtClean="0"/>
              <a:t>Completely Customization:</a:t>
            </a:r>
            <a:r>
              <a:rPr lang="en-US" dirty="0" smtClean="0"/>
              <a:t> The service provider has access to data about the user’s preferences and status which facilitates better, personalized service. In addition, the service provider can be constantly updated about the current status and location of the customer so that the service can be customized; for instance, a request for a certain product can be met with the nearest possible source</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5334000"/>
          </a:xfrm>
        </p:spPr>
        <p:txBody>
          <a:bodyPr>
            <a:normAutofit fontScale="92500"/>
          </a:bodyPr>
          <a:lstStyle/>
          <a:p>
            <a:r>
              <a:rPr lang="en-US" b="1" dirty="0" smtClean="0"/>
              <a:t>More Convenience:</a:t>
            </a:r>
            <a:r>
              <a:rPr lang="en-US" dirty="0" smtClean="0"/>
              <a:t> The small size and ease of use of mobile receivers, coupled with freedom from problems caused by infrastructure, makes for a higher degree of user convenience</a:t>
            </a:r>
          </a:p>
          <a:p>
            <a:r>
              <a:rPr lang="en-US" b="1" dirty="0" smtClean="0"/>
              <a:t>Expanded reach:</a:t>
            </a:r>
            <a:r>
              <a:rPr lang="en-US" dirty="0" smtClean="0"/>
              <a:t> The presence of a wireless link between the customer and the service provider eliminates the need for a fixed interface such as a computer for communication. Providers of e-commerce services can therefore reach customers over a longer range, creating the opportunity for new value added services</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1"/>
            <a:ext cx="8229600" cy="5257800"/>
          </a:xfrm>
        </p:spPr>
        <p:txBody>
          <a:bodyPr>
            <a:normAutofit fontScale="92500"/>
          </a:bodyPr>
          <a:lstStyle/>
          <a:p>
            <a:r>
              <a:rPr lang="en-US" b="1" dirty="0" smtClean="0"/>
              <a:t>Quicker access: </a:t>
            </a:r>
            <a:r>
              <a:rPr lang="en-US" dirty="0" smtClean="0"/>
              <a:t>connecting through a mobile is faster than dial-up connections using wire line modems.</a:t>
            </a:r>
          </a:p>
          <a:p>
            <a:r>
              <a:rPr lang="en-US" b="1" dirty="0" smtClean="0"/>
              <a:t>Electronic </a:t>
            </a:r>
            <a:r>
              <a:rPr lang="en-US" b="1" dirty="0" err="1" smtClean="0"/>
              <a:t>wallet:</a:t>
            </a:r>
            <a:r>
              <a:rPr lang="en-US" dirty="0" err="1" smtClean="0"/>
              <a:t>Analysts</a:t>
            </a:r>
            <a:r>
              <a:rPr lang="en-US" dirty="0" smtClean="0"/>
              <a:t> believe that easy mobile payment is one of the main prerequisites for the success of m-commerce, When the mobile phone can function as an electronic wallet for mobile payments, including micropayments, application developers and service providers will find it attractive to introduce new mobile communication services to the market.</a:t>
            </a:r>
          </a:p>
          <a:p>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Ubiquity: </a:t>
            </a:r>
            <a:r>
              <a:rPr lang="en-US" dirty="0" smtClean="0"/>
              <a:t>The use of wireless device enables the user to receive information and conduct transactions anywhere, at anytime</a:t>
            </a:r>
          </a:p>
          <a:p>
            <a:r>
              <a:rPr lang="en-US" b="1" dirty="0" smtClean="0"/>
              <a:t>Localization: </a:t>
            </a:r>
            <a:r>
              <a:rPr lang="en-US" dirty="0" smtClean="0"/>
              <a:t>The emergence of location-specific based applications will enable the user to receive relevant information on which to act.</a:t>
            </a:r>
          </a:p>
          <a:p>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buNone/>
            </a:pPr>
            <a:r>
              <a:rPr lang="en-US" sz="9600" b="1" dirty="0" smtClean="0"/>
              <a:t>M-Commerce Vs E-Commerce</a:t>
            </a:r>
            <a:endParaRPr lang="en-US" sz="9600" b="1"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2" y="228601"/>
          <a:ext cx="8610597" cy="6324598"/>
        </p:xfrm>
        <a:graphic>
          <a:graphicData uri="http://schemas.openxmlformats.org/drawingml/2006/table">
            <a:tbl>
              <a:tblPr/>
              <a:tblGrid>
                <a:gridCol w="2870199"/>
                <a:gridCol w="2870199"/>
                <a:gridCol w="2870199"/>
              </a:tblGrid>
              <a:tr h="339494">
                <a:tc>
                  <a:txBody>
                    <a:bodyPr/>
                    <a:lstStyle/>
                    <a:p>
                      <a:pPr>
                        <a:lnSpc>
                          <a:spcPct val="115000"/>
                        </a:lnSpc>
                      </a:pPr>
                      <a:endParaRPr lang="en-US" sz="700" dirty="0">
                        <a:latin typeface="Calibri"/>
                        <a:ea typeface="Calibri"/>
                        <a:cs typeface="Times New Roman"/>
                      </a:endParaRPr>
                    </a:p>
                  </a:txBody>
                  <a:tcPr marL="89814" marR="89814" marT="59876" marB="59876" anchor="b">
                    <a:lnL>
                      <a:noFill/>
                    </a:lnL>
                    <a:lnR>
                      <a:noFill/>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800">
                          <a:latin typeface="inherit"/>
                          <a:ea typeface="Times New Roman"/>
                          <a:cs typeface="Arial"/>
                        </a:rPr>
                        <a:t>M-Commerce</a:t>
                      </a:r>
                      <a:endParaRPr lang="en-US" sz="800">
                        <a:latin typeface="Calibri"/>
                        <a:ea typeface="Calibri"/>
                        <a:cs typeface="Times New Roman"/>
                      </a:endParaRPr>
                    </a:p>
                  </a:txBody>
                  <a:tcPr marL="89814" marR="89814" marT="59876" marB="59876" anchor="b">
                    <a:lnL>
                      <a:noFill/>
                    </a:lnL>
                    <a:lnR>
                      <a:noFill/>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800">
                          <a:latin typeface="inherit"/>
                          <a:ea typeface="Times New Roman"/>
                          <a:cs typeface="Arial"/>
                        </a:rPr>
                        <a:t>E-Commerce</a:t>
                      </a:r>
                      <a:endParaRPr lang="en-US" sz="800">
                        <a:latin typeface="Calibri"/>
                        <a:ea typeface="Calibri"/>
                        <a:cs typeface="Times New Roman"/>
                      </a:endParaRPr>
                    </a:p>
                  </a:txBody>
                  <a:tcPr marL="89814" marR="89814" marT="59876" marB="59876" anchor="b">
                    <a:lnL>
                      <a:noFill/>
                    </a:lnL>
                    <a:lnR>
                      <a:noFill/>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r>
              <a:tr h="522597">
                <a:tc>
                  <a:txBody>
                    <a:bodyPr/>
                    <a:lstStyle/>
                    <a:p>
                      <a:pPr marL="0" marR="0">
                        <a:lnSpc>
                          <a:spcPct val="115000"/>
                        </a:lnSpc>
                        <a:spcBef>
                          <a:spcPts val="0"/>
                        </a:spcBef>
                        <a:spcAft>
                          <a:spcPts val="0"/>
                        </a:spcAft>
                      </a:pPr>
                      <a:r>
                        <a:rPr lang="en-US" sz="800">
                          <a:latin typeface="inherit"/>
                          <a:ea typeface="Times New Roman"/>
                          <a:cs typeface="Arial"/>
                        </a:rPr>
                        <a:t>Devices used</a:t>
                      </a:r>
                      <a:endParaRPr lang="en-US" sz="800">
                        <a:latin typeface="Calibri"/>
                        <a:ea typeface="Calibri"/>
                        <a:cs typeface="Times New Roman"/>
                      </a:endParaRPr>
                    </a:p>
                  </a:txBody>
                  <a:tcPr marL="89814" marR="89814" marT="59876" marB="59876" anchor="b">
                    <a:lnL>
                      <a:noFill/>
                    </a:lnL>
                    <a:lnR>
                      <a:noFill/>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800">
                          <a:latin typeface="inherit"/>
                          <a:ea typeface="Times New Roman"/>
                          <a:cs typeface="Arial"/>
                        </a:rPr>
                        <a:t>Handheld devices such as smartphones and tablets</a:t>
                      </a:r>
                      <a:endParaRPr lang="en-US" sz="800">
                        <a:latin typeface="Calibri"/>
                        <a:ea typeface="Calibri"/>
                        <a:cs typeface="Times New Roman"/>
                      </a:endParaRPr>
                    </a:p>
                  </a:txBody>
                  <a:tcPr marL="89814" marR="89814" marT="59876" marB="59876" anchor="b">
                    <a:lnL>
                      <a:noFill/>
                    </a:lnL>
                    <a:lnR>
                      <a:noFill/>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800">
                          <a:latin typeface="inherit"/>
                          <a:ea typeface="Times New Roman"/>
                          <a:cs typeface="Arial"/>
                        </a:rPr>
                        <a:t>Computers, laptops, …</a:t>
                      </a:r>
                      <a:endParaRPr lang="en-US" sz="800">
                        <a:latin typeface="Calibri"/>
                        <a:ea typeface="Calibri"/>
                        <a:cs typeface="Times New Roman"/>
                      </a:endParaRPr>
                    </a:p>
                  </a:txBody>
                  <a:tcPr marL="89814" marR="89814" marT="59876" marB="59876" anchor="b">
                    <a:lnL>
                      <a:noFill/>
                    </a:lnL>
                    <a:lnR>
                      <a:noFill/>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r>
              <a:tr h="339494">
                <a:tc>
                  <a:txBody>
                    <a:bodyPr/>
                    <a:lstStyle/>
                    <a:p>
                      <a:pPr marL="0" marR="0">
                        <a:lnSpc>
                          <a:spcPct val="115000"/>
                        </a:lnSpc>
                        <a:spcBef>
                          <a:spcPts val="0"/>
                        </a:spcBef>
                        <a:spcAft>
                          <a:spcPts val="0"/>
                        </a:spcAft>
                      </a:pPr>
                      <a:r>
                        <a:rPr lang="en-US" sz="800" dirty="0">
                          <a:latin typeface="inherit"/>
                          <a:ea typeface="Times New Roman"/>
                          <a:cs typeface="Arial"/>
                        </a:rPr>
                        <a:t>Connection-dependency</a:t>
                      </a:r>
                      <a:endParaRPr lang="en-US" sz="800" dirty="0">
                        <a:latin typeface="Calibri"/>
                        <a:ea typeface="Calibri"/>
                        <a:cs typeface="Times New Roman"/>
                      </a:endParaRPr>
                    </a:p>
                  </a:txBody>
                  <a:tcPr marL="89814" marR="89814" marT="59876" marB="59876" anchor="b">
                    <a:lnL>
                      <a:noFill/>
                    </a:lnL>
                    <a:lnR>
                      <a:noFill/>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AFAFA"/>
                    </a:solidFill>
                  </a:tcPr>
                </a:tc>
                <a:tc>
                  <a:txBody>
                    <a:bodyPr/>
                    <a:lstStyle/>
                    <a:p>
                      <a:pPr marL="0" marR="0">
                        <a:lnSpc>
                          <a:spcPct val="115000"/>
                        </a:lnSpc>
                        <a:spcBef>
                          <a:spcPts val="0"/>
                        </a:spcBef>
                        <a:spcAft>
                          <a:spcPts val="0"/>
                        </a:spcAft>
                      </a:pPr>
                      <a:r>
                        <a:rPr lang="en-US" sz="800">
                          <a:latin typeface="inherit"/>
                          <a:ea typeface="Times New Roman"/>
                          <a:cs typeface="Arial"/>
                        </a:rPr>
                        <a:t>Mandatory (*)</a:t>
                      </a:r>
                      <a:endParaRPr lang="en-US" sz="800">
                        <a:latin typeface="Calibri"/>
                        <a:ea typeface="Calibri"/>
                        <a:cs typeface="Times New Roman"/>
                      </a:endParaRPr>
                    </a:p>
                  </a:txBody>
                  <a:tcPr marL="89814" marR="89814" marT="59876" marB="59876" anchor="b">
                    <a:lnL>
                      <a:noFill/>
                    </a:lnL>
                    <a:lnR>
                      <a:noFill/>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AFAFA"/>
                    </a:solidFill>
                  </a:tcPr>
                </a:tc>
                <a:tc>
                  <a:txBody>
                    <a:bodyPr/>
                    <a:lstStyle/>
                    <a:p>
                      <a:pPr marL="0" marR="0">
                        <a:lnSpc>
                          <a:spcPct val="115000"/>
                        </a:lnSpc>
                        <a:spcBef>
                          <a:spcPts val="0"/>
                        </a:spcBef>
                        <a:spcAft>
                          <a:spcPts val="0"/>
                        </a:spcAft>
                      </a:pPr>
                      <a:r>
                        <a:rPr lang="en-US" sz="800">
                          <a:latin typeface="inherit"/>
                          <a:ea typeface="Times New Roman"/>
                          <a:cs typeface="Arial"/>
                        </a:rPr>
                        <a:t>Mandatory (*)</a:t>
                      </a:r>
                      <a:endParaRPr lang="en-US" sz="800">
                        <a:latin typeface="Calibri"/>
                        <a:ea typeface="Calibri"/>
                        <a:cs typeface="Times New Roman"/>
                      </a:endParaRPr>
                    </a:p>
                  </a:txBody>
                  <a:tcPr marL="89814" marR="89814" marT="59876" marB="59876" anchor="b">
                    <a:lnL>
                      <a:noFill/>
                    </a:lnL>
                    <a:lnR>
                      <a:noFill/>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AFAFA"/>
                    </a:solidFill>
                  </a:tcPr>
                </a:tc>
              </a:tr>
              <a:tr h="1071910">
                <a:tc>
                  <a:txBody>
                    <a:bodyPr/>
                    <a:lstStyle/>
                    <a:p>
                      <a:pPr marL="0" marR="0">
                        <a:lnSpc>
                          <a:spcPct val="115000"/>
                        </a:lnSpc>
                        <a:spcBef>
                          <a:spcPts val="0"/>
                        </a:spcBef>
                        <a:spcAft>
                          <a:spcPts val="0"/>
                        </a:spcAft>
                      </a:pPr>
                      <a:r>
                        <a:rPr lang="en-US" sz="800" dirty="0" err="1">
                          <a:latin typeface="inherit"/>
                          <a:ea typeface="Times New Roman"/>
                          <a:cs typeface="Arial"/>
                        </a:rPr>
                        <a:t>Reachability</a:t>
                      </a:r>
                      <a:endParaRPr lang="en-US" sz="800" dirty="0">
                        <a:latin typeface="Calibri"/>
                        <a:ea typeface="Calibri"/>
                        <a:cs typeface="Times New Roman"/>
                      </a:endParaRPr>
                    </a:p>
                  </a:txBody>
                  <a:tcPr marL="89814" marR="89814" marT="59876" marB="59876" anchor="b">
                    <a:lnL>
                      <a:noFill/>
                    </a:lnL>
                    <a:lnR>
                      <a:noFill/>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800">
                          <a:latin typeface="inherit"/>
                          <a:ea typeface="Times New Roman"/>
                          <a:cs typeface="Arial"/>
                        </a:rPr>
                        <a:t>With push notifications in place, mobile commerce can reach a wider range of users even when they’re on the go.</a:t>
                      </a:r>
                      <a:endParaRPr lang="en-US" sz="800">
                        <a:latin typeface="Calibri"/>
                        <a:ea typeface="Calibri"/>
                        <a:cs typeface="Times New Roman"/>
                      </a:endParaRPr>
                    </a:p>
                  </a:txBody>
                  <a:tcPr marL="89814" marR="89814" marT="59876" marB="59876" anchor="b">
                    <a:lnL>
                      <a:noFill/>
                    </a:lnL>
                    <a:lnR>
                      <a:noFill/>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800">
                          <a:latin typeface="inherit"/>
                          <a:ea typeface="Times New Roman"/>
                          <a:cs typeface="Arial"/>
                        </a:rPr>
                        <a:t>Limited</a:t>
                      </a:r>
                      <a:endParaRPr lang="en-US" sz="800">
                        <a:latin typeface="Calibri"/>
                        <a:ea typeface="Calibri"/>
                        <a:cs typeface="Times New Roman"/>
                      </a:endParaRPr>
                    </a:p>
                  </a:txBody>
                  <a:tcPr marL="89814" marR="89814" marT="59876" marB="59876" anchor="b">
                    <a:lnL>
                      <a:noFill/>
                    </a:lnL>
                    <a:lnR>
                      <a:noFill/>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r>
              <a:tr h="888805">
                <a:tc>
                  <a:txBody>
                    <a:bodyPr/>
                    <a:lstStyle/>
                    <a:p>
                      <a:pPr marL="0" marR="0">
                        <a:lnSpc>
                          <a:spcPct val="115000"/>
                        </a:lnSpc>
                        <a:spcBef>
                          <a:spcPts val="0"/>
                        </a:spcBef>
                        <a:spcAft>
                          <a:spcPts val="0"/>
                        </a:spcAft>
                      </a:pPr>
                      <a:r>
                        <a:rPr lang="en-US" sz="800">
                          <a:latin typeface="inherit"/>
                          <a:ea typeface="Times New Roman"/>
                          <a:cs typeface="Arial"/>
                        </a:rPr>
                        <a:t>Mobility</a:t>
                      </a:r>
                      <a:endParaRPr lang="en-US" sz="800">
                        <a:latin typeface="Calibri"/>
                        <a:ea typeface="Calibri"/>
                        <a:cs typeface="Times New Roman"/>
                      </a:endParaRPr>
                    </a:p>
                  </a:txBody>
                  <a:tcPr marL="89814" marR="89814" marT="59876" marB="59876" anchor="b">
                    <a:lnL>
                      <a:noFill/>
                    </a:lnL>
                    <a:lnR>
                      <a:noFill/>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AFAFA"/>
                    </a:solidFill>
                  </a:tcPr>
                </a:tc>
                <a:tc>
                  <a:txBody>
                    <a:bodyPr/>
                    <a:lstStyle/>
                    <a:p>
                      <a:pPr marL="0" marR="0">
                        <a:lnSpc>
                          <a:spcPct val="115000"/>
                        </a:lnSpc>
                        <a:spcBef>
                          <a:spcPts val="0"/>
                        </a:spcBef>
                        <a:spcAft>
                          <a:spcPts val="0"/>
                        </a:spcAft>
                      </a:pPr>
                      <a:r>
                        <a:rPr lang="en-US" sz="800">
                          <a:latin typeface="inherit"/>
                          <a:ea typeface="Times New Roman"/>
                          <a:cs typeface="Arial"/>
                        </a:rPr>
                        <a:t>High: Users can make transactions everywhere as long as they are connected to the Internet.</a:t>
                      </a:r>
                      <a:endParaRPr lang="en-US" sz="800">
                        <a:latin typeface="Calibri"/>
                        <a:ea typeface="Calibri"/>
                        <a:cs typeface="Times New Roman"/>
                      </a:endParaRPr>
                    </a:p>
                  </a:txBody>
                  <a:tcPr marL="89814" marR="89814" marT="59876" marB="59876" anchor="b">
                    <a:lnL>
                      <a:noFill/>
                    </a:lnL>
                    <a:lnR>
                      <a:noFill/>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AFAFA"/>
                    </a:solidFill>
                  </a:tcPr>
                </a:tc>
                <a:tc>
                  <a:txBody>
                    <a:bodyPr/>
                    <a:lstStyle/>
                    <a:p>
                      <a:pPr marL="0" marR="0">
                        <a:lnSpc>
                          <a:spcPct val="115000"/>
                        </a:lnSpc>
                        <a:spcBef>
                          <a:spcPts val="0"/>
                        </a:spcBef>
                        <a:spcAft>
                          <a:spcPts val="0"/>
                        </a:spcAft>
                      </a:pPr>
                      <a:r>
                        <a:rPr lang="en-US" sz="800">
                          <a:latin typeface="inherit"/>
                          <a:ea typeface="Times New Roman"/>
                          <a:cs typeface="Arial"/>
                        </a:rPr>
                        <a:t>Low: Users can make transactions on their computers and laptops with limited mobility</a:t>
                      </a:r>
                      <a:endParaRPr lang="en-US" sz="800">
                        <a:latin typeface="Calibri"/>
                        <a:ea typeface="Calibri"/>
                        <a:cs typeface="Times New Roman"/>
                      </a:endParaRPr>
                    </a:p>
                  </a:txBody>
                  <a:tcPr marL="89814" marR="89814" marT="59876" marB="59876" anchor="b">
                    <a:lnL>
                      <a:noFill/>
                    </a:lnL>
                    <a:lnR>
                      <a:noFill/>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AFAFA"/>
                    </a:solidFill>
                  </a:tcPr>
                </a:tc>
              </a:tr>
              <a:tr h="888805">
                <a:tc>
                  <a:txBody>
                    <a:bodyPr/>
                    <a:lstStyle/>
                    <a:p>
                      <a:pPr marL="0" marR="0">
                        <a:lnSpc>
                          <a:spcPct val="115000"/>
                        </a:lnSpc>
                        <a:spcBef>
                          <a:spcPts val="0"/>
                        </a:spcBef>
                        <a:spcAft>
                          <a:spcPts val="0"/>
                        </a:spcAft>
                      </a:pPr>
                      <a:r>
                        <a:rPr lang="en-US" sz="800" dirty="0">
                          <a:latin typeface="inherit"/>
                          <a:ea typeface="Times New Roman"/>
                          <a:cs typeface="Arial"/>
                        </a:rPr>
                        <a:t>Ease of Use</a:t>
                      </a:r>
                      <a:endParaRPr lang="en-US" sz="800" dirty="0">
                        <a:latin typeface="Calibri"/>
                        <a:ea typeface="Calibri"/>
                        <a:cs typeface="Times New Roman"/>
                      </a:endParaRPr>
                    </a:p>
                  </a:txBody>
                  <a:tcPr marL="89814" marR="89814" marT="59876" marB="59876" anchor="b">
                    <a:lnL>
                      <a:noFill/>
                    </a:lnL>
                    <a:lnR>
                      <a:noFill/>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800">
                          <a:latin typeface="inherit"/>
                          <a:ea typeface="Times New Roman"/>
                          <a:cs typeface="Arial"/>
                        </a:rPr>
                        <a:t>User Experience on mobile devices is optimized for as little taps-on-screen per transaction as possible</a:t>
                      </a:r>
                      <a:endParaRPr lang="en-US" sz="800">
                        <a:latin typeface="Calibri"/>
                        <a:ea typeface="Calibri"/>
                        <a:cs typeface="Times New Roman"/>
                      </a:endParaRPr>
                    </a:p>
                  </a:txBody>
                  <a:tcPr marL="89814" marR="89814" marT="59876" marB="59876" anchor="b">
                    <a:lnL>
                      <a:noFill/>
                    </a:lnL>
                    <a:lnR>
                      <a:noFill/>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800">
                          <a:latin typeface="inherit"/>
                          <a:ea typeface="Times New Roman"/>
                          <a:cs typeface="Arial"/>
                        </a:rPr>
                        <a:t>Harder to navigate in the desktop websites of eCommerce stores.</a:t>
                      </a:r>
                      <a:endParaRPr lang="en-US" sz="800">
                        <a:latin typeface="Calibri"/>
                        <a:ea typeface="Calibri"/>
                        <a:cs typeface="Times New Roman"/>
                      </a:endParaRPr>
                    </a:p>
                  </a:txBody>
                  <a:tcPr marL="89814" marR="89814" marT="59876" marB="59876" anchor="b">
                    <a:lnL>
                      <a:noFill/>
                    </a:lnL>
                    <a:lnR>
                      <a:noFill/>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r>
              <a:tr h="522597">
                <a:tc>
                  <a:txBody>
                    <a:bodyPr/>
                    <a:lstStyle/>
                    <a:p>
                      <a:pPr marL="0" marR="0">
                        <a:lnSpc>
                          <a:spcPct val="115000"/>
                        </a:lnSpc>
                        <a:spcBef>
                          <a:spcPts val="0"/>
                        </a:spcBef>
                        <a:spcAft>
                          <a:spcPts val="0"/>
                        </a:spcAft>
                      </a:pPr>
                      <a:r>
                        <a:rPr lang="en-US" sz="800">
                          <a:latin typeface="inherit"/>
                          <a:ea typeface="Times New Roman"/>
                          <a:cs typeface="Arial"/>
                        </a:rPr>
                        <a:t>Platform</a:t>
                      </a:r>
                      <a:endParaRPr lang="en-US" sz="800">
                        <a:latin typeface="Calibri"/>
                        <a:ea typeface="Calibri"/>
                        <a:cs typeface="Times New Roman"/>
                      </a:endParaRPr>
                    </a:p>
                  </a:txBody>
                  <a:tcPr marL="89814" marR="89814" marT="59876" marB="59876" anchor="b">
                    <a:lnL>
                      <a:noFill/>
                    </a:lnL>
                    <a:lnR>
                      <a:noFill/>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AFAFA"/>
                    </a:solidFill>
                  </a:tcPr>
                </a:tc>
                <a:tc>
                  <a:txBody>
                    <a:bodyPr/>
                    <a:lstStyle/>
                    <a:p>
                      <a:pPr marL="0" marR="0">
                        <a:lnSpc>
                          <a:spcPct val="115000"/>
                        </a:lnSpc>
                        <a:spcBef>
                          <a:spcPts val="0"/>
                        </a:spcBef>
                        <a:spcAft>
                          <a:spcPts val="0"/>
                        </a:spcAft>
                      </a:pPr>
                      <a:r>
                        <a:rPr lang="en-US" sz="800">
                          <a:latin typeface="inherit"/>
                          <a:ea typeface="Times New Roman"/>
                          <a:cs typeface="Arial"/>
                        </a:rPr>
                        <a:t>Web stores and native apps</a:t>
                      </a:r>
                      <a:endParaRPr lang="en-US" sz="800">
                        <a:latin typeface="Calibri"/>
                        <a:ea typeface="Calibri"/>
                        <a:cs typeface="Times New Roman"/>
                      </a:endParaRPr>
                    </a:p>
                  </a:txBody>
                  <a:tcPr marL="89814" marR="89814" marT="59876" marB="59876" anchor="b">
                    <a:lnL>
                      <a:noFill/>
                    </a:lnL>
                    <a:lnR>
                      <a:noFill/>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AFAFA"/>
                    </a:solidFill>
                  </a:tcPr>
                </a:tc>
                <a:tc>
                  <a:txBody>
                    <a:bodyPr/>
                    <a:lstStyle/>
                    <a:p>
                      <a:pPr marL="0" marR="0">
                        <a:lnSpc>
                          <a:spcPct val="115000"/>
                        </a:lnSpc>
                        <a:spcBef>
                          <a:spcPts val="0"/>
                        </a:spcBef>
                        <a:spcAft>
                          <a:spcPts val="0"/>
                        </a:spcAft>
                      </a:pPr>
                      <a:r>
                        <a:rPr lang="en-US" sz="800">
                          <a:latin typeface="inherit"/>
                          <a:ea typeface="Times New Roman"/>
                          <a:cs typeface="Arial"/>
                        </a:rPr>
                        <a:t>Web stores</a:t>
                      </a:r>
                      <a:endParaRPr lang="en-US" sz="800">
                        <a:latin typeface="Calibri"/>
                        <a:ea typeface="Calibri"/>
                        <a:cs typeface="Times New Roman"/>
                      </a:endParaRPr>
                    </a:p>
                  </a:txBody>
                  <a:tcPr marL="89814" marR="89814" marT="59876" marB="59876" anchor="b">
                    <a:lnL>
                      <a:noFill/>
                    </a:lnL>
                    <a:lnR>
                      <a:noFill/>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AFAFA"/>
                    </a:solidFill>
                  </a:tcPr>
                </a:tc>
              </a:tr>
              <a:tr h="705701">
                <a:tc>
                  <a:txBody>
                    <a:bodyPr/>
                    <a:lstStyle/>
                    <a:p>
                      <a:pPr marL="0" marR="0">
                        <a:lnSpc>
                          <a:spcPct val="115000"/>
                        </a:lnSpc>
                        <a:spcBef>
                          <a:spcPts val="0"/>
                        </a:spcBef>
                        <a:spcAft>
                          <a:spcPts val="0"/>
                        </a:spcAft>
                      </a:pPr>
                      <a:r>
                        <a:rPr lang="en-US" sz="800">
                          <a:latin typeface="inherit"/>
                          <a:ea typeface="Times New Roman"/>
                          <a:cs typeface="Arial"/>
                        </a:rPr>
                        <a:t>Payment Gateway</a:t>
                      </a:r>
                      <a:endParaRPr lang="en-US" sz="800">
                        <a:latin typeface="Calibri"/>
                        <a:ea typeface="Calibri"/>
                        <a:cs typeface="Times New Roman"/>
                      </a:endParaRPr>
                    </a:p>
                  </a:txBody>
                  <a:tcPr marL="89814" marR="89814" marT="59876" marB="59876" anchor="b">
                    <a:lnL>
                      <a:noFill/>
                    </a:lnL>
                    <a:lnR>
                      <a:noFill/>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800">
                          <a:latin typeface="inherit"/>
                          <a:ea typeface="Times New Roman"/>
                          <a:cs typeface="Arial"/>
                        </a:rPr>
                        <a:t>Caller’s rate, mobile banking or user’s credit card</a:t>
                      </a:r>
                      <a:endParaRPr lang="en-US" sz="800">
                        <a:latin typeface="Calibri"/>
                        <a:ea typeface="Calibri"/>
                        <a:cs typeface="Times New Roman"/>
                      </a:endParaRPr>
                    </a:p>
                  </a:txBody>
                  <a:tcPr marL="89814" marR="89814" marT="59876" marB="59876" anchor="b">
                    <a:lnL>
                      <a:noFill/>
                    </a:lnL>
                    <a:lnR>
                      <a:noFill/>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800">
                          <a:latin typeface="inherit"/>
                          <a:ea typeface="Times New Roman"/>
                          <a:cs typeface="Arial"/>
                        </a:rPr>
                        <a:t>Credit Cards</a:t>
                      </a:r>
                      <a:endParaRPr lang="en-US" sz="800">
                        <a:latin typeface="Calibri"/>
                        <a:ea typeface="Calibri"/>
                        <a:cs typeface="Times New Roman"/>
                      </a:endParaRPr>
                    </a:p>
                  </a:txBody>
                  <a:tcPr marL="89814" marR="89814" marT="59876" marB="59876" anchor="b">
                    <a:lnL>
                      <a:noFill/>
                    </a:lnL>
                    <a:lnR>
                      <a:noFill/>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r>
              <a:tr h="339494">
                <a:tc>
                  <a:txBody>
                    <a:bodyPr/>
                    <a:lstStyle/>
                    <a:p>
                      <a:pPr marL="0" marR="0">
                        <a:lnSpc>
                          <a:spcPct val="115000"/>
                        </a:lnSpc>
                        <a:spcBef>
                          <a:spcPts val="0"/>
                        </a:spcBef>
                        <a:spcAft>
                          <a:spcPts val="0"/>
                        </a:spcAft>
                      </a:pPr>
                      <a:r>
                        <a:rPr lang="en-US" sz="800">
                          <a:latin typeface="inherit"/>
                          <a:ea typeface="Times New Roman"/>
                          <a:cs typeface="Arial"/>
                        </a:rPr>
                        <a:t>Location-tracking capability</a:t>
                      </a:r>
                      <a:endParaRPr lang="en-US" sz="800">
                        <a:latin typeface="Calibri"/>
                        <a:ea typeface="Calibri"/>
                        <a:cs typeface="Times New Roman"/>
                      </a:endParaRPr>
                    </a:p>
                  </a:txBody>
                  <a:tcPr marL="89814" marR="89814" marT="59876" marB="59876" anchor="b">
                    <a:lnL>
                      <a:noFill/>
                    </a:lnL>
                    <a:lnR>
                      <a:noFill/>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AFAFA"/>
                    </a:solidFill>
                  </a:tcPr>
                </a:tc>
                <a:tc>
                  <a:txBody>
                    <a:bodyPr/>
                    <a:lstStyle/>
                    <a:p>
                      <a:pPr marL="0" marR="0">
                        <a:lnSpc>
                          <a:spcPct val="115000"/>
                        </a:lnSpc>
                        <a:spcBef>
                          <a:spcPts val="0"/>
                        </a:spcBef>
                        <a:spcAft>
                          <a:spcPts val="0"/>
                        </a:spcAft>
                      </a:pPr>
                      <a:r>
                        <a:rPr lang="en-US" sz="800">
                          <a:latin typeface="inherit"/>
                          <a:ea typeface="Times New Roman"/>
                          <a:cs typeface="Arial"/>
                        </a:rPr>
                        <a:t>Yes</a:t>
                      </a:r>
                      <a:endParaRPr lang="en-US" sz="800">
                        <a:latin typeface="Calibri"/>
                        <a:ea typeface="Calibri"/>
                        <a:cs typeface="Times New Roman"/>
                      </a:endParaRPr>
                    </a:p>
                  </a:txBody>
                  <a:tcPr marL="89814" marR="89814" marT="59876" marB="59876" anchor="b">
                    <a:lnL>
                      <a:noFill/>
                    </a:lnL>
                    <a:lnR>
                      <a:noFill/>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AFAFA"/>
                    </a:solidFill>
                  </a:tcPr>
                </a:tc>
                <a:tc>
                  <a:txBody>
                    <a:bodyPr/>
                    <a:lstStyle/>
                    <a:p>
                      <a:pPr marL="0" marR="0">
                        <a:lnSpc>
                          <a:spcPct val="115000"/>
                        </a:lnSpc>
                        <a:spcBef>
                          <a:spcPts val="0"/>
                        </a:spcBef>
                        <a:spcAft>
                          <a:spcPts val="0"/>
                        </a:spcAft>
                      </a:pPr>
                      <a:r>
                        <a:rPr lang="en-US" sz="800">
                          <a:latin typeface="inherit"/>
                          <a:ea typeface="Times New Roman"/>
                          <a:cs typeface="Arial"/>
                        </a:rPr>
                        <a:t>No</a:t>
                      </a:r>
                      <a:endParaRPr lang="en-US" sz="800">
                        <a:latin typeface="Calibri"/>
                        <a:ea typeface="Calibri"/>
                        <a:cs typeface="Times New Roman"/>
                      </a:endParaRPr>
                    </a:p>
                  </a:txBody>
                  <a:tcPr marL="89814" marR="89814" marT="59876" marB="59876" anchor="b">
                    <a:lnL>
                      <a:noFill/>
                    </a:lnL>
                    <a:lnR>
                      <a:noFill/>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AFAFA"/>
                    </a:solidFill>
                  </a:tcPr>
                </a:tc>
              </a:tr>
              <a:tr h="705701">
                <a:tc>
                  <a:txBody>
                    <a:bodyPr/>
                    <a:lstStyle/>
                    <a:p>
                      <a:pPr marL="0" marR="0">
                        <a:lnSpc>
                          <a:spcPct val="115000"/>
                        </a:lnSpc>
                        <a:spcBef>
                          <a:spcPts val="0"/>
                        </a:spcBef>
                        <a:spcAft>
                          <a:spcPts val="0"/>
                        </a:spcAft>
                      </a:pPr>
                      <a:r>
                        <a:rPr lang="en-US" sz="800">
                          <a:latin typeface="inherit"/>
                          <a:ea typeface="Times New Roman"/>
                          <a:cs typeface="Arial"/>
                        </a:rPr>
                        <a:t>Security</a:t>
                      </a:r>
                      <a:endParaRPr lang="en-US" sz="800">
                        <a:latin typeface="Calibri"/>
                        <a:ea typeface="Calibri"/>
                        <a:cs typeface="Times New Roman"/>
                      </a:endParaRPr>
                    </a:p>
                  </a:txBody>
                  <a:tcPr marL="89814" marR="89814" marT="59876" marB="59876" anchor="b">
                    <a:lnL>
                      <a:noFill/>
                    </a:lnL>
                    <a:lnR>
                      <a:noFill/>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800">
                          <a:latin typeface="inherit"/>
                          <a:ea typeface="Times New Roman"/>
                          <a:cs typeface="Arial"/>
                        </a:rPr>
                        <a:t>Rely on the web security combined with built-in mobile security features</a:t>
                      </a:r>
                      <a:endParaRPr lang="en-US" sz="800">
                        <a:latin typeface="Calibri"/>
                        <a:ea typeface="Calibri"/>
                        <a:cs typeface="Times New Roman"/>
                      </a:endParaRPr>
                    </a:p>
                  </a:txBody>
                  <a:tcPr marL="89814" marR="89814" marT="59876" marB="59876" anchor="b">
                    <a:lnL>
                      <a:noFill/>
                    </a:lnL>
                    <a:lnR>
                      <a:noFill/>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800" dirty="0">
                          <a:latin typeface="inherit"/>
                          <a:ea typeface="Times New Roman"/>
                          <a:cs typeface="Arial"/>
                        </a:rPr>
                        <a:t>Rely mainly on the web security</a:t>
                      </a:r>
                      <a:endParaRPr lang="en-US" sz="800" dirty="0">
                        <a:latin typeface="Calibri"/>
                        <a:ea typeface="Calibri"/>
                        <a:cs typeface="Times New Roman"/>
                      </a:endParaRPr>
                    </a:p>
                  </a:txBody>
                  <a:tcPr marL="89814" marR="89814" marT="59876" marB="59876" anchor="b">
                    <a:lnL>
                      <a:noFill/>
                    </a:lnL>
                    <a:lnR>
                      <a:noFill/>
                    </a:lnR>
                    <a:lnT w="12700" cap="flat" cmpd="sng" algn="ctr">
                      <a:solidFill>
                        <a:srgbClr val="E4E4E4"/>
                      </a:solidFill>
                      <a:prstDash val="solid"/>
                      <a:round/>
                      <a:headEnd type="none" w="med" len="med"/>
                      <a:tailEnd type="none" w="med" len="med"/>
                    </a:lnT>
                    <a:lnB w="12700" cap="flat" cmpd="sng" algn="ctr">
                      <a:solidFill>
                        <a:srgbClr val="E4E4E4"/>
                      </a:solidFill>
                      <a:prstDash val="solid"/>
                      <a:round/>
                      <a:headEnd type="none" w="med" len="med"/>
                      <a:tailEnd type="none" w="med" len="med"/>
                    </a:lnB>
                    <a:solidFill>
                      <a:srgbClr val="FFFFFF"/>
                    </a:solidFill>
                  </a:tcPr>
                </a:tc>
              </a:tr>
            </a:tbl>
          </a:graphicData>
        </a:graphic>
      </p:graphicFrame>
      <p:sp>
        <p:nvSpPr>
          <p:cNvPr id="3" name="Footer Placeholder 2"/>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4800" b="1" u="sng" dirty="0" smtClean="0"/>
              <a:t>Business models for e-commerce</a:t>
            </a:r>
            <a:endParaRPr lang="en-US" b="1" u="sng" dirty="0"/>
          </a:p>
        </p:txBody>
      </p:sp>
      <p:sp>
        <p:nvSpPr>
          <p:cNvPr id="3" name="Content Placeholder 2"/>
          <p:cNvSpPr>
            <a:spLocks noGrp="1"/>
          </p:cNvSpPr>
          <p:nvPr>
            <p:ph idx="1"/>
          </p:nvPr>
        </p:nvSpPr>
        <p:spPr/>
        <p:txBody>
          <a:bodyPr>
            <a:normAutofit fontScale="85000" lnSpcReduction="20000"/>
          </a:bodyPr>
          <a:lstStyle/>
          <a:p>
            <a:r>
              <a:rPr lang="en-US" dirty="0" smtClean="0"/>
              <a:t>A business model is a set of planned activities designed to result in a market place.</a:t>
            </a:r>
          </a:p>
          <a:p>
            <a:r>
              <a:rPr lang="en-US" dirty="0" smtClean="0"/>
              <a:t>The business model is at the center of business plan</a:t>
            </a:r>
          </a:p>
          <a:p>
            <a:r>
              <a:rPr lang="en-US" dirty="0" smtClean="0"/>
              <a:t>A business plan is a document that describes organization’s business model</a:t>
            </a:r>
          </a:p>
          <a:p>
            <a:r>
              <a:rPr lang="en-US" dirty="0" smtClean="0"/>
              <a:t>An e-commerce business model is a term used broadly for the act of doing business using internet or other electronic means</a:t>
            </a:r>
          </a:p>
          <a:p>
            <a:r>
              <a:rPr lang="en-US" dirty="0" smtClean="0"/>
              <a:t>This model links employees, supplier, partners and consumers</a:t>
            </a:r>
          </a:p>
          <a:p>
            <a:r>
              <a:rPr lang="en-US" dirty="0" smtClean="0"/>
              <a:t>E-business means transformation of key business processes through the use of internet technology.</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Types of e-commerce</a:t>
            </a:r>
            <a:endParaRPr lang="en-US" b="1" dirty="0"/>
          </a:p>
        </p:txBody>
      </p:sp>
      <p:sp>
        <p:nvSpPr>
          <p:cNvPr id="3" name="Content Placeholder 2"/>
          <p:cNvSpPr>
            <a:spLocks noGrp="1"/>
          </p:cNvSpPr>
          <p:nvPr>
            <p:ph idx="1"/>
          </p:nvPr>
        </p:nvSpPr>
        <p:spPr/>
        <p:txBody>
          <a:bodyPr/>
          <a:lstStyle/>
          <a:p>
            <a:pPr marL="514350" indent="-514350">
              <a:buFont typeface="+mj-lt"/>
              <a:buAutoNum type="alphaLcPeriod"/>
            </a:pPr>
            <a:r>
              <a:rPr lang="en-US" dirty="0" smtClean="0"/>
              <a:t>B2C</a:t>
            </a:r>
          </a:p>
          <a:p>
            <a:pPr marL="514350" indent="-514350">
              <a:buFont typeface="+mj-lt"/>
              <a:buAutoNum type="alphaLcPeriod"/>
            </a:pPr>
            <a:r>
              <a:rPr lang="en-US" dirty="0" smtClean="0"/>
              <a:t>B2B</a:t>
            </a:r>
          </a:p>
          <a:p>
            <a:pPr marL="514350" indent="-514350">
              <a:buFont typeface="+mj-lt"/>
              <a:buAutoNum type="alphaLcPeriod"/>
            </a:pPr>
            <a:r>
              <a:rPr lang="en-US" dirty="0" smtClean="0"/>
              <a:t>C2C</a:t>
            </a:r>
          </a:p>
          <a:p>
            <a:pPr marL="514350" indent="-514350">
              <a:buFont typeface="+mj-lt"/>
              <a:buAutoNum type="alphaLcPeriod"/>
            </a:pPr>
            <a:r>
              <a:rPr lang="en-US" dirty="0" smtClean="0"/>
              <a:t>C2B</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To Customer(B2C)</a:t>
            </a:r>
            <a:endParaRPr lang="en-US" dirty="0"/>
          </a:p>
        </p:txBody>
      </p:sp>
      <p:sp>
        <p:nvSpPr>
          <p:cNvPr id="3" name="Content Placeholder 2"/>
          <p:cNvSpPr>
            <a:spLocks noGrp="1"/>
          </p:cNvSpPr>
          <p:nvPr>
            <p:ph idx="1"/>
          </p:nvPr>
        </p:nvSpPr>
        <p:spPr/>
        <p:txBody>
          <a:bodyPr>
            <a:normAutofit/>
          </a:bodyPr>
          <a:lstStyle/>
          <a:p>
            <a:r>
              <a:rPr lang="en-IN" dirty="0" smtClean="0"/>
              <a:t>This is most common form of ecommerce. </a:t>
            </a:r>
          </a:p>
          <a:p>
            <a:r>
              <a:rPr lang="en-IN" dirty="0" smtClean="0"/>
              <a:t>These systems allow businesses to sell goods and services to consumers via the internet. </a:t>
            </a:r>
          </a:p>
          <a:p>
            <a:r>
              <a:rPr lang="en-IN" dirty="0" smtClean="0"/>
              <a:t>Group of these online shop-fronts are called e-malls and are essentially online shopping centres.</a:t>
            </a:r>
            <a:endParaRPr lang="en-US" dirty="0" smtClean="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r>
              <a:rPr lang="en-US" dirty="0" smtClean="0"/>
              <a:t>In traditional commerce all above components are physical.</a:t>
            </a:r>
          </a:p>
          <a:p>
            <a:r>
              <a:rPr lang="en-US" dirty="0" smtClean="0"/>
              <a:t>The commerce in which all or at least one of the above component is digital is called e-commerce.</a:t>
            </a:r>
          </a:p>
          <a:p>
            <a:r>
              <a:rPr lang="en-US" dirty="0" smtClean="0"/>
              <a:t>In other words, e-commerce is a modern business methodology that addresses the need of organization and consumers to reduce cost while improving the quality of goods and services and increasing the speed of service delivery.</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r>
              <a:rPr lang="en-IN" dirty="0" smtClean="0"/>
              <a:t>In B2C e-commerce companies sell goods to consumers online in a dynamic environment. </a:t>
            </a:r>
          </a:p>
          <a:p>
            <a:r>
              <a:rPr lang="en-IN" dirty="0" smtClean="0"/>
              <a:t>Each transaction under B2C represents an individual buying online.</a:t>
            </a:r>
            <a:endParaRPr lang="en-US" dirty="0" smtClean="0"/>
          </a:p>
          <a:p>
            <a:pPr marL="514350" indent="-514350">
              <a:buNone/>
            </a:pPr>
            <a:endParaRPr lang="en-US" b="1" dirty="0" smtClean="0"/>
          </a:p>
          <a:p>
            <a:pPr marL="514350" indent="-514350">
              <a:buFont typeface="Wingdings" pitchFamily="2" charset="2"/>
              <a:buChar char="§"/>
            </a:pPr>
            <a:r>
              <a:rPr lang="en-US" dirty="0" smtClean="0"/>
              <a:t>E.g. amazon.com, pets.com , eDiets.com, Dell.com etc</a:t>
            </a:r>
          </a:p>
          <a:p>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IN" b="1" dirty="0" smtClean="0"/>
              <a:t>Steps in B2C E-commerce</a:t>
            </a:r>
            <a:r>
              <a:rPr lang="en-US" dirty="0" smtClean="0"/>
              <a:t/>
            </a:r>
            <a:br>
              <a:rPr lang="en-US" dirty="0" smtClean="0"/>
            </a:br>
            <a:endParaRPr lang="en-US" dirty="0"/>
          </a:p>
        </p:txBody>
      </p:sp>
      <p:sp>
        <p:nvSpPr>
          <p:cNvPr id="3" name="Content Placeholder 2"/>
          <p:cNvSpPr>
            <a:spLocks noGrp="1"/>
          </p:cNvSpPr>
          <p:nvPr>
            <p:ph idx="1"/>
          </p:nvPr>
        </p:nvSpPr>
        <p:spPr>
          <a:xfrm>
            <a:off x="457200" y="838200"/>
            <a:ext cx="8229600" cy="5287963"/>
          </a:xfrm>
        </p:spPr>
        <p:txBody>
          <a:bodyPr>
            <a:normAutofit fontScale="77500" lnSpcReduction="20000"/>
          </a:bodyPr>
          <a:lstStyle/>
          <a:p>
            <a:pPr marL="514350" lvl="0" indent="-514350">
              <a:buFont typeface="+mj-lt"/>
              <a:buAutoNum type="arabicPeriod"/>
            </a:pPr>
            <a:r>
              <a:rPr lang="en-IN" dirty="0" smtClean="0"/>
              <a:t>Customer uses a browser and locates vendor or he has vendor's web page address</a:t>
            </a:r>
            <a:endParaRPr lang="en-US" dirty="0" smtClean="0"/>
          </a:p>
          <a:p>
            <a:pPr marL="514350" lvl="0" indent="-514350">
              <a:buFont typeface="+mj-lt"/>
              <a:buAutoNum type="arabicPeriod"/>
            </a:pPr>
            <a:r>
              <a:rPr lang="en-IN" dirty="0" smtClean="0"/>
              <a:t>Sees Vendor's web page listing of items available, prices etc</a:t>
            </a:r>
            <a:endParaRPr lang="en-US" dirty="0" smtClean="0"/>
          </a:p>
          <a:p>
            <a:pPr marL="514350" lvl="0" indent="-514350">
              <a:buFont typeface="+mj-lt"/>
              <a:buAutoNum type="arabicPeriod"/>
            </a:pPr>
            <a:r>
              <a:rPr lang="en-IN" dirty="0" smtClean="0"/>
              <a:t>Customer selects item and places order. Order may include credit card details or may be cash on delivery</a:t>
            </a:r>
            <a:endParaRPr lang="en-US" dirty="0" smtClean="0"/>
          </a:p>
          <a:p>
            <a:pPr marL="514350" lvl="0" indent="-514350">
              <a:buFont typeface="+mj-lt"/>
              <a:buAutoNum type="arabicPeriod"/>
            </a:pPr>
            <a:r>
              <a:rPr lang="en-IN" dirty="0" smtClean="0"/>
              <a:t>Vendor checks with credit card company customer’s credit</a:t>
            </a:r>
            <a:endParaRPr lang="en-US" dirty="0" smtClean="0"/>
          </a:p>
          <a:p>
            <a:pPr marL="514350" lvl="0" indent="-514350">
              <a:buFont typeface="+mj-lt"/>
              <a:buAutoNum type="arabicPeriod"/>
            </a:pPr>
            <a:r>
              <a:rPr lang="en-IN" dirty="0" smtClean="0"/>
              <a:t>Credit card company OKs transaction</a:t>
            </a:r>
            <a:endParaRPr lang="en-US" dirty="0" smtClean="0"/>
          </a:p>
          <a:p>
            <a:pPr marL="514350" lvl="0" indent="-514350">
              <a:buFont typeface="+mj-lt"/>
              <a:buAutoNum type="arabicPeriod"/>
            </a:pPr>
            <a:r>
              <a:rPr lang="en-IN" dirty="0" smtClean="0"/>
              <a:t>Vendor acknowledges Customer’s order and gives details of delivery date, mode of transport, cost etc</a:t>
            </a:r>
            <a:endParaRPr lang="en-US" dirty="0" smtClean="0"/>
          </a:p>
          <a:p>
            <a:pPr marL="514350" lvl="0" indent="-514350">
              <a:buFont typeface="+mj-lt"/>
              <a:buAutoNum type="arabicPeriod"/>
            </a:pPr>
            <a:r>
              <a:rPr lang="en-IN" dirty="0" smtClean="0"/>
              <a:t>Vendor orders with distributor who ships item to vendor's warehouse from where item supplied to customer</a:t>
            </a:r>
            <a:endParaRPr lang="en-US" dirty="0" smtClean="0"/>
          </a:p>
          <a:p>
            <a:pPr marL="514350" indent="-514350">
              <a:buFont typeface="+mj-lt"/>
              <a:buAutoNum type="arabicPeriod"/>
            </a:pPr>
            <a:r>
              <a:rPr lang="en-IN" dirty="0" smtClean="0"/>
              <a:t>Customer's credit card company debits his account, credits vendor's account and sends bill to customer for payment</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2"/>
          <a:srcRect/>
          <a:stretch>
            <a:fillRect/>
          </a:stretch>
        </p:blipFill>
        <p:spPr bwMode="auto">
          <a:xfrm>
            <a:off x="381000" y="381000"/>
            <a:ext cx="8458199" cy="6095999"/>
          </a:xfrm>
          <a:prstGeom prst="rect">
            <a:avLst/>
          </a:prstGeom>
          <a:noFill/>
          <a:ln w="9525">
            <a:noFill/>
            <a:miter lim="800000"/>
            <a:headEnd/>
            <a:tailEnd/>
          </a:ln>
          <a:effectLst/>
        </p:spPr>
      </p:pic>
      <p:sp>
        <p:nvSpPr>
          <p:cNvPr id="3" name="Footer Placeholder 2"/>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Business To Business(B2B)</a:t>
            </a:r>
            <a:endParaRPr lang="en-US" b="1" dirty="0"/>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r>
              <a:rPr lang="en-IN" dirty="0" smtClean="0"/>
              <a:t>These systems are designed for businesses to collaborate or sell goods and services to each other. </a:t>
            </a:r>
          </a:p>
          <a:p>
            <a:r>
              <a:rPr lang="en-IN" dirty="0" smtClean="0"/>
              <a:t>In the past EDI was conducted on a direct link of some form between the two businesses where as today the most popular connection is the Internet.</a:t>
            </a:r>
            <a:endParaRPr lang="en-US" dirty="0" smtClean="0"/>
          </a:p>
          <a:p>
            <a:r>
              <a:rPr lang="en-IN" dirty="0" smtClean="0"/>
              <a:t>The two businesses pass information electronically to each other.</a:t>
            </a:r>
          </a:p>
          <a:p>
            <a:r>
              <a:rPr lang="en-IN" dirty="0" smtClean="0"/>
              <a:t> B2B e-commerce currently makes up about 94% of all e-commerce transactions</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B2B</a:t>
            </a:r>
            <a:endParaRPr lang="en-US" dirty="0"/>
          </a:p>
        </p:txBody>
      </p:sp>
      <p:sp>
        <p:nvSpPr>
          <p:cNvPr id="3" name="Content Placeholder 2"/>
          <p:cNvSpPr>
            <a:spLocks noGrp="1"/>
          </p:cNvSpPr>
          <p:nvPr>
            <p:ph idx="1"/>
          </p:nvPr>
        </p:nvSpPr>
        <p:spPr/>
        <p:txBody>
          <a:bodyPr/>
          <a:lstStyle/>
          <a:p>
            <a:pPr lvl="0">
              <a:buFont typeface="Wingdings" pitchFamily="2" charset="2"/>
              <a:buChar char="Ø"/>
            </a:pPr>
            <a:r>
              <a:rPr lang="en-IN" dirty="0" smtClean="0"/>
              <a:t>Improved customer satisfaction</a:t>
            </a:r>
            <a:endParaRPr lang="en-US" dirty="0" smtClean="0"/>
          </a:p>
          <a:p>
            <a:pPr lvl="0">
              <a:buFont typeface="Wingdings" pitchFamily="2" charset="2"/>
              <a:buChar char="Ø"/>
            </a:pPr>
            <a:r>
              <a:rPr lang="en-IN" dirty="0" smtClean="0"/>
              <a:t>Improved inventory system</a:t>
            </a:r>
            <a:endParaRPr lang="en-US" dirty="0" smtClean="0"/>
          </a:p>
          <a:p>
            <a:pPr lvl="0">
              <a:buFont typeface="Wingdings" pitchFamily="2" charset="2"/>
              <a:buChar char="Ø"/>
            </a:pPr>
            <a:r>
              <a:rPr lang="en-IN" dirty="0" smtClean="0"/>
              <a:t>Easy and cost effective marketing</a:t>
            </a:r>
            <a:endParaRPr lang="en-US" dirty="0" smtClean="0"/>
          </a:p>
          <a:p>
            <a:pPr lvl="0">
              <a:buFont typeface="Wingdings" pitchFamily="2" charset="2"/>
              <a:buChar char="Ø"/>
            </a:pPr>
            <a:r>
              <a:rPr lang="en-IN" dirty="0" smtClean="0"/>
              <a:t>Coordination between manufacturers, distributors and dealers.</a:t>
            </a:r>
            <a:endParaRPr lang="en-US" dirty="0" smtClean="0"/>
          </a:p>
          <a:p>
            <a:pPr>
              <a:buFont typeface="Wingdings" pitchFamily="2" charset="2"/>
              <a:buChar char="Ø"/>
            </a:pPr>
            <a:r>
              <a:rPr lang="en-IN" dirty="0" smtClean="0"/>
              <a:t>Better management of business</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p:cNvPicPr>
            <a:picLocks noGrp="1" noChangeAspect="1" noChangeArrowheads="1"/>
          </p:cNvPicPr>
          <p:nvPr>
            <p:ph idx="1"/>
          </p:nvPr>
        </p:nvPicPr>
        <p:blipFill>
          <a:blip r:embed="rId2"/>
          <a:srcRect/>
          <a:stretch>
            <a:fillRect/>
          </a:stretch>
        </p:blipFill>
        <p:spPr bwMode="auto">
          <a:xfrm>
            <a:off x="762000" y="381000"/>
            <a:ext cx="7848600" cy="6248400"/>
          </a:xfrm>
          <a:prstGeom prst="rect">
            <a:avLst/>
          </a:prstGeom>
          <a:noFill/>
          <a:ln w="9525">
            <a:noFill/>
            <a:miter lim="800000"/>
            <a:headEnd/>
            <a:tailEnd/>
          </a:ln>
          <a:effectLst/>
        </p:spPr>
      </p:pic>
      <p:sp>
        <p:nvSpPr>
          <p:cNvPr id="3" name="Footer Placeholder 2"/>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t>Customer To Customer (C2C)</a:t>
            </a:r>
            <a:endParaRPr lang="en-US" b="1" dirty="0"/>
          </a:p>
        </p:txBody>
      </p:sp>
      <p:sp>
        <p:nvSpPr>
          <p:cNvPr id="3" name="Content Placeholder 2"/>
          <p:cNvSpPr>
            <a:spLocks noGrp="1"/>
          </p:cNvSpPr>
          <p:nvPr>
            <p:ph idx="1"/>
          </p:nvPr>
        </p:nvSpPr>
        <p:spPr/>
        <p:txBody>
          <a:bodyPr>
            <a:normAutofit fontScale="92500"/>
          </a:bodyPr>
          <a:lstStyle/>
          <a:p>
            <a:pPr>
              <a:buFont typeface="Wingdings" pitchFamily="2" charset="2"/>
              <a:buChar char="Ø"/>
            </a:pPr>
            <a:r>
              <a:rPr lang="en-US" dirty="0" smtClean="0"/>
              <a:t>Consumer to consumer, or C2C, is the business model that facilitates commerce between private individuals. Whether it's for goods or services, this category of e-commerce connects people to do business with one another.</a:t>
            </a:r>
          </a:p>
          <a:p>
            <a:pPr>
              <a:buFont typeface="Wingdings" pitchFamily="2" charset="2"/>
              <a:buChar char="Ø"/>
            </a:pPr>
            <a:r>
              <a:rPr lang="en-US" dirty="0" smtClean="0"/>
              <a:t>A solid example of C2C transactions would be the classifieds section of a newspaper, or an auction </a:t>
            </a:r>
          </a:p>
          <a:p>
            <a:pPr>
              <a:buFont typeface="Wingdings" pitchFamily="2" charset="2"/>
              <a:buChar char="Ø"/>
            </a:pPr>
            <a:r>
              <a:rPr lang="en-US" dirty="0" err="1" smtClean="0"/>
              <a:t>Eg</a:t>
            </a:r>
            <a:r>
              <a:rPr lang="en-US" dirty="0" smtClean="0"/>
              <a:t>. </a:t>
            </a:r>
            <a:r>
              <a:rPr lang="en-US" dirty="0" err="1" smtClean="0"/>
              <a:t>Hamrobazar.com,ebay.com</a:t>
            </a:r>
            <a:r>
              <a:rPr lang="en-US" dirty="0" smtClean="0"/>
              <a:t> etc</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p:cNvPicPr>
            <a:picLocks noGrp="1" noChangeAspect="1" noChangeArrowheads="1"/>
          </p:cNvPicPr>
          <p:nvPr>
            <p:ph idx="1"/>
          </p:nvPr>
        </p:nvPicPr>
        <p:blipFill>
          <a:blip r:embed="rId2"/>
          <a:srcRect/>
          <a:stretch>
            <a:fillRect/>
          </a:stretch>
        </p:blipFill>
        <p:spPr bwMode="auto">
          <a:xfrm>
            <a:off x="762000" y="533400"/>
            <a:ext cx="7696199" cy="5196681"/>
          </a:xfrm>
          <a:prstGeom prst="rect">
            <a:avLst/>
          </a:prstGeom>
          <a:noFill/>
          <a:ln w="9525">
            <a:noFill/>
            <a:miter lim="800000"/>
            <a:headEnd/>
            <a:tailEnd/>
          </a:ln>
          <a:effectLst/>
        </p:spPr>
      </p:pic>
      <p:sp>
        <p:nvSpPr>
          <p:cNvPr id="3" name="Footer Placeholder 2"/>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92162"/>
          </a:xfrm>
        </p:spPr>
        <p:txBody>
          <a:bodyPr/>
          <a:lstStyle/>
          <a:p>
            <a:r>
              <a:rPr lang="en-US" dirty="0" smtClean="0"/>
              <a:t>Consumer To Business</a:t>
            </a:r>
            <a:endParaRPr lang="en-US" dirty="0"/>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pPr>
              <a:buFont typeface="Wingdings" pitchFamily="2" charset="2"/>
              <a:buChar char="Ø"/>
            </a:pPr>
            <a:r>
              <a:rPr lang="en-US" dirty="0" smtClean="0"/>
              <a:t>Instead of a business advertising a service to someone and waiting for them to take it up, </a:t>
            </a:r>
            <a:r>
              <a:rPr lang="en-US" b="1" dirty="0" smtClean="0"/>
              <a:t>customers now demanded a service for a price</a:t>
            </a:r>
            <a:r>
              <a:rPr lang="en-US" dirty="0" smtClean="0"/>
              <a:t> that they’re happy to pay and waited for a business (or freelancer) to fill the gap. </a:t>
            </a:r>
          </a:p>
          <a:p>
            <a:pPr>
              <a:buFont typeface="Wingdings" pitchFamily="2" charset="2"/>
              <a:buChar char="Ø"/>
            </a:pPr>
            <a:r>
              <a:rPr lang="en-US" dirty="0" smtClean="0"/>
              <a:t>Consumer to Business transactions occur online when, for example, a Blog owner sells advertisement space to Target on their Blog</a:t>
            </a:r>
          </a:p>
          <a:p>
            <a:pPr>
              <a:buFont typeface="Wingdings" pitchFamily="2" charset="2"/>
              <a:buChar char="Ø"/>
            </a:pPr>
            <a:r>
              <a:rPr lang="en-US" dirty="0" smtClean="0"/>
              <a:t> Also, someone with a certain skill can provide a service to a company without being in business themselves, such as a consumer building a website for a local small company</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AutoShape 2" descr="C2B ecommerce business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2163" name="Picture 3"/>
          <p:cNvPicPr>
            <a:picLocks noGrp="1" noChangeAspect="1" noChangeArrowheads="1"/>
          </p:cNvPicPr>
          <p:nvPr>
            <p:ph idx="1"/>
          </p:nvPr>
        </p:nvPicPr>
        <p:blipFill>
          <a:blip r:embed="rId2"/>
          <a:srcRect/>
          <a:stretch>
            <a:fillRect/>
          </a:stretch>
        </p:blipFill>
        <p:spPr bwMode="auto">
          <a:xfrm>
            <a:off x="609600" y="533400"/>
            <a:ext cx="8077200" cy="5714999"/>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Technology driver for e-commerce development</a:t>
            </a:r>
            <a:endParaRPr lang="en-US" dirty="0"/>
          </a:p>
        </p:txBody>
      </p:sp>
      <p:sp>
        <p:nvSpPr>
          <p:cNvPr id="3" name="Content Placeholder 2"/>
          <p:cNvSpPr>
            <a:spLocks noGrp="1"/>
          </p:cNvSpPr>
          <p:nvPr>
            <p:ph idx="1"/>
          </p:nvPr>
        </p:nvSpPr>
        <p:spPr/>
        <p:txBody>
          <a:bodyPr/>
          <a:lstStyle/>
          <a:p>
            <a:r>
              <a:rPr lang="en-US" dirty="0" smtClean="0"/>
              <a:t>Development in following factor</a:t>
            </a:r>
          </a:p>
          <a:p>
            <a:pPr lvl="1"/>
            <a:r>
              <a:rPr lang="en-US" dirty="0" smtClean="0"/>
              <a:t>Processing</a:t>
            </a:r>
          </a:p>
          <a:p>
            <a:pPr lvl="1"/>
            <a:r>
              <a:rPr lang="en-US" dirty="0" smtClean="0"/>
              <a:t>Storage</a:t>
            </a:r>
          </a:p>
          <a:p>
            <a:pPr lvl="1"/>
            <a:r>
              <a:rPr lang="en-US" dirty="0" smtClean="0"/>
              <a:t>Network</a:t>
            </a:r>
          </a:p>
          <a:p>
            <a:pPr lvl="1"/>
            <a:r>
              <a:rPr lang="en-US" smtClean="0"/>
              <a:t>Data Analysis Tools</a:t>
            </a:r>
            <a:endParaRPr lang="en-US"/>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Models..</a:t>
            </a:r>
            <a:endParaRPr lang="en-US" dirty="0"/>
          </a:p>
        </p:txBody>
      </p:sp>
      <p:sp>
        <p:nvSpPr>
          <p:cNvPr id="3" name="Content Placeholder 2"/>
          <p:cNvSpPr>
            <a:spLocks noGrp="1"/>
          </p:cNvSpPr>
          <p:nvPr>
            <p:ph idx="1"/>
          </p:nvPr>
        </p:nvSpPr>
        <p:spPr/>
        <p:txBody>
          <a:bodyPr/>
          <a:lstStyle/>
          <a:p>
            <a:pPr>
              <a:buNone/>
            </a:pPr>
            <a:r>
              <a:rPr lang="en-IN" b="1" u="sng" dirty="0" smtClean="0"/>
              <a:t>G2B or G2C (Government to Business or Government to Consumer)</a:t>
            </a:r>
            <a:endParaRPr lang="en-US" u="sng" dirty="0" smtClean="0"/>
          </a:p>
          <a:p>
            <a:pPr>
              <a:buFont typeface="Wingdings" pitchFamily="2" charset="2"/>
              <a:buChar char="Ø"/>
            </a:pPr>
            <a:r>
              <a:rPr lang="en-IN" dirty="0" smtClean="0"/>
              <a:t>These systems involve the government providing services to business and consumers. These services may range from the online provision of information through to electronic lodgement of forms or tax returns</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IN" b="1" u="sng" dirty="0" smtClean="0"/>
              <a:t>location based commerce (L-Commerce)-</a:t>
            </a:r>
            <a:endParaRPr lang="en-US" u="sng" dirty="0" smtClean="0"/>
          </a:p>
          <a:p>
            <a:pPr>
              <a:buFont typeface="Wingdings" pitchFamily="2" charset="2"/>
              <a:buChar char="Ø"/>
            </a:pPr>
            <a:r>
              <a:rPr lang="en-IN" dirty="0" smtClean="0"/>
              <a:t>M comm. transaction targeted to individual in specific location at specific time.</a:t>
            </a:r>
            <a:endParaRPr lang="en-US" dirty="0" smtClean="0"/>
          </a:p>
          <a:p>
            <a:pPr>
              <a:buNone/>
            </a:pPr>
            <a:r>
              <a:rPr lang="en-IN" b="1" u="sng" dirty="0" smtClean="0"/>
              <a:t>C-Commerce-(Collaborative Electronic Commerce)-</a:t>
            </a:r>
            <a:endParaRPr lang="en-US" u="sng" dirty="0" smtClean="0"/>
          </a:p>
          <a:p>
            <a:pPr>
              <a:buFont typeface="Wingdings" pitchFamily="2" charset="2"/>
              <a:buChar char="Ø"/>
            </a:pPr>
            <a:r>
              <a:rPr lang="en-IN" dirty="0" smtClean="0"/>
              <a:t>EC model in which individual or group communicate or collaborative online</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b. B2B</a:t>
            </a:r>
          </a:p>
          <a:p>
            <a:pPr>
              <a:buNone/>
            </a:pPr>
            <a:r>
              <a:rPr lang="en-US" dirty="0" smtClean="0"/>
              <a:t>E.g.metalsite.com, SHOP2gether.com, dell.com</a:t>
            </a:r>
          </a:p>
          <a:p>
            <a:pPr>
              <a:buNone/>
            </a:pPr>
            <a:r>
              <a:rPr lang="en-US" dirty="0" smtClean="0"/>
              <a:t>c. C2C</a:t>
            </a:r>
          </a:p>
          <a:p>
            <a:pPr>
              <a:buNone/>
            </a:pPr>
            <a:r>
              <a:rPr lang="en-US" dirty="0" smtClean="0"/>
              <a:t>e.g. ebay.com, hamrobazar.com</a:t>
            </a:r>
          </a:p>
          <a:p>
            <a:pPr>
              <a:buNone/>
            </a:pPr>
            <a:r>
              <a:rPr lang="en-US" dirty="0" smtClean="0"/>
              <a:t>d. C2B</a:t>
            </a:r>
          </a:p>
          <a:p>
            <a:pPr>
              <a:buNone/>
            </a:pPr>
            <a:r>
              <a:rPr lang="en-US" dirty="0" smtClean="0"/>
              <a:t>e.g. priceline.com</a:t>
            </a:r>
          </a:p>
          <a:p>
            <a:pPr>
              <a:buNone/>
            </a:pPr>
            <a:endParaRPr lang="en-US" dirty="0" smtClean="0"/>
          </a:p>
          <a:p>
            <a:pPr>
              <a:buNone/>
            </a:pPr>
            <a:endParaRPr lang="en-US" smtClean="0"/>
          </a:p>
          <a:p>
            <a:pPr>
              <a:buNone/>
            </a:pPr>
            <a:endParaRPr lang="en-US" dirty="0" smtClean="0"/>
          </a:p>
          <a:p>
            <a:pPr>
              <a:buNone/>
            </a:pP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e-commerce</a:t>
            </a:r>
            <a:endParaRPr lang="en-US" dirty="0"/>
          </a:p>
        </p:txBody>
      </p:sp>
      <p:sp>
        <p:nvSpPr>
          <p:cNvPr id="3" name="Content Placeholder 2"/>
          <p:cNvSpPr>
            <a:spLocks noGrp="1"/>
          </p:cNvSpPr>
          <p:nvPr>
            <p:ph idx="1"/>
          </p:nvPr>
        </p:nvSpPr>
        <p:spPr/>
        <p:txBody>
          <a:bodyPr/>
          <a:lstStyle/>
          <a:p>
            <a:r>
              <a:rPr lang="en-US" dirty="0" smtClean="0"/>
              <a:t>IBM’s definition of e-commerce</a:t>
            </a:r>
          </a:p>
          <a:p>
            <a:pPr>
              <a:buNone/>
            </a:pPr>
            <a:r>
              <a:rPr lang="en-US" dirty="0" smtClean="0"/>
              <a:t>“The transformation of key business processes through the use of internet technologies”</a:t>
            </a:r>
          </a:p>
          <a:p>
            <a:pPr>
              <a:buFont typeface="Wingdings" pitchFamily="2" charset="2"/>
              <a:buChar char="§"/>
            </a:pPr>
            <a:r>
              <a:rPr lang="en-US" dirty="0" smtClean="0"/>
              <a:t>According to R. </a:t>
            </a:r>
            <a:r>
              <a:rPr lang="en-US" dirty="0" err="1" smtClean="0"/>
              <a:t>Kalakota</a:t>
            </a:r>
            <a:endParaRPr lang="en-US" dirty="0" smtClean="0"/>
          </a:p>
          <a:p>
            <a:pPr>
              <a:buNone/>
            </a:pPr>
            <a:r>
              <a:rPr lang="en-US" dirty="0" smtClean="0"/>
              <a:t>“E-commerce is buying and selling activities over digital media”</a:t>
            </a:r>
            <a:endParaRPr lang="en-US" dirty="0"/>
          </a:p>
        </p:txBody>
      </p:sp>
      <p:sp>
        <p:nvSpPr>
          <p:cNvPr id="4" name="Footer Placeholder 3"/>
          <p:cNvSpPr>
            <a:spLocks noGrp="1"/>
          </p:cNvSpPr>
          <p:nvPr>
            <p:ph type="ftr" sz="quarter" idx="11"/>
          </p:nvPr>
        </p:nvSpPr>
        <p:spPr/>
        <p:txBody>
          <a:bodyPr/>
          <a:lstStyle/>
          <a:p>
            <a:r>
              <a:rPr lang="en-US" smtClean="0"/>
              <a:t>Compiled By :Sudip Raj Khadka</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TotalTime>
  <Words>3764</Words>
  <Application>Microsoft Office PowerPoint</Application>
  <PresentationFormat>On-screen Show (4:3)</PresentationFormat>
  <Paragraphs>402</Paragraphs>
  <Slides>82</Slides>
  <Notes>0</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Office Theme</vt:lpstr>
      <vt:lpstr>UNIT 1</vt:lpstr>
      <vt:lpstr>What is Commerce ?</vt:lpstr>
      <vt:lpstr>What is business ?</vt:lpstr>
      <vt:lpstr>Difference between Commerce and Business</vt:lpstr>
      <vt:lpstr>Contd…</vt:lpstr>
      <vt:lpstr>1.1 Introduction</vt:lpstr>
      <vt:lpstr>Slide 7</vt:lpstr>
      <vt:lpstr>Technology driver for e-commerce development</vt:lpstr>
      <vt:lpstr>Definition of e-commerce</vt:lpstr>
      <vt:lpstr>We can define e-commerce in the following Four perspective</vt:lpstr>
      <vt:lpstr>Communication Perspective</vt:lpstr>
      <vt:lpstr>Business Perspective</vt:lpstr>
      <vt:lpstr>Service Perspective</vt:lpstr>
      <vt:lpstr>Online Perspective</vt:lpstr>
      <vt:lpstr>Basic Benefit of E-Commerce</vt:lpstr>
      <vt:lpstr>Slide 16</vt:lpstr>
      <vt:lpstr>Slide 17</vt:lpstr>
      <vt:lpstr>Slide 18</vt:lpstr>
      <vt:lpstr>Slide 19</vt:lpstr>
      <vt:lpstr>Pure and Partial E-commerce</vt:lpstr>
      <vt:lpstr>Important characteristics of e-commerce  are:</vt:lpstr>
      <vt:lpstr>Slide 22</vt:lpstr>
      <vt:lpstr>1.2 E-commerce terminologies and Fundamentals</vt:lpstr>
      <vt:lpstr>1.2 E-commerce terminologies and Fundamentals contd….</vt:lpstr>
      <vt:lpstr>1.2 E-commerce terminologies and Fundamentals contd….</vt:lpstr>
      <vt:lpstr> E-commerce framework</vt:lpstr>
      <vt:lpstr>Slide 27</vt:lpstr>
      <vt:lpstr>Slide 28</vt:lpstr>
      <vt:lpstr>Network Infrastructure </vt:lpstr>
      <vt:lpstr>Multimedia Contents and Network Publishing - </vt:lpstr>
      <vt:lpstr>Messaging and Information Distribution Infrastructure </vt:lpstr>
      <vt:lpstr>Common Business Services Infrastructure </vt:lpstr>
      <vt:lpstr>Public Policy and Technical Standards </vt:lpstr>
      <vt:lpstr>Slide 34</vt:lpstr>
      <vt:lpstr> E-commerce framework</vt:lpstr>
      <vt:lpstr>The framework of e-commerce consists of three parts</vt:lpstr>
      <vt:lpstr>Slide 37</vt:lpstr>
      <vt:lpstr>Slide 38</vt:lpstr>
      <vt:lpstr>Slide 39</vt:lpstr>
      <vt:lpstr>Slide 40</vt:lpstr>
      <vt:lpstr>Slide 41</vt:lpstr>
      <vt:lpstr>1.4 Elements of e-commerce application</vt:lpstr>
      <vt:lpstr>Slide 43</vt:lpstr>
      <vt:lpstr>Slide 44</vt:lpstr>
      <vt:lpstr>Slide 45</vt:lpstr>
      <vt:lpstr>Slide 46</vt:lpstr>
      <vt:lpstr> Dimensions of e-commerce</vt:lpstr>
      <vt:lpstr>Slide 48</vt:lpstr>
      <vt:lpstr>Slide 49</vt:lpstr>
      <vt:lpstr>1.6 Benefits of e-commerce</vt:lpstr>
      <vt:lpstr>Slide 51</vt:lpstr>
      <vt:lpstr>Slide 52</vt:lpstr>
      <vt:lpstr> limitations of e-commerce</vt:lpstr>
      <vt:lpstr>Slide 54</vt:lpstr>
      <vt:lpstr>Slide 55</vt:lpstr>
      <vt:lpstr> E-commerce opportunities for industries</vt:lpstr>
      <vt:lpstr> The driving forces for e-commerce</vt:lpstr>
      <vt:lpstr>Slide 58</vt:lpstr>
      <vt:lpstr>Mobile Commerce( M-commerce)</vt:lpstr>
      <vt:lpstr>M-Commerce Contd..</vt:lpstr>
      <vt:lpstr>Advantage of M-Commerce</vt:lpstr>
      <vt:lpstr>Slide 62</vt:lpstr>
      <vt:lpstr>Slide 63</vt:lpstr>
      <vt:lpstr>Slide 64</vt:lpstr>
      <vt:lpstr>Slide 65</vt:lpstr>
      <vt:lpstr>Slide 66</vt:lpstr>
      <vt:lpstr> Business models for e-commerce</vt:lpstr>
      <vt:lpstr> Types of e-commerce</vt:lpstr>
      <vt:lpstr>Business To Customer(B2C)</vt:lpstr>
      <vt:lpstr>Contd…</vt:lpstr>
      <vt:lpstr>Steps in B2C E-commerce </vt:lpstr>
      <vt:lpstr>Slide 72</vt:lpstr>
      <vt:lpstr>Business To Business(B2B)</vt:lpstr>
      <vt:lpstr>Advantage Of B2B</vt:lpstr>
      <vt:lpstr>Slide 75</vt:lpstr>
      <vt:lpstr>Customer To Customer (C2C)</vt:lpstr>
      <vt:lpstr>Slide 77</vt:lpstr>
      <vt:lpstr>Consumer To Business</vt:lpstr>
      <vt:lpstr>Slide 79</vt:lpstr>
      <vt:lpstr>Other Models..</vt:lpstr>
      <vt:lpstr>Slide 81</vt:lpstr>
      <vt:lpstr>Slide 82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bsccsit</dc:creator>
  <cp:lastModifiedBy>user</cp:lastModifiedBy>
  <cp:revision>79</cp:revision>
  <dcterms:created xsi:type="dcterms:W3CDTF">2006-08-16T00:00:00Z</dcterms:created>
  <dcterms:modified xsi:type="dcterms:W3CDTF">2020-05-21T07:22:09Z</dcterms:modified>
</cp:coreProperties>
</file>