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537-100F-4D63-984B-526F86E41B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417C34-AAB7-4EB3-9D31-3A343A55D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34FD6-C8A1-4A2B-9BF4-713C1E1081CE}"/>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5" name="Footer Placeholder 4">
            <a:extLst>
              <a:ext uri="{FF2B5EF4-FFF2-40B4-BE49-F238E27FC236}">
                <a16:creationId xmlns:a16="http://schemas.microsoft.com/office/drawing/2014/main" id="{7F9CA9CB-1EF6-4A1D-B1E7-339A1CCA5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BB446-9070-4C79-A259-F253F07EDECE}"/>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253658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FA14-2D65-4A0B-B84F-7F5A9B274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ECACB4-0D03-482A-AFCA-522E0253E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898A-65A7-4EAB-983D-AA3685436E82}"/>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5" name="Footer Placeholder 4">
            <a:extLst>
              <a:ext uri="{FF2B5EF4-FFF2-40B4-BE49-F238E27FC236}">
                <a16:creationId xmlns:a16="http://schemas.microsoft.com/office/drawing/2014/main" id="{555B7E11-9BC1-468C-ABF5-245483981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D65E4-66AA-4A39-8566-8FFA57BA3580}"/>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284466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C3120-8F8C-45EE-8C71-EEFA48E5E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1EA4E-D184-466E-A620-9C696B592A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1CD5B-D8D5-43FA-A8C3-A04E82988C6B}"/>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5" name="Footer Placeholder 4">
            <a:extLst>
              <a:ext uri="{FF2B5EF4-FFF2-40B4-BE49-F238E27FC236}">
                <a16:creationId xmlns:a16="http://schemas.microsoft.com/office/drawing/2014/main" id="{59C5DEB9-7717-44DC-BDB6-9039976DD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E18B8-5C32-45FE-A7AA-36E2D8DBD062}"/>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188787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4E0-BBA0-4294-9D84-BC436D1EDEC1}"/>
              </a:ext>
            </a:extLst>
          </p:cNvPr>
          <p:cNvSpPr>
            <a:spLocks noGrp="1"/>
          </p:cNvSpPr>
          <p:nvPr>
            <p:ph type="title"/>
          </p:nvPr>
        </p:nvSpPr>
        <p:spPr>
          <a:xfrm>
            <a:off x="838200" y="365126"/>
            <a:ext cx="10515600" cy="901972"/>
          </a:xfrm>
        </p:spPr>
        <p:txBody>
          <a:bodyPr>
            <a:normAutofit/>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E97948F-D991-4307-81A6-B4CCA523897E}"/>
              </a:ext>
            </a:extLst>
          </p:cNvPr>
          <p:cNvSpPr>
            <a:spLocks noGrp="1"/>
          </p:cNvSpPr>
          <p:nvPr>
            <p:ph idx="1"/>
          </p:nvPr>
        </p:nvSpPr>
        <p:spPr>
          <a:xfrm>
            <a:off x="838200" y="1423850"/>
            <a:ext cx="10515600" cy="5185955"/>
          </a:xfrm>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174367-CF66-47D5-8505-741D78044573}"/>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5" name="Footer Placeholder 4">
            <a:extLst>
              <a:ext uri="{FF2B5EF4-FFF2-40B4-BE49-F238E27FC236}">
                <a16:creationId xmlns:a16="http://schemas.microsoft.com/office/drawing/2014/main" id="{89A048A0-0DE3-425B-8BB6-B4EEAB601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97D07-2204-4945-8B4F-915AF235A99D}"/>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358037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B779-C0A5-4EB8-8518-C5D92CD51F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D3CBD-8CB6-493A-B799-C5E137651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36BF9-7D14-4FC4-96FB-4660DA214D45}"/>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5" name="Footer Placeholder 4">
            <a:extLst>
              <a:ext uri="{FF2B5EF4-FFF2-40B4-BE49-F238E27FC236}">
                <a16:creationId xmlns:a16="http://schemas.microsoft.com/office/drawing/2014/main" id="{C0C8DBC1-4E79-4EF4-9682-091489524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16D6F-D104-4A4B-9DA3-7CA2EBD26D93}"/>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386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9173-C6B6-4C0B-B9FB-CDFA79F8C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9255D-8D93-49DD-AC21-F2FA49A69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81D096-5F0A-46D0-BDA0-7CA87DDED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433C9-741C-4D8B-967D-6E2BA400CDC5}"/>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6" name="Footer Placeholder 5">
            <a:extLst>
              <a:ext uri="{FF2B5EF4-FFF2-40B4-BE49-F238E27FC236}">
                <a16:creationId xmlns:a16="http://schemas.microsoft.com/office/drawing/2014/main" id="{3540687B-8D23-4F85-8FF0-AE7887A1C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5613A-46DA-431A-A4D6-C86A8D30AD21}"/>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231529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FA6A-0031-4591-8423-E0DBC147A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81565-F7A0-46DD-B65E-9D39FE4BA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01F0C-984E-44B5-9D96-96ED707FC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1E03F-99E5-4BA5-AF0E-25CEDF972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D552AC-427C-4F55-AD0F-FA51F5921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6D8F2-5D51-49D1-9F78-05C89A12B03C}"/>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8" name="Footer Placeholder 7">
            <a:extLst>
              <a:ext uri="{FF2B5EF4-FFF2-40B4-BE49-F238E27FC236}">
                <a16:creationId xmlns:a16="http://schemas.microsoft.com/office/drawing/2014/main" id="{63E4359F-2CBD-4286-93D7-92D4220A27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9A49B-1E66-4599-8C50-4D73E5530EE3}"/>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26826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A5D8-1779-43DE-A0B2-4B3BBD5374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DAD719-D4CD-45E0-854D-CB1765D072F6}"/>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4" name="Footer Placeholder 3">
            <a:extLst>
              <a:ext uri="{FF2B5EF4-FFF2-40B4-BE49-F238E27FC236}">
                <a16:creationId xmlns:a16="http://schemas.microsoft.com/office/drawing/2014/main" id="{25257892-5976-4F0E-AA7D-667DAB024E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25127-57C0-4F39-92D6-678229A0F736}"/>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177057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35408-B80E-4754-AEDB-0C701C825AEF}"/>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3" name="Footer Placeholder 2">
            <a:extLst>
              <a:ext uri="{FF2B5EF4-FFF2-40B4-BE49-F238E27FC236}">
                <a16:creationId xmlns:a16="http://schemas.microsoft.com/office/drawing/2014/main" id="{64BE6E02-9766-434F-AB9E-BD00286956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EDDA6C-BDB3-4C95-B19E-9DFF49E29B71}"/>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114820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0929-2831-46A5-8F21-826840BCA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27FAA-EEDE-4694-9463-239A7B38F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EB867-76EC-432E-A9A4-1A027D2C6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05ABD-A426-4F51-A379-43658898F9A2}"/>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6" name="Footer Placeholder 5">
            <a:extLst>
              <a:ext uri="{FF2B5EF4-FFF2-40B4-BE49-F238E27FC236}">
                <a16:creationId xmlns:a16="http://schemas.microsoft.com/office/drawing/2014/main" id="{662A7D16-DF92-4A79-BF77-DEE4297C8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B6007-D43B-4847-A557-7A6309FA4ABC}"/>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37011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2783-DFDE-4CF0-98AC-78D809B70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8F75E-C696-4EA1-999E-FBED819DB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F882D-CD39-4E8A-B7C1-2BCEDE2E8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54863-F450-4FB2-B4F6-97D1F035953D}"/>
              </a:ext>
            </a:extLst>
          </p:cNvPr>
          <p:cNvSpPr>
            <a:spLocks noGrp="1"/>
          </p:cNvSpPr>
          <p:nvPr>
            <p:ph type="dt" sz="half" idx="10"/>
          </p:nvPr>
        </p:nvSpPr>
        <p:spPr/>
        <p:txBody>
          <a:bodyPr/>
          <a:lstStyle/>
          <a:p>
            <a:fld id="{9F5AE1DF-A9CA-4DD0-B15F-4417DCE3BFC4}" type="datetimeFigureOut">
              <a:rPr lang="en-US" smtClean="0"/>
              <a:t>7/17/2021</a:t>
            </a:fld>
            <a:endParaRPr lang="en-US"/>
          </a:p>
        </p:txBody>
      </p:sp>
      <p:sp>
        <p:nvSpPr>
          <p:cNvPr id="6" name="Footer Placeholder 5">
            <a:extLst>
              <a:ext uri="{FF2B5EF4-FFF2-40B4-BE49-F238E27FC236}">
                <a16:creationId xmlns:a16="http://schemas.microsoft.com/office/drawing/2014/main" id="{EEAC8ABA-4691-4F7A-A324-240DBAC5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CBD22-A645-46CB-A801-792B5103C415}"/>
              </a:ext>
            </a:extLst>
          </p:cNvPr>
          <p:cNvSpPr>
            <a:spLocks noGrp="1"/>
          </p:cNvSpPr>
          <p:nvPr>
            <p:ph type="sldNum" sz="quarter" idx="12"/>
          </p:nvPr>
        </p:nvSpPr>
        <p:spPr/>
        <p:txBody>
          <a:bodyPr/>
          <a:lstStyle/>
          <a:p>
            <a:fld id="{7C29E32A-2B77-4AF7-81D0-C58ED4F1B130}" type="slidenum">
              <a:rPr lang="en-US" smtClean="0"/>
              <a:t>‹#›</a:t>
            </a:fld>
            <a:endParaRPr lang="en-US"/>
          </a:p>
        </p:txBody>
      </p:sp>
    </p:spTree>
    <p:extLst>
      <p:ext uri="{BB962C8B-B14F-4D97-AF65-F5344CB8AC3E}">
        <p14:creationId xmlns:p14="http://schemas.microsoft.com/office/powerpoint/2010/main" val="163745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FC63C-FFDD-491F-83F6-4D9B5C60B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B7D89-85B8-4389-BB6C-A19489247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8318E-DFA7-4936-8FEC-CCF83502E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AE1DF-A9CA-4DD0-B15F-4417DCE3BFC4}" type="datetimeFigureOut">
              <a:rPr lang="en-US" smtClean="0"/>
              <a:t>7/17/2021</a:t>
            </a:fld>
            <a:endParaRPr lang="en-US"/>
          </a:p>
        </p:txBody>
      </p:sp>
      <p:sp>
        <p:nvSpPr>
          <p:cNvPr id="5" name="Footer Placeholder 4">
            <a:extLst>
              <a:ext uri="{FF2B5EF4-FFF2-40B4-BE49-F238E27FC236}">
                <a16:creationId xmlns:a16="http://schemas.microsoft.com/office/drawing/2014/main" id="{CF0982E9-7000-4C16-A6B8-C8372CC51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B0C146-A7A7-48D8-AC10-FF4DF4C4D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E32A-2B77-4AF7-81D0-C58ED4F1B130}" type="slidenum">
              <a:rPr lang="en-US" smtClean="0"/>
              <a:t>‹#›</a:t>
            </a:fld>
            <a:endParaRPr lang="en-US"/>
          </a:p>
        </p:txBody>
      </p:sp>
    </p:spTree>
    <p:extLst>
      <p:ext uri="{BB962C8B-B14F-4D97-AF65-F5344CB8AC3E}">
        <p14:creationId xmlns:p14="http://schemas.microsoft.com/office/powerpoint/2010/main" val="395302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E9BA-92C9-4302-A4DE-3B01DA004A8A}"/>
              </a:ext>
            </a:extLst>
          </p:cNvPr>
          <p:cNvSpPr>
            <a:spLocks noGrp="1"/>
          </p:cNvSpPr>
          <p:nvPr>
            <p:ph type="ctrTitle"/>
          </p:nvPr>
        </p:nvSpPr>
        <p:spPr/>
        <p:txBody>
          <a:bodyPr/>
          <a:lstStyle/>
          <a:p>
            <a:r>
              <a:rPr lang="en-US" dirty="0"/>
              <a:t>The Nature of Organizations</a:t>
            </a:r>
          </a:p>
        </p:txBody>
      </p:sp>
      <p:sp>
        <p:nvSpPr>
          <p:cNvPr id="3" name="Subtitle 2">
            <a:extLst>
              <a:ext uri="{FF2B5EF4-FFF2-40B4-BE49-F238E27FC236}">
                <a16:creationId xmlns:a16="http://schemas.microsoft.com/office/drawing/2014/main" id="{379EEE2E-BE63-4C74-95ED-DA326267028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930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65EA-61B5-4027-8B18-F1B4D358A8F9}"/>
              </a:ext>
            </a:extLst>
          </p:cNvPr>
          <p:cNvSpPr>
            <a:spLocks noGrp="1"/>
          </p:cNvSpPr>
          <p:nvPr>
            <p:ph type="title"/>
          </p:nvPr>
        </p:nvSpPr>
        <p:spPr/>
        <p:txBody>
          <a:bodyPr/>
          <a:lstStyle/>
          <a:p>
            <a:pPr algn="ctr"/>
            <a:r>
              <a:rPr lang="en-US" dirty="0" err="1"/>
              <a:t>Cont</a:t>
            </a:r>
            <a:r>
              <a:rPr lang="en-US" dirty="0"/>
              <a:t>…</a:t>
            </a:r>
          </a:p>
        </p:txBody>
      </p:sp>
      <p:sp>
        <p:nvSpPr>
          <p:cNvPr id="3" name="Content Placeholder 2">
            <a:extLst>
              <a:ext uri="{FF2B5EF4-FFF2-40B4-BE49-F238E27FC236}">
                <a16:creationId xmlns:a16="http://schemas.microsoft.com/office/drawing/2014/main" id="{16B2642A-F7BA-4643-AE39-34878C423879}"/>
              </a:ext>
            </a:extLst>
          </p:cNvPr>
          <p:cNvSpPr>
            <a:spLocks noGrp="1"/>
          </p:cNvSpPr>
          <p:nvPr>
            <p:ph idx="1"/>
          </p:nvPr>
        </p:nvSpPr>
        <p:spPr/>
        <p:txBody>
          <a:bodyPr/>
          <a:lstStyle/>
          <a:p>
            <a:pPr marL="457200" indent="-457200" algn="just">
              <a:buAutoNum type="arabicPeriod" startAt="3"/>
            </a:pPr>
            <a:r>
              <a:rPr lang="en-US" b="1" dirty="0"/>
              <a:t>Management By Objectives (MBO): </a:t>
            </a:r>
            <a:r>
              <a:rPr lang="en-US" dirty="0">
                <a:effectLst/>
                <a:latin typeface="Times New Roman" panose="02020603050405020304" pitchFamily="18" charset="0"/>
                <a:ea typeface="Calibri" panose="020F0502020204030204" pitchFamily="34" charset="0"/>
                <a:cs typeface="Mangal" panose="02040503050203030202" pitchFamily="18" charset="0"/>
              </a:rPr>
              <a:t>MBO is a very important tool used for planning and goal setting. It is also called management by results. This approach is propounded by Peter. Drucker in 1954.  According to this theory the top and operational level jointly identify common goals, define responsibilities and expected results. After that they prepare the action plans and allocate the resources for the proper implementation of the desired goals. Finally the mechanism to evaluate the employee performance is determined. MBO increases the employee commitment and participation. Besides it also helps in proper utilization of resources. </a:t>
            </a:r>
          </a:p>
          <a:p>
            <a:pPr marL="0" indent="0" algn="jus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US" dirty="0"/>
          </a:p>
        </p:txBody>
      </p:sp>
    </p:spTree>
    <p:extLst>
      <p:ext uri="{BB962C8B-B14F-4D97-AF65-F5344CB8AC3E}">
        <p14:creationId xmlns:p14="http://schemas.microsoft.com/office/powerpoint/2010/main" val="288388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9C72-3073-401F-A073-D1DA9CBF869C}"/>
              </a:ext>
            </a:extLst>
          </p:cNvPr>
          <p:cNvSpPr>
            <a:spLocks noGrp="1"/>
          </p:cNvSpPr>
          <p:nvPr>
            <p:ph type="title"/>
          </p:nvPr>
        </p:nvSpPr>
        <p:spPr/>
        <p:txBody>
          <a:bodyPr/>
          <a:lstStyle/>
          <a:p>
            <a:pPr algn="ctr"/>
            <a:r>
              <a:rPr lang="en-US" dirty="0"/>
              <a:t>Goal formulation approaches</a:t>
            </a:r>
          </a:p>
        </p:txBody>
      </p:sp>
      <p:sp>
        <p:nvSpPr>
          <p:cNvPr id="3" name="Content Placeholder 2">
            <a:extLst>
              <a:ext uri="{FF2B5EF4-FFF2-40B4-BE49-F238E27FC236}">
                <a16:creationId xmlns:a16="http://schemas.microsoft.com/office/drawing/2014/main" id="{1503DDF4-D5E6-455E-BF8A-BDB2A66E426F}"/>
              </a:ext>
            </a:extLst>
          </p:cNvPr>
          <p:cNvSpPr>
            <a:spLocks noGrp="1"/>
          </p:cNvSpPr>
          <p:nvPr>
            <p:ph idx="1"/>
          </p:nvPr>
        </p:nvSpPr>
        <p:spPr/>
        <p:txBody>
          <a:bodyPr/>
          <a:lstStyle/>
          <a:p>
            <a:pPr marL="0" indent="0" algn="just">
              <a:buNone/>
            </a:pPr>
            <a:r>
              <a:rPr lang="en-US" dirty="0"/>
              <a:t>There are mainly two different approaches to goal formulation as follows:</a:t>
            </a:r>
          </a:p>
          <a:p>
            <a:pPr marL="457200" indent="-457200" algn="just">
              <a:buFont typeface="+mj-lt"/>
              <a:buAutoNum type="arabicPeriod"/>
            </a:pPr>
            <a:r>
              <a:rPr lang="en-US" b="1" dirty="0"/>
              <a:t>Thompson and </a:t>
            </a:r>
            <a:r>
              <a:rPr lang="en-US" b="1" dirty="0" err="1"/>
              <a:t>McEven’s</a:t>
            </a:r>
            <a:r>
              <a:rPr lang="en-US" b="1" dirty="0"/>
              <a:t> Approach: </a:t>
            </a:r>
            <a:r>
              <a:rPr lang="en-US" dirty="0"/>
              <a:t>According to this approach external environment is very important for an organization and it determines the process of formulating goals. The managers should always formulate goals to establish a favorable balance of power with the external environment. There are two situation described in this approach as </a:t>
            </a:r>
          </a:p>
          <a:p>
            <a:pPr algn="just"/>
            <a:r>
              <a:rPr lang="en-US" dirty="0"/>
              <a:t>When an organization has great deal of power in relation to its environment like in the case of big multinationals, it is free to determine its own goals and pursue them with little concern for outside factors.</a:t>
            </a:r>
          </a:p>
          <a:p>
            <a:pPr algn="just"/>
            <a:r>
              <a:rPr lang="en-US" dirty="0"/>
              <a:t>When forces in the external environment are more powerful, management must adapt itself according to the environment. An organization cant survive without this adaptation.</a:t>
            </a:r>
          </a:p>
          <a:p>
            <a:pPr marL="0" indent="0" algn="just">
              <a:buNone/>
            </a:pPr>
            <a:r>
              <a:rPr lang="en-US" dirty="0"/>
              <a:t>2.	</a:t>
            </a:r>
            <a:r>
              <a:rPr lang="en-US" b="1" dirty="0" err="1"/>
              <a:t>Cyert</a:t>
            </a:r>
            <a:r>
              <a:rPr lang="en-US" b="1" dirty="0"/>
              <a:t> and March’s Approach: </a:t>
            </a:r>
            <a:r>
              <a:rPr lang="en-US" dirty="0"/>
              <a:t>This approach suggests that the process of goal formulation is influenced by the </a:t>
            </a:r>
            <a:r>
              <a:rPr lang="en-US" b="1" dirty="0"/>
              <a:t>internal factors </a:t>
            </a:r>
            <a:r>
              <a:rPr lang="en-US" dirty="0"/>
              <a:t>of an organization. There are different people in an organization with different interests, aspirations, power and potential and their </a:t>
            </a:r>
            <a:r>
              <a:rPr lang="en-US" b="1" dirty="0"/>
              <a:t>full commitment </a:t>
            </a:r>
            <a:r>
              <a:rPr lang="en-US" dirty="0"/>
              <a:t>is essential for goal determination. Besides, an organization should check the past commitments, agreements, policies and system before formulating the goals and it should also </a:t>
            </a:r>
            <a:r>
              <a:rPr lang="en-US" b="1" dirty="0"/>
              <a:t>convince </a:t>
            </a:r>
            <a:r>
              <a:rPr lang="en-US" dirty="0"/>
              <a:t>the people for goal formulation through bargaining and negotiations. </a:t>
            </a:r>
          </a:p>
        </p:txBody>
      </p:sp>
    </p:spTree>
    <p:extLst>
      <p:ext uri="{BB962C8B-B14F-4D97-AF65-F5344CB8AC3E}">
        <p14:creationId xmlns:p14="http://schemas.microsoft.com/office/powerpoint/2010/main" val="148683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A75A-7039-4998-8C61-FD6001F4EDDA}"/>
              </a:ext>
            </a:extLst>
          </p:cNvPr>
          <p:cNvSpPr>
            <a:spLocks noGrp="1"/>
          </p:cNvSpPr>
          <p:nvPr>
            <p:ph type="title"/>
          </p:nvPr>
        </p:nvSpPr>
        <p:spPr/>
        <p:txBody>
          <a:bodyPr/>
          <a:lstStyle/>
          <a:p>
            <a:pPr algn="ctr"/>
            <a:r>
              <a:rPr lang="en-US" dirty="0"/>
              <a:t>Goal succession and displacement</a:t>
            </a:r>
          </a:p>
        </p:txBody>
      </p:sp>
      <p:sp>
        <p:nvSpPr>
          <p:cNvPr id="3" name="Content Placeholder 2">
            <a:extLst>
              <a:ext uri="{FF2B5EF4-FFF2-40B4-BE49-F238E27FC236}">
                <a16:creationId xmlns:a16="http://schemas.microsoft.com/office/drawing/2014/main" id="{D1670C22-0411-4BE9-9F07-4FEB03B7BA3A}"/>
              </a:ext>
            </a:extLst>
          </p:cNvPr>
          <p:cNvSpPr>
            <a:spLocks noGrp="1"/>
          </p:cNvSpPr>
          <p:nvPr>
            <p:ph idx="1"/>
          </p:nvPr>
        </p:nvSpPr>
        <p:spPr>
          <a:xfrm>
            <a:off x="838200" y="1086678"/>
            <a:ext cx="10515600" cy="5618922"/>
          </a:xfrm>
        </p:spPr>
        <p:txBody>
          <a:bodyPr>
            <a:normAutofit/>
          </a:bodyPr>
          <a:lstStyle/>
          <a:p>
            <a:r>
              <a:rPr lang="en-US" sz="1800" b="1" dirty="0"/>
              <a:t>Goal succession: </a:t>
            </a:r>
            <a:r>
              <a:rPr lang="en-US" sz="1800" dirty="0"/>
              <a:t>Goal succession refers to a condition where new or modified goal are incorporated or modified in such a manner that they don’t change the spirit of the existing goals. </a:t>
            </a:r>
          </a:p>
          <a:p>
            <a:r>
              <a:rPr lang="en-US" sz="1800" dirty="0"/>
              <a:t>Goals are never static and they keep on changing to the changes in the internal and external environment of the organization. </a:t>
            </a:r>
          </a:p>
          <a:p>
            <a:r>
              <a:rPr lang="en-US" sz="1800" dirty="0"/>
              <a:t>Whenever predetermined goals are vague to achieve or it faces a crisis of existence, adaptation to the new goals or some other related goals is necessary called goal succession.</a:t>
            </a:r>
          </a:p>
          <a:p>
            <a:r>
              <a:rPr lang="en-US" sz="1800" dirty="0"/>
              <a:t>Thus goal succession  is “ a conscious attempt by management to shift an organization’s course”.</a:t>
            </a:r>
          </a:p>
          <a:p>
            <a:r>
              <a:rPr lang="en-US" sz="1800" dirty="0"/>
              <a:t>For example, a college made a goal of students welfare. After some time, it realized that the goal is vague and changed its goal as </a:t>
            </a:r>
          </a:p>
          <a:p>
            <a:pPr lvl="1"/>
            <a:r>
              <a:rPr lang="en-US" sz="1800" dirty="0"/>
              <a:t>Computer facilities to the students</a:t>
            </a:r>
          </a:p>
          <a:p>
            <a:pPr lvl="1"/>
            <a:r>
              <a:rPr lang="en-US" sz="1800" dirty="0"/>
              <a:t>Transport facilities</a:t>
            </a:r>
          </a:p>
          <a:p>
            <a:pPr lvl="1"/>
            <a:r>
              <a:rPr lang="en-US" sz="1800" dirty="0"/>
              <a:t>Medical facilities</a:t>
            </a:r>
          </a:p>
          <a:p>
            <a:pPr lvl="1"/>
            <a:r>
              <a:rPr lang="en-US" sz="1800" dirty="0"/>
              <a:t>Good cafeteria </a:t>
            </a:r>
          </a:p>
          <a:p>
            <a:pPr lvl="1"/>
            <a:r>
              <a:rPr lang="en-US" sz="1800" dirty="0"/>
              <a:t>Counselling facilities etc. </a:t>
            </a:r>
          </a:p>
          <a:p>
            <a:pPr marL="457200" lvl="1" indent="0">
              <a:buNone/>
            </a:pPr>
            <a:r>
              <a:rPr lang="en-US" sz="1800" dirty="0"/>
              <a:t>Goal succession can be in three forms as </a:t>
            </a:r>
          </a:p>
          <a:p>
            <a:pPr lvl="1"/>
            <a:r>
              <a:rPr lang="en-US" sz="1800" dirty="0"/>
              <a:t>Add new goals to the existing goals</a:t>
            </a:r>
          </a:p>
          <a:p>
            <a:pPr lvl="1"/>
            <a:r>
              <a:rPr lang="en-US" sz="1800" dirty="0"/>
              <a:t>Replace existing goals with the new goals</a:t>
            </a:r>
          </a:p>
          <a:p>
            <a:pPr lvl="1"/>
            <a:r>
              <a:rPr lang="en-US" sz="1800" dirty="0"/>
              <a:t>Enlarge scope of existing goals</a:t>
            </a:r>
          </a:p>
          <a:p>
            <a:pPr marL="457200" lvl="1" indent="0">
              <a:buNone/>
            </a:pPr>
            <a:endParaRPr lang="en-US" sz="1800" dirty="0"/>
          </a:p>
          <a:p>
            <a:pPr lvl="1"/>
            <a:endParaRPr lang="en-US" sz="1800" dirty="0"/>
          </a:p>
        </p:txBody>
      </p:sp>
    </p:spTree>
    <p:extLst>
      <p:ext uri="{BB962C8B-B14F-4D97-AF65-F5344CB8AC3E}">
        <p14:creationId xmlns:p14="http://schemas.microsoft.com/office/powerpoint/2010/main" val="5720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09B-5E3B-412B-8251-9A60E433BD0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0766198-C5F9-4113-A70C-8FC601D2393D}"/>
              </a:ext>
            </a:extLst>
          </p:cNvPr>
          <p:cNvSpPr>
            <a:spLocks noGrp="1"/>
          </p:cNvSpPr>
          <p:nvPr>
            <p:ph idx="1"/>
          </p:nvPr>
        </p:nvSpPr>
        <p:spPr/>
        <p:txBody>
          <a:bodyPr>
            <a:normAutofit/>
          </a:bodyPr>
          <a:lstStyle/>
          <a:p>
            <a:pPr marL="0" indent="0" algn="just">
              <a:buNone/>
            </a:pPr>
            <a:r>
              <a:rPr lang="en-US" sz="1800" b="1" dirty="0"/>
              <a:t>Goal displacement: </a:t>
            </a:r>
            <a:r>
              <a:rPr lang="en-US" sz="1800" dirty="0"/>
              <a:t>It is a process of unintentional shift in organizational goals by management. It occurs when sub goals become the primary goals in an organization and it diverts organizational energies or resources away from the original goals. </a:t>
            </a:r>
          </a:p>
          <a:p>
            <a:pPr marL="0" indent="0" algn="just">
              <a:buNone/>
            </a:pPr>
            <a:r>
              <a:rPr lang="en-US" sz="1800" b="0" i="0" dirty="0">
                <a:effectLst/>
              </a:rPr>
              <a:t>For example, in government organizations, the performance may be judged on the basis of whether expenditure has been incurred on the lines of rules and regulations. Thus, expenditure becomes the criterion of performance measurement and not the results achieved through expenditure.</a:t>
            </a:r>
          </a:p>
          <a:p>
            <a:pPr marL="0" indent="0" algn="just">
              <a:buNone/>
            </a:pPr>
            <a:r>
              <a:rPr lang="en-US" sz="1800" dirty="0"/>
              <a:t>Causes</a:t>
            </a:r>
          </a:p>
          <a:p>
            <a:pPr marL="457200" indent="-457200" algn="just">
              <a:buFont typeface="+mj-lt"/>
              <a:buAutoNum type="arabicPeriod"/>
            </a:pPr>
            <a:r>
              <a:rPr lang="en-US" sz="1800" b="1" dirty="0"/>
              <a:t>Delegation of authority: </a:t>
            </a:r>
            <a:r>
              <a:rPr lang="en-US" sz="1800" dirty="0"/>
              <a:t>When the responsibility of any operational goal is delegated to the workers, it may be distorted and lose it original significance</a:t>
            </a:r>
          </a:p>
          <a:p>
            <a:pPr marL="457200" indent="-457200" algn="just">
              <a:buFont typeface="+mj-lt"/>
              <a:buAutoNum type="arabicPeriod"/>
            </a:pPr>
            <a:r>
              <a:rPr lang="en-US" sz="1800" b="1" dirty="0"/>
              <a:t>Personal goals: </a:t>
            </a:r>
            <a:r>
              <a:rPr lang="en-US" sz="1800" dirty="0"/>
              <a:t>When employees value their personal goals more than the organizational goals then displacement can occur</a:t>
            </a:r>
          </a:p>
          <a:p>
            <a:pPr marL="457200" indent="-457200" algn="just">
              <a:buFont typeface="+mj-lt"/>
              <a:buAutoNum type="arabicPeriod"/>
            </a:pPr>
            <a:r>
              <a:rPr lang="en-US" sz="1800" b="1" dirty="0"/>
              <a:t>Organized activities:</a:t>
            </a:r>
            <a:r>
              <a:rPr lang="en-US" sz="1800" dirty="0"/>
              <a:t> Excessive pressure from the unions or associations may displace the organizational goals</a:t>
            </a:r>
          </a:p>
          <a:p>
            <a:pPr marL="457200" indent="-457200" algn="just">
              <a:buFont typeface="+mj-lt"/>
              <a:buAutoNum type="arabicPeriod"/>
            </a:pPr>
            <a:r>
              <a:rPr lang="en-US" sz="1800" b="1" dirty="0"/>
              <a:t>Bureaucratic organization: </a:t>
            </a:r>
            <a:r>
              <a:rPr lang="en-US" sz="1800" dirty="0"/>
              <a:t>When excessive rules and regulations govern the organization then sticking to the rules only become the purpose of employees and their original goal is forgotten.</a:t>
            </a:r>
          </a:p>
          <a:p>
            <a:pPr marL="457200" indent="-457200" algn="just">
              <a:buFont typeface="+mj-lt"/>
              <a:buAutoNum type="arabicPeriod"/>
            </a:pPr>
            <a:r>
              <a:rPr lang="en-US" sz="1800" b="1" dirty="0"/>
              <a:t>Abstract goals: </a:t>
            </a:r>
            <a:r>
              <a:rPr lang="en-US" sz="1800" dirty="0"/>
              <a:t>When the goals set by an organization is vague then it cant clarify its goals to the employees and cant act to the goals properly leading to displacement. </a:t>
            </a:r>
          </a:p>
        </p:txBody>
      </p:sp>
    </p:spTree>
    <p:extLst>
      <p:ext uri="{BB962C8B-B14F-4D97-AF65-F5344CB8AC3E}">
        <p14:creationId xmlns:p14="http://schemas.microsoft.com/office/powerpoint/2010/main" val="248237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B605-8B4A-4F8D-8FE4-379304F1E3E4}"/>
              </a:ext>
            </a:extLst>
          </p:cNvPr>
          <p:cNvSpPr>
            <a:spLocks noGrp="1"/>
          </p:cNvSpPr>
          <p:nvPr>
            <p:ph type="title"/>
          </p:nvPr>
        </p:nvSpPr>
        <p:spPr/>
        <p:txBody>
          <a:bodyPr/>
          <a:lstStyle/>
          <a:p>
            <a:pPr algn="ctr"/>
            <a:r>
              <a:rPr lang="en-US" dirty="0"/>
              <a:t>Problems in goal formulation</a:t>
            </a:r>
          </a:p>
        </p:txBody>
      </p:sp>
      <p:sp>
        <p:nvSpPr>
          <p:cNvPr id="3" name="Content Placeholder 2">
            <a:extLst>
              <a:ext uri="{FF2B5EF4-FFF2-40B4-BE49-F238E27FC236}">
                <a16:creationId xmlns:a16="http://schemas.microsoft.com/office/drawing/2014/main" id="{EB5D0CA0-381B-40C1-A777-25D8209AF324}"/>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i="0" dirty="0">
                <a:solidFill>
                  <a:srgbClr val="151515"/>
                </a:solidFill>
                <a:effectLst/>
              </a:rPr>
              <a:t>Internal Barriers:</a:t>
            </a:r>
            <a:r>
              <a:rPr lang="en-US" b="1" dirty="0">
                <a:solidFill>
                  <a:srgbClr val="151515"/>
                </a:solidFill>
              </a:rPr>
              <a:t> </a:t>
            </a:r>
            <a:r>
              <a:rPr lang="en-US" dirty="0">
                <a:solidFill>
                  <a:srgbClr val="151515"/>
                </a:solidFill>
              </a:rPr>
              <a:t>The problems that exist inside the organization for the goal formulation are called internal barriers. They can be due to different causes as follows: </a:t>
            </a:r>
            <a:endParaRPr lang="en-US" b="0" i="0" dirty="0">
              <a:solidFill>
                <a:srgbClr val="151515"/>
              </a:solidFill>
              <a:effectLst/>
            </a:endParaRPr>
          </a:p>
          <a:p>
            <a:pPr marL="1143000" lvl="2" indent="-228600" algn="just">
              <a:buFont typeface="Arial" panose="020B0604020202020204" pitchFamily="34" charset="0"/>
              <a:buChar char="•"/>
            </a:pPr>
            <a:r>
              <a:rPr lang="en-US" b="0" i="0" dirty="0">
                <a:solidFill>
                  <a:srgbClr val="151515"/>
                </a:solidFill>
                <a:effectLst/>
              </a:rPr>
              <a:t>Inappropriate Goals: Goals become inappropriate when an organization does not consider its strengths and develop unattainable goals</a:t>
            </a:r>
          </a:p>
          <a:p>
            <a:pPr marL="1143000" lvl="2" indent="-228600" algn="just">
              <a:buFont typeface="Arial" panose="020B0604020202020204" pitchFamily="34" charset="0"/>
              <a:buChar char="•"/>
            </a:pPr>
            <a:r>
              <a:rPr lang="en-US" b="0" i="0" dirty="0">
                <a:solidFill>
                  <a:srgbClr val="151515"/>
                </a:solidFill>
                <a:effectLst/>
              </a:rPr>
              <a:t>Improper Reward System: A weaker link between the reward system and goal setting is a major barrier in goal formulation. If the employees are not motivated with good rewards then they wont be goal focused.</a:t>
            </a:r>
          </a:p>
          <a:p>
            <a:pPr marL="1143000" lvl="2" indent="-228600" algn="just">
              <a:buFont typeface="Arial" panose="020B0604020202020204" pitchFamily="34" charset="0"/>
              <a:buChar char="•"/>
            </a:pPr>
            <a:r>
              <a:rPr lang="en-US" b="0" i="0" dirty="0">
                <a:solidFill>
                  <a:srgbClr val="151515"/>
                </a:solidFill>
                <a:effectLst/>
              </a:rPr>
              <a:t>Dynamic and Complex Environment: Whenever the environment is very dynamic and complex and changes take place in the market, competitive condition, technology etc. rapidly then goal formulation becomes unrealistic and faulty</a:t>
            </a:r>
          </a:p>
          <a:p>
            <a:pPr marL="1143000" lvl="2" indent="-228600" algn="just">
              <a:buFont typeface="Arial" panose="020B0604020202020204" pitchFamily="34" charset="0"/>
              <a:buChar char="•"/>
            </a:pPr>
            <a:r>
              <a:rPr lang="en-US" dirty="0">
                <a:solidFill>
                  <a:srgbClr val="151515"/>
                </a:solidFill>
              </a:rPr>
              <a:t>Conflicting goals: Each of the departments in an organization have their own operational goals. If these goals conflict with one another then corporate goals cant be achieved. </a:t>
            </a:r>
            <a:endParaRPr lang="en-US" b="0" i="0" dirty="0">
              <a:solidFill>
                <a:srgbClr val="151515"/>
              </a:solidFill>
              <a:effectLst/>
            </a:endParaRPr>
          </a:p>
          <a:p>
            <a:pPr marL="1143000" lvl="2" indent="-228600" algn="just">
              <a:buFont typeface="Arial" panose="020B0604020202020204" pitchFamily="34" charset="0"/>
              <a:buChar char="•"/>
            </a:pPr>
            <a:r>
              <a:rPr lang="en-US" b="0" i="0" dirty="0">
                <a:solidFill>
                  <a:srgbClr val="151515"/>
                </a:solidFill>
                <a:effectLst/>
              </a:rPr>
              <a:t>Resistance to Change: Sometimes goals deman</a:t>
            </a:r>
            <a:r>
              <a:rPr lang="en-US" dirty="0">
                <a:solidFill>
                  <a:srgbClr val="151515"/>
                </a:solidFill>
              </a:rPr>
              <a:t>d certain changes in organizational structure and systems but the employees resist to such changes and goal formulation is affected.</a:t>
            </a:r>
          </a:p>
          <a:p>
            <a:pPr marL="1143000" lvl="2" indent="-228600" algn="just">
              <a:buFont typeface="Arial" panose="020B0604020202020204" pitchFamily="34" charset="0"/>
              <a:buChar char="•"/>
            </a:pPr>
            <a:r>
              <a:rPr lang="en-US" b="0" i="0" dirty="0">
                <a:solidFill>
                  <a:srgbClr val="151515"/>
                </a:solidFill>
                <a:effectLst/>
              </a:rPr>
              <a:t>Resource constraints: If the resources essential for goal attainment are scarce and cant be achieved easily by an organization then goal formulation cannot be done effectively</a:t>
            </a:r>
          </a:p>
          <a:p>
            <a:pPr algn="just">
              <a:buFont typeface="Arial" panose="020B0604020202020204" pitchFamily="34" charset="0"/>
              <a:buChar char="•"/>
            </a:pPr>
            <a:r>
              <a:rPr lang="en-US" b="1" i="0" dirty="0">
                <a:solidFill>
                  <a:srgbClr val="151515"/>
                </a:solidFill>
                <a:effectLst/>
              </a:rPr>
              <a:t>External Barriers: </a:t>
            </a:r>
            <a:r>
              <a:rPr lang="en-US" b="0" i="0" dirty="0">
                <a:solidFill>
                  <a:srgbClr val="151515"/>
                </a:solidFill>
                <a:effectLst/>
              </a:rPr>
              <a:t>Lack of resources, government restrictions, strong competition, political situation, economic condition; are some external factors that affect the organization’s goal setting process.</a:t>
            </a:r>
          </a:p>
          <a:p>
            <a:pPr marL="0" indent="0" algn="just">
              <a:buNone/>
            </a:pPr>
            <a:endParaRPr lang="en-US" dirty="0"/>
          </a:p>
        </p:txBody>
      </p:sp>
    </p:spTree>
    <p:extLst>
      <p:ext uri="{BB962C8B-B14F-4D97-AF65-F5344CB8AC3E}">
        <p14:creationId xmlns:p14="http://schemas.microsoft.com/office/powerpoint/2010/main" val="249652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8192-B0F4-4529-BEC9-22CC1AABB168}"/>
              </a:ext>
            </a:extLst>
          </p:cNvPr>
          <p:cNvSpPr>
            <a:spLocks noGrp="1"/>
          </p:cNvSpPr>
          <p:nvPr>
            <p:ph type="title"/>
          </p:nvPr>
        </p:nvSpPr>
        <p:spPr/>
        <p:txBody>
          <a:bodyPr/>
          <a:lstStyle/>
          <a:p>
            <a:pPr algn="ctr"/>
            <a:r>
              <a:rPr lang="en-US" dirty="0"/>
              <a:t>Changing perspectives of organization</a:t>
            </a:r>
          </a:p>
        </p:txBody>
      </p:sp>
      <p:sp>
        <p:nvSpPr>
          <p:cNvPr id="3" name="Content Placeholder 2">
            <a:extLst>
              <a:ext uri="{FF2B5EF4-FFF2-40B4-BE49-F238E27FC236}">
                <a16:creationId xmlns:a16="http://schemas.microsoft.com/office/drawing/2014/main" id="{C07D531C-D087-4BA7-A647-F194A72300FA}"/>
              </a:ext>
            </a:extLst>
          </p:cNvPr>
          <p:cNvSpPr>
            <a:spLocks noGrp="1"/>
          </p:cNvSpPr>
          <p:nvPr>
            <p:ph idx="1"/>
          </p:nvPr>
        </p:nvSpPr>
        <p:spPr/>
        <p:txBody>
          <a:bodyPr/>
          <a:lstStyle/>
          <a:p>
            <a:pPr marL="0" indent="0" algn="just">
              <a:buNone/>
            </a:pPr>
            <a:r>
              <a:rPr lang="en-US" dirty="0"/>
              <a:t>There are different perspectives of an organization and they are continually changing from one time period to another. Traditional view considered an organization to operate in a stable environment but modern view describes that an organization always operate in a complex and dynamic environment. The following are the prominent views on organization which have emerged during the course of the twentieth century. </a:t>
            </a:r>
          </a:p>
          <a:p>
            <a:pPr algn="just"/>
            <a:r>
              <a:rPr lang="en-US" b="1" dirty="0"/>
              <a:t>Organization as machines: </a:t>
            </a:r>
            <a:r>
              <a:rPr lang="en-US" dirty="0"/>
              <a:t>Many classical theorists describe an organization as machines as they have fixed working hours, production schedules, maintenance schedules, financial control systems, quality control systems, sales targets, codes of conduct, clear job description etc. They view that an organization is mechanistic in nature and should not change itself according to the change in environment. Even though this concept is replaced by organic design but many organizations are using it even in twenty first century.</a:t>
            </a:r>
          </a:p>
          <a:p>
            <a:pPr algn="just"/>
            <a:r>
              <a:rPr lang="en-US" b="1" dirty="0"/>
              <a:t>Organization as open system: </a:t>
            </a:r>
            <a:r>
              <a:rPr lang="en-US" dirty="0"/>
              <a:t>A set of inter-related parts that work together to achieve a certain goal is called a system. There must be input, processing and output in a system. If any system has constant interaction with the environment and environment effects the system then the system is called open system. Traditionalists have ignored this influence on their theories but modern theorists have described the importance of this system and considered an organization as open system. </a:t>
            </a:r>
          </a:p>
        </p:txBody>
      </p:sp>
    </p:spTree>
    <p:extLst>
      <p:ext uri="{BB962C8B-B14F-4D97-AF65-F5344CB8AC3E}">
        <p14:creationId xmlns:p14="http://schemas.microsoft.com/office/powerpoint/2010/main" val="214357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9F08-B300-402C-B1CB-5A8816CAB3E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4BCB0CC-ED2D-4243-A57D-14D634B15925}"/>
              </a:ext>
            </a:extLst>
          </p:cNvPr>
          <p:cNvSpPr>
            <a:spLocks noGrp="1"/>
          </p:cNvSpPr>
          <p:nvPr>
            <p:ph idx="1"/>
          </p:nvPr>
        </p:nvSpPr>
        <p:spPr>
          <a:xfrm>
            <a:off x="838200" y="1033670"/>
            <a:ext cx="10515600" cy="5724939"/>
          </a:xfrm>
        </p:spPr>
        <p:txBody>
          <a:bodyPr>
            <a:normAutofit lnSpcReduction="10000"/>
          </a:bodyPr>
          <a:lstStyle/>
          <a:p>
            <a:pPr algn="just"/>
            <a:r>
              <a:rPr lang="en-US" b="1" dirty="0"/>
              <a:t>Organization as political systems: </a:t>
            </a:r>
            <a:r>
              <a:rPr lang="en-US" dirty="0"/>
              <a:t>Politics refer  to the flow of power and influence. The managerial hierarchy in an organization describes about the authority hierarchy and political system. Traditional theorists described that the decision making, dispute settlement, negotiation and bargaining all depend upon the proper understanding of this system. Modern theorists accept it but they add that political system deal with the internal politics between the employees for the position, power and resources.</a:t>
            </a:r>
          </a:p>
          <a:p>
            <a:pPr algn="just"/>
            <a:r>
              <a:rPr lang="en-US" b="1" dirty="0"/>
              <a:t>Organization as cultures: </a:t>
            </a:r>
            <a:r>
              <a:rPr lang="en-US" dirty="0"/>
              <a:t>Culture describes about the shared and learnt values, beliefs and attitudes from one member to another. Every organization has some sort of rules, norms, values, beliefs, rituals and assumptions that describe about its culture. Culture acts as a powerful force in influencing organizational life and the organizations that have strong culture always perform better than those organizations with weak culture. The modern theorists identified four types of culture as power culture, role culture, task culture and person culture and described that an organization cant sustain without its culture.</a:t>
            </a:r>
          </a:p>
          <a:p>
            <a:pPr algn="just"/>
            <a:r>
              <a:rPr lang="en-US" b="1" dirty="0"/>
              <a:t>Organizations as learning systems: </a:t>
            </a:r>
            <a:r>
              <a:rPr lang="en-US" dirty="0"/>
              <a:t>Modern theorists describe that an organization like human beings continuously learn from their history, experience and environment. Traditional theorist never described this concept but modern theorist describe that learning is continuous in an organization and it is necessary for innovation. They even suggested that organization learning happens with the help of empowerment, self managed work teams, alliance and partnerships, process re-engineering etc. This learning helps an organization to solve the problems quickly and also given an edge over the competition. </a:t>
            </a:r>
          </a:p>
        </p:txBody>
      </p:sp>
    </p:spTree>
    <p:extLst>
      <p:ext uri="{BB962C8B-B14F-4D97-AF65-F5344CB8AC3E}">
        <p14:creationId xmlns:p14="http://schemas.microsoft.com/office/powerpoint/2010/main" val="292062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8F57-A3A7-4E15-B3FC-703F6BA632E1}"/>
              </a:ext>
            </a:extLst>
          </p:cNvPr>
          <p:cNvSpPr>
            <a:spLocks noGrp="1"/>
          </p:cNvSpPr>
          <p:nvPr>
            <p:ph type="title"/>
          </p:nvPr>
        </p:nvSpPr>
        <p:spPr/>
        <p:txBody>
          <a:bodyPr/>
          <a:lstStyle/>
          <a:p>
            <a:pPr algn="ctr"/>
            <a:r>
              <a:rPr lang="en-US" dirty="0"/>
              <a:t>Contents</a:t>
            </a:r>
          </a:p>
        </p:txBody>
      </p:sp>
      <p:sp>
        <p:nvSpPr>
          <p:cNvPr id="3" name="Content Placeholder 2">
            <a:extLst>
              <a:ext uri="{FF2B5EF4-FFF2-40B4-BE49-F238E27FC236}">
                <a16:creationId xmlns:a16="http://schemas.microsoft.com/office/drawing/2014/main" id="{68877A7F-3850-498A-A0DF-6184F6191DBE}"/>
              </a:ext>
            </a:extLst>
          </p:cNvPr>
          <p:cNvSpPr>
            <a:spLocks noGrp="1"/>
          </p:cNvSpPr>
          <p:nvPr>
            <p:ph idx="1"/>
          </p:nvPr>
        </p:nvSpPr>
        <p:spPr/>
        <p:txBody>
          <a:bodyPr/>
          <a:lstStyle/>
          <a:p>
            <a:r>
              <a:rPr lang="en-US" dirty="0"/>
              <a:t>Concept of organization.</a:t>
            </a:r>
          </a:p>
          <a:p>
            <a:r>
              <a:rPr lang="en-US" dirty="0"/>
              <a:t> Organizational goals – concept, purposes, and types. </a:t>
            </a:r>
          </a:p>
          <a:p>
            <a:r>
              <a:rPr lang="en-US" dirty="0"/>
              <a:t>Features of effective organizational goals. </a:t>
            </a:r>
          </a:p>
          <a:p>
            <a:r>
              <a:rPr lang="en-US" dirty="0"/>
              <a:t>Goal formulation – processes and approaches. </a:t>
            </a:r>
          </a:p>
          <a:p>
            <a:r>
              <a:rPr lang="en-US" dirty="0"/>
              <a:t>Goal succession and displacement. </a:t>
            </a:r>
          </a:p>
          <a:p>
            <a:r>
              <a:rPr lang="en-US" dirty="0"/>
              <a:t>Problems of goal formulation. </a:t>
            </a:r>
          </a:p>
          <a:p>
            <a:r>
              <a:rPr lang="en-US" dirty="0"/>
              <a:t>Changing perspectives of organization. </a:t>
            </a:r>
          </a:p>
        </p:txBody>
      </p:sp>
    </p:spTree>
    <p:extLst>
      <p:ext uri="{BB962C8B-B14F-4D97-AF65-F5344CB8AC3E}">
        <p14:creationId xmlns:p14="http://schemas.microsoft.com/office/powerpoint/2010/main" val="317419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D931-09B4-4E79-962B-2337CF52E0B5}"/>
              </a:ext>
            </a:extLst>
          </p:cNvPr>
          <p:cNvSpPr>
            <a:spLocks noGrp="1"/>
          </p:cNvSpPr>
          <p:nvPr>
            <p:ph type="title"/>
          </p:nvPr>
        </p:nvSpPr>
        <p:spPr/>
        <p:txBody>
          <a:bodyPr/>
          <a:lstStyle/>
          <a:p>
            <a:pPr algn="ctr"/>
            <a:r>
              <a:rPr lang="en-US" dirty="0"/>
              <a:t>Concept</a:t>
            </a:r>
          </a:p>
        </p:txBody>
      </p:sp>
      <p:sp>
        <p:nvSpPr>
          <p:cNvPr id="3" name="Content Placeholder 2">
            <a:extLst>
              <a:ext uri="{FF2B5EF4-FFF2-40B4-BE49-F238E27FC236}">
                <a16:creationId xmlns:a16="http://schemas.microsoft.com/office/drawing/2014/main" id="{29D92412-952F-4C51-9E98-A768C9F42FA3}"/>
              </a:ext>
            </a:extLst>
          </p:cNvPr>
          <p:cNvSpPr>
            <a:spLocks noGrp="1"/>
          </p:cNvSpPr>
          <p:nvPr>
            <p:ph idx="1"/>
          </p:nvPr>
        </p:nvSpPr>
        <p:spPr/>
        <p:txBody>
          <a:bodyPr/>
          <a:lstStyle/>
          <a:p>
            <a:r>
              <a:rPr lang="en-US" dirty="0"/>
              <a:t>Organization is derived from the Greek word “Organon” meaning a tool or an instrument. </a:t>
            </a:r>
          </a:p>
          <a:p>
            <a:r>
              <a:rPr lang="en-US" dirty="0"/>
              <a:t>Organizations are the planned units, deliberately structured for the purpose of attaining specific goals.</a:t>
            </a:r>
          </a:p>
          <a:p>
            <a:r>
              <a:rPr lang="en-US" dirty="0"/>
              <a:t>The following are the basic elements of an organization as </a:t>
            </a:r>
          </a:p>
          <a:p>
            <a:pPr lvl="1"/>
            <a:r>
              <a:rPr lang="en-US" dirty="0"/>
              <a:t>Organizations have clearly defined goals</a:t>
            </a:r>
          </a:p>
          <a:p>
            <a:pPr lvl="1"/>
            <a:r>
              <a:rPr lang="en-US" dirty="0"/>
              <a:t>Organizational resources including people are mobilized to attain these goals</a:t>
            </a:r>
          </a:p>
          <a:p>
            <a:pPr lvl="1"/>
            <a:r>
              <a:rPr lang="en-US" dirty="0"/>
              <a:t>Organizations coordinate, communicate and plan the activities of their members to achieve these goals</a:t>
            </a:r>
          </a:p>
          <a:p>
            <a:pPr lvl="1"/>
            <a:r>
              <a:rPr lang="en-US" dirty="0"/>
              <a:t>The crucial role of management is to ensure the survival and effectiveness of organization</a:t>
            </a:r>
          </a:p>
        </p:txBody>
      </p:sp>
    </p:spTree>
    <p:extLst>
      <p:ext uri="{BB962C8B-B14F-4D97-AF65-F5344CB8AC3E}">
        <p14:creationId xmlns:p14="http://schemas.microsoft.com/office/powerpoint/2010/main" val="15190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6C0-FDF4-47E4-AC7E-A8E21EDD9C59}"/>
              </a:ext>
            </a:extLst>
          </p:cNvPr>
          <p:cNvSpPr>
            <a:spLocks noGrp="1"/>
          </p:cNvSpPr>
          <p:nvPr>
            <p:ph type="title"/>
          </p:nvPr>
        </p:nvSpPr>
        <p:spPr/>
        <p:txBody>
          <a:bodyPr/>
          <a:lstStyle/>
          <a:p>
            <a:pPr algn="ctr"/>
            <a:r>
              <a:rPr lang="en-US" dirty="0"/>
              <a:t>Characteristics of organization</a:t>
            </a:r>
          </a:p>
        </p:txBody>
      </p:sp>
      <p:sp>
        <p:nvSpPr>
          <p:cNvPr id="3" name="Content Placeholder 2">
            <a:extLst>
              <a:ext uri="{FF2B5EF4-FFF2-40B4-BE49-F238E27FC236}">
                <a16:creationId xmlns:a16="http://schemas.microsoft.com/office/drawing/2014/main" id="{87496CFB-EE39-45FE-94F5-19461AAD7239}"/>
              </a:ext>
            </a:extLst>
          </p:cNvPr>
          <p:cNvSpPr>
            <a:spLocks noGrp="1"/>
          </p:cNvSpPr>
          <p:nvPr>
            <p:ph idx="1"/>
          </p:nvPr>
        </p:nvSpPr>
        <p:spPr/>
        <p:txBody>
          <a:bodyPr/>
          <a:lstStyle/>
          <a:p>
            <a:r>
              <a:rPr lang="en-US" b="1" dirty="0"/>
              <a:t>Social interaction: </a:t>
            </a:r>
            <a:r>
              <a:rPr lang="en-US" dirty="0"/>
              <a:t>There are many people in an organization and they interact with one another. Their interaction develops mutual understanding, cooperation and support among the members</a:t>
            </a:r>
          </a:p>
          <a:p>
            <a:r>
              <a:rPr lang="en-US" b="1" dirty="0"/>
              <a:t>Shared goals: </a:t>
            </a:r>
            <a:r>
              <a:rPr lang="en-US" dirty="0"/>
              <a:t>An organization has some goals. These goals are shared among the employees in an organization. These goals make them motivated and goal directed</a:t>
            </a:r>
          </a:p>
          <a:p>
            <a:r>
              <a:rPr lang="en-US" b="1" dirty="0"/>
              <a:t>Division of work:</a:t>
            </a:r>
          </a:p>
          <a:p>
            <a:r>
              <a:rPr lang="en-US" b="1" dirty="0"/>
              <a:t>Coordination of efforts: </a:t>
            </a:r>
            <a:r>
              <a:rPr lang="en-US" dirty="0"/>
              <a:t>There are different units (departments) in an organization. All of these units have their own goals but they must work together in an coordinated way to achieve the organizational goals. The coordination is only possible if there is open communication among the members</a:t>
            </a:r>
          </a:p>
          <a:p>
            <a:r>
              <a:rPr lang="en-US" b="1" dirty="0"/>
              <a:t>Social control: </a:t>
            </a:r>
            <a:r>
              <a:rPr lang="en-US" dirty="0"/>
              <a:t>Organizations have different rules and regulations, codes of conduct and standards to monitor and regulate the behavior of members. If an organization cannot maintain these rules then organization cant survive for a long run.</a:t>
            </a:r>
          </a:p>
          <a:p>
            <a:pPr marL="0" indent="0">
              <a:buNone/>
            </a:pPr>
            <a:endParaRPr lang="en-US" dirty="0"/>
          </a:p>
        </p:txBody>
      </p:sp>
    </p:spTree>
    <p:extLst>
      <p:ext uri="{BB962C8B-B14F-4D97-AF65-F5344CB8AC3E}">
        <p14:creationId xmlns:p14="http://schemas.microsoft.com/office/powerpoint/2010/main" val="247828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EA5E-D095-414D-8635-0A6C9EE46221}"/>
              </a:ext>
            </a:extLst>
          </p:cNvPr>
          <p:cNvSpPr>
            <a:spLocks noGrp="1"/>
          </p:cNvSpPr>
          <p:nvPr>
            <p:ph type="title"/>
          </p:nvPr>
        </p:nvSpPr>
        <p:spPr/>
        <p:txBody>
          <a:bodyPr/>
          <a:lstStyle/>
          <a:p>
            <a:pPr algn="ctr"/>
            <a:r>
              <a:rPr lang="en-US" dirty="0"/>
              <a:t>Types of organizations</a:t>
            </a:r>
          </a:p>
        </p:txBody>
      </p:sp>
      <p:graphicFrame>
        <p:nvGraphicFramePr>
          <p:cNvPr id="5" name="Table 5">
            <a:extLst>
              <a:ext uri="{FF2B5EF4-FFF2-40B4-BE49-F238E27FC236}">
                <a16:creationId xmlns:a16="http://schemas.microsoft.com/office/drawing/2014/main" id="{37D97124-752B-42BC-B49B-FB4D6653F559}"/>
              </a:ext>
            </a:extLst>
          </p:cNvPr>
          <p:cNvGraphicFramePr>
            <a:graphicFrameLocks noGrp="1"/>
          </p:cNvGraphicFramePr>
          <p:nvPr>
            <p:ph idx="1"/>
            <p:extLst>
              <p:ext uri="{D42A27DB-BD31-4B8C-83A1-F6EECF244321}">
                <p14:modId xmlns:p14="http://schemas.microsoft.com/office/powerpoint/2010/main" val="1631989834"/>
              </p:ext>
            </p:extLst>
          </p:nvPr>
        </p:nvGraphicFramePr>
        <p:xfrm>
          <a:off x="838200" y="1423987"/>
          <a:ext cx="10515600" cy="4738274"/>
        </p:xfrm>
        <a:graphic>
          <a:graphicData uri="http://schemas.openxmlformats.org/drawingml/2006/table">
            <a:tbl>
              <a:tblPr firstRow="1" bandRow="1">
                <a:tableStyleId>{5C22544A-7EE6-4342-B048-85BDC9FD1C3A}</a:tableStyleId>
              </a:tblPr>
              <a:tblGrid>
                <a:gridCol w="1282148">
                  <a:extLst>
                    <a:ext uri="{9D8B030D-6E8A-4147-A177-3AD203B41FA5}">
                      <a16:colId xmlns:a16="http://schemas.microsoft.com/office/drawing/2014/main" val="2108458010"/>
                    </a:ext>
                  </a:extLst>
                </a:gridCol>
                <a:gridCol w="2093843">
                  <a:extLst>
                    <a:ext uri="{9D8B030D-6E8A-4147-A177-3AD203B41FA5}">
                      <a16:colId xmlns:a16="http://schemas.microsoft.com/office/drawing/2014/main" val="2449110958"/>
                    </a:ext>
                  </a:extLst>
                </a:gridCol>
                <a:gridCol w="3750366">
                  <a:extLst>
                    <a:ext uri="{9D8B030D-6E8A-4147-A177-3AD203B41FA5}">
                      <a16:colId xmlns:a16="http://schemas.microsoft.com/office/drawing/2014/main" val="1201285827"/>
                    </a:ext>
                  </a:extLst>
                </a:gridCol>
                <a:gridCol w="3389243">
                  <a:extLst>
                    <a:ext uri="{9D8B030D-6E8A-4147-A177-3AD203B41FA5}">
                      <a16:colId xmlns:a16="http://schemas.microsoft.com/office/drawing/2014/main" val="2660506191"/>
                    </a:ext>
                  </a:extLst>
                </a:gridCol>
              </a:tblGrid>
              <a:tr h="872840">
                <a:tc>
                  <a:txBody>
                    <a:bodyPr/>
                    <a:lstStyle/>
                    <a:p>
                      <a:r>
                        <a:rPr lang="en-US" dirty="0"/>
                        <a:t>Purpose</a:t>
                      </a:r>
                    </a:p>
                  </a:txBody>
                  <a:tcPr/>
                </a:tc>
                <a:tc>
                  <a:txBody>
                    <a:bodyPr/>
                    <a:lstStyle/>
                    <a:p>
                      <a:r>
                        <a:rPr lang="en-US" dirty="0"/>
                        <a:t>Primary Beneficiary</a:t>
                      </a:r>
                    </a:p>
                  </a:txBody>
                  <a:tcPr/>
                </a:tc>
                <a:tc>
                  <a:txBody>
                    <a:bodyPr/>
                    <a:lstStyle/>
                    <a:p>
                      <a:r>
                        <a:rPr lang="en-US" dirty="0"/>
                        <a:t>Common Examples</a:t>
                      </a:r>
                    </a:p>
                  </a:txBody>
                  <a:tcPr/>
                </a:tc>
                <a:tc>
                  <a:txBody>
                    <a:bodyPr/>
                    <a:lstStyle/>
                    <a:p>
                      <a:r>
                        <a:rPr lang="en-US" dirty="0"/>
                        <a:t>Overriding management problems</a:t>
                      </a:r>
                    </a:p>
                  </a:txBody>
                  <a:tcPr/>
                </a:tc>
                <a:extLst>
                  <a:ext uri="{0D108BD9-81ED-4DB2-BD59-A6C34878D82A}">
                    <a16:rowId xmlns:a16="http://schemas.microsoft.com/office/drawing/2014/main" val="3880197303"/>
                  </a:ext>
                </a:extLst>
              </a:tr>
              <a:tr h="1246914">
                <a:tc>
                  <a:txBody>
                    <a:bodyPr/>
                    <a:lstStyle/>
                    <a:p>
                      <a:r>
                        <a:rPr lang="en-US" dirty="0"/>
                        <a:t>Business</a:t>
                      </a:r>
                    </a:p>
                  </a:txBody>
                  <a:tcPr/>
                </a:tc>
                <a:tc>
                  <a:txBody>
                    <a:bodyPr/>
                    <a:lstStyle/>
                    <a:p>
                      <a:r>
                        <a:rPr lang="en-US" dirty="0"/>
                        <a:t>Owners</a:t>
                      </a:r>
                    </a:p>
                  </a:txBody>
                  <a:tcPr/>
                </a:tc>
                <a:tc>
                  <a:txBody>
                    <a:bodyPr/>
                    <a:lstStyle/>
                    <a:p>
                      <a:r>
                        <a:rPr lang="en-US" dirty="0"/>
                        <a:t>Travel agencies, Restaurants, Transport services, Newspapers, Banks, Departmental stores</a:t>
                      </a:r>
                    </a:p>
                  </a:txBody>
                  <a:tcPr/>
                </a:tc>
                <a:tc>
                  <a:txBody>
                    <a:bodyPr/>
                    <a:lstStyle/>
                    <a:p>
                      <a:r>
                        <a:rPr lang="en-US" dirty="0"/>
                        <a:t>Must make a profit</a:t>
                      </a:r>
                    </a:p>
                  </a:txBody>
                  <a:tcPr/>
                </a:tc>
                <a:extLst>
                  <a:ext uri="{0D108BD9-81ED-4DB2-BD59-A6C34878D82A}">
                    <a16:rowId xmlns:a16="http://schemas.microsoft.com/office/drawing/2014/main" val="3199855683"/>
                  </a:ext>
                </a:extLst>
              </a:tr>
              <a:tr h="872840">
                <a:tc>
                  <a:txBody>
                    <a:bodyPr/>
                    <a:lstStyle/>
                    <a:p>
                      <a:r>
                        <a:rPr lang="en-US" dirty="0"/>
                        <a:t>Non profit service</a:t>
                      </a:r>
                    </a:p>
                  </a:txBody>
                  <a:tcPr/>
                </a:tc>
                <a:tc>
                  <a:txBody>
                    <a:bodyPr/>
                    <a:lstStyle/>
                    <a:p>
                      <a:r>
                        <a:rPr lang="en-US" dirty="0"/>
                        <a:t>Clients</a:t>
                      </a:r>
                    </a:p>
                  </a:txBody>
                  <a:tcPr/>
                </a:tc>
                <a:tc>
                  <a:txBody>
                    <a:bodyPr/>
                    <a:lstStyle/>
                    <a:p>
                      <a:r>
                        <a:rPr lang="en-US" dirty="0"/>
                        <a:t>Hospitals, Schools, Welfare agencies</a:t>
                      </a:r>
                    </a:p>
                  </a:txBody>
                  <a:tcPr/>
                </a:tc>
                <a:tc>
                  <a:txBody>
                    <a:bodyPr/>
                    <a:lstStyle/>
                    <a:p>
                      <a:r>
                        <a:rPr lang="en-US" dirty="0"/>
                        <a:t>Must selectively screen large numbers of potential clients</a:t>
                      </a:r>
                    </a:p>
                  </a:txBody>
                  <a:tcPr/>
                </a:tc>
                <a:extLst>
                  <a:ext uri="{0D108BD9-81ED-4DB2-BD59-A6C34878D82A}">
                    <a16:rowId xmlns:a16="http://schemas.microsoft.com/office/drawing/2014/main" val="3978853023"/>
                  </a:ext>
                </a:extLst>
              </a:tr>
              <a:tr h="872840">
                <a:tc>
                  <a:txBody>
                    <a:bodyPr/>
                    <a:lstStyle/>
                    <a:p>
                      <a:r>
                        <a:rPr lang="en-US" dirty="0"/>
                        <a:t>Mutual benefit</a:t>
                      </a:r>
                    </a:p>
                  </a:txBody>
                  <a:tcPr/>
                </a:tc>
                <a:tc>
                  <a:txBody>
                    <a:bodyPr/>
                    <a:lstStyle/>
                    <a:p>
                      <a:r>
                        <a:rPr lang="en-US" dirty="0"/>
                        <a:t>Members</a:t>
                      </a:r>
                    </a:p>
                  </a:txBody>
                  <a:tcPr/>
                </a:tc>
                <a:tc>
                  <a:txBody>
                    <a:bodyPr/>
                    <a:lstStyle/>
                    <a:p>
                      <a:r>
                        <a:rPr lang="en-US" dirty="0"/>
                        <a:t>Unions, Clubs, Trade associations, Cooperatives, Political parties</a:t>
                      </a:r>
                    </a:p>
                  </a:txBody>
                  <a:tcPr/>
                </a:tc>
                <a:tc>
                  <a:txBody>
                    <a:bodyPr/>
                    <a:lstStyle/>
                    <a:p>
                      <a:r>
                        <a:rPr lang="en-US" dirty="0"/>
                        <a:t>Must satisfy members needs</a:t>
                      </a:r>
                    </a:p>
                  </a:txBody>
                  <a:tcPr/>
                </a:tc>
                <a:extLst>
                  <a:ext uri="{0D108BD9-81ED-4DB2-BD59-A6C34878D82A}">
                    <a16:rowId xmlns:a16="http://schemas.microsoft.com/office/drawing/2014/main" val="3640300053"/>
                  </a:ext>
                </a:extLst>
              </a:tr>
              <a:tr h="872840">
                <a:tc>
                  <a:txBody>
                    <a:bodyPr/>
                    <a:lstStyle/>
                    <a:p>
                      <a:r>
                        <a:rPr lang="en-US" dirty="0"/>
                        <a:t>Common weal</a:t>
                      </a:r>
                    </a:p>
                  </a:txBody>
                  <a:tcPr/>
                </a:tc>
                <a:tc>
                  <a:txBody>
                    <a:bodyPr/>
                    <a:lstStyle/>
                    <a:p>
                      <a:r>
                        <a:rPr lang="en-US" dirty="0"/>
                        <a:t>Public at large</a:t>
                      </a:r>
                    </a:p>
                  </a:txBody>
                  <a:tcPr/>
                </a:tc>
                <a:tc>
                  <a:txBody>
                    <a:bodyPr/>
                    <a:lstStyle/>
                    <a:p>
                      <a:r>
                        <a:rPr lang="en-US" dirty="0"/>
                        <a:t>Postal service, Police departments, Fire services, Telephone services</a:t>
                      </a:r>
                    </a:p>
                  </a:txBody>
                  <a:tcPr/>
                </a:tc>
                <a:tc>
                  <a:txBody>
                    <a:bodyPr/>
                    <a:lstStyle/>
                    <a:p>
                      <a:r>
                        <a:rPr lang="en-US" dirty="0"/>
                        <a:t>Must provide standardized services to large group of people</a:t>
                      </a:r>
                    </a:p>
                  </a:txBody>
                  <a:tcPr/>
                </a:tc>
                <a:extLst>
                  <a:ext uri="{0D108BD9-81ED-4DB2-BD59-A6C34878D82A}">
                    <a16:rowId xmlns:a16="http://schemas.microsoft.com/office/drawing/2014/main" val="3319012728"/>
                  </a:ext>
                </a:extLst>
              </a:tr>
            </a:tbl>
          </a:graphicData>
        </a:graphic>
      </p:graphicFrame>
    </p:spTree>
    <p:extLst>
      <p:ext uri="{BB962C8B-B14F-4D97-AF65-F5344CB8AC3E}">
        <p14:creationId xmlns:p14="http://schemas.microsoft.com/office/powerpoint/2010/main" val="276086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1EA-5E06-439C-A168-5BF140675178}"/>
              </a:ext>
            </a:extLst>
          </p:cNvPr>
          <p:cNvSpPr>
            <a:spLocks noGrp="1"/>
          </p:cNvSpPr>
          <p:nvPr>
            <p:ph type="title"/>
          </p:nvPr>
        </p:nvSpPr>
        <p:spPr/>
        <p:txBody>
          <a:bodyPr>
            <a:normAutofit fontScale="90000"/>
          </a:bodyPr>
          <a:lstStyle/>
          <a:p>
            <a:pPr algn="ctr"/>
            <a:r>
              <a:rPr lang="en-US" dirty="0"/>
              <a:t> Organizational goals – concept, purposes, and types. </a:t>
            </a:r>
            <a:br>
              <a:rPr lang="en-US" dirty="0"/>
            </a:br>
            <a:endParaRPr lang="en-US" dirty="0"/>
          </a:p>
        </p:txBody>
      </p:sp>
      <p:sp>
        <p:nvSpPr>
          <p:cNvPr id="3" name="Content Placeholder 2">
            <a:extLst>
              <a:ext uri="{FF2B5EF4-FFF2-40B4-BE49-F238E27FC236}">
                <a16:creationId xmlns:a16="http://schemas.microsoft.com/office/drawing/2014/main" id="{1DF9AC63-C58F-4B08-9C97-5A97B97399FD}"/>
              </a:ext>
            </a:extLst>
          </p:cNvPr>
          <p:cNvSpPr>
            <a:spLocks noGrp="1"/>
          </p:cNvSpPr>
          <p:nvPr>
            <p:ph idx="1"/>
          </p:nvPr>
        </p:nvSpPr>
        <p:spPr/>
        <p:txBody>
          <a:bodyPr/>
          <a:lstStyle/>
          <a:p>
            <a:r>
              <a:rPr lang="en-US" dirty="0"/>
              <a:t>An organization goal is the end point toward which activities are aimed. It is the target or end point that managers want to reach. Goals can provide direction and serve as a reference point.</a:t>
            </a:r>
          </a:p>
          <a:p>
            <a:r>
              <a:rPr lang="en-US" dirty="0" err="1"/>
              <a:t>Parrow</a:t>
            </a:r>
            <a:r>
              <a:rPr lang="en-US" dirty="0"/>
              <a:t> (1979) “Organizational goal is a useful frame of reference for an organization to conduct its affairs.”</a:t>
            </a:r>
          </a:p>
          <a:p>
            <a:r>
              <a:rPr lang="en-US" dirty="0"/>
              <a:t>The nature of goals varies from one organization to another. Some may have a goal to earn profit and some may have a goal to provide better services. </a:t>
            </a:r>
          </a:p>
          <a:p>
            <a:pPr marL="0" indent="0">
              <a:buNone/>
            </a:pPr>
            <a:r>
              <a:rPr lang="en-US" b="1" dirty="0"/>
              <a:t>Purpose</a:t>
            </a:r>
          </a:p>
          <a:p>
            <a:pPr marL="457200" indent="-457200">
              <a:buFont typeface="+mj-lt"/>
              <a:buAutoNum type="arabicPeriod"/>
            </a:pPr>
            <a:r>
              <a:rPr lang="en-US" dirty="0"/>
              <a:t>Goals provide guidance and direction for the people in the organization</a:t>
            </a:r>
          </a:p>
          <a:p>
            <a:pPr marL="457200" indent="-457200">
              <a:buFont typeface="+mj-lt"/>
              <a:buAutoNum type="arabicPeriod"/>
            </a:pPr>
            <a:r>
              <a:rPr lang="en-US" dirty="0"/>
              <a:t>Effective goal setting promotes good planning and good planning facilitates future goal setting</a:t>
            </a:r>
          </a:p>
          <a:p>
            <a:pPr marL="457200" indent="-457200">
              <a:buFont typeface="+mj-lt"/>
              <a:buAutoNum type="arabicPeriod"/>
            </a:pPr>
            <a:r>
              <a:rPr lang="en-US" dirty="0"/>
              <a:t>Any type of decisions taken in an organization are according to the predetermined goals</a:t>
            </a:r>
          </a:p>
          <a:p>
            <a:pPr marL="457200" indent="-457200">
              <a:buFont typeface="+mj-lt"/>
              <a:buAutoNum type="arabicPeriod"/>
            </a:pPr>
            <a:r>
              <a:rPr lang="en-US" dirty="0"/>
              <a:t>Goals can serve as a source of motivation to employees of the organization</a:t>
            </a:r>
          </a:p>
          <a:p>
            <a:pPr marL="457200" indent="-457200">
              <a:buFont typeface="+mj-lt"/>
              <a:buAutoNum type="arabicPeriod"/>
            </a:pPr>
            <a:r>
              <a:rPr lang="en-US" dirty="0"/>
              <a:t>Goals provide effective mechanism for evaluation and control</a:t>
            </a:r>
          </a:p>
          <a:p>
            <a:pPr marL="457200" indent="-457200">
              <a:buFont typeface="+mj-lt"/>
              <a:buAutoNum type="arabicPeriod"/>
            </a:pPr>
            <a:r>
              <a:rPr lang="en-US" dirty="0"/>
              <a:t>Goals determine the structure of an organization and staffing requirement is also fulfilled according to the goals</a:t>
            </a:r>
          </a:p>
        </p:txBody>
      </p:sp>
    </p:spTree>
    <p:extLst>
      <p:ext uri="{BB962C8B-B14F-4D97-AF65-F5344CB8AC3E}">
        <p14:creationId xmlns:p14="http://schemas.microsoft.com/office/powerpoint/2010/main" val="283535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0716-D9C2-48EC-8082-4A20BF450B5E}"/>
              </a:ext>
            </a:extLst>
          </p:cNvPr>
          <p:cNvSpPr>
            <a:spLocks noGrp="1"/>
          </p:cNvSpPr>
          <p:nvPr>
            <p:ph type="title"/>
          </p:nvPr>
        </p:nvSpPr>
        <p:spPr/>
        <p:txBody>
          <a:bodyPr/>
          <a:lstStyle/>
          <a:p>
            <a:pPr algn="ctr"/>
            <a:r>
              <a:rPr lang="en-US" dirty="0"/>
              <a:t>Types of organizational goals</a:t>
            </a:r>
          </a:p>
        </p:txBody>
      </p:sp>
      <p:sp>
        <p:nvSpPr>
          <p:cNvPr id="3" name="Content Placeholder 2">
            <a:extLst>
              <a:ext uri="{FF2B5EF4-FFF2-40B4-BE49-F238E27FC236}">
                <a16:creationId xmlns:a16="http://schemas.microsoft.com/office/drawing/2014/main" id="{D1A14478-4FAF-40BB-8A72-E50072929A1D}"/>
              </a:ext>
            </a:extLst>
          </p:cNvPr>
          <p:cNvSpPr>
            <a:spLocks noGrp="1"/>
          </p:cNvSpPr>
          <p:nvPr>
            <p:ph idx="1"/>
          </p:nvPr>
        </p:nvSpPr>
        <p:spPr/>
        <p:txBody>
          <a:bodyPr/>
          <a:lstStyle/>
          <a:p>
            <a:pPr marL="457200" indent="-457200">
              <a:buFont typeface="+mj-lt"/>
              <a:buAutoNum type="arabicPeriod"/>
            </a:pPr>
            <a:r>
              <a:rPr lang="en-US" b="1" dirty="0"/>
              <a:t>According to levels</a:t>
            </a:r>
          </a:p>
          <a:p>
            <a:r>
              <a:rPr lang="en-US" dirty="0"/>
              <a:t>Strategic goals</a:t>
            </a:r>
          </a:p>
          <a:p>
            <a:r>
              <a:rPr lang="en-US" dirty="0"/>
              <a:t>Tactical goals</a:t>
            </a:r>
          </a:p>
          <a:p>
            <a:r>
              <a:rPr lang="en-US" dirty="0"/>
              <a:t>Operational goals</a:t>
            </a:r>
          </a:p>
          <a:p>
            <a:pPr marL="457200" indent="-457200">
              <a:buAutoNum type="arabicPeriod" startAt="2"/>
            </a:pPr>
            <a:r>
              <a:rPr lang="en-US" b="1" dirty="0"/>
              <a:t>According to time frame</a:t>
            </a:r>
          </a:p>
          <a:p>
            <a:pPr algn="just"/>
            <a:r>
              <a:rPr lang="en-US" dirty="0"/>
              <a:t>Long term (5-10 years)</a:t>
            </a:r>
          </a:p>
          <a:p>
            <a:pPr algn="just"/>
            <a:r>
              <a:rPr lang="en-US" dirty="0"/>
              <a:t>Medium term (1-3 years)</a:t>
            </a:r>
          </a:p>
          <a:p>
            <a:pPr algn="just"/>
            <a:r>
              <a:rPr lang="en-US" dirty="0"/>
              <a:t>Short term (less than one year)</a:t>
            </a:r>
          </a:p>
        </p:txBody>
      </p:sp>
    </p:spTree>
    <p:extLst>
      <p:ext uri="{BB962C8B-B14F-4D97-AF65-F5344CB8AC3E}">
        <p14:creationId xmlns:p14="http://schemas.microsoft.com/office/powerpoint/2010/main" val="100541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8A22-CFE2-48FB-A327-1219D8296807}"/>
              </a:ext>
            </a:extLst>
          </p:cNvPr>
          <p:cNvSpPr>
            <a:spLocks noGrp="1"/>
          </p:cNvSpPr>
          <p:nvPr>
            <p:ph type="title"/>
          </p:nvPr>
        </p:nvSpPr>
        <p:spPr/>
        <p:txBody>
          <a:bodyPr/>
          <a:lstStyle/>
          <a:p>
            <a:pPr algn="ctr"/>
            <a:r>
              <a:rPr lang="en-US" dirty="0"/>
              <a:t>Feature of effective organizational goals</a:t>
            </a:r>
          </a:p>
        </p:txBody>
      </p:sp>
      <p:sp>
        <p:nvSpPr>
          <p:cNvPr id="3" name="Content Placeholder 2">
            <a:extLst>
              <a:ext uri="{FF2B5EF4-FFF2-40B4-BE49-F238E27FC236}">
                <a16:creationId xmlns:a16="http://schemas.microsoft.com/office/drawing/2014/main" id="{6FB5D320-2BEB-4732-935E-0EA707C16798}"/>
              </a:ext>
            </a:extLst>
          </p:cNvPr>
          <p:cNvSpPr>
            <a:spLocks noGrp="1"/>
          </p:cNvSpPr>
          <p:nvPr>
            <p:ph idx="1"/>
          </p:nvPr>
        </p:nvSpPr>
        <p:spPr/>
        <p:txBody>
          <a:bodyPr/>
          <a:lstStyle/>
          <a:p>
            <a:pPr marL="0" indent="0">
              <a:buNone/>
            </a:pPr>
            <a:r>
              <a:rPr lang="en-US" b="1" dirty="0"/>
              <a:t>SMART rule</a:t>
            </a:r>
          </a:p>
          <a:p>
            <a:r>
              <a:rPr lang="en-US" dirty="0"/>
              <a:t>Specific: Exact, clear and precise</a:t>
            </a:r>
          </a:p>
          <a:p>
            <a:r>
              <a:rPr lang="en-US" dirty="0"/>
              <a:t>Measurable: Quantifiable</a:t>
            </a:r>
          </a:p>
          <a:p>
            <a:r>
              <a:rPr lang="en-US" dirty="0"/>
              <a:t>Achievable: Can be achieved in a certain time period</a:t>
            </a:r>
          </a:p>
          <a:p>
            <a:r>
              <a:rPr lang="en-US" dirty="0"/>
              <a:t>Realistic: The agreed goal must be something that is achievable</a:t>
            </a:r>
          </a:p>
          <a:p>
            <a:r>
              <a:rPr lang="en-US" dirty="0"/>
              <a:t>Time bound: Each agreed goal must contain of how much time would be required to achieve the expected outcome. It represents the time frame for a goal. </a:t>
            </a:r>
          </a:p>
        </p:txBody>
      </p:sp>
    </p:spTree>
    <p:extLst>
      <p:ext uri="{BB962C8B-B14F-4D97-AF65-F5344CB8AC3E}">
        <p14:creationId xmlns:p14="http://schemas.microsoft.com/office/powerpoint/2010/main" val="139993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5973-841C-405D-BDFE-6208F3D773C2}"/>
              </a:ext>
            </a:extLst>
          </p:cNvPr>
          <p:cNvSpPr>
            <a:spLocks noGrp="1"/>
          </p:cNvSpPr>
          <p:nvPr>
            <p:ph type="title"/>
          </p:nvPr>
        </p:nvSpPr>
        <p:spPr/>
        <p:txBody>
          <a:bodyPr/>
          <a:lstStyle/>
          <a:p>
            <a:pPr algn="ctr"/>
            <a:r>
              <a:rPr lang="en-US" dirty="0"/>
              <a:t>Goal formulation</a:t>
            </a:r>
          </a:p>
        </p:txBody>
      </p:sp>
      <p:sp>
        <p:nvSpPr>
          <p:cNvPr id="3" name="Content Placeholder 2">
            <a:extLst>
              <a:ext uri="{FF2B5EF4-FFF2-40B4-BE49-F238E27FC236}">
                <a16:creationId xmlns:a16="http://schemas.microsoft.com/office/drawing/2014/main" id="{E65ECB29-0578-4B79-B940-241A7459466C}"/>
              </a:ext>
            </a:extLst>
          </p:cNvPr>
          <p:cNvSpPr>
            <a:spLocks noGrp="1"/>
          </p:cNvSpPr>
          <p:nvPr>
            <p:ph idx="1"/>
          </p:nvPr>
        </p:nvSpPr>
        <p:spPr/>
        <p:txBody>
          <a:bodyPr>
            <a:normAutofit lnSpcReduction="10000"/>
          </a:bodyPr>
          <a:lstStyle/>
          <a:p>
            <a:pPr marL="0" indent="0" algn="just">
              <a:buNone/>
            </a:pPr>
            <a:r>
              <a:rPr lang="en-US" dirty="0"/>
              <a:t>It is a process of developing different goals for an organization. It is sometimes lengthy and complex process and thus it may take much longer time for the managers to formulate goals. They may even take help from the experts and external consultants for the formulation process.</a:t>
            </a:r>
          </a:p>
          <a:p>
            <a:pPr marL="0" indent="0" algn="just">
              <a:buNone/>
            </a:pPr>
            <a:r>
              <a:rPr lang="en-US" dirty="0"/>
              <a:t>Processes: There are basically three different approaches in the goal formulation as follows:</a:t>
            </a:r>
          </a:p>
          <a:p>
            <a:pPr marL="457200" indent="-457200" algn="just">
              <a:buFont typeface="+mj-lt"/>
              <a:buAutoNum type="arabicPeriod"/>
            </a:pPr>
            <a:r>
              <a:rPr lang="en-US" b="1" dirty="0"/>
              <a:t>Top down process: </a:t>
            </a:r>
            <a:r>
              <a:rPr lang="en-US" dirty="0"/>
              <a:t>The top level management will at first develop the corporate mission and goals. They may even take help from different experts and these goals are presented to the Board of Directors. If these goals are approved by the Board then they are circulated downward in the organization for developing tactical level (middle level) goals by the middle level managers. These tactical goals are then circulated downward to the supervisors and first line mangers to develop lower level goals. Past experiences, current realities and environmental analysis are the bases for goal formulation</a:t>
            </a:r>
          </a:p>
          <a:p>
            <a:pPr marL="457200" indent="-457200" algn="just">
              <a:buFont typeface="+mj-lt"/>
              <a:buAutoNum type="arabicPeriod"/>
            </a:pPr>
            <a:r>
              <a:rPr lang="en-US" b="1" dirty="0"/>
              <a:t>Bottom Top Process: </a:t>
            </a:r>
            <a:r>
              <a:rPr lang="en-US" dirty="0"/>
              <a:t>In bottom-top approach, every employee is first asked to develop a goal for themselves within the broad guideline given to them. Facilitators can even be assigned to undertake this work. These draft goals are integrated, discussed and agreed upon at the lower level. These goals are sent to the middle level management for adjustments. The middle level make some modifications according to their capabilities and then sent to the top level for adjustments. The top level management can finalize the comprehensive goals for the organization based on the mission of the organization. </a:t>
            </a:r>
          </a:p>
        </p:txBody>
      </p:sp>
    </p:spTree>
    <p:extLst>
      <p:ext uri="{BB962C8B-B14F-4D97-AF65-F5344CB8AC3E}">
        <p14:creationId xmlns:p14="http://schemas.microsoft.com/office/powerpoint/2010/main" val="18033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7507E3-84BA-46FB-A931-098B01C81C4D}"/>
</file>

<file path=customXml/itemProps2.xml><?xml version="1.0" encoding="utf-8"?>
<ds:datastoreItem xmlns:ds="http://schemas.openxmlformats.org/officeDocument/2006/customXml" ds:itemID="{6FD2BBA5-2932-4096-9AA3-DB82E06AF2D3}"/>
</file>

<file path=customXml/itemProps3.xml><?xml version="1.0" encoding="utf-8"?>
<ds:datastoreItem xmlns:ds="http://schemas.openxmlformats.org/officeDocument/2006/customXml" ds:itemID="{F2248D08-DC37-416B-AD98-07CEF093DB97}"/>
</file>

<file path=docProps/app.xml><?xml version="1.0" encoding="utf-8"?>
<Properties xmlns="http://schemas.openxmlformats.org/officeDocument/2006/extended-properties" xmlns:vt="http://schemas.openxmlformats.org/officeDocument/2006/docPropsVTypes">
  <TotalTime>318</TotalTime>
  <Words>2410</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The Nature of Organizations</vt:lpstr>
      <vt:lpstr>Contents</vt:lpstr>
      <vt:lpstr>Concept</vt:lpstr>
      <vt:lpstr>Characteristics of organization</vt:lpstr>
      <vt:lpstr>Types of organizations</vt:lpstr>
      <vt:lpstr> Organizational goals – concept, purposes, and types.  </vt:lpstr>
      <vt:lpstr>Types of organizational goals</vt:lpstr>
      <vt:lpstr>Feature of effective organizational goals</vt:lpstr>
      <vt:lpstr>Goal formulation</vt:lpstr>
      <vt:lpstr>Cont…</vt:lpstr>
      <vt:lpstr>Goal formulation approaches</vt:lpstr>
      <vt:lpstr>Goal succession and displacement</vt:lpstr>
      <vt:lpstr>Cont…</vt:lpstr>
      <vt:lpstr>Problems in goal formulation</vt:lpstr>
      <vt:lpstr>Changing perspectives of organization</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Rimal</dc:creator>
  <cp:lastModifiedBy>Ashutosh Rimal</cp:lastModifiedBy>
  <cp:revision>31</cp:revision>
  <dcterms:created xsi:type="dcterms:W3CDTF">2021-07-10T15:47:14Z</dcterms:created>
  <dcterms:modified xsi:type="dcterms:W3CDTF">2021-07-18T01:20:42Z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