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175A-5B18-401E-882A-33631BA6E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35B8C-B9EF-4F42-B075-615E104F9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96183F-9892-4A56-9AFD-3D038896D2C2}"/>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5" name="Footer Placeholder 4">
            <a:extLst>
              <a:ext uri="{FF2B5EF4-FFF2-40B4-BE49-F238E27FC236}">
                <a16:creationId xmlns:a16="http://schemas.microsoft.com/office/drawing/2014/main" id="{D3F00D86-2D62-468D-BFE4-16C06F6E9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7369-F021-44E0-8F49-862E865B2906}"/>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41125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DC06-32D1-4D3B-BF6D-4745F3070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68006-FCC3-4D29-BDC5-F24E78203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8DAE-72BE-48AF-ABD6-26813819DCCF}"/>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5" name="Footer Placeholder 4">
            <a:extLst>
              <a:ext uri="{FF2B5EF4-FFF2-40B4-BE49-F238E27FC236}">
                <a16:creationId xmlns:a16="http://schemas.microsoft.com/office/drawing/2014/main" id="{9431D75A-5EC7-4E77-80D8-B4D8E76C3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32AC-C562-43BA-A123-D38CEE356B7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59041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C5F6B-204B-4B07-9CB4-AB08079813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5B358-E59E-47DF-A755-EF19A0F42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20066-126B-4510-AC6F-AF0B882753CA}"/>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5" name="Footer Placeholder 4">
            <a:extLst>
              <a:ext uri="{FF2B5EF4-FFF2-40B4-BE49-F238E27FC236}">
                <a16:creationId xmlns:a16="http://schemas.microsoft.com/office/drawing/2014/main" id="{06D3F60E-DF09-4D3D-A284-30E7FFCBE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F1B38-CD28-4B4B-84ED-CA324A26F61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3288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4C0E-FFC6-465C-8EC0-E56DE126878C}"/>
              </a:ext>
            </a:extLst>
          </p:cNvPr>
          <p:cNvSpPr>
            <a:spLocks noGrp="1"/>
          </p:cNvSpPr>
          <p:nvPr>
            <p:ph type="title"/>
          </p:nvPr>
        </p:nvSpPr>
        <p:spPr>
          <a:xfrm>
            <a:off x="838200" y="365125"/>
            <a:ext cx="10515600" cy="888909"/>
          </a:xfrm>
        </p:spPr>
        <p:txBody>
          <a:bodyPr>
            <a:normAutofit/>
          </a:bodyPr>
          <a:lstStyle>
            <a:lvl1pPr algn="ct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ADF1AF2-0EDD-4A87-BEB5-AB852FC409F0}"/>
              </a:ext>
            </a:extLst>
          </p:cNvPr>
          <p:cNvSpPr>
            <a:spLocks noGrp="1"/>
          </p:cNvSpPr>
          <p:nvPr>
            <p:ph idx="1"/>
          </p:nvPr>
        </p:nvSpPr>
        <p:spPr>
          <a:xfrm>
            <a:off x="838200" y="1254034"/>
            <a:ext cx="10515600" cy="5467441"/>
          </a:xfrm>
        </p:spPr>
        <p:txBody>
          <a:bodyPr>
            <a:normAutofit/>
          </a:bodyPr>
          <a:lstStyle>
            <a:lvl1pPr algn="just">
              <a:defRPr sz="1800">
                <a:latin typeface="Times New Roman" panose="02020603050405020304" pitchFamily="18" charset="0"/>
                <a:cs typeface="Times New Roman" panose="02020603050405020304" pitchFamily="18" charset="0"/>
              </a:defRPr>
            </a:lvl1pPr>
            <a:lvl2pPr algn="just">
              <a:defRPr sz="1800">
                <a:latin typeface="Times New Roman" panose="02020603050405020304" pitchFamily="18" charset="0"/>
                <a:cs typeface="Times New Roman" panose="02020603050405020304" pitchFamily="18" charset="0"/>
              </a:defRPr>
            </a:lvl2pPr>
            <a:lvl3pPr algn="just">
              <a:defRPr sz="1800">
                <a:latin typeface="Times New Roman" panose="02020603050405020304" pitchFamily="18" charset="0"/>
                <a:cs typeface="Times New Roman" panose="02020603050405020304" pitchFamily="18" charset="0"/>
              </a:defRPr>
            </a:lvl3pPr>
            <a:lvl4pPr algn="just">
              <a:defRPr sz="1800">
                <a:latin typeface="Times New Roman" panose="02020603050405020304" pitchFamily="18" charset="0"/>
                <a:cs typeface="Times New Roman" panose="02020603050405020304" pitchFamily="18" charset="0"/>
              </a:defRPr>
            </a:lvl4pPr>
            <a:lvl5pPr algn="just">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156EB7-4639-4704-821A-0D748717C936}"/>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5" name="Footer Placeholder 4">
            <a:extLst>
              <a:ext uri="{FF2B5EF4-FFF2-40B4-BE49-F238E27FC236}">
                <a16:creationId xmlns:a16="http://schemas.microsoft.com/office/drawing/2014/main" id="{1E3BB9C2-3FEC-41E7-BC6E-10F47BBDF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C4CCC-FFC3-4122-8BCC-7C0C3781A8C4}"/>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9642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BDFD-484E-403D-9D67-07DE77E63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27B79-750F-4569-BBFB-E093F0581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36502-5892-47B3-849B-8983B6B67088}"/>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5" name="Footer Placeholder 4">
            <a:extLst>
              <a:ext uri="{FF2B5EF4-FFF2-40B4-BE49-F238E27FC236}">
                <a16:creationId xmlns:a16="http://schemas.microsoft.com/office/drawing/2014/main" id="{7700A821-D5F6-4857-BE30-A31B426B2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7503-7F60-4DA6-A83D-48915CE746A2}"/>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3970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B1A-7E61-49A4-9869-7C544D529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78138-88DE-4C04-AF6C-E3FED2F1F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87059-1AEF-44D4-A6B9-DD45C7F1E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E0707-C53E-4A4D-83DF-A8ECB5F87EF5}"/>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6" name="Footer Placeholder 5">
            <a:extLst>
              <a:ext uri="{FF2B5EF4-FFF2-40B4-BE49-F238E27FC236}">
                <a16:creationId xmlns:a16="http://schemas.microsoft.com/office/drawing/2014/main" id="{5CBD8A1D-4267-44C1-9D57-77FAD8CC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17326-EF8C-497F-BA54-4C0A0BC843FE}"/>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208016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7F93-6237-4DC4-9ADE-53ECD8D9B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00760-6D1D-48DC-9F87-9FA9EA29C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8B64F-9C2B-480A-9CFD-ECA074CAE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EFEFB6-CFA4-436F-A86F-F99FBAAAF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F3B64-E518-430E-BBE4-E95AC9223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21DF8-B1C0-4181-8E65-0122CEF38923}"/>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8" name="Footer Placeholder 7">
            <a:extLst>
              <a:ext uri="{FF2B5EF4-FFF2-40B4-BE49-F238E27FC236}">
                <a16:creationId xmlns:a16="http://schemas.microsoft.com/office/drawing/2014/main" id="{26724650-655E-4BB2-AC31-300C098CC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A8752-7055-4A0A-A3D2-7A6945AFB9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68923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E1BB-02CE-47F5-9773-EA0FEF8F0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2371AF-EF93-4FDF-90E2-A630A640501D}"/>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4" name="Footer Placeholder 3">
            <a:extLst>
              <a:ext uri="{FF2B5EF4-FFF2-40B4-BE49-F238E27FC236}">
                <a16:creationId xmlns:a16="http://schemas.microsoft.com/office/drawing/2014/main" id="{B623BBF3-6C8E-4D3C-BB45-333624E6B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E52FC-79C1-46A9-86A3-12D0400524C7}"/>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172413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58C0F-8B4F-47D3-A8CC-8D9874DB633E}"/>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3" name="Footer Placeholder 2">
            <a:extLst>
              <a:ext uri="{FF2B5EF4-FFF2-40B4-BE49-F238E27FC236}">
                <a16:creationId xmlns:a16="http://schemas.microsoft.com/office/drawing/2014/main" id="{984D9779-31C9-4BA1-B9B6-0B0E676EF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94F75-95D1-4CA9-B0DB-434C791E7501}"/>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1437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AC4F-A23A-478D-9FF4-1FB12D3AA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FFFD4-B9EB-4699-9CC7-C8927DFE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711C3-5D4F-4C83-90C2-87F71F168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D582B-A736-4379-B39B-183253226E25}"/>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6" name="Footer Placeholder 5">
            <a:extLst>
              <a:ext uri="{FF2B5EF4-FFF2-40B4-BE49-F238E27FC236}">
                <a16:creationId xmlns:a16="http://schemas.microsoft.com/office/drawing/2014/main" id="{B40C40B5-248E-4AEF-8AEC-24222E3E7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C8758-DECB-47F5-838A-DD14F11300F0}"/>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54310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9429-7CD3-4C81-B502-13E6B3E17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36363-B595-45ED-BB24-C3A1CCD7D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C13AB-E540-4A70-8608-15ACC6D77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E53F8-E9F0-44CF-89B5-C264BDD44024}"/>
              </a:ext>
            </a:extLst>
          </p:cNvPr>
          <p:cNvSpPr>
            <a:spLocks noGrp="1"/>
          </p:cNvSpPr>
          <p:nvPr>
            <p:ph type="dt" sz="half" idx="10"/>
          </p:nvPr>
        </p:nvSpPr>
        <p:spPr/>
        <p:txBody>
          <a:bodyPr/>
          <a:lstStyle/>
          <a:p>
            <a:fld id="{8803B3EA-B352-472B-A8EC-F3DB2E8934EA}" type="datetimeFigureOut">
              <a:rPr lang="en-US" smtClean="0"/>
              <a:t>10/23/2021</a:t>
            </a:fld>
            <a:endParaRPr lang="en-US"/>
          </a:p>
        </p:txBody>
      </p:sp>
      <p:sp>
        <p:nvSpPr>
          <p:cNvPr id="6" name="Footer Placeholder 5">
            <a:extLst>
              <a:ext uri="{FF2B5EF4-FFF2-40B4-BE49-F238E27FC236}">
                <a16:creationId xmlns:a16="http://schemas.microsoft.com/office/drawing/2014/main" id="{9F835232-F2E3-4B40-A094-C39964828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5DAB-2217-4DB6-8A45-170F1E2FEE39}"/>
              </a:ext>
            </a:extLst>
          </p:cNvPr>
          <p:cNvSpPr>
            <a:spLocks noGrp="1"/>
          </p:cNvSpPr>
          <p:nvPr>
            <p:ph type="sldNum" sz="quarter" idx="12"/>
          </p:nvPr>
        </p:nvSpPr>
        <p:spPr/>
        <p:txBody>
          <a:bodyPr/>
          <a:lstStyle/>
          <a:p>
            <a:fld id="{39F87C91-20FB-44A9-80A9-2E99AF032CD2}" type="slidenum">
              <a:rPr lang="en-US" smtClean="0"/>
              <a:t>‹#›</a:t>
            </a:fld>
            <a:endParaRPr lang="en-US"/>
          </a:p>
        </p:txBody>
      </p:sp>
    </p:spTree>
    <p:extLst>
      <p:ext uri="{BB962C8B-B14F-4D97-AF65-F5344CB8AC3E}">
        <p14:creationId xmlns:p14="http://schemas.microsoft.com/office/powerpoint/2010/main" val="322156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5B68A-02D9-4E45-8817-048BCD7D9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79CE9-3839-4C70-9219-6BBFF505A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A451-04C5-4BAB-ACE9-E16CC2366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3EA-B352-472B-A8EC-F3DB2E8934EA}" type="datetimeFigureOut">
              <a:rPr lang="en-US" smtClean="0"/>
              <a:t>10/23/2021</a:t>
            </a:fld>
            <a:endParaRPr lang="en-US"/>
          </a:p>
        </p:txBody>
      </p:sp>
      <p:sp>
        <p:nvSpPr>
          <p:cNvPr id="5" name="Footer Placeholder 4">
            <a:extLst>
              <a:ext uri="{FF2B5EF4-FFF2-40B4-BE49-F238E27FC236}">
                <a16:creationId xmlns:a16="http://schemas.microsoft.com/office/drawing/2014/main" id="{0E8D3837-B411-44F2-9B2B-DF72AB3F4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82FD0-0EC5-44A5-B734-9A286BB82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87C91-20FB-44A9-80A9-2E99AF032CD2}" type="slidenum">
              <a:rPr lang="en-US" smtClean="0"/>
              <a:t>‹#›</a:t>
            </a:fld>
            <a:endParaRPr lang="en-US"/>
          </a:p>
        </p:txBody>
      </p:sp>
    </p:spTree>
    <p:extLst>
      <p:ext uri="{BB962C8B-B14F-4D97-AF65-F5344CB8AC3E}">
        <p14:creationId xmlns:p14="http://schemas.microsoft.com/office/powerpoint/2010/main" val="264682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1CA9-FA8A-427B-9E3A-C171075FDC63}"/>
              </a:ext>
            </a:extLst>
          </p:cNvPr>
          <p:cNvSpPr>
            <a:spLocks noGrp="1"/>
          </p:cNvSpPr>
          <p:nvPr>
            <p:ph type="ctrTitle"/>
          </p:nvPr>
        </p:nvSpPr>
        <p:spPr/>
        <p:txBody>
          <a:bodyPr/>
          <a:lstStyle/>
          <a:p>
            <a:r>
              <a:rPr lang="en-US" dirty="0"/>
              <a:t>Global context of management</a:t>
            </a:r>
          </a:p>
        </p:txBody>
      </p:sp>
      <p:sp>
        <p:nvSpPr>
          <p:cNvPr id="3" name="Subtitle 2">
            <a:extLst>
              <a:ext uri="{FF2B5EF4-FFF2-40B4-BE49-F238E27FC236}">
                <a16:creationId xmlns:a16="http://schemas.microsoft.com/office/drawing/2014/main" id="{4C031E79-17CC-4257-AA45-78D1263675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39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537-5CEA-41F0-B085-B55073FA603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A741450-9ACB-477B-ABA2-014F4DE9B967}"/>
              </a:ext>
            </a:extLst>
          </p:cNvPr>
          <p:cNvSpPr>
            <a:spLocks noGrp="1"/>
          </p:cNvSpPr>
          <p:nvPr>
            <p:ph idx="1"/>
          </p:nvPr>
        </p:nvSpPr>
        <p:spPr/>
        <p:txBody>
          <a:bodyPr/>
          <a:lstStyle/>
          <a:p>
            <a:r>
              <a:rPr lang="en-US" dirty="0"/>
              <a:t>Concept of globalization</a:t>
            </a:r>
          </a:p>
          <a:p>
            <a:r>
              <a:rPr lang="en-US" dirty="0"/>
              <a:t>Methods of globalization</a:t>
            </a:r>
          </a:p>
          <a:p>
            <a:r>
              <a:rPr lang="en-US" dirty="0"/>
              <a:t>Effects of globalization</a:t>
            </a:r>
          </a:p>
          <a:p>
            <a:r>
              <a:rPr lang="en-US" dirty="0"/>
              <a:t>Multinational companies- Meaning, Types, Advantages and Dis-advantages</a:t>
            </a:r>
          </a:p>
        </p:txBody>
      </p:sp>
    </p:spTree>
    <p:extLst>
      <p:ext uri="{BB962C8B-B14F-4D97-AF65-F5344CB8AC3E}">
        <p14:creationId xmlns:p14="http://schemas.microsoft.com/office/powerpoint/2010/main" val="201546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8DB-F3F3-477E-AC65-9C4D58FA67A4}"/>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88CFDA62-2130-47B5-9EA2-EC88CD9A0BD2}"/>
              </a:ext>
            </a:extLst>
          </p:cNvPr>
          <p:cNvSpPr>
            <a:spLocks noGrp="1"/>
          </p:cNvSpPr>
          <p:nvPr>
            <p:ph idx="1"/>
          </p:nvPr>
        </p:nvSpPr>
        <p:spPr/>
        <p:txBody>
          <a:bodyPr/>
          <a:lstStyle/>
          <a:p>
            <a:r>
              <a:rPr lang="en-US" dirty="0"/>
              <a:t>Globalization is a process of making the goods and services available to the whole world</a:t>
            </a:r>
          </a:p>
          <a:p>
            <a:r>
              <a:rPr lang="en-US" dirty="0"/>
              <a:t>It refers to a free movement of goods, services, people, capital and information technology across national border</a:t>
            </a:r>
          </a:p>
          <a:p>
            <a:r>
              <a:rPr lang="en-US" dirty="0"/>
              <a:t>Thus we can say that globalization is a process of integration of the world into one market</a:t>
            </a:r>
          </a:p>
        </p:txBody>
      </p:sp>
    </p:spTree>
    <p:extLst>
      <p:ext uri="{BB962C8B-B14F-4D97-AF65-F5344CB8AC3E}">
        <p14:creationId xmlns:p14="http://schemas.microsoft.com/office/powerpoint/2010/main" val="119489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C314-110C-43D3-AB84-F46E8BA714E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D027004-2CB6-445D-A05A-DC1428D3035E}"/>
              </a:ext>
            </a:extLst>
          </p:cNvPr>
          <p:cNvSpPr>
            <a:spLocks noGrp="1"/>
          </p:cNvSpPr>
          <p:nvPr>
            <p:ph idx="1"/>
          </p:nvPr>
        </p:nvSpPr>
        <p:spPr/>
        <p:txBody>
          <a:bodyPr/>
          <a:lstStyle/>
          <a:p>
            <a:pPr marL="0" indent="0">
              <a:buNone/>
            </a:pPr>
            <a:r>
              <a:rPr lang="en-US" dirty="0"/>
              <a:t>There are different methods used for globalization described as follows:</a:t>
            </a:r>
          </a:p>
          <a:p>
            <a:pPr marL="342900" indent="-342900">
              <a:buFont typeface="+mj-lt"/>
              <a:buAutoNum type="arabicPeriod"/>
            </a:pPr>
            <a:r>
              <a:rPr lang="en-US" b="1" dirty="0"/>
              <a:t>Importing and exporting: </a:t>
            </a:r>
            <a:r>
              <a:rPr lang="en-US" dirty="0"/>
              <a:t>It is a very common and traditional method used for globalization. Exporting means to send the surplus goods or commodities from home country to other countries while importing means to buy the necessary goods or commodities from other nations. Both importing and exporting is affected by cost, quality and time of delivery. For example, Chinese export their goods through out the globe due to lower cost and timely delivery.</a:t>
            </a:r>
          </a:p>
          <a:p>
            <a:pPr marL="342900" indent="-342900">
              <a:buAutoNum type="arabicPeriod" startAt="2"/>
            </a:pPr>
            <a:r>
              <a:rPr lang="en-US" b="1" dirty="0"/>
              <a:t>Licensing and Franchising: </a:t>
            </a:r>
            <a:r>
              <a:rPr lang="en-US" b="0" i="0" dirty="0">
                <a:solidFill>
                  <a:srgbClr val="000000"/>
                </a:solidFill>
                <a:effectLst/>
              </a:rPr>
              <a:t>A franchise is a business agreement between a franchisor and a franchisee. The franchisor is the owner of a business. The franchisor sells the rights to their brand — including products and services, intellectual property and more — to a franchisee, who will open up a separate branch under that brand’s name, which is essentially a duplicate of the original business. For example, Pizza hut, Mc Donald's etc. Licensing, on the other hand, is a limited, legal business relationship where a specific party is granted rights to use certain registered trademarks of a brand. The business relationship is between the licensor (the one who owns the trademarks) and licensee (the one who is granted rights to use them). To use the registered trademarks of another brand, the licensee pays the licensor an agreed-upon royalty fee. For example, Disney and Calvin Klein</a:t>
            </a:r>
          </a:p>
          <a:p>
            <a:pPr marL="342900" indent="-342900">
              <a:buAutoNum type="arabicPeriod" startAt="2"/>
            </a:pPr>
            <a:r>
              <a:rPr lang="en-US" b="1" dirty="0">
                <a:solidFill>
                  <a:srgbClr val="000000"/>
                </a:solidFill>
              </a:rPr>
              <a:t>Foreign Direct Investment (FDI): </a:t>
            </a:r>
            <a:r>
              <a:rPr lang="en-US" dirty="0">
                <a:solidFill>
                  <a:srgbClr val="000000"/>
                </a:solidFill>
              </a:rPr>
              <a:t>It is a new approach of entering into foreign country market through direct investment without any support from local organizations. It is an investment alternative in foreign land with total investment of an organization. Such investment is done to reduce the cost of production and transportation.</a:t>
            </a:r>
            <a:endParaRPr lang="en-US" b="0" i="0" dirty="0">
              <a:solidFill>
                <a:srgbClr val="000000"/>
              </a:solidFill>
              <a:effectLst/>
            </a:endParaRPr>
          </a:p>
          <a:p>
            <a:pPr marL="0" indent="0">
              <a:buNone/>
            </a:pPr>
            <a:endParaRPr lang="en-US" b="0" i="0" dirty="0">
              <a:solidFill>
                <a:srgbClr val="000000"/>
              </a:solidFill>
              <a:effectLst/>
            </a:endParaRPr>
          </a:p>
          <a:p>
            <a:pPr marL="342900" indent="-342900">
              <a:buFont typeface="+mj-lt"/>
              <a:buAutoNum type="arabicPeriod"/>
            </a:pPr>
            <a:endParaRPr lang="en-US" dirty="0"/>
          </a:p>
        </p:txBody>
      </p:sp>
    </p:spTree>
    <p:extLst>
      <p:ext uri="{BB962C8B-B14F-4D97-AF65-F5344CB8AC3E}">
        <p14:creationId xmlns:p14="http://schemas.microsoft.com/office/powerpoint/2010/main" val="295719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708-C1A1-4121-8C8D-88C5C8923DB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463A472-43AA-418A-9B10-902EBD8C0C66}"/>
              </a:ext>
            </a:extLst>
          </p:cNvPr>
          <p:cNvSpPr>
            <a:spLocks noGrp="1"/>
          </p:cNvSpPr>
          <p:nvPr>
            <p:ph idx="1"/>
          </p:nvPr>
        </p:nvSpPr>
        <p:spPr/>
        <p:txBody>
          <a:bodyPr/>
          <a:lstStyle/>
          <a:p>
            <a:pPr marL="342900" indent="-342900">
              <a:buAutoNum type="arabicPeriod" startAt="4"/>
            </a:pPr>
            <a:r>
              <a:rPr lang="en-US" b="1" dirty="0"/>
              <a:t>Joint Venture: </a:t>
            </a:r>
            <a:r>
              <a:rPr lang="en-US" dirty="0"/>
              <a:t>It is a process of sharing ownership with foreign companies. It is a very popular method of  globalization where FDI is not possible. It is also very effective for transferring the technology, technical knowledge, ideas and capital from the developed countries to the developing countries. </a:t>
            </a:r>
          </a:p>
          <a:p>
            <a:pPr marL="342900" indent="-342900">
              <a:buAutoNum type="arabicPeriod" startAt="4"/>
            </a:pPr>
            <a:r>
              <a:rPr lang="en-US" b="1" dirty="0"/>
              <a:t>Merger and acquisition: </a:t>
            </a:r>
            <a:r>
              <a:rPr lang="en-US" dirty="0"/>
              <a:t>Company A + Company B ---- Company AB or Company BA or Company C (Merger) </a:t>
            </a:r>
          </a:p>
          <a:p>
            <a:pPr marL="0" indent="0">
              <a:buNone/>
            </a:pPr>
            <a:r>
              <a:rPr lang="en-US" dirty="0"/>
              <a:t>Company A+ Company B ---- Company A or Company B (Acquisition)</a:t>
            </a:r>
          </a:p>
          <a:p>
            <a:pPr marL="0" indent="0">
              <a:buNone/>
            </a:pPr>
            <a:endParaRPr lang="en-US" dirty="0"/>
          </a:p>
        </p:txBody>
      </p:sp>
    </p:spTree>
    <p:extLst>
      <p:ext uri="{BB962C8B-B14F-4D97-AF65-F5344CB8AC3E}">
        <p14:creationId xmlns:p14="http://schemas.microsoft.com/office/powerpoint/2010/main" val="96710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E522-F66C-4168-9106-C94B39170DBF}"/>
              </a:ext>
            </a:extLst>
          </p:cNvPr>
          <p:cNvSpPr>
            <a:spLocks noGrp="1"/>
          </p:cNvSpPr>
          <p:nvPr>
            <p:ph type="title"/>
          </p:nvPr>
        </p:nvSpPr>
        <p:spPr/>
        <p:txBody>
          <a:bodyPr/>
          <a:lstStyle/>
          <a:p>
            <a:r>
              <a:rPr lang="en-US" dirty="0"/>
              <a:t>Effects of Globalization</a:t>
            </a:r>
          </a:p>
        </p:txBody>
      </p:sp>
      <p:sp>
        <p:nvSpPr>
          <p:cNvPr id="3" name="Content Placeholder 2">
            <a:extLst>
              <a:ext uri="{FF2B5EF4-FFF2-40B4-BE49-F238E27FC236}">
                <a16:creationId xmlns:a16="http://schemas.microsoft.com/office/drawing/2014/main" id="{BA8F134B-A9F2-4D89-840E-FC786BC36A78}"/>
              </a:ext>
            </a:extLst>
          </p:cNvPr>
          <p:cNvSpPr>
            <a:spLocks noGrp="1"/>
          </p:cNvSpPr>
          <p:nvPr>
            <p:ph idx="1"/>
          </p:nvPr>
        </p:nvSpPr>
        <p:spPr/>
        <p:txBody>
          <a:bodyPr/>
          <a:lstStyle/>
          <a:p>
            <a:pPr marL="0" indent="0">
              <a:buNone/>
            </a:pPr>
            <a:r>
              <a:rPr lang="en-US" b="1" dirty="0"/>
              <a:t>Positive effects:</a:t>
            </a:r>
          </a:p>
          <a:p>
            <a:r>
              <a:rPr lang="en-US" dirty="0"/>
              <a:t>Enhances production through specialization and economies of scale and leads to increased national income</a:t>
            </a:r>
          </a:p>
          <a:p>
            <a:r>
              <a:rPr lang="en-US" dirty="0"/>
              <a:t>Resources like raw materials, labor, knowledge and technology can be easily transferred from surplus area to shortage area. It also helps in the full utilization of unused and under utilized resources and man power.</a:t>
            </a:r>
          </a:p>
          <a:p>
            <a:r>
              <a:rPr lang="en-US" dirty="0"/>
              <a:t>There will be free flow of goods and services due to globalization. This will substantially increase the international trade</a:t>
            </a:r>
          </a:p>
          <a:p>
            <a:r>
              <a:rPr lang="en-US" dirty="0"/>
              <a:t>Maximum employment opportunities will be created due to the establishment of multi national companies</a:t>
            </a:r>
          </a:p>
          <a:p>
            <a:r>
              <a:rPr lang="en-US" dirty="0"/>
              <a:t>Many industrialized countries have emerged due to globalization as China, Singapore, South Korea, Taiwan etc.</a:t>
            </a:r>
          </a:p>
          <a:p>
            <a:r>
              <a:rPr lang="en-US" dirty="0"/>
              <a:t>Globalization increase FDI and FDI helps in creating employment opportunities, export opportunities and free trade. This is very necessary for the economic growth.</a:t>
            </a:r>
          </a:p>
          <a:p>
            <a:r>
              <a:rPr lang="en-US" dirty="0"/>
              <a:t>Multinational companies provide budgets for education, health and other necessities for the society. So they are also responsible for the socio economic development of the country.</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89478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C10B-2696-4FF8-9E08-401667A09CE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C10B848-D98B-4AC3-977D-B4582018B9B5}"/>
              </a:ext>
            </a:extLst>
          </p:cNvPr>
          <p:cNvSpPr>
            <a:spLocks noGrp="1"/>
          </p:cNvSpPr>
          <p:nvPr>
            <p:ph idx="1"/>
          </p:nvPr>
        </p:nvSpPr>
        <p:spPr/>
        <p:txBody>
          <a:bodyPr/>
          <a:lstStyle/>
          <a:p>
            <a:pPr marL="0" indent="0">
              <a:buNone/>
            </a:pPr>
            <a:r>
              <a:rPr lang="en-US" b="1" dirty="0"/>
              <a:t>Negative effects:</a:t>
            </a:r>
          </a:p>
          <a:p>
            <a:r>
              <a:rPr lang="en-US" dirty="0"/>
              <a:t>Loss of domestic firms due to massive competition</a:t>
            </a:r>
          </a:p>
          <a:p>
            <a:r>
              <a:rPr lang="en-US" dirty="0"/>
              <a:t>Multinational companies and home countries pressurize the host country government to formulate their policies in favor of the multinational companies. This raises a question for national sovereignty. </a:t>
            </a:r>
          </a:p>
          <a:p>
            <a:r>
              <a:rPr lang="en-US" dirty="0"/>
              <a:t>Social and cultural values are damaged or transferred due to globalization. International crime, drug trafficking, international terrorism, child sex abuse, prostitutions etc. are also increasing due to increased globalization.</a:t>
            </a:r>
          </a:p>
          <a:p>
            <a:r>
              <a:rPr lang="en-US" dirty="0"/>
              <a:t>Environment degradation is a very big issue in this globalized world. Global warming, depletion of ozone layer, acute loss of bio-diversity and over consumption of natural resources are all causing huge problems.</a:t>
            </a:r>
          </a:p>
        </p:txBody>
      </p:sp>
    </p:spTree>
    <p:extLst>
      <p:ext uri="{BB962C8B-B14F-4D97-AF65-F5344CB8AC3E}">
        <p14:creationId xmlns:p14="http://schemas.microsoft.com/office/powerpoint/2010/main" val="12603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9D-BD8E-46BB-BDA4-BDAF2092A030}"/>
              </a:ext>
            </a:extLst>
          </p:cNvPr>
          <p:cNvSpPr>
            <a:spLocks noGrp="1"/>
          </p:cNvSpPr>
          <p:nvPr>
            <p:ph type="title"/>
          </p:nvPr>
        </p:nvSpPr>
        <p:spPr/>
        <p:txBody>
          <a:bodyPr>
            <a:normAutofit fontScale="90000"/>
          </a:bodyPr>
          <a:lstStyle/>
          <a:p>
            <a:br>
              <a:rPr lang="en-US" dirty="0"/>
            </a:br>
            <a:r>
              <a:rPr lang="en-US" dirty="0"/>
              <a:t>Multinational companies- Meaning, Types</a:t>
            </a:r>
            <a:br>
              <a:rPr lang="en-US" dirty="0"/>
            </a:br>
            <a:endParaRPr lang="en-US" dirty="0"/>
          </a:p>
        </p:txBody>
      </p:sp>
      <p:sp>
        <p:nvSpPr>
          <p:cNvPr id="3" name="Content Placeholder 2">
            <a:extLst>
              <a:ext uri="{FF2B5EF4-FFF2-40B4-BE49-F238E27FC236}">
                <a16:creationId xmlns:a16="http://schemas.microsoft.com/office/drawing/2014/main" id="{FD5CDBF1-4206-4F1C-89EC-07CD779370B2}"/>
              </a:ext>
            </a:extLst>
          </p:cNvPr>
          <p:cNvSpPr>
            <a:spLocks noGrp="1"/>
          </p:cNvSpPr>
          <p:nvPr>
            <p:ph idx="1"/>
          </p:nvPr>
        </p:nvSpPr>
        <p:spPr/>
        <p:txBody>
          <a:bodyPr/>
          <a:lstStyle/>
          <a:p>
            <a:pPr marL="0" indent="0">
              <a:buNone/>
            </a:pPr>
            <a:r>
              <a:rPr lang="en-US" dirty="0"/>
              <a:t>Multinational companies are defined as the companies engaged in producing and selling goods and services in more than one country. Such large companies have headquarters in one country but perform production, marketing, finance and personal functions in several countries. The country from where the MNC is initiated is called parent company and its branches in different countries are called subsidiaries. For example, Samsung, Coca cola, Pepsi, Adidas etc.</a:t>
            </a:r>
          </a:p>
          <a:p>
            <a:pPr marL="0" indent="0">
              <a:buNone/>
            </a:pPr>
            <a:r>
              <a:rPr lang="en-US" b="1" dirty="0"/>
              <a:t>Types </a:t>
            </a:r>
          </a:p>
          <a:p>
            <a:pPr marL="0" indent="0">
              <a:buNone/>
            </a:pPr>
            <a:r>
              <a:rPr lang="en-US" dirty="0"/>
              <a:t>There are mainly three types of MNC’s as follows:</a:t>
            </a:r>
          </a:p>
          <a:p>
            <a:pPr marL="342900" indent="-342900">
              <a:buFont typeface="+mj-lt"/>
              <a:buAutoNum type="arabicPeriod"/>
            </a:pPr>
            <a:r>
              <a:rPr lang="en-US" b="1" dirty="0"/>
              <a:t>Raw material seekers: </a:t>
            </a:r>
            <a:r>
              <a:rPr lang="en-US" dirty="0"/>
              <a:t>If multinational companies are extending their business with the motive of getting the raw materials then they are called raw material seekers. Their main aim is to exploit the raw materials available in the host country at cheap price. Such MNC’s target for mines, oil, gas and other raw materials for manufacturing process.</a:t>
            </a:r>
          </a:p>
          <a:p>
            <a:pPr marL="342900" indent="-342900">
              <a:buFont typeface="+mj-lt"/>
              <a:buAutoNum type="arabicPeriod"/>
            </a:pPr>
            <a:r>
              <a:rPr lang="en-US" b="1" dirty="0"/>
              <a:t>Market seekers: </a:t>
            </a:r>
            <a:r>
              <a:rPr lang="en-US" dirty="0"/>
              <a:t>These are very common MNC’s who establish their branches in foreign countries to produce and sell their products in those new markets. They invest in production facilities and spend heavily for market development.</a:t>
            </a:r>
          </a:p>
          <a:p>
            <a:pPr marL="342900" indent="-342900">
              <a:buFont typeface="+mj-lt"/>
              <a:buAutoNum type="arabicPeriod"/>
            </a:pPr>
            <a:r>
              <a:rPr lang="en-US" b="1" dirty="0"/>
              <a:t>Cost minimizers: </a:t>
            </a:r>
            <a:r>
              <a:rPr lang="en-US" dirty="0"/>
              <a:t>Such MNC’s extend their business in order to reduce the cost of production, taxation and transportation are called cost minimizers. Such MNC’s generally work in those parts of world where labor and other factors of production are very cheap. </a:t>
            </a:r>
          </a:p>
          <a:p>
            <a:pPr marL="0" indent="0">
              <a:buNone/>
            </a:pPr>
            <a:endParaRPr lang="en-US" dirty="0"/>
          </a:p>
        </p:txBody>
      </p:sp>
    </p:spTree>
    <p:extLst>
      <p:ext uri="{BB962C8B-B14F-4D97-AF65-F5344CB8AC3E}">
        <p14:creationId xmlns:p14="http://schemas.microsoft.com/office/powerpoint/2010/main" val="186661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6E45-A34D-49CE-BE4C-67E1CA94000D}"/>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8E4463CA-B225-4750-AE61-6DCC0E81CCBE}"/>
              </a:ext>
            </a:extLst>
          </p:cNvPr>
          <p:cNvSpPr>
            <a:spLocks noGrp="1"/>
          </p:cNvSpPr>
          <p:nvPr>
            <p:ph idx="1"/>
          </p:nvPr>
        </p:nvSpPr>
        <p:spPr/>
        <p:txBody>
          <a:bodyPr>
            <a:normAutofit lnSpcReduction="10000"/>
          </a:bodyPr>
          <a:lstStyle/>
          <a:p>
            <a:pPr marL="0" indent="0">
              <a:buNone/>
            </a:pPr>
            <a:r>
              <a:rPr lang="en-US" b="1" dirty="0"/>
              <a:t>Advantages:</a:t>
            </a:r>
          </a:p>
          <a:p>
            <a:pPr marL="342900" indent="-342900">
              <a:buFont typeface="+mj-lt"/>
              <a:buAutoNum type="arabicPeriod"/>
            </a:pPr>
            <a:r>
              <a:rPr lang="en-US" dirty="0"/>
              <a:t>Transfer of capital and technology</a:t>
            </a:r>
          </a:p>
          <a:p>
            <a:pPr marL="342900" indent="-342900">
              <a:buFont typeface="+mj-lt"/>
              <a:buAutoNum type="arabicPeriod"/>
            </a:pPr>
            <a:r>
              <a:rPr lang="en-US" dirty="0"/>
              <a:t>Provide quality products</a:t>
            </a:r>
          </a:p>
          <a:p>
            <a:pPr marL="342900" indent="-342900">
              <a:buFont typeface="+mj-lt"/>
              <a:buAutoNum type="arabicPeriod"/>
            </a:pPr>
            <a:r>
              <a:rPr lang="en-US" dirty="0"/>
              <a:t>Create employment opportunities</a:t>
            </a:r>
          </a:p>
          <a:p>
            <a:pPr marL="342900" indent="-342900">
              <a:buFont typeface="+mj-lt"/>
              <a:buAutoNum type="arabicPeriod"/>
            </a:pPr>
            <a:r>
              <a:rPr lang="en-US" dirty="0"/>
              <a:t>Source of government revenue</a:t>
            </a:r>
          </a:p>
          <a:p>
            <a:pPr marL="342900" indent="-342900">
              <a:buFont typeface="+mj-lt"/>
              <a:buAutoNum type="arabicPeriod"/>
            </a:pPr>
            <a:r>
              <a:rPr lang="en-US" dirty="0"/>
              <a:t>Establishment of international relation</a:t>
            </a:r>
          </a:p>
          <a:p>
            <a:pPr marL="342900" indent="-342900">
              <a:buFont typeface="+mj-lt"/>
              <a:buAutoNum type="arabicPeriod"/>
            </a:pPr>
            <a:r>
              <a:rPr lang="en-US" dirty="0"/>
              <a:t>Promote healthy competition</a:t>
            </a:r>
          </a:p>
          <a:p>
            <a:pPr marL="342900" indent="-342900">
              <a:buFont typeface="+mj-lt"/>
              <a:buAutoNum type="arabicPeriod"/>
            </a:pPr>
            <a:r>
              <a:rPr lang="en-US" dirty="0"/>
              <a:t>Improve in quality of life</a:t>
            </a:r>
          </a:p>
          <a:p>
            <a:pPr marL="0" indent="0">
              <a:buNone/>
            </a:pPr>
            <a:r>
              <a:rPr lang="en-US" b="1" dirty="0"/>
              <a:t>Dis-advantages:</a:t>
            </a:r>
          </a:p>
          <a:p>
            <a:pPr marL="342900" indent="-342900">
              <a:buFont typeface="+mj-lt"/>
              <a:buAutoNum type="arabicPeriod"/>
            </a:pPr>
            <a:r>
              <a:rPr lang="en-US" dirty="0"/>
              <a:t>Neglect national priorities</a:t>
            </a:r>
          </a:p>
          <a:p>
            <a:pPr marL="342900" indent="-342900">
              <a:buFont typeface="+mj-lt"/>
              <a:buAutoNum type="arabicPeriod"/>
            </a:pPr>
            <a:r>
              <a:rPr lang="en-US" dirty="0"/>
              <a:t>Threaten national sovereignty</a:t>
            </a:r>
          </a:p>
          <a:p>
            <a:pPr marL="342900" indent="-342900">
              <a:buFont typeface="+mj-lt"/>
              <a:buAutoNum type="arabicPeriod"/>
            </a:pPr>
            <a:r>
              <a:rPr lang="en-US" dirty="0"/>
              <a:t>Cultural degradation</a:t>
            </a:r>
          </a:p>
          <a:p>
            <a:pPr marL="342900" indent="-342900">
              <a:buFont typeface="+mj-lt"/>
              <a:buAutoNum type="arabicPeriod"/>
            </a:pPr>
            <a:r>
              <a:rPr lang="en-US" dirty="0"/>
              <a:t>Monopoly business</a:t>
            </a:r>
          </a:p>
          <a:p>
            <a:pPr marL="342900" indent="-342900">
              <a:buFont typeface="+mj-lt"/>
              <a:buAutoNum type="arabicPeriod"/>
            </a:pPr>
            <a:r>
              <a:rPr lang="en-US" dirty="0"/>
              <a:t>Outflow of capital</a:t>
            </a:r>
          </a:p>
          <a:p>
            <a:pPr marL="342900" indent="-342900">
              <a:buFont typeface="+mj-lt"/>
              <a:buAutoNum type="arabicPeriod"/>
            </a:pPr>
            <a:r>
              <a:rPr lang="en-US" dirty="0"/>
              <a:t>Causing social unrest</a:t>
            </a:r>
          </a:p>
          <a:p>
            <a:pPr marL="0" indent="0">
              <a:buNone/>
            </a:pPr>
            <a:endParaRPr lang="en-US" dirty="0"/>
          </a:p>
        </p:txBody>
      </p:sp>
    </p:spTree>
    <p:extLst>
      <p:ext uri="{BB962C8B-B14F-4D97-AF65-F5344CB8AC3E}">
        <p14:creationId xmlns:p14="http://schemas.microsoft.com/office/powerpoint/2010/main" val="537387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A31C30-6405-4227-B2EA-7D8E79E859D0}"/>
</file>

<file path=customXml/itemProps2.xml><?xml version="1.0" encoding="utf-8"?>
<ds:datastoreItem xmlns:ds="http://schemas.openxmlformats.org/officeDocument/2006/customXml" ds:itemID="{7B020F25-D263-4A68-B42B-D02C40FEC038}"/>
</file>

<file path=customXml/itemProps3.xml><?xml version="1.0" encoding="utf-8"?>
<ds:datastoreItem xmlns:ds="http://schemas.openxmlformats.org/officeDocument/2006/customXml" ds:itemID="{966F623A-8E6B-43C0-BB41-0391BEE8F3D4}"/>
</file>

<file path=docProps/app.xml><?xml version="1.0" encoding="utf-8"?>
<Properties xmlns="http://schemas.openxmlformats.org/officeDocument/2006/extended-properties" xmlns:vt="http://schemas.openxmlformats.org/officeDocument/2006/docPropsVTypes">
  <TotalTime>202</TotalTime>
  <Words>1048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Global context of management</vt:lpstr>
      <vt:lpstr>Contents</vt:lpstr>
      <vt:lpstr>Concept</vt:lpstr>
      <vt:lpstr>Methods</vt:lpstr>
      <vt:lpstr>Cont…</vt:lpstr>
      <vt:lpstr>Effects of Globalization</vt:lpstr>
      <vt:lpstr>Cont…</vt:lpstr>
      <vt:lpstr> Multinational companies- Meaning, Types </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Rimal</dc:creator>
  <cp:lastModifiedBy>Ashutosh Rimal</cp:lastModifiedBy>
  <cp:revision>17</cp:revision>
  <dcterms:created xsi:type="dcterms:W3CDTF">2021-07-29T15:53:52Z</dcterms:created>
  <dcterms:modified xsi:type="dcterms:W3CDTF">2021-10-23T16:24:52Z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