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175A-5B18-401E-882A-33631BA6E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C35B8C-B9EF-4F42-B075-615E104F9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96183F-9892-4A56-9AFD-3D038896D2C2}"/>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5" name="Footer Placeholder 4">
            <a:extLst>
              <a:ext uri="{FF2B5EF4-FFF2-40B4-BE49-F238E27FC236}">
                <a16:creationId xmlns:a16="http://schemas.microsoft.com/office/drawing/2014/main" id="{D3F00D86-2D62-468D-BFE4-16C06F6E9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7369-F021-44E0-8F49-862E865B2906}"/>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41125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DC06-32D1-4D3B-BF6D-4745F30702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C68006-FCC3-4D29-BDC5-F24E78203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C8DAE-72BE-48AF-ABD6-26813819DCCF}"/>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5" name="Footer Placeholder 4">
            <a:extLst>
              <a:ext uri="{FF2B5EF4-FFF2-40B4-BE49-F238E27FC236}">
                <a16:creationId xmlns:a16="http://schemas.microsoft.com/office/drawing/2014/main" id="{9431D75A-5EC7-4E77-80D8-B4D8E76C3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032AC-C562-43BA-A123-D38CEE356B7E}"/>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59041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C5F6B-204B-4B07-9CB4-AB08079813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5B358-E59E-47DF-A755-EF19A0F42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20066-126B-4510-AC6F-AF0B882753CA}"/>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5" name="Footer Placeholder 4">
            <a:extLst>
              <a:ext uri="{FF2B5EF4-FFF2-40B4-BE49-F238E27FC236}">
                <a16:creationId xmlns:a16="http://schemas.microsoft.com/office/drawing/2014/main" id="{06D3F60E-DF09-4D3D-A284-30E7FFCBE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F1B38-CD28-4B4B-84ED-CA324A26F614}"/>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73288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4C0E-FFC6-465C-8EC0-E56DE126878C}"/>
              </a:ext>
            </a:extLst>
          </p:cNvPr>
          <p:cNvSpPr>
            <a:spLocks noGrp="1"/>
          </p:cNvSpPr>
          <p:nvPr>
            <p:ph type="title"/>
          </p:nvPr>
        </p:nvSpPr>
        <p:spPr>
          <a:xfrm>
            <a:off x="838200" y="365125"/>
            <a:ext cx="10515600" cy="888909"/>
          </a:xfrm>
        </p:spPr>
        <p:txBody>
          <a:bodyPr>
            <a:normAutofit/>
          </a:bodyPr>
          <a:lstStyle>
            <a:lvl1pPr algn="ct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ADF1AF2-0EDD-4A87-BEB5-AB852FC409F0}"/>
              </a:ext>
            </a:extLst>
          </p:cNvPr>
          <p:cNvSpPr>
            <a:spLocks noGrp="1"/>
          </p:cNvSpPr>
          <p:nvPr>
            <p:ph idx="1"/>
          </p:nvPr>
        </p:nvSpPr>
        <p:spPr>
          <a:xfrm>
            <a:off x="838200" y="1254034"/>
            <a:ext cx="10515600" cy="5467441"/>
          </a:xfrm>
        </p:spPr>
        <p:txBody>
          <a:bodyPr>
            <a:normAutofit/>
          </a:bodyPr>
          <a:lstStyle>
            <a:lvl1pPr algn="just">
              <a:defRPr sz="1800">
                <a:latin typeface="Times New Roman" panose="02020603050405020304" pitchFamily="18" charset="0"/>
                <a:cs typeface="Times New Roman" panose="02020603050405020304" pitchFamily="18" charset="0"/>
              </a:defRPr>
            </a:lvl1pPr>
            <a:lvl2pPr algn="just">
              <a:defRPr sz="1800">
                <a:latin typeface="Times New Roman" panose="02020603050405020304" pitchFamily="18" charset="0"/>
                <a:cs typeface="Times New Roman" panose="02020603050405020304" pitchFamily="18" charset="0"/>
              </a:defRPr>
            </a:lvl2pPr>
            <a:lvl3pPr algn="just">
              <a:defRPr sz="1800">
                <a:latin typeface="Times New Roman" panose="02020603050405020304" pitchFamily="18" charset="0"/>
                <a:cs typeface="Times New Roman" panose="02020603050405020304" pitchFamily="18" charset="0"/>
              </a:defRPr>
            </a:lvl3pPr>
            <a:lvl4pPr algn="just">
              <a:defRPr sz="1800">
                <a:latin typeface="Times New Roman" panose="02020603050405020304" pitchFamily="18" charset="0"/>
                <a:cs typeface="Times New Roman" panose="02020603050405020304" pitchFamily="18" charset="0"/>
              </a:defRPr>
            </a:lvl4pPr>
            <a:lvl5pPr algn="just">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7156EB7-4639-4704-821A-0D748717C936}"/>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5" name="Footer Placeholder 4">
            <a:extLst>
              <a:ext uri="{FF2B5EF4-FFF2-40B4-BE49-F238E27FC236}">
                <a16:creationId xmlns:a16="http://schemas.microsoft.com/office/drawing/2014/main" id="{1E3BB9C2-3FEC-41E7-BC6E-10F47BBDF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C4CCC-FFC3-4122-8BCC-7C0C3781A8C4}"/>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96421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BDFD-484E-403D-9D67-07DE77E63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427B79-750F-4569-BBFB-E093F0581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36502-5892-47B3-849B-8983B6B67088}"/>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5" name="Footer Placeholder 4">
            <a:extLst>
              <a:ext uri="{FF2B5EF4-FFF2-40B4-BE49-F238E27FC236}">
                <a16:creationId xmlns:a16="http://schemas.microsoft.com/office/drawing/2014/main" id="{7700A821-D5F6-4857-BE30-A31B426B2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7503-7F60-4DA6-A83D-48915CE746A2}"/>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23970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EB1A-7E61-49A4-9869-7C544D5291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78138-88DE-4C04-AF6C-E3FED2F1F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687059-1AEF-44D4-A6B9-DD45C7F1E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E0707-C53E-4A4D-83DF-A8ECB5F87EF5}"/>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6" name="Footer Placeholder 5">
            <a:extLst>
              <a:ext uri="{FF2B5EF4-FFF2-40B4-BE49-F238E27FC236}">
                <a16:creationId xmlns:a16="http://schemas.microsoft.com/office/drawing/2014/main" id="{5CBD8A1D-4267-44C1-9D57-77FAD8CCF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17326-EF8C-497F-BA54-4C0A0BC843FE}"/>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208016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7F93-6237-4DC4-9ADE-53ECD8D9BA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00760-6D1D-48DC-9F87-9FA9EA29C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8B64F-9C2B-480A-9CFD-ECA074CAE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EFEFB6-CFA4-436F-A86F-F99FBAAAF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7F3B64-E518-430E-BBE4-E95AC92234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21DF8-B1C0-4181-8E65-0122CEF38923}"/>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8" name="Footer Placeholder 7">
            <a:extLst>
              <a:ext uri="{FF2B5EF4-FFF2-40B4-BE49-F238E27FC236}">
                <a16:creationId xmlns:a16="http://schemas.microsoft.com/office/drawing/2014/main" id="{26724650-655E-4BB2-AC31-300C098CC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A8752-7055-4A0A-A3D2-7A6945AFB939}"/>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68923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E1BB-02CE-47F5-9773-EA0FEF8F02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2371AF-EF93-4FDF-90E2-A630A640501D}"/>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4" name="Footer Placeholder 3">
            <a:extLst>
              <a:ext uri="{FF2B5EF4-FFF2-40B4-BE49-F238E27FC236}">
                <a16:creationId xmlns:a16="http://schemas.microsoft.com/office/drawing/2014/main" id="{B623BBF3-6C8E-4D3C-BB45-333624E6B8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1E52FC-79C1-46A9-86A3-12D0400524C7}"/>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72413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58C0F-8B4F-47D3-A8CC-8D9874DB633E}"/>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3" name="Footer Placeholder 2">
            <a:extLst>
              <a:ext uri="{FF2B5EF4-FFF2-40B4-BE49-F238E27FC236}">
                <a16:creationId xmlns:a16="http://schemas.microsoft.com/office/drawing/2014/main" id="{984D9779-31C9-4BA1-B9B6-0B0E676EF7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394F75-95D1-4CA9-B0DB-434C791E7501}"/>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51437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AC4F-A23A-478D-9FF4-1FB12D3AA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FFFD4-B9EB-4699-9CC7-C8927DFEE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711C3-5D4F-4C83-90C2-87F71F168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D582B-A736-4379-B39B-183253226E25}"/>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6" name="Footer Placeholder 5">
            <a:extLst>
              <a:ext uri="{FF2B5EF4-FFF2-40B4-BE49-F238E27FC236}">
                <a16:creationId xmlns:a16="http://schemas.microsoft.com/office/drawing/2014/main" id="{B40C40B5-248E-4AEF-8AEC-24222E3E7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C8758-DECB-47F5-838A-DD14F11300F0}"/>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54310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9429-7CD3-4C81-B502-13E6B3E17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836363-B595-45ED-BB24-C3A1CCD7D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C13AB-E540-4A70-8608-15ACC6D77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E53F8-E9F0-44CF-89B5-C264BDD44024}"/>
              </a:ext>
            </a:extLst>
          </p:cNvPr>
          <p:cNvSpPr>
            <a:spLocks noGrp="1"/>
          </p:cNvSpPr>
          <p:nvPr>
            <p:ph type="dt" sz="half" idx="10"/>
          </p:nvPr>
        </p:nvSpPr>
        <p:spPr/>
        <p:txBody>
          <a:bodyPr/>
          <a:lstStyle/>
          <a:p>
            <a:fld id="{8803B3EA-B352-472B-A8EC-F3DB2E8934EA}" type="datetimeFigureOut">
              <a:rPr lang="en-US" smtClean="0"/>
              <a:t>10/24/2021</a:t>
            </a:fld>
            <a:endParaRPr lang="en-US"/>
          </a:p>
        </p:txBody>
      </p:sp>
      <p:sp>
        <p:nvSpPr>
          <p:cNvPr id="6" name="Footer Placeholder 5">
            <a:extLst>
              <a:ext uri="{FF2B5EF4-FFF2-40B4-BE49-F238E27FC236}">
                <a16:creationId xmlns:a16="http://schemas.microsoft.com/office/drawing/2014/main" id="{9F835232-F2E3-4B40-A094-C39964828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A5DAB-2217-4DB6-8A45-170F1E2FEE39}"/>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22156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5B68A-02D9-4E45-8817-048BCD7D9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079CE9-3839-4C70-9219-6BBFF505A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AA451-04C5-4BAB-ACE9-E16CC2366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3B3EA-B352-472B-A8EC-F3DB2E8934EA}" type="datetimeFigureOut">
              <a:rPr lang="en-US" smtClean="0"/>
              <a:t>10/24/2021</a:t>
            </a:fld>
            <a:endParaRPr lang="en-US"/>
          </a:p>
        </p:txBody>
      </p:sp>
      <p:sp>
        <p:nvSpPr>
          <p:cNvPr id="5" name="Footer Placeholder 4">
            <a:extLst>
              <a:ext uri="{FF2B5EF4-FFF2-40B4-BE49-F238E27FC236}">
                <a16:creationId xmlns:a16="http://schemas.microsoft.com/office/drawing/2014/main" id="{0E8D3837-B411-44F2-9B2B-DF72AB3F4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582FD0-0EC5-44A5-B734-9A286BB82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87C91-20FB-44A9-80A9-2E99AF032CD2}" type="slidenum">
              <a:rPr lang="en-US" smtClean="0"/>
              <a:t>‹#›</a:t>
            </a:fld>
            <a:endParaRPr lang="en-US"/>
          </a:p>
        </p:txBody>
      </p:sp>
    </p:spTree>
    <p:extLst>
      <p:ext uri="{BB962C8B-B14F-4D97-AF65-F5344CB8AC3E}">
        <p14:creationId xmlns:p14="http://schemas.microsoft.com/office/powerpoint/2010/main" val="264682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1CA9-FA8A-427B-9E3A-C171075FDC63}"/>
              </a:ext>
            </a:extLst>
          </p:cNvPr>
          <p:cNvSpPr>
            <a:spLocks noGrp="1"/>
          </p:cNvSpPr>
          <p:nvPr>
            <p:ph type="ctrTitle"/>
          </p:nvPr>
        </p:nvSpPr>
        <p:spPr/>
        <p:txBody>
          <a:bodyPr/>
          <a:lstStyle/>
          <a:p>
            <a:r>
              <a:rPr lang="en-US" dirty="0"/>
              <a:t>Management Trends and Scenario in Nepal </a:t>
            </a:r>
          </a:p>
        </p:txBody>
      </p:sp>
      <p:sp>
        <p:nvSpPr>
          <p:cNvPr id="3" name="Subtitle 2">
            <a:extLst>
              <a:ext uri="{FF2B5EF4-FFF2-40B4-BE49-F238E27FC236}">
                <a16:creationId xmlns:a16="http://schemas.microsoft.com/office/drawing/2014/main" id="{4C031E79-17CC-4257-AA45-78D1263675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939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F537-5CEA-41F0-B085-B55073FA603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A741450-9ACB-477B-ABA2-014F4DE9B967}"/>
              </a:ext>
            </a:extLst>
          </p:cNvPr>
          <p:cNvSpPr>
            <a:spLocks noGrp="1"/>
          </p:cNvSpPr>
          <p:nvPr>
            <p:ph idx="1"/>
          </p:nvPr>
        </p:nvSpPr>
        <p:spPr/>
        <p:txBody>
          <a:bodyPr/>
          <a:lstStyle/>
          <a:p>
            <a:r>
              <a:rPr lang="en-US" dirty="0"/>
              <a:t>Growth of business sector in Nepal</a:t>
            </a:r>
          </a:p>
          <a:p>
            <a:r>
              <a:rPr lang="en-US" dirty="0"/>
              <a:t>Major industries in Nepal – Manufacturing, export- oriented, Import substitution, and service sector</a:t>
            </a:r>
          </a:p>
          <a:p>
            <a:r>
              <a:rPr lang="en-US" dirty="0"/>
              <a:t>Existing management practices and business culture</a:t>
            </a:r>
          </a:p>
          <a:p>
            <a:r>
              <a:rPr lang="en-US" dirty="0"/>
              <a:t>Major problems of businesses in Nepal</a:t>
            </a:r>
          </a:p>
        </p:txBody>
      </p:sp>
    </p:spTree>
    <p:extLst>
      <p:ext uri="{BB962C8B-B14F-4D97-AF65-F5344CB8AC3E}">
        <p14:creationId xmlns:p14="http://schemas.microsoft.com/office/powerpoint/2010/main" val="201546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68DB-F3F3-477E-AC65-9C4D58FA67A4}"/>
              </a:ext>
            </a:extLst>
          </p:cNvPr>
          <p:cNvSpPr>
            <a:spLocks noGrp="1"/>
          </p:cNvSpPr>
          <p:nvPr>
            <p:ph type="title"/>
          </p:nvPr>
        </p:nvSpPr>
        <p:spPr/>
        <p:txBody>
          <a:bodyPr/>
          <a:lstStyle/>
          <a:p>
            <a:r>
              <a:rPr lang="en-US" dirty="0"/>
              <a:t>Growth of business sector in Nepal</a:t>
            </a:r>
          </a:p>
        </p:txBody>
      </p:sp>
      <p:sp>
        <p:nvSpPr>
          <p:cNvPr id="3" name="Content Placeholder 2">
            <a:extLst>
              <a:ext uri="{FF2B5EF4-FFF2-40B4-BE49-F238E27FC236}">
                <a16:creationId xmlns:a16="http://schemas.microsoft.com/office/drawing/2014/main" id="{88CFDA62-2130-47B5-9EA2-EC88CD9A0BD2}"/>
              </a:ext>
            </a:extLst>
          </p:cNvPr>
          <p:cNvSpPr>
            <a:spLocks noGrp="1"/>
          </p:cNvSpPr>
          <p:nvPr>
            <p:ph idx="1"/>
          </p:nvPr>
        </p:nvSpPr>
        <p:spPr/>
        <p:txBody>
          <a:bodyPr/>
          <a:lstStyle/>
          <a:p>
            <a:r>
              <a:rPr lang="en-US" dirty="0"/>
              <a:t>Business and industry sectors are both very crucial for the effective mobilization of resources, capital and skill</a:t>
            </a:r>
          </a:p>
          <a:p>
            <a:r>
              <a:rPr lang="en-US" dirty="0"/>
              <a:t>They generate new employment opportunities and also enhance the exports</a:t>
            </a:r>
          </a:p>
          <a:p>
            <a:r>
              <a:rPr lang="en-US" dirty="0"/>
              <a:t>They are directly responsible for the growth of nation</a:t>
            </a:r>
          </a:p>
          <a:p>
            <a:pPr marL="0" indent="0">
              <a:buNone/>
            </a:pPr>
            <a:r>
              <a:rPr lang="en-US" b="1" dirty="0"/>
              <a:t>The growth of business sector in Nepal can be described as follows:</a:t>
            </a:r>
          </a:p>
          <a:p>
            <a:r>
              <a:rPr lang="en-US" dirty="0"/>
              <a:t>Establishment of </a:t>
            </a:r>
            <a:r>
              <a:rPr lang="en-US" dirty="0" err="1"/>
              <a:t>Udhyog</a:t>
            </a:r>
            <a:r>
              <a:rPr lang="en-US" dirty="0"/>
              <a:t> </a:t>
            </a:r>
            <a:r>
              <a:rPr lang="en-US" dirty="0" err="1"/>
              <a:t>Pardisad</a:t>
            </a:r>
            <a:r>
              <a:rPr lang="en-US" dirty="0"/>
              <a:t> and Company Act 1937 A.D. helped in the development of different industrial sectors as banking, manufacturing, industry etc.</a:t>
            </a:r>
          </a:p>
          <a:p>
            <a:r>
              <a:rPr lang="en-US" dirty="0"/>
              <a:t>Establishment of Biratnagar Jute Mill in in 1936 A.D. as first known industry in Nepal</a:t>
            </a:r>
          </a:p>
          <a:p>
            <a:r>
              <a:rPr lang="en-US" dirty="0"/>
              <a:t>Nepal Industrial Development Corporation (NIDC) was established in 1959 A.D. and Industrial Enterprises Act was developed in 1961 AD. Later it was replaced by industrial policy in 1981 AD. </a:t>
            </a:r>
          </a:p>
          <a:p>
            <a:r>
              <a:rPr lang="en-US" dirty="0"/>
              <a:t>Liberalization policy was developed in 1992 AD and more emphasis was given in the private sector development</a:t>
            </a:r>
          </a:p>
          <a:p>
            <a:r>
              <a:rPr lang="en-US" dirty="0"/>
              <a:t>Many private sectors began to run business and replace public enterprises. </a:t>
            </a:r>
          </a:p>
          <a:p>
            <a:r>
              <a:rPr lang="en-US" dirty="0"/>
              <a:t>Service sector began to develop in the areas of hotel, construction, transportation, hospital, education </a:t>
            </a:r>
            <a:r>
              <a:rPr lang="en-US" dirty="0" err="1"/>
              <a:t>etc</a:t>
            </a:r>
            <a:endParaRPr lang="en-US" dirty="0"/>
          </a:p>
          <a:p>
            <a:r>
              <a:rPr lang="en-US" dirty="0"/>
              <a:t>Now a days, huge growth is seen in the pharmaceutical, cement and soap and iron industries</a:t>
            </a:r>
          </a:p>
          <a:p>
            <a:r>
              <a:rPr lang="en-US" dirty="0"/>
              <a:t>Main sector of the economy is agriculture which employs 70 percent of population and accounts 33 percent of GDP.</a:t>
            </a:r>
          </a:p>
        </p:txBody>
      </p:sp>
    </p:spTree>
    <p:extLst>
      <p:ext uri="{BB962C8B-B14F-4D97-AF65-F5344CB8AC3E}">
        <p14:creationId xmlns:p14="http://schemas.microsoft.com/office/powerpoint/2010/main" val="119489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C314-110C-43D3-AB84-F46E8BA714E1}"/>
              </a:ext>
            </a:extLst>
          </p:cNvPr>
          <p:cNvSpPr>
            <a:spLocks noGrp="1"/>
          </p:cNvSpPr>
          <p:nvPr>
            <p:ph type="title"/>
          </p:nvPr>
        </p:nvSpPr>
        <p:spPr/>
        <p:txBody>
          <a:bodyPr/>
          <a:lstStyle/>
          <a:p>
            <a:r>
              <a:rPr lang="en-US" dirty="0"/>
              <a:t>Major industries in Nepal</a:t>
            </a:r>
          </a:p>
        </p:txBody>
      </p:sp>
      <p:sp>
        <p:nvSpPr>
          <p:cNvPr id="3" name="Content Placeholder 2">
            <a:extLst>
              <a:ext uri="{FF2B5EF4-FFF2-40B4-BE49-F238E27FC236}">
                <a16:creationId xmlns:a16="http://schemas.microsoft.com/office/drawing/2014/main" id="{4D027004-2CB6-445D-A05A-DC1428D3035E}"/>
              </a:ext>
            </a:extLst>
          </p:cNvPr>
          <p:cNvSpPr>
            <a:spLocks noGrp="1"/>
          </p:cNvSpPr>
          <p:nvPr>
            <p:ph idx="1"/>
          </p:nvPr>
        </p:nvSpPr>
        <p:spPr/>
        <p:txBody>
          <a:bodyPr/>
          <a:lstStyle/>
          <a:p>
            <a:pPr marL="342900" indent="-342900">
              <a:buFont typeface="+mj-lt"/>
              <a:buAutoNum type="arabicPeriod"/>
            </a:pPr>
            <a:r>
              <a:rPr lang="en-US" b="1" dirty="0"/>
              <a:t>Manufacturing industries: </a:t>
            </a:r>
            <a:r>
              <a:rPr lang="en-US" dirty="0"/>
              <a:t>Overall growth of manufacturing industries over the three decade is only 3 percent while the growth rate in the recent five years is observed to be 5.5 percent. </a:t>
            </a:r>
          </a:p>
          <a:p>
            <a:r>
              <a:rPr lang="en-US" dirty="0"/>
              <a:t>Food, Beverage and Tobacco industry: Noodles, Biscuits, sugar, vegetable ghee, soft drinks, hard drinks, cigarettes etc.</a:t>
            </a:r>
          </a:p>
          <a:p>
            <a:r>
              <a:rPr lang="en-US" dirty="0"/>
              <a:t>Carpet and textile garment industries: Woolen carpets, cotton industry, jute industry etc.</a:t>
            </a:r>
          </a:p>
          <a:p>
            <a:r>
              <a:rPr lang="en-US" dirty="0"/>
              <a:t>Leather and footwear industries: Leather bags, shoes, sandals etc.</a:t>
            </a:r>
          </a:p>
          <a:p>
            <a:r>
              <a:rPr lang="en-US" dirty="0"/>
              <a:t>Non metallic mineral industries: Cement, bricks, tiles etc.</a:t>
            </a:r>
          </a:p>
          <a:p>
            <a:r>
              <a:rPr lang="en-US" dirty="0"/>
              <a:t>Chemical industries: Soap, medicine, washing powder, paints etc.</a:t>
            </a:r>
          </a:p>
          <a:p>
            <a:r>
              <a:rPr lang="en-US" dirty="0"/>
              <a:t>Mechanical Engineering industries: Vehicles, machines, tools and spare parts etc.</a:t>
            </a:r>
          </a:p>
          <a:p>
            <a:r>
              <a:rPr lang="en-US" dirty="0"/>
              <a:t>Electrical and Electronic industries: Wires and cables, bulbs, dry cells, television, radio etc.</a:t>
            </a:r>
          </a:p>
          <a:p>
            <a:pPr marL="342900" indent="-342900">
              <a:buAutoNum type="arabicPeriod" startAt="2"/>
            </a:pPr>
            <a:r>
              <a:rPr lang="en-US" b="1" dirty="0"/>
              <a:t>Export oriented industries: </a:t>
            </a:r>
            <a:r>
              <a:rPr lang="en-US" dirty="0"/>
              <a:t>Nepal does not have any large and internationally recognized export industries and the trend of exporting good and quantity is changing over the years. Some of the export oriented businesses are as follows:</a:t>
            </a:r>
          </a:p>
          <a:p>
            <a:r>
              <a:rPr lang="en-US" dirty="0"/>
              <a:t>Carpet industry: Woolen carpets are exported to New Zealand and Tibet while Hand loom carpets are sent to Germany, USA, Belgium, etc. but this number is decreasing due to high labor cost and use of child labor</a:t>
            </a:r>
          </a:p>
          <a:p>
            <a:r>
              <a:rPr lang="en-US" dirty="0"/>
              <a:t>Garment industry</a:t>
            </a:r>
          </a:p>
        </p:txBody>
      </p:sp>
    </p:spTree>
    <p:extLst>
      <p:ext uri="{BB962C8B-B14F-4D97-AF65-F5344CB8AC3E}">
        <p14:creationId xmlns:p14="http://schemas.microsoft.com/office/powerpoint/2010/main" val="295719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6708-C1A1-4121-8C8D-88C5C8923DB7}"/>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E463A472-43AA-418A-9B10-902EBD8C0C66}"/>
              </a:ext>
            </a:extLst>
          </p:cNvPr>
          <p:cNvSpPr>
            <a:spLocks noGrp="1"/>
          </p:cNvSpPr>
          <p:nvPr>
            <p:ph idx="1"/>
          </p:nvPr>
        </p:nvSpPr>
        <p:spPr/>
        <p:txBody>
          <a:bodyPr>
            <a:normAutofit lnSpcReduction="10000"/>
          </a:bodyPr>
          <a:lstStyle/>
          <a:p>
            <a:r>
              <a:rPr lang="en-US" dirty="0"/>
              <a:t>Leather industry</a:t>
            </a:r>
          </a:p>
          <a:p>
            <a:r>
              <a:rPr lang="en-US" dirty="0"/>
              <a:t>Handicraft industry: USA, UK, Germany, France etc. </a:t>
            </a:r>
          </a:p>
          <a:p>
            <a:r>
              <a:rPr lang="en-US" dirty="0"/>
              <a:t>Other exporting industries: Pulse, tea, honey, silk, vegetable ghee, soap etc. </a:t>
            </a:r>
          </a:p>
          <a:p>
            <a:pPr marL="342900" indent="-342900">
              <a:buAutoNum type="arabicPeriod" startAt="3"/>
            </a:pPr>
            <a:r>
              <a:rPr lang="en-US" b="1" dirty="0"/>
              <a:t>Import substituting industries: </a:t>
            </a:r>
            <a:r>
              <a:rPr lang="en-US" dirty="0"/>
              <a:t>Import substituting industries are such industries that are developed to substitute the imports and decrease the trade deficit. Such industries use the local resources and develop products that would otherwise be imported. Such goods are noodles, biscuits, chocolates, beer and alcohol, sugar, cigarette, soap, iron and steel etc. </a:t>
            </a:r>
          </a:p>
          <a:p>
            <a:pPr marL="342900" indent="-342900">
              <a:buAutoNum type="arabicPeriod" startAt="3"/>
            </a:pPr>
            <a:r>
              <a:rPr lang="en-US" b="1" dirty="0"/>
              <a:t>Service sector industries: </a:t>
            </a:r>
            <a:r>
              <a:rPr lang="en-US" dirty="0"/>
              <a:t>Such industries are developed to provide services to the general people. Major service industries of Nepal are tourism, transports, construction, consultancy, trade and services, financial services etc. </a:t>
            </a:r>
          </a:p>
          <a:p>
            <a:r>
              <a:rPr lang="en-US" dirty="0"/>
              <a:t>Tourism: Nepal has separate ministry of travel and tourism and this ministry helped in the development of lodges, hotels, restaurants, travel agencies, trekking, horse riding etc. Major potential areas for Nepalese tourism are mountains, Himalayas, Rivers, Lakes etc.</a:t>
            </a:r>
          </a:p>
          <a:p>
            <a:r>
              <a:rPr lang="en-US" dirty="0"/>
              <a:t>Transport: Mode of transportation adopted in Nepal are road, railway, ropeway, cable cars, airways, cattle etc.</a:t>
            </a:r>
          </a:p>
          <a:p>
            <a:r>
              <a:rPr lang="en-US" dirty="0"/>
              <a:t>Construction and Consultancy services: Construction and consultancy services are important service sector business in Nepal and it contributes around 7.77 percent of overall GDP</a:t>
            </a:r>
          </a:p>
          <a:p>
            <a:r>
              <a:rPr lang="en-US" dirty="0"/>
              <a:t>Communication industry: Telecommunication systems, cellular mobile services, advertising agencies, newspapers, magazines, radios, internet, film industries etc. </a:t>
            </a:r>
          </a:p>
          <a:p>
            <a:endParaRPr lang="en-US" dirty="0"/>
          </a:p>
        </p:txBody>
      </p:sp>
    </p:spTree>
    <p:extLst>
      <p:ext uri="{BB962C8B-B14F-4D97-AF65-F5344CB8AC3E}">
        <p14:creationId xmlns:p14="http://schemas.microsoft.com/office/powerpoint/2010/main" val="96710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E522-F66C-4168-9106-C94B39170DB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A8F134B-A9F2-4D89-840E-FC786BC36A78}"/>
              </a:ext>
            </a:extLst>
          </p:cNvPr>
          <p:cNvSpPr>
            <a:spLocks noGrp="1"/>
          </p:cNvSpPr>
          <p:nvPr>
            <p:ph idx="1"/>
          </p:nvPr>
        </p:nvSpPr>
        <p:spPr/>
        <p:txBody>
          <a:bodyPr/>
          <a:lstStyle/>
          <a:p>
            <a:pPr marL="342900" indent="-342900">
              <a:buAutoNum type="arabicPeriod" startAt="5"/>
            </a:pPr>
            <a:r>
              <a:rPr lang="en-US" b="1" dirty="0"/>
              <a:t>Financial sector industry: </a:t>
            </a:r>
            <a:r>
              <a:rPr lang="en-US" dirty="0"/>
              <a:t>Financial sector is directly involved in the collection of funds, storage of funds and mobilization of funds to the deficit sectors. Some of the financial sectors are commercial banks, finance companies, insurance companies etc. </a:t>
            </a:r>
          </a:p>
          <a:p>
            <a:r>
              <a:rPr lang="en-US" dirty="0"/>
              <a:t>Nepal bank is the first bank in Nepal established in 1994 BS. and Nepal </a:t>
            </a:r>
            <a:r>
              <a:rPr lang="en-US" dirty="0" err="1"/>
              <a:t>Rastra</a:t>
            </a:r>
            <a:r>
              <a:rPr lang="en-US" dirty="0"/>
              <a:t> bank was established in 2013 BS. </a:t>
            </a:r>
          </a:p>
          <a:p>
            <a:r>
              <a:rPr lang="en-US" dirty="0"/>
              <a:t>Currently there are many commercial banks, development banks, finance companies, micro finance companies etc. in Nepal.</a:t>
            </a:r>
          </a:p>
        </p:txBody>
      </p:sp>
    </p:spTree>
    <p:extLst>
      <p:ext uri="{BB962C8B-B14F-4D97-AF65-F5344CB8AC3E}">
        <p14:creationId xmlns:p14="http://schemas.microsoft.com/office/powerpoint/2010/main" val="389478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C10B-2696-4FF8-9E08-401667A09CEA}"/>
              </a:ext>
            </a:extLst>
          </p:cNvPr>
          <p:cNvSpPr>
            <a:spLocks noGrp="1"/>
          </p:cNvSpPr>
          <p:nvPr>
            <p:ph type="title"/>
          </p:nvPr>
        </p:nvSpPr>
        <p:spPr/>
        <p:txBody>
          <a:bodyPr>
            <a:normAutofit fontScale="90000"/>
          </a:bodyPr>
          <a:lstStyle/>
          <a:p>
            <a:br>
              <a:rPr lang="en-US" dirty="0"/>
            </a:br>
            <a:r>
              <a:rPr lang="en-US" dirty="0"/>
              <a:t>Existing management practices and business culture</a:t>
            </a:r>
            <a:br>
              <a:rPr lang="en-US" dirty="0"/>
            </a:br>
            <a:endParaRPr lang="en-US" dirty="0"/>
          </a:p>
        </p:txBody>
      </p:sp>
      <p:sp>
        <p:nvSpPr>
          <p:cNvPr id="3" name="Content Placeholder 2">
            <a:extLst>
              <a:ext uri="{FF2B5EF4-FFF2-40B4-BE49-F238E27FC236}">
                <a16:creationId xmlns:a16="http://schemas.microsoft.com/office/drawing/2014/main" id="{7C10B848-D98B-4AC3-977D-B4582018B9B5}"/>
              </a:ext>
            </a:extLst>
          </p:cNvPr>
          <p:cNvSpPr>
            <a:spLocks noGrp="1"/>
          </p:cNvSpPr>
          <p:nvPr>
            <p:ph idx="1"/>
          </p:nvPr>
        </p:nvSpPr>
        <p:spPr/>
        <p:txBody>
          <a:bodyPr>
            <a:normAutofit lnSpcReduction="10000"/>
          </a:bodyPr>
          <a:lstStyle/>
          <a:p>
            <a:pPr marL="0" indent="0">
              <a:buNone/>
            </a:pPr>
            <a:r>
              <a:rPr lang="en-US" dirty="0"/>
              <a:t>Good management practice and better business culture is very essential to implement best plans, motivate people and attain organizational goals. Some of the management practices and business culture adopted by Nepalese organizations are as follows: </a:t>
            </a:r>
          </a:p>
          <a:p>
            <a:pPr marL="342900" indent="-342900">
              <a:buFont typeface="+mj-lt"/>
              <a:buAutoNum type="arabicPeriod"/>
            </a:pPr>
            <a:r>
              <a:rPr lang="en-US" b="1" dirty="0"/>
              <a:t>Planning practice: </a:t>
            </a:r>
            <a:r>
              <a:rPr lang="en-US" dirty="0"/>
              <a:t>Plans are prepared without conducting SWOT analysis, trend analysis or PEST analysis. Many managers develop plans with their self intuitions and thus most of the plans fail in long run</a:t>
            </a:r>
          </a:p>
          <a:p>
            <a:pPr marL="342900" indent="-342900">
              <a:buFont typeface="+mj-lt"/>
              <a:buAutoNum type="arabicPeriod"/>
            </a:pPr>
            <a:r>
              <a:rPr lang="en-US" b="1" dirty="0"/>
              <a:t>Decision making practice: </a:t>
            </a:r>
            <a:r>
              <a:rPr lang="en-US" dirty="0"/>
              <a:t>In Nepalese organizations, decision making is centralized without employee participation. Besides, decision making tools and a proper decision making process is neglected. Successful implementation of such decisions is very hard due to less employee participation.</a:t>
            </a:r>
          </a:p>
          <a:p>
            <a:pPr marL="342900" indent="-342900">
              <a:buFont typeface="+mj-lt"/>
              <a:buAutoNum type="arabicPeriod"/>
            </a:pPr>
            <a:r>
              <a:rPr lang="en-US" b="1" dirty="0"/>
              <a:t>Organizing practice: </a:t>
            </a:r>
            <a:r>
              <a:rPr lang="en-US" dirty="0"/>
              <a:t>Organizing practice is very poor in Nepal. Structure are very hard to understand without detailed description of authority and responsibility. Due to this roles become conflicting for the employees. Most organizations follow vertical structure and matrix structure is rarely used. </a:t>
            </a:r>
          </a:p>
          <a:p>
            <a:pPr marL="342900" indent="-342900">
              <a:buFont typeface="+mj-lt"/>
              <a:buAutoNum type="arabicPeriod"/>
            </a:pPr>
            <a:r>
              <a:rPr lang="en-US" b="1" dirty="0"/>
              <a:t>Human resource management practice: </a:t>
            </a:r>
            <a:r>
              <a:rPr lang="en-US" dirty="0"/>
              <a:t>HRM practice in government organizations is dominated by political influence and in private organizations priority is given to the family members. Employees have less change of career development in both organizations. Besides, there is no fair compensation, job evaluation, and reward management system in Nepal.</a:t>
            </a:r>
          </a:p>
          <a:p>
            <a:pPr marL="342900" indent="-342900">
              <a:buFont typeface="+mj-lt"/>
              <a:buAutoNum type="arabicPeriod"/>
            </a:pPr>
            <a:r>
              <a:rPr lang="en-US" b="1" dirty="0"/>
              <a:t>Leadership practice: </a:t>
            </a:r>
            <a:r>
              <a:rPr lang="en-US" dirty="0"/>
              <a:t>Central leadership style is dominant where employees are not participated in decision making. Such leaders try to create conflict between the employees and rule the employees. Two way communication is very uncommon and thus turnover ratio is very high</a:t>
            </a:r>
          </a:p>
          <a:p>
            <a:pPr marL="342900" indent="-342900">
              <a:buFont typeface="+mj-lt"/>
              <a:buAutoNum type="arabicPeriod"/>
            </a:pPr>
            <a:r>
              <a:rPr lang="en-US" b="1" dirty="0"/>
              <a:t>Controlling practice: </a:t>
            </a:r>
            <a:r>
              <a:rPr lang="en-US" dirty="0"/>
              <a:t>Most of the organizations don’t have a proper controlling system. Some of the banks and financial institutions set the targets and strictly follow the performance evaluation and controlling. Corrective actions are rarely seen in most of the organizations.</a:t>
            </a:r>
          </a:p>
        </p:txBody>
      </p:sp>
    </p:spTree>
    <p:extLst>
      <p:ext uri="{BB962C8B-B14F-4D97-AF65-F5344CB8AC3E}">
        <p14:creationId xmlns:p14="http://schemas.microsoft.com/office/powerpoint/2010/main" val="12603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9D-BD8E-46BB-BDA4-BDAF2092A030}"/>
              </a:ext>
            </a:extLst>
          </p:cNvPr>
          <p:cNvSpPr>
            <a:spLocks noGrp="1"/>
          </p:cNvSpPr>
          <p:nvPr>
            <p:ph type="title"/>
          </p:nvPr>
        </p:nvSpPr>
        <p:spPr/>
        <p:txBody>
          <a:bodyPr/>
          <a:lstStyle/>
          <a:p>
            <a:r>
              <a:rPr lang="en-US" dirty="0"/>
              <a:t>Major problems of business in Nepal</a:t>
            </a:r>
          </a:p>
        </p:txBody>
      </p:sp>
      <p:sp>
        <p:nvSpPr>
          <p:cNvPr id="3" name="Content Placeholder 2">
            <a:extLst>
              <a:ext uri="{FF2B5EF4-FFF2-40B4-BE49-F238E27FC236}">
                <a16:creationId xmlns:a16="http://schemas.microsoft.com/office/drawing/2014/main" id="{FD5CDBF1-4206-4F1C-89EC-07CD779370B2}"/>
              </a:ext>
            </a:extLst>
          </p:cNvPr>
          <p:cNvSpPr>
            <a:spLocks noGrp="1"/>
          </p:cNvSpPr>
          <p:nvPr>
            <p:ph idx="1"/>
          </p:nvPr>
        </p:nvSpPr>
        <p:spPr/>
        <p:txBody>
          <a:bodyPr/>
          <a:lstStyle/>
          <a:p>
            <a:pPr marL="342900" indent="-342900">
              <a:buFont typeface="+mj-lt"/>
              <a:buAutoNum type="arabicPeriod"/>
            </a:pPr>
            <a:r>
              <a:rPr lang="en-US" b="1" dirty="0"/>
              <a:t>Policy related problems: </a:t>
            </a:r>
            <a:r>
              <a:rPr lang="en-US" dirty="0"/>
              <a:t>Policies like economic policy, fiscal policy, industrial policy etc. are not clear and business friendly. Tax provisions and criteria are frequently changed</a:t>
            </a:r>
          </a:p>
          <a:p>
            <a:pPr marL="342900" indent="-342900">
              <a:buFont typeface="+mj-lt"/>
              <a:buAutoNum type="arabicPeriod"/>
            </a:pPr>
            <a:r>
              <a:rPr lang="en-US" b="1" dirty="0"/>
              <a:t>Capital and technology related problems: </a:t>
            </a:r>
            <a:r>
              <a:rPr lang="en-US" dirty="0"/>
              <a:t>Lack of capital and technology is a big issue for Nepal. Loans are not easily available and interest rates are very high. Besides organizational payback period is very long and technology is traditional.</a:t>
            </a:r>
          </a:p>
          <a:p>
            <a:pPr marL="342900" indent="-342900">
              <a:buFont typeface="+mj-lt"/>
              <a:buAutoNum type="arabicPeriod"/>
            </a:pPr>
            <a:r>
              <a:rPr lang="en-US" b="1" dirty="0"/>
              <a:t>Infrastructure related problems: </a:t>
            </a:r>
            <a:r>
              <a:rPr lang="en-US" dirty="0"/>
              <a:t>Poor infrastructural development in the areas like road, electricity, transportation, education, electricity, fuel etc. and high cost</a:t>
            </a:r>
          </a:p>
          <a:p>
            <a:pPr marL="342900" indent="-342900">
              <a:buFont typeface="+mj-lt"/>
              <a:buAutoNum type="arabicPeriod"/>
            </a:pPr>
            <a:r>
              <a:rPr lang="en-US" b="1" dirty="0"/>
              <a:t>Labor related problems: </a:t>
            </a:r>
            <a:r>
              <a:rPr lang="en-US" dirty="0"/>
              <a:t>Labor unions are politically influenced and keep their interests above the organizational interests. </a:t>
            </a:r>
          </a:p>
          <a:p>
            <a:pPr marL="342900" indent="-342900">
              <a:buFont typeface="+mj-lt"/>
              <a:buAutoNum type="arabicPeriod"/>
            </a:pPr>
            <a:r>
              <a:rPr lang="en-US" b="1" dirty="0"/>
              <a:t>Raw material related problems: </a:t>
            </a:r>
            <a:r>
              <a:rPr lang="en-US" dirty="0"/>
              <a:t>Low quality raw materials and availability not in the right time</a:t>
            </a:r>
          </a:p>
          <a:p>
            <a:pPr marL="342900" indent="-342900">
              <a:buFont typeface="+mj-lt"/>
              <a:buAutoNum type="arabicPeriod"/>
            </a:pPr>
            <a:r>
              <a:rPr lang="en-US" b="1" dirty="0"/>
              <a:t>Politics related problems: </a:t>
            </a:r>
            <a:r>
              <a:rPr lang="en-US" dirty="0"/>
              <a:t>Political ideology is not clear, stable and favorable for the business sector. </a:t>
            </a:r>
          </a:p>
          <a:p>
            <a:pPr marL="342900" indent="-342900">
              <a:buFont typeface="+mj-lt"/>
              <a:buAutoNum type="arabicPeriod"/>
            </a:pPr>
            <a:r>
              <a:rPr lang="en-US" b="1" dirty="0"/>
              <a:t>Demand related problems:</a:t>
            </a:r>
            <a:r>
              <a:rPr lang="en-US" dirty="0"/>
              <a:t> Small market, low purchasing power of consumers, high cost of production</a:t>
            </a:r>
          </a:p>
          <a:p>
            <a:pPr marL="342900" indent="-342900">
              <a:buFont typeface="+mj-lt"/>
              <a:buAutoNum type="arabicPeriod"/>
            </a:pPr>
            <a:r>
              <a:rPr lang="en-US" b="1" dirty="0"/>
              <a:t>Mutual trust related problems: </a:t>
            </a:r>
            <a:r>
              <a:rPr lang="en-US" dirty="0"/>
              <a:t>Lack of trust between the management, government and employee union</a:t>
            </a:r>
          </a:p>
        </p:txBody>
      </p:sp>
    </p:spTree>
    <p:extLst>
      <p:ext uri="{BB962C8B-B14F-4D97-AF65-F5344CB8AC3E}">
        <p14:creationId xmlns:p14="http://schemas.microsoft.com/office/powerpoint/2010/main" val="1866612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F26322008C8141B4435E203426DDF6" ma:contentTypeVersion="8" ma:contentTypeDescription="Create a new document." ma:contentTypeScope="" ma:versionID="5bab1a6c36f1c170e4288c2c6f2f624f">
  <xsd:schema xmlns:xsd="http://www.w3.org/2001/XMLSchema" xmlns:xs="http://www.w3.org/2001/XMLSchema" xmlns:p="http://schemas.microsoft.com/office/2006/metadata/properties" xmlns:ns2="5bab5dc0-8d59-4a96-901a-64ce58ef0aea" targetNamespace="http://schemas.microsoft.com/office/2006/metadata/properties" ma:root="true" ma:fieldsID="699d0e1eaf5822409aa7aa579b93fb4d" ns2:_="">
    <xsd:import namespace="5bab5dc0-8d59-4a96-901a-64ce58ef0a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b5dc0-8d59-4a96-901a-64ce58ef0a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800621-FA7D-4AD6-A6C3-B4263ACC76A9}"/>
</file>

<file path=customXml/itemProps2.xml><?xml version="1.0" encoding="utf-8"?>
<ds:datastoreItem xmlns:ds="http://schemas.openxmlformats.org/officeDocument/2006/customXml" ds:itemID="{A75CE3EF-FA56-4972-8AD4-C1E650F03412}"/>
</file>

<file path=customXml/itemProps3.xml><?xml version="1.0" encoding="utf-8"?>
<ds:datastoreItem xmlns:ds="http://schemas.openxmlformats.org/officeDocument/2006/customXml" ds:itemID="{93FC919D-C189-4EBE-BFA0-0D66278724DF}"/>
</file>

<file path=docProps/app.xml><?xml version="1.0" encoding="utf-8"?>
<Properties xmlns="http://schemas.openxmlformats.org/officeDocument/2006/extended-properties" xmlns:vt="http://schemas.openxmlformats.org/officeDocument/2006/docPropsVTypes">
  <TotalTime>193</TotalTime>
  <Words>1347</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Management Trends and Scenario in Nepal </vt:lpstr>
      <vt:lpstr>Contents</vt:lpstr>
      <vt:lpstr>Growth of business sector in Nepal</vt:lpstr>
      <vt:lpstr>Major industries in Nepal</vt:lpstr>
      <vt:lpstr>Cont…</vt:lpstr>
      <vt:lpstr>Cont…</vt:lpstr>
      <vt:lpstr> Existing management practices and business culture </vt:lpstr>
      <vt:lpstr>Major problems of business in Nepal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Rimal</dc:creator>
  <cp:lastModifiedBy>Ashutosh Rimal</cp:lastModifiedBy>
  <cp:revision>14</cp:revision>
  <dcterms:created xsi:type="dcterms:W3CDTF">2021-07-29T15:53:52Z</dcterms:created>
  <dcterms:modified xsi:type="dcterms:W3CDTF">2021-10-24T16:57:00Z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0x01010010F26322008C8141B4435E203426DDF6</vt:lpwstr>
  </property>
</Properties>
</file>