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1" r:id="rId2"/>
    <p:sldId id="257" r:id="rId3"/>
    <p:sldId id="258" r:id="rId4"/>
    <p:sldId id="265" r:id="rId5"/>
    <p:sldId id="266" r:id="rId6"/>
    <p:sldId id="267" r:id="rId7"/>
    <p:sldId id="297" r:id="rId8"/>
    <p:sldId id="268" r:id="rId9"/>
    <p:sldId id="269" r:id="rId10"/>
    <p:sldId id="270" r:id="rId11"/>
    <p:sldId id="271" r:id="rId12"/>
    <p:sldId id="298" r:id="rId13"/>
    <p:sldId id="272" r:id="rId14"/>
    <p:sldId id="273" r:id="rId15"/>
    <p:sldId id="285" r:id="rId16"/>
    <p:sldId id="274" r:id="rId17"/>
    <p:sldId id="275" r:id="rId18"/>
    <p:sldId id="295" r:id="rId19"/>
    <p:sldId id="276" r:id="rId20"/>
    <p:sldId id="296" r:id="rId21"/>
    <p:sldId id="286" r:id="rId22"/>
    <p:sldId id="287" r:id="rId23"/>
    <p:sldId id="288" r:id="rId24"/>
    <p:sldId id="289" r:id="rId25"/>
    <p:sldId id="290" r:id="rId26"/>
    <p:sldId id="291" r:id="rId27"/>
    <p:sldId id="292" r:id="rId28"/>
    <p:sldId id="293" r:id="rId29"/>
    <p:sldId id="278" r:id="rId30"/>
    <p:sldId id="294" r:id="rId31"/>
    <p:sldId id="27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CBB246-5656-4C31-B750-A61A975FCEF7}" type="datetimeFigureOut">
              <a:rPr lang="en-US" smtClean="0"/>
              <a:pPr/>
              <a:t>7/11/2021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355118-7243-41B1-A562-6D2BCF1338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355118-7243-41B1-A562-6D2BCF1338E4}" type="slidenum">
              <a:rPr lang="en-US" smtClean="0"/>
              <a:pPr/>
              <a:t>1</a:t>
            </a:fld>
            <a:endParaRPr lang="en-US"/>
          </a:p>
        </p:txBody>
      </p:sp>
    </p:spTree>
    <p:extLst>
      <p:ext uri="{BB962C8B-B14F-4D97-AF65-F5344CB8AC3E}">
        <p14:creationId xmlns:p14="http://schemas.microsoft.com/office/powerpoint/2010/main" val="23980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355118-7243-41B1-A562-6D2BCF1338E4}"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355118-7243-41B1-A562-6D2BCF1338E4}"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2355118-7243-41B1-A562-6D2BCF1338E4}"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A2355118-7243-41B1-A562-6D2BCF1338E4}"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355118-7243-41B1-A562-6D2BCF1338E4}"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355118-7243-41B1-A562-6D2BCF1338E4}"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98DE53-7E76-4781-9F3E-6DF48B0DAFCF}"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98DE53-7E76-4781-9F3E-6DF48B0DAFCF}"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98DE53-7E76-4781-9F3E-6DF48B0DAFCF}"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none"/>
        </p:style>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98DE53-7E76-4781-9F3E-6DF48B0DAFCF}"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DE53-7E76-4781-9F3E-6DF48B0DAFCF}"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98DE53-7E76-4781-9F3E-6DF48B0DAFCF}"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98DE53-7E76-4781-9F3E-6DF48B0DAFCF}" type="datetimeFigureOut">
              <a:rPr lang="en-US" smtClean="0"/>
              <a:pPr/>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98DE53-7E76-4781-9F3E-6DF48B0DAFCF}" type="datetimeFigureOut">
              <a:rPr lang="en-US" smtClean="0"/>
              <a:pPr/>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8DE53-7E76-4781-9F3E-6DF48B0DAFCF}" type="datetimeFigureOut">
              <a:rPr lang="en-US" smtClean="0"/>
              <a:pPr/>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98DE53-7E76-4781-9F3E-6DF48B0DAFCF}"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98DE53-7E76-4781-9F3E-6DF48B0DAFCF}"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8CBBE-54B2-4DB3-9375-6DFFF5DD3B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8DE53-7E76-4781-9F3E-6DF48B0DAFCF}" type="datetimeFigureOut">
              <a:rPr lang="en-US" smtClean="0"/>
              <a:pPr/>
              <a:t>7/11/2021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8CBBE-54B2-4DB3-9375-6DFFF5DD3B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81000"/>
            <a:ext cx="8153400" cy="1905000"/>
          </a:xfrm>
        </p:spPr>
        <p:style>
          <a:lnRef idx="1">
            <a:schemeClr val="accent1"/>
          </a:lnRef>
          <a:fillRef idx="2">
            <a:schemeClr val="accent1"/>
          </a:fillRef>
          <a:effectRef idx="1">
            <a:schemeClr val="accent1"/>
          </a:effectRef>
          <a:fontRef idx="minor">
            <a:schemeClr val="dk1"/>
          </a:fontRef>
        </p:style>
        <p:txBody>
          <a:bodyPr>
            <a:noAutofit/>
          </a:bodyPr>
          <a:lstStyle/>
          <a:p>
            <a:r>
              <a:rPr lang="en-US" sz="5400" b="1" dirty="0">
                <a:solidFill>
                  <a:schemeClr val="tx1"/>
                </a:solidFill>
              </a:rPr>
              <a:t>Environmental Context of </a:t>
            </a:r>
          </a:p>
          <a:p>
            <a:r>
              <a:rPr lang="en-US" sz="5400" b="1" dirty="0">
                <a:solidFill>
                  <a:schemeClr val="tx1"/>
                </a:solidFill>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Task/Specific/Micro/Competitive/ Operating  environment</a:t>
            </a:r>
            <a:br>
              <a:rPr lang="en-US" dirty="0"/>
            </a:br>
            <a:endParaRPr lang="en-US" dirty="0"/>
          </a:p>
        </p:txBody>
      </p:sp>
      <p:sp>
        <p:nvSpPr>
          <p:cNvPr id="3" name="Content Placeholder 2"/>
          <p:cNvSpPr>
            <a:spLocks noGrp="1"/>
          </p:cNvSpPr>
          <p:nvPr>
            <p:ph idx="1"/>
          </p:nvPr>
        </p:nvSpPr>
        <p:spPr/>
        <p:txBody>
          <a:bodyPr/>
          <a:lstStyle/>
          <a:p>
            <a:pPr marL="619125" indent="-571500">
              <a:buFont typeface="Wingdings" pitchFamily="2" charset="2"/>
              <a:buChar char="Ø"/>
            </a:pPr>
            <a:r>
              <a:rPr lang="en-US" dirty="0"/>
              <a:t>Consists of outside forces that are immediately relevant to the achievement of the goals of the business organization</a:t>
            </a:r>
          </a:p>
          <a:p>
            <a:pPr marL="619125" indent="-571500">
              <a:buFont typeface="Wingdings" pitchFamily="2" charset="2"/>
              <a:buChar char="Ø"/>
            </a:pPr>
            <a:r>
              <a:rPr lang="en-US" dirty="0"/>
              <a:t>Consists of stakeholders who have direct or indirect concern in the business</a:t>
            </a:r>
          </a:p>
          <a:p>
            <a:pPr marL="619125" indent="-571500">
              <a:buFont typeface="Wingdings" pitchFamily="2" charset="2"/>
              <a:buChar char="Ø"/>
            </a:pPr>
            <a:r>
              <a:rPr lang="en-US" dirty="0"/>
              <a:t>This environment can be influenced or </a:t>
            </a:r>
            <a:r>
              <a:rPr lang="en-US" i="1" dirty="0">
                <a:solidFill>
                  <a:srgbClr val="FF0000"/>
                </a:solidFill>
              </a:rPr>
              <a:t>controlled, to some extent, by an organization.</a:t>
            </a:r>
          </a:p>
          <a:p>
            <a:pPr marL="619125" indent="-571500">
              <a:buFont typeface="Wingdings" pitchFamily="2" charset="2"/>
              <a:buChar char="Ø"/>
            </a:pPr>
            <a:endParaRPr 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Environment…cont’</a:t>
            </a:r>
          </a:p>
        </p:txBody>
      </p:sp>
      <p:sp>
        <p:nvSpPr>
          <p:cNvPr id="3" name="Content Placeholder 2"/>
          <p:cNvSpPr>
            <a:spLocks noGrp="1"/>
          </p:cNvSpPr>
          <p:nvPr>
            <p:ph idx="1"/>
          </p:nvPr>
        </p:nvSpPr>
        <p:spPr>
          <a:xfrm>
            <a:off x="457200" y="1600200"/>
            <a:ext cx="8229600" cy="5105400"/>
          </a:xfrm>
        </p:spPr>
        <p:txBody>
          <a:bodyPr>
            <a:noAutofit/>
          </a:bodyPr>
          <a:lstStyle/>
          <a:p>
            <a:pPr marL="619125" indent="-571500">
              <a:buNone/>
            </a:pPr>
            <a:r>
              <a:rPr lang="en-US" sz="1800" b="1" i="1" dirty="0"/>
              <a:t>Components of Task environment or specific environment.</a:t>
            </a:r>
          </a:p>
          <a:p>
            <a:pPr marL="619125" indent="0" algn="just">
              <a:buNone/>
            </a:pPr>
            <a:r>
              <a:rPr lang="en-US" sz="1800" dirty="0"/>
              <a:t>1.	</a:t>
            </a:r>
            <a:r>
              <a:rPr lang="en-US" sz="1800" b="1" dirty="0"/>
              <a:t>Customers: </a:t>
            </a:r>
            <a:r>
              <a:rPr lang="en-US" sz="1800" dirty="0"/>
              <a:t>Customers are the group of people who purchase the products offered by an organization from the market. They are the major source of revenue for an organization. The needs, wants, demand, perception, values, beliefs etc. of the customers directly affect the organization and its products. </a:t>
            </a:r>
          </a:p>
          <a:p>
            <a:pPr marL="619125" indent="0" algn="just">
              <a:buNone/>
            </a:pPr>
            <a:r>
              <a:rPr lang="en-US" sz="1800" dirty="0"/>
              <a:t>2.	</a:t>
            </a:r>
            <a:r>
              <a:rPr lang="en-US" sz="1800" b="1" dirty="0"/>
              <a:t>Suppliers: </a:t>
            </a:r>
            <a:r>
              <a:rPr lang="en-US" sz="1800" dirty="0"/>
              <a:t>Suppliers are the group of people who supply raw materials to the organization as inputs. The power of suppliers will be high if there are few suppliers and many buyers and vice versa. The price, quality, quantity and time of delivery made by the suppliers directly effect the performance of an organization.</a:t>
            </a:r>
          </a:p>
          <a:p>
            <a:pPr marL="619125" indent="0" algn="just">
              <a:buNone/>
            </a:pPr>
            <a:r>
              <a:rPr lang="en-US" sz="1800" dirty="0"/>
              <a:t>3.	</a:t>
            </a:r>
            <a:r>
              <a:rPr lang="en-US" sz="1800" b="1" dirty="0"/>
              <a:t>Distributors: </a:t>
            </a:r>
            <a:r>
              <a:rPr lang="en-US" sz="1800" dirty="0"/>
              <a:t>Distributors are the group of organizations who are responsible to make to products available in the market. They make easy access of products in the market. They have market connections and they even know what a customer in a specified area demands. The price charged by these distributors and their skill in the market directly affect our performance. </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37D7-5FE4-42A2-8D26-42E4F941C401}"/>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CEFC3B3-31C5-4C5B-9858-F90994B9E2AC}"/>
              </a:ext>
            </a:extLst>
          </p:cNvPr>
          <p:cNvSpPr>
            <a:spLocks noGrp="1"/>
          </p:cNvSpPr>
          <p:nvPr>
            <p:ph idx="1"/>
          </p:nvPr>
        </p:nvSpPr>
        <p:spPr>
          <a:xfrm>
            <a:off x="457200" y="1600200"/>
            <a:ext cx="8229600" cy="4876800"/>
          </a:xfrm>
        </p:spPr>
        <p:txBody>
          <a:bodyPr>
            <a:noAutofit/>
          </a:bodyPr>
          <a:lstStyle/>
          <a:p>
            <a:pPr marL="962025" algn="just">
              <a:buAutoNum type="arabicPeriod" startAt="4"/>
            </a:pPr>
            <a:r>
              <a:rPr lang="en-US" sz="1800" b="1" dirty="0"/>
              <a:t>Government: </a:t>
            </a:r>
            <a:r>
              <a:rPr lang="en-US" sz="1800" dirty="0"/>
              <a:t>Government develops different rules and regulations for the betterment of the society. It controls the unfair business practices and work for the interests of the people. The business organization must work under these rules and regulations imposed by the government. </a:t>
            </a:r>
          </a:p>
          <a:p>
            <a:pPr marL="962025" algn="just">
              <a:buAutoNum type="arabicPeriod" startAt="4"/>
            </a:pPr>
            <a:r>
              <a:rPr lang="en-US" sz="1800" b="1" dirty="0"/>
              <a:t>Pressure groups: </a:t>
            </a:r>
            <a:r>
              <a:rPr lang="en-US" sz="1800" dirty="0"/>
              <a:t>These are the special interest groups like labor unions, consumers’ associations, human right activists, environmental associations, media etc. who create problems and difficulties in business activities. They even draw the attention of media and influence the business organizations.</a:t>
            </a:r>
          </a:p>
          <a:p>
            <a:pPr marL="1133475" indent="-514350" algn="just">
              <a:buAutoNum type="arabicPeriod" startAt="4"/>
            </a:pPr>
            <a:r>
              <a:rPr lang="en-US" sz="1800" b="1" dirty="0"/>
              <a:t>Financial Institutions: </a:t>
            </a:r>
            <a:r>
              <a:rPr lang="en-US" sz="1800" dirty="0"/>
              <a:t>Financial institutions are the bodies who provide financial support to the organization. They can be in the form of banks, cooperatives, developmental banks, insurance companies etc. Their credit policy directly affects the operation and expansion of business activities. </a:t>
            </a:r>
          </a:p>
          <a:p>
            <a:pPr marL="1133475" indent="-514350" algn="just">
              <a:buAutoNum type="arabicPeriod" startAt="4"/>
            </a:pPr>
            <a:r>
              <a:rPr lang="en-US" sz="1800" b="1" dirty="0"/>
              <a:t>Competitors: </a:t>
            </a:r>
            <a:r>
              <a:rPr lang="en-US" sz="1800" dirty="0"/>
              <a:t>Competitors are the group of organizations who supply similar type of products in the market as our organization. Their policies, price, quality of products, time of supply, supplied quantity etc. directly effect the performance of the business organization. </a:t>
            </a:r>
          </a:p>
          <a:p>
            <a:endParaRPr lang="en-US" sz="1800" dirty="0"/>
          </a:p>
        </p:txBody>
      </p:sp>
    </p:spTree>
    <p:extLst>
      <p:ext uri="{BB962C8B-B14F-4D97-AF65-F5344CB8AC3E}">
        <p14:creationId xmlns:p14="http://schemas.microsoft.com/office/powerpoint/2010/main" val="132601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dirty="0"/>
            </a:br>
            <a:r>
              <a:rPr lang="en-US" sz="4000" dirty="0"/>
              <a:t>General Environment  or Macro Environment</a:t>
            </a:r>
            <a:br>
              <a:rPr lang="en-US" dirty="0"/>
            </a:br>
            <a:endParaRPr lang="en-US" dirty="0"/>
          </a:p>
        </p:txBody>
      </p:sp>
      <p:sp>
        <p:nvSpPr>
          <p:cNvPr id="3" name="Content Placeholder 2"/>
          <p:cNvSpPr>
            <a:spLocks noGrp="1"/>
          </p:cNvSpPr>
          <p:nvPr>
            <p:ph idx="1"/>
          </p:nvPr>
        </p:nvSpPr>
        <p:spPr/>
        <p:txBody>
          <a:bodyPr>
            <a:normAutofit/>
          </a:bodyPr>
          <a:lstStyle/>
          <a:p>
            <a:pPr marL="619125" indent="-571500">
              <a:buFont typeface="Wingdings" pitchFamily="2" charset="2"/>
              <a:buChar char="Ø"/>
            </a:pPr>
            <a:r>
              <a:rPr lang="en-US" dirty="0"/>
              <a:t>The general environment affects the organization from outside</a:t>
            </a:r>
          </a:p>
          <a:p>
            <a:pPr marL="619125" indent="-571500">
              <a:buFont typeface="Wingdings" pitchFamily="2" charset="2"/>
              <a:buChar char="Ø"/>
            </a:pPr>
            <a:r>
              <a:rPr lang="en-US" dirty="0"/>
              <a:t>It is also called remote environment</a:t>
            </a:r>
          </a:p>
          <a:p>
            <a:pPr marL="619125" indent="-571500">
              <a:buFont typeface="Wingdings" pitchFamily="2" charset="2"/>
              <a:buChar char="Ø"/>
            </a:pPr>
            <a:r>
              <a:rPr lang="en-US" dirty="0"/>
              <a:t>It is composed of a set of forces that are outside the organization’s operating system</a:t>
            </a:r>
          </a:p>
          <a:p>
            <a:pPr marL="619125" indent="-571500">
              <a:buFont typeface="Wingdings" pitchFamily="2" charset="2"/>
              <a:buChar char="Ø"/>
            </a:pPr>
            <a:r>
              <a:rPr lang="en-US" dirty="0"/>
              <a:t>The forces present in general environment are </a:t>
            </a:r>
            <a:r>
              <a:rPr lang="en-US" i="1" dirty="0">
                <a:solidFill>
                  <a:srgbClr val="FF0000"/>
                </a:solidFill>
              </a:rPr>
              <a:t>uncontrollable by the organizations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Environment…cont’</a:t>
            </a:r>
          </a:p>
        </p:txBody>
      </p:sp>
      <p:sp>
        <p:nvSpPr>
          <p:cNvPr id="3" name="Content Placeholder 2"/>
          <p:cNvSpPr>
            <a:spLocks noGrp="1"/>
          </p:cNvSpPr>
          <p:nvPr>
            <p:ph idx="1"/>
          </p:nvPr>
        </p:nvSpPr>
        <p:spPr/>
        <p:txBody>
          <a:bodyPr>
            <a:normAutofit fontScale="92500" lnSpcReduction="10000"/>
          </a:bodyPr>
          <a:lstStyle/>
          <a:p>
            <a:pPr marL="619125" indent="-571500" algn="just">
              <a:buNone/>
            </a:pPr>
            <a:r>
              <a:rPr lang="en-US" b="1" i="1" dirty="0"/>
              <a:t>Components of general or macro environment (also known as </a:t>
            </a:r>
            <a:r>
              <a:rPr lang="en-US" b="1" i="1" dirty="0">
                <a:solidFill>
                  <a:srgbClr val="FF0000"/>
                </a:solidFill>
              </a:rPr>
              <a:t>PESTLEG</a:t>
            </a:r>
            <a:r>
              <a:rPr lang="en-US" b="1" i="1" dirty="0"/>
              <a:t>) are: </a:t>
            </a:r>
          </a:p>
          <a:p>
            <a:pPr marL="619125" indent="14288" algn="just">
              <a:buFont typeface="+mj-lt"/>
              <a:buAutoNum type="alphaLcPeriod"/>
            </a:pPr>
            <a:r>
              <a:rPr lang="en-US" dirty="0"/>
              <a:t>Political Environment</a:t>
            </a:r>
          </a:p>
          <a:p>
            <a:pPr marL="619125" indent="14288" algn="just">
              <a:buFont typeface="+mj-lt"/>
              <a:buAutoNum type="alphaLcPeriod"/>
            </a:pPr>
            <a:r>
              <a:rPr lang="en-US" dirty="0"/>
              <a:t>Economical Environment</a:t>
            </a:r>
          </a:p>
          <a:p>
            <a:pPr marL="619125" indent="14288" algn="just">
              <a:buFont typeface="+mj-lt"/>
              <a:buAutoNum type="alphaLcPeriod"/>
            </a:pPr>
            <a:r>
              <a:rPr lang="en-US" dirty="0"/>
              <a:t>Social-Cultural Environment</a:t>
            </a:r>
          </a:p>
          <a:p>
            <a:pPr marL="619125" indent="14288" algn="just">
              <a:buFont typeface="+mj-lt"/>
              <a:buAutoNum type="alphaLcPeriod"/>
            </a:pPr>
            <a:r>
              <a:rPr lang="en-US" dirty="0"/>
              <a:t>Technological Environment</a:t>
            </a:r>
          </a:p>
          <a:p>
            <a:pPr marL="619125" indent="14288" algn="just">
              <a:buFont typeface="+mj-lt"/>
              <a:buAutoNum type="alphaLcPeriod"/>
            </a:pPr>
            <a:r>
              <a:rPr lang="en-US" dirty="0"/>
              <a:t>Legal Environment</a:t>
            </a:r>
          </a:p>
          <a:p>
            <a:pPr marL="619125" indent="14288" algn="just">
              <a:buFont typeface="+mj-lt"/>
              <a:buAutoNum type="alphaLcPeriod"/>
            </a:pPr>
            <a:r>
              <a:rPr lang="en-US" dirty="0"/>
              <a:t>Ecological/Physical Environment</a:t>
            </a:r>
          </a:p>
          <a:p>
            <a:pPr marL="619125" indent="14288" algn="just">
              <a:buFont typeface="+mj-lt"/>
              <a:buAutoNum type="alphaLcPeriod"/>
            </a:pPr>
            <a:r>
              <a:rPr lang="en-US" dirty="0"/>
              <a:t>Global Environment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Political Environment</a:t>
            </a:r>
          </a:p>
        </p:txBody>
      </p:sp>
      <p:sp>
        <p:nvSpPr>
          <p:cNvPr id="3" name="Content Placeholder 2"/>
          <p:cNvSpPr>
            <a:spLocks noGrp="1"/>
          </p:cNvSpPr>
          <p:nvPr>
            <p:ph idx="1"/>
          </p:nvPr>
        </p:nvSpPr>
        <p:spPr/>
        <p:txBody>
          <a:bodyPr>
            <a:normAutofit fontScale="62500" lnSpcReduction="20000"/>
          </a:bodyPr>
          <a:lstStyle/>
          <a:p>
            <a:pPr algn="just"/>
            <a:r>
              <a:rPr lang="en-US" b="1" dirty="0"/>
              <a:t>Constitution: </a:t>
            </a:r>
            <a:r>
              <a:rPr lang="en-US" dirty="0"/>
              <a:t>A constitution is a legal document for the governance of the state. It describes about the fundamental principles, policies, institutions, and power and even set the limitations to exercise such power. Any business firm must respect the constitution and work according to it.</a:t>
            </a:r>
          </a:p>
          <a:p>
            <a:pPr algn="just"/>
            <a:r>
              <a:rPr lang="en-US" b="1" dirty="0"/>
              <a:t>Political Ideology: </a:t>
            </a:r>
            <a:r>
              <a:rPr lang="en-US" dirty="0"/>
              <a:t>Political philosophy adopted by the state is called political ideology and it can either be democratic, socialism or mixed. In democratic philosophy business sectors are given maximum emphasis in business activities while in social philosophy state holds all the economic activities. In mixed philosophy, both state and private sectors and involved in business activities. </a:t>
            </a:r>
          </a:p>
          <a:p>
            <a:pPr algn="just"/>
            <a:r>
              <a:rPr lang="en-US" b="1" dirty="0"/>
              <a:t>Political Parties and Institutions: </a:t>
            </a:r>
            <a:r>
              <a:rPr lang="en-US" dirty="0"/>
              <a:t>There may be different political parties in a democratic country and they have different ideologies. They try to implement these ideologies while they form the government and effect the business organizations. Political institutions consist of legislative ( develop rules and laws), executive (implement rules and laws) and judiciary (checks if the rules and laws and properly implemented or not. </a:t>
            </a:r>
          </a:p>
          <a:p>
            <a:pPr marL="0" indent="0"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Environment</a:t>
            </a:r>
          </a:p>
        </p:txBody>
      </p:sp>
      <p:sp>
        <p:nvSpPr>
          <p:cNvPr id="3" name="Content Placeholder 2"/>
          <p:cNvSpPr>
            <a:spLocks noGrp="1"/>
          </p:cNvSpPr>
          <p:nvPr>
            <p:ph idx="1"/>
          </p:nvPr>
        </p:nvSpPr>
        <p:spPr/>
        <p:txBody>
          <a:bodyPr lIns="0" rIns="0">
            <a:normAutofit fontScale="62500" lnSpcReduction="20000"/>
          </a:bodyPr>
          <a:lstStyle/>
          <a:p>
            <a:pPr marL="0" indent="0" algn="just">
              <a:spcBef>
                <a:spcPts val="0"/>
              </a:spcBef>
              <a:defRPr/>
            </a:pPr>
            <a:r>
              <a:rPr lang="en-US" dirty="0"/>
              <a:t> </a:t>
            </a:r>
            <a:r>
              <a:rPr lang="en-US" b="1" dirty="0"/>
              <a:t>Economic system: </a:t>
            </a:r>
            <a:r>
              <a:rPr lang="en-US" dirty="0"/>
              <a:t>The economic philosophy adopted by the government that has a long term impact on the economy of a nation is called economic system. The economic system has three models as open market economy (maximum emphasis is given to the private sector to conduct business activities), state owned economy (government involves in all the economic activities), and mixed( both private sectors and state involve in business activities) </a:t>
            </a:r>
          </a:p>
          <a:p>
            <a:pPr marL="0" indent="0" algn="just">
              <a:spcBef>
                <a:spcPts val="0"/>
              </a:spcBef>
              <a:defRPr/>
            </a:pPr>
            <a:r>
              <a:rPr lang="en-US" dirty="0"/>
              <a:t> </a:t>
            </a:r>
            <a:r>
              <a:rPr lang="en-US" b="1" dirty="0"/>
              <a:t>Economic condition: </a:t>
            </a:r>
            <a:r>
              <a:rPr lang="en-US" dirty="0"/>
              <a:t>Economic condition describes about the economic strengths and weaknesses of a nation. It can be represented by per capita income, economic growth rate, Gross Domestic Product (GDP),Gross National Product (GNP), Inflation condition, stages of economic development etc. Any business organization must conduct its business activities according to the economic condition of a country. </a:t>
            </a:r>
          </a:p>
          <a:p>
            <a:pPr marL="0" indent="0" algn="just">
              <a:spcBef>
                <a:spcPts val="0"/>
              </a:spcBef>
              <a:defRPr/>
            </a:pPr>
            <a:r>
              <a:rPr lang="en-US" dirty="0"/>
              <a:t> </a:t>
            </a:r>
            <a:r>
              <a:rPr lang="en-US" b="1" dirty="0"/>
              <a:t>Economic policies: </a:t>
            </a:r>
            <a:r>
              <a:rPr lang="en-US" dirty="0"/>
              <a:t>Economic policies are the guidelines adopted by the government for the economic growth of a country. These policies can be Industrial policy( deals with industrial development), monetary policy (Developed by NRB and deals with inflation, monetary value etc.), fiscal policy (deals with the developmental activities, tax, revenue, expenditures etc.) etc.</a:t>
            </a:r>
          </a:p>
          <a:p>
            <a:pPr marL="0" indent="0" algn="just">
              <a:spcBef>
                <a:spcPts val="0"/>
              </a:spcBef>
              <a:defRPr/>
            </a:pPr>
            <a:r>
              <a:rPr lang="en-US" dirty="0"/>
              <a:t>  </a:t>
            </a:r>
            <a:r>
              <a:rPr lang="en-US" b="1" dirty="0"/>
              <a:t>Globalization</a:t>
            </a:r>
          </a:p>
          <a:p>
            <a:pPr marL="0" indent="0" algn="just">
              <a:spcBef>
                <a:spcPts val="0"/>
              </a:spcBef>
              <a:buNone/>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Socio-Cultural Environment</a:t>
            </a:r>
          </a:p>
        </p:txBody>
      </p:sp>
      <p:sp>
        <p:nvSpPr>
          <p:cNvPr id="3" name="Content Placeholder 2"/>
          <p:cNvSpPr>
            <a:spLocks noGrp="1"/>
          </p:cNvSpPr>
          <p:nvPr>
            <p:ph idx="1"/>
          </p:nvPr>
        </p:nvSpPr>
        <p:spPr>
          <a:xfrm>
            <a:off x="457200" y="1600200"/>
            <a:ext cx="8229600" cy="5105400"/>
          </a:xfrm>
        </p:spPr>
        <p:txBody>
          <a:bodyPr>
            <a:noAutofit/>
          </a:bodyPr>
          <a:lstStyle/>
          <a:p>
            <a:pPr algn="just"/>
            <a:r>
              <a:rPr lang="en-US" sz="1800" b="1" dirty="0"/>
              <a:t> Demography: </a:t>
            </a:r>
            <a:r>
              <a:rPr lang="en-US" sz="1800" dirty="0"/>
              <a:t>Demography is the study of human population and it describes about its composition. It studies about different facets of population as distribution, age group, ratio of male to female, urbanization, migration etc. All these facets directly affect the business activities.</a:t>
            </a:r>
          </a:p>
          <a:p>
            <a:pPr algn="just"/>
            <a:r>
              <a:rPr lang="en-US" sz="1800" dirty="0"/>
              <a:t> </a:t>
            </a:r>
            <a:r>
              <a:rPr lang="en-US" sz="1800" b="1" dirty="0"/>
              <a:t>Size and composition of population: </a:t>
            </a:r>
            <a:r>
              <a:rPr lang="en-US" sz="1800" dirty="0"/>
              <a:t>Size describes about the number of people in a specified area and composition describes about their age, gender, religion, culture etc. As the size increases the market also increases for the business organization and organization must understand this composition and develop products best suited for this composition. </a:t>
            </a:r>
          </a:p>
          <a:p>
            <a:pPr algn="just"/>
            <a:r>
              <a:rPr lang="en-US" sz="1800" dirty="0"/>
              <a:t> </a:t>
            </a:r>
            <a:r>
              <a:rPr lang="en-US" sz="1800" b="1" dirty="0"/>
              <a:t>Life style: </a:t>
            </a:r>
            <a:r>
              <a:rPr lang="en-US" sz="1800" dirty="0"/>
              <a:t>Life style is the pattern and living standard of the people. Life style is affected by various factors as change in level of income, fashion, education, media change etc. This changed life style affect the behavior, attitude, perception and values of a person and directly affects the business organization. </a:t>
            </a:r>
          </a:p>
          <a:p>
            <a:pPr algn="just"/>
            <a:r>
              <a:rPr lang="en-US" sz="1800" b="1" dirty="0"/>
              <a:t>Social values: </a:t>
            </a:r>
            <a:r>
              <a:rPr lang="en-US" sz="1800" dirty="0"/>
              <a:t>Social values are the beliefs and norms of the society. Different society has different social values. Some of the social values of Nepalese society can be equal treatment to the employees, quality products, best priced product, employee participation etc. These social values directly affect the attitude toward organization and work itself.</a:t>
            </a:r>
          </a:p>
          <a:p>
            <a:pPr marL="1031875" indent="0" algn="just">
              <a:buNone/>
            </a:pP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363B-A668-465F-B98F-462FB3C0AF9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322690D-83F3-48FB-9A44-9136B26B6D1B}"/>
              </a:ext>
            </a:extLst>
          </p:cNvPr>
          <p:cNvSpPr>
            <a:spLocks noGrp="1"/>
          </p:cNvSpPr>
          <p:nvPr>
            <p:ph idx="1"/>
          </p:nvPr>
        </p:nvSpPr>
        <p:spPr>
          <a:xfrm>
            <a:off x="457200" y="1600200"/>
            <a:ext cx="8229600" cy="5181600"/>
          </a:xfrm>
        </p:spPr>
        <p:txBody>
          <a:bodyPr>
            <a:noAutofit/>
          </a:bodyPr>
          <a:lstStyle/>
          <a:p>
            <a:pPr algn="just"/>
            <a:r>
              <a:rPr lang="en-US" sz="1800" b="1" dirty="0"/>
              <a:t>Social institutions: </a:t>
            </a:r>
            <a:r>
              <a:rPr lang="en-US" sz="1800" dirty="0"/>
              <a:t>Social institutions have three basic components as family, reference groups and social class. Family is a group of people who are in a relation due to marriage, blood or adoption. Reference group is a group to which an individual can refer while taking crucial decisions but he is not a member of that group. Social class is the division of the society into different groups on different basis as upper, middle and lower economic groups; farmers, employees, professionals, business men on the basis of profession etc. The division in the social institution directly affects the attitude and beliefs of the people and also affects the business of organizations.</a:t>
            </a:r>
          </a:p>
          <a:p>
            <a:pPr algn="just"/>
            <a:r>
              <a:rPr lang="en-US" sz="1800" dirty="0"/>
              <a:t> </a:t>
            </a:r>
            <a:r>
              <a:rPr lang="en-US" sz="1800" b="1" dirty="0"/>
              <a:t>Religion: </a:t>
            </a:r>
            <a:r>
              <a:rPr lang="en-US" sz="1800" dirty="0"/>
              <a:t>Religion is the belief and trust that a group of people have accepted since a long time. Religion provides a foundation for the perception, values, attitude and behavior of people. Such religious belief directly affects the need and demand of the society. </a:t>
            </a:r>
          </a:p>
          <a:p>
            <a:pPr algn="just"/>
            <a:r>
              <a:rPr lang="en-US" sz="1800" b="1" dirty="0"/>
              <a:t> Language: </a:t>
            </a:r>
            <a:r>
              <a:rPr lang="en-US" sz="1800" dirty="0"/>
              <a:t>Language is the medium for expressing the views, ideas, knowledge, experience etc. It is simply a way of communication and it may vary according to caste and ethnicity. The language can either be national or international and it represents the tradition and culture of the society. It also directly affects the need and want of the people. </a:t>
            </a:r>
          </a:p>
          <a:p>
            <a:pPr marL="0" indent="0" algn="just">
              <a:buNone/>
            </a:pPr>
            <a:endParaRPr lang="en-US" sz="1800" dirty="0"/>
          </a:p>
        </p:txBody>
      </p:sp>
    </p:spTree>
    <p:extLst>
      <p:ext uri="{BB962C8B-B14F-4D97-AF65-F5344CB8AC3E}">
        <p14:creationId xmlns:p14="http://schemas.microsoft.com/office/powerpoint/2010/main" val="326485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Technological Environment</a:t>
            </a:r>
          </a:p>
        </p:txBody>
      </p:sp>
      <p:sp>
        <p:nvSpPr>
          <p:cNvPr id="3" name="Content Placeholder 2"/>
          <p:cNvSpPr>
            <a:spLocks noGrp="1"/>
          </p:cNvSpPr>
          <p:nvPr>
            <p:ph idx="1"/>
          </p:nvPr>
        </p:nvSpPr>
        <p:spPr/>
        <p:txBody>
          <a:bodyPr>
            <a:normAutofit/>
          </a:bodyPr>
          <a:lstStyle/>
          <a:p>
            <a:pPr marL="0" indent="0" algn="just">
              <a:buNone/>
            </a:pPr>
            <a:r>
              <a:rPr lang="en-US" sz="2000" dirty="0"/>
              <a:t>Combination of tools and techniques that help the work of processing quicker, easier and simpler is called technology. It is simply the application of knowledge to convert inputs into outputs. Some of its components are as follows: </a:t>
            </a:r>
          </a:p>
          <a:p>
            <a:pPr algn="just"/>
            <a:r>
              <a:rPr lang="en-US" sz="2000" dirty="0"/>
              <a:t> </a:t>
            </a:r>
            <a:r>
              <a:rPr lang="en-US" sz="2000" b="1" dirty="0"/>
              <a:t>Nature of technology: </a:t>
            </a:r>
            <a:r>
              <a:rPr lang="en-US" sz="2000" dirty="0"/>
              <a:t>Technology can either be manual, mechanized, automated, computerized and robotized. Investment increases from manual to robotized technology but labor and other operating expenses decreases from manual to robotized technology. </a:t>
            </a:r>
          </a:p>
          <a:p>
            <a:pPr algn="just"/>
            <a:r>
              <a:rPr lang="en-US" sz="2000" dirty="0"/>
              <a:t> </a:t>
            </a:r>
            <a:r>
              <a:rPr lang="en-US" sz="2000" b="1" dirty="0"/>
              <a:t>Pace of technological change: </a:t>
            </a:r>
            <a:r>
              <a:rPr lang="en-US" sz="2000" dirty="0"/>
              <a:t>Technology is dynamic and ever changing. The change in technology has a direct impact on the business organizations. If an organization can change itself according to the technological change then it can grab the opportunities from the market and vice versa. </a:t>
            </a:r>
          </a:p>
          <a:p>
            <a:pPr marL="962025" indent="0" algn="just"/>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Environment</a:t>
            </a:r>
          </a:p>
        </p:txBody>
      </p:sp>
      <p:sp>
        <p:nvSpPr>
          <p:cNvPr id="3" name="Content Placeholder 2"/>
          <p:cNvSpPr>
            <a:spLocks noGrp="1"/>
          </p:cNvSpPr>
          <p:nvPr>
            <p:ph idx="1"/>
          </p:nvPr>
        </p:nvSpPr>
        <p:spPr/>
        <p:txBody>
          <a:bodyPr/>
          <a:lstStyle/>
          <a:p>
            <a:r>
              <a:rPr lang="en-US" dirty="0"/>
              <a:t>Business environment is the aggregate of all conditions, events and influences that surround and affect a business</a:t>
            </a:r>
          </a:p>
          <a:p>
            <a:r>
              <a:rPr lang="en-US" dirty="0"/>
              <a:t>Business organizations cannot exist and operate without environment.</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5AFE-53D8-4744-BE17-0DE3E4D716B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D77282F-B8E3-45E5-B57C-8CC0AA8D22FD}"/>
              </a:ext>
            </a:extLst>
          </p:cNvPr>
          <p:cNvSpPr>
            <a:spLocks noGrp="1"/>
          </p:cNvSpPr>
          <p:nvPr>
            <p:ph idx="1"/>
          </p:nvPr>
        </p:nvSpPr>
        <p:spPr/>
        <p:txBody>
          <a:bodyPr>
            <a:normAutofit/>
          </a:bodyPr>
          <a:lstStyle/>
          <a:p>
            <a:pPr algn="just"/>
            <a:r>
              <a:rPr lang="en-US" sz="2000" b="1" dirty="0"/>
              <a:t> Technology transfer: </a:t>
            </a:r>
            <a:r>
              <a:rPr lang="en-US" sz="2000" dirty="0"/>
              <a:t>Transfer of technology is the process of transferring technological knowledge from one country to another. It can be done through joint venture, direct technical assistance, project support, training etc. Technology transfer helps the organization to be self sufficient and grab all the possible opportunities from the market. </a:t>
            </a:r>
          </a:p>
          <a:p>
            <a:pPr algn="just"/>
            <a:r>
              <a:rPr lang="en-US" sz="2000" b="1" dirty="0"/>
              <a:t> Research and development budget: </a:t>
            </a:r>
            <a:r>
              <a:rPr lang="en-US" sz="2000" dirty="0"/>
              <a:t>The needs, wants and demand of the customers are very dynamic. An organization must make proper research to understand these changes and for this certain amount of budget must be allocated. This helps an organization to be innovative and purchase better technology for the production and distribution system. </a:t>
            </a:r>
          </a:p>
          <a:p>
            <a:pPr algn="just"/>
            <a:endParaRPr lang="en-US" sz="2000" dirty="0"/>
          </a:p>
        </p:txBody>
      </p:sp>
    </p:spTree>
    <p:extLst>
      <p:ext uri="{BB962C8B-B14F-4D97-AF65-F5344CB8AC3E}">
        <p14:creationId xmlns:p14="http://schemas.microsoft.com/office/powerpoint/2010/main" val="313725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C3AB-AC17-4D22-A134-1265BC501689}"/>
              </a:ext>
            </a:extLst>
          </p:cNvPr>
          <p:cNvSpPr>
            <a:spLocks noGrp="1"/>
          </p:cNvSpPr>
          <p:nvPr>
            <p:ph type="title"/>
          </p:nvPr>
        </p:nvSpPr>
        <p:spPr/>
        <p:txBody>
          <a:bodyPr/>
          <a:lstStyle/>
          <a:p>
            <a:r>
              <a:rPr lang="en-US" dirty="0"/>
              <a:t>Social Responsibility</a:t>
            </a:r>
          </a:p>
        </p:txBody>
      </p:sp>
      <p:sp>
        <p:nvSpPr>
          <p:cNvPr id="3" name="Content Placeholder 2">
            <a:extLst>
              <a:ext uri="{FF2B5EF4-FFF2-40B4-BE49-F238E27FC236}">
                <a16:creationId xmlns:a16="http://schemas.microsoft.com/office/drawing/2014/main" id="{030C9BA9-4E05-49B3-966D-A9BD8A420301}"/>
              </a:ext>
            </a:extLst>
          </p:cNvPr>
          <p:cNvSpPr>
            <a:spLocks noGrp="1"/>
          </p:cNvSpPr>
          <p:nvPr>
            <p:ph idx="1"/>
          </p:nvPr>
        </p:nvSpPr>
        <p:spPr/>
        <p:txBody>
          <a:bodyPr>
            <a:normAutofit lnSpcReduction="10000"/>
          </a:bodyPr>
          <a:lstStyle/>
          <a:p>
            <a:pPr algn="just"/>
            <a:r>
              <a:rPr lang="en-US" sz="2000" dirty="0"/>
              <a:t>Social responsibility describes about the obligations that must be fulfilled by each and every social member. It is the combination of society and responsibility. Here society means the society of business organization and responsibility describes about the obligations</a:t>
            </a:r>
          </a:p>
          <a:p>
            <a:pPr algn="just"/>
            <a:r>
              <a:rPr lang="en-US" sz="2000" dirty="0"/>
              <a:t>Social responsibility focuses on what an organization does to society and what it does for society</a:t>
            </a:r>
          </a:p>
          <a:p>
            <a:pPr algn="just"/>
            <a:r>
              <a:rPr lang="en-US" sz="2000" dirty="0"/>
              <a:t>There are two contrasting views in social responsibility. The first view says that managers act as agents for shareholders and they must be obliged to maximize the present value of the firm. For this an organization should produce and distribute goods desired by society in the most efficient manner and make profit for its owners</a:t>
            </a:r>
          </a:p>
          <a:p>
            <a:pPr algn="just"/>
            <a:r>
              <a:rPr lang="en-US" sz="2000" dirty="0"/>
              <a:t>The second view describes that an organization is a social member and it should actively and responsibly participate in the community and in the larger environment. </a:t>
            </a:r>
          </a:p>
        </p:txBody>
      </p:sp>
    </p:spTree>
    <p:extLst>
      <p:ext uri="{BB962C8B-B14F-4D97-AF65-F5344CB8AC3E}">
        <p14:creationId xmlns:p14="http://schemas.microsoft.com/office/powerpoint/2010/main" val="209041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2C7E-B585-4DD6-94C6-84C6A4C85FCB}"/>
              </a:ext>
            </a:extLst>
          </p:cNvPr>
          <p:cNvSpPr>
            <a:spLocks noGrp="1"/>
          </p:cNvSpPr>
          <p:nvPr>
            <p:ph type="title"/>
          </p:nvPr>
        </p:nvSpPr>
        <p:spPr/>
        <p:txBody>
          <a:bodyPr/>
          <a:lstStyle/>
          <a:p>
            <a:r>
              <a:rPr lang="en-US" dirty="0"/>
              <a:t>Approaches</a:t>
            </a:r>
          </a:p>
        </p:txBody>
      </p:sp>
      <p:sp>
        <p:nvSpPr>
          <p:cNvPr id="3" name="Content Placeholder 2">
            <a:extLst>
              <a:ext uri="{FF2B5EF4-FFF2-40B4-BE49-F238E27FC236}">
                <a16:creationId xmlns:a16="http://schemas.microsoft.com/office/drawing/2014/main" id="{49E0993D-A3F9-4502-87E6-E974C97EEBEF}"/>
              </a:ext>
            </a:extLst>
          </p:cNvPr>
          <p:cNvSpPr>
            <a:spLocks noGrp="1"/>
          </p:cNvSpPr>
          <p:nvPr>
            <p:ph idx="1"/>
          </p:nvPr>
        </p:nvSpPr>
        <p:spPr/>
        <p:txBody>
          <a:bodyPr>
            <a:normAutofit/>
          </a:bodyPr>
          <a:lstStyle/>
          <a:p>
            <a:pPr algn="just"/>
            <a:r>
              <a:rPr lang="en-US" sz="2000" dirty="0"/>
              <a:t>Jones, George and Hill (2000) have identified four different approaches to corporate social responsibility as follows:</a:t>
            </a:r>
          </a:p>
          <a:p>
            <a:pPr marL="457200" indent="-457200" algn="just">
              <a:buFont typeface="+mj-lt"/>
              <a:buAutoNum type="arabicPeriod"/>
            </a:pPr>
            <a:r>
              <a:rPr lang="en-US" sz="2000" b="1" dirty="0" err="1"/>
              <a:t>Obstructional</a:t>
            </a:r>
            <a:r>
              <a:rPr lang="en-US" sz="2000" dirty="0"/>
              <a:t> </a:t>
            </a:r>
            <a:r>
              <a:rPr lang="en-US" sz="2000" b="1" dirty="0"/>
              <a:t>approach: </a:t>
            </a:r>
            <a:r>
              <a:rPr lang="en-US" sz="2000" dirty="0"/>
              <a:t>Organizations following this approach do not behave in a socially responsible way. They may violate prevailing laws and at the same time may not really care for the society. Such organizations bribe officials, break pollution standards, ignore employee safety standards etc. </a:t>
            </a:r>
          </a:p>
          <a:p>
            <a:pPr marL="457200" indent="-457200" algn="just">
              <a:buFont typeface="+mj-lt"/>
              <a:buAutoNum type="arabicPeriod"/>
            </a:pPr>
            <a:r>
              <a:rPr lang="en-US" sz="2000" b="1" dirty="0"/>
              <a:t>Defensive approach: </a:t>
            </a:r>
            <a:r>
              <a:rPr lang="en-US" sz="2000" dirty="0"/>
              <a:t>This is a very common approach in which an organization at least show some commitment to the ethical behavior. These organizations stay within the law and strictly follow the legal requirements but they don’t attempt to exercise social responsibility beyond the legal requirements. They may volunteer to participate in socially responsible efforts but not until they are convinced to get higher benefits from it that their costs. </a:t>
            </a:r>
          </a:p>
        </p:txBody>
      </p:sp>
    </p:spTree>
    <p:extLst>
      <p:ext uri="{BB962C8B-B14F-4D97-AF65-F5344CB8AC3E}">
        <p14:creationId xmlns:p14="http://schemas.microsoft.com/office/powerpoint/2010/main" val="252174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CCD0-BB93-49D6-99BF-5318DF018193}"/>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D0A7B8F4-10A1-4F69-86B0-1C1A15EBDD38}"/>
              </a:ext>
            </a:extLst>
          </p:cNvPr>
          <p:cNvSpPr>
            <a:spLocks noGrp="1"/>
          </p:cNvSpPr>
          <p:nvPr>
            <p:ph idx="1"/>
          </p:nvPr>
        </p:nvSpPr>
        <p:spPr/>
        <p:txBody>
          <a:bodyPr>
            <a:normAutofit/>
          </a:bodyPr>
          <a:lstStyle/>
          <a:p>
            <a:pPr marL="457200" indent="-457200" algn="just">
              <a:buAutoNum type="arabicPeriod" startAt="3"/>
            </a:pPr>
            <a:r>
              <a:rPr lang="en-US" sz="2000" b="1" dirty="0"/>
              <a:t>Accommodative approach: </a:t>
            </a:r>
            <a:r>
              <a:rPr lang="en-US" sz="2000" dirty="0"/>
              <a:t>An accommodative approach supports social responsibility. Such organizations believe that an organization must behave legally and ethically. Hence they try to balance the interests of different stakeholders against one another. Managers adopting this approach want to make choices that are reasonable in the eyes of society. </a:t>
            </a:r>
          </a:p>
          <a:p>
            <a:pPr marL="457200" indent="-457200" algn="just">
              <a:buAutoNum type="arabicPeriod" startAt="3"/>
            </a:pPr>
            <a:r>
              <a:rPr lang="en-US" sz="2000" b="1" dirty="0"/>
              <a:t>Proactive approach: </a:t>
            </a:r>
            <a:r>
              <a:rPr lang="en-US" sz="2000" dirty="0"/>
              <a:t>This is a strategy of being both legal and socially responsible. This is the socially desirable strategy. Such business firms strictly abide with the legal restrictions but they also involve in different socially responsible activities as supporting higher education, local sports club, health projects, local religious activities etc. </a:t>
            </a:r>
          </a:p>
          <a:p>
            <a:pPr marL="457200" indent="-457200" algn="just">
              <a:buAutoNum type="arabicPeriod" startAt="3"/>
            </a:pPr>
            <a:endParaRPr lang="en-US" sz="2000" dirty="0"/>
          </a:p>
        </p:txBody>
      </p:sp>
    </p:spTree>
    <p:extLst>
      <p:ext uri="{BB962C8B-B14F-4D97-AF65-F5344CB8AC3E}">
        <p14:creationId xmlns:p14="http://schemas.microsoft.com/office/powerpoint/2010/main" val="188794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D4B8-FF3F-4955-9C40-F3FB0DCF4B99}"/>
              </a:ext>
            </a:extLst>
          </p:cNvPr>
          <p:cNvSpPr>
            <a:spLocks noGrp="1"/>
          </p:cNvSpPr>
          <p:nvPr>
            <p:ph type="title"/>
          </p:nvPr>
        </p:nvSpPr>
        <p:spPr/>
        <p:txBody>
          <a:bodyPr/>
          <a:lstStyle/>
          <a:p>
            <a:r>
              <a:rPr lang="en-US" dirty="0"/>
              <a:t>Areas of social responsibility</a:t>
            </a:r>
          </a:p>
        </p:txBody>
      </p:sp>
      <p:sp>
        <p:nvSpPr>
          <p:cNvPr id="3" name="Content Placeholder 2">
            <a:extLst>
              <a:ext uri="{FF2B5EF4-FFF2-40B4-BE49-F238E27FC236}">
                <a16:creationId xmlns:a16="http://schemas.microsoft.com/office/drawing/2014/main" id="{AB6B329A-D6AE-4B1C-AB85-7DA645413A17}"/>
              </a:ext>
            </a:extLst>
          </p:cNvPr>
          <p:cNvSpPr>
            <a:spLocks noGrp="1"/>
          </p:cNvSpPr>
          <p:nvPr>
            <p:ph idx="1"/>
          </p:nvPr>
        </p:nvSpPr>
        <p:spPr>
          <a:xfrm>
            <a:off x="152400" y="1417638"/>
            <a:ext cx="8763000" cy="5440362"/>
          </a:xfrm>
        </p:spPr>
        <p:txBody>
          <a:bodyPr>
            <a:noAutofit/>
          </a:bodyPr>
          <a:lstStyle/>
          <a:p>
            <a:pPr algn="just"/>
            <a:r>
              <a:rPr lang="en-US" sz="1900" dirty="0"/>
              <a:t>There are different areas of social responsibility as follows:</a:t>
            </a:r>
          </a:p>
          <a:p>
            <a:pPr marL="514350" indent="-514350" algn="just">
              <a:buFont typeface="+mj-lt"/>
              <a:buAutoNum type="arabicPeriod"/>
            </a:pPr>
            <a:r>
              <a:rPr lang="en-US" sz="1900" b="1" dirty="0"/>
              <a:t>Toward Investors (shareholders): </a:t>
            </a:r>
            <a:r>
              <a:rPr lang="en-US" sz="1900" dirty="0"/>
              <a:t>Shareholders are the investors of the organization who bear risk of losses. An organization can be responsible to them as follows:</a:t>
            </a:r>
          </a:p>
          <a:p>
            <a:pPr algn="just"/>
            <a:r>
              <a:rPr lang="en-US" sz="1900" dirty="0"/>
              <a:t>Ensure safety of capital investment</a:t>
            </a:r>
          </a:p>
          <a:p>
            <a:pPr algn="just"/>
            <a:r>
              <a:rPr lang="en-US" sz="1900" dirty="0"/>
              <a:t>Provide fair and regular dividend</a:t>
            </a:r>
          </a:p>
          <a:p>
            <a:pPr algn="just"/>
            <a:r>
              <a:rPr lang="en-US" sz="1900" dirty="0"/>
              <a:t>Transparency in financial and other transactions</a:t>
            </a:r>
          </a:p>
          <a:p>
            <a:pPr algn="just"/>
            <a:r>
              <a:rPr lang="en-US" sz="1900" dirty="0"/>
              <a:t>Provide opportunity in planning and policy making activities</a:t>
            </a:r>
          </a:p>
          <a:p>
            <a:pPr marL="514350" indent="-514350" algn="just">
              <a:buAutoNum type="arabicPeriod" startAt="2"/>
            </a:pPr>
            <a:r>
              <a:rPr lang="en-US" sz="1900" b="1" dirty="0"/>
              <a:t>Toward consumers: </a:t>
            </a:r>
            <a:r>
              <a:rPr lang="en-US" sz="1900" dirty="0"/>
              <a:t>Consumers are the group of people who consume the goods and services offered by an organization. They are the main source of revenue for an organization and an organization must keep them satisfied. It can be responsible to them as follows: </a:t>
            </a:r>
          </a:p>
          <a:p>
            <a:pPr algn="just"/>
            <a:r>
              <a:rPr lang="en-US" sz="1900" dirty="0"/>
              <a:t>Supply better quality product and right time and right price</a:t>
            </a:r>
          </a:p>
          <a:p>
            <a:pPr algn="just"/>
            <a:r>
              <a:rPr lang="en-US" sz="1900" dirty="0"/>
              <a:t>Regularly improve the quality of product and try to make it available easily</a:t>
            </a:r>
          </a:p>
          <a:p>
            <a:pPr algn="just"/>
            <a:r>
              <a:rPr lang="en-US" sz="1900" dirty="0"/>
              <a:t>Provide after sales service on the basis of nature of product</a:t>
            </a:r>
          </a:p>
          <a:p>
            <a:pPr algn="just"/>
            <a:r>
              <a:rPr lang="en-US" sz="1900" dirty="0"/>
              <a:t>Avoid unfair trade practices as black marketing, false advertisement etc.</a:t>
            </a:r>
          </a:p>
        </p:txBody>
      </p:sp>
    </p:spTree>
    <p:extLst>
      <p:ext uri="{BB962C8B-B14F-4D97-AF65-F5344CB8AC3E}">
        <p14:creationId xmlns:p14="http://schemas.microsoft.com/office/powerpoint/2010/main" val="872091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8590-39B0-4530-82A2-F1F1A2062E5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77D679F-0473-470B-A90E-DDBA07BE9CD9}"/>
              </a:ext>
            </a:extLst>
          </p:cNvPr>
          <p:cNvSpPr>
            <a:spLocks noGrp="1"/>
          </p:cNvSpPr>
          <p:nvPr>
            <p:ph idx="1"/>
          </p:nvPr>
        </p:nvSpPr>
        <p:spPr>
          <a:xfrm>
            <a:off x="457200" y="1600200"/>
            <a:ext cx="8229600" cy="5181600"/>
          </a:xfrm>
        </p:spPr>
        <p:txBody>
          <a:bodyPr>
            <a:noAutofit/>
          </a:bodyPr>
          <a:lstStyle/>
          <a:p>
            <a:pPr marL="514350" indent="-514350" algn="just">
              <a:buAutoNum type="arabicPeriod" startAt="3"/>
            </a:pPr>
            <a:r>
              <a:rPr lang="en-US" sz="1900" b="1" dirty="0"/>
              <a:t>Toward employees: </a:t>
            </a:r>
            <a:r>
              <a:rPr lang="en-US" sz="1900" dirty="0"/>
              <a:t>Employees are the human resources hired by an organization to achieve its goals. They are the key for organizational success and thus an organization must be responsible to them as follows:</a:t>
            </a:r>
          </a:p>
          <a:p>
            <a:pPr algn="just"/>
            <a:r>
              <a:rPr lang="en-US" sz="1900" dirty="0"/>
              <a:t>Provide job security</a:t>
            </a:r>
          </a:p>
          <a:p>
            <a:pPr algn="just"/>
            <a:r>
              <a:rPr lang="en-US" sz="1900" dirty="0"/>
              <a:t>Provide fair wages and other benefits as bonus, allowances etc.</a:t>
            </a:r>
          </a:p>
          <a:p>
            <a:pPr algn="just"/>
            <a:r>
              <a:rPr lang="en-US" sz="1900" dirty="0"/>
              <a:t>Ensure welfare facilities as education, promotion, medical facilities etc. </a:t>
            </a:r>
          </a:p>
          <a:p>
            <a:pPr algn="just"/>
            <a:r>
              <a:rPr lang="en-US" sz="1900" dirty="0"/>
              <a:t>Provide favorable working environment and recognition</a:t>
            </a:r>
          </a:p>
          <a:p>
            <a:pPr marL="514350" indent="-514350" algn="just">
              <a:buAutoNum type="arabicPeriod" startAt="4"/>
            </a:pPr>
            <a:r>
              <a:rPr lang="en-US" sz="1900" b="1" dirty="0"/>
              <a:t>Towards government: </a:t>
            </a:r>
            <a:r>
              <a:rPr lang="en-US" sz="1900" dirty="0"/>
              <a:t>Government develops rules and regulations to protect and control all the business activities and create business opportunities. Business organizations must strictly follow these rules and regulations. The organizations must be responsible to the government as follows:</a:t>
            </a:r>
          </a:p>
          <a:p>
            <a:pPr algn="just"/>
            <a:r>
              <a:rPr lang="en-US" sz="1900" dirty="0"/>
              <a:t>Strictly follow the rules, regulations and laws enforced by government</a:t>
            </a:r>
          </a:p>
          <a:p>
            <a:pPr algn="just"/>
            <a:r>
              <a:rPr lang="en-US" sz="1900" dirty="0"/>
              <a:t>Honest and regular payment of taxes, custom duty etc.</a:t>
            </a:r>
          </a:p>
          <a:p>
            <a:pPr algn="just"/>
            <a:r>
              <a:rPr lang="en-US" sz="1900" dirty="0"/>
              <a:t>Avoid unfair trade practices </a:t>
            </a:r>
          </a:p>
          <a:p>
            <a:pPr algn="just"/>
            <a:r>
              <a:rPr lang="en-US" sz="1900" dirty="0"/>
              <a:t>Help to solve national problems like unemployment, illiteracy, family planning etc.</a:t>
            </a:r>
          </a:p>
        </p:txBody>
      </p:sp>
    </p:spTree>
    <p:extLst>
      <p:ext uri="{BB962C8B-B14F-4D97-AF65-F5344CB8AC3E}">
        <p14:creationId xmlns:p14="http://schemas.microsoft.com/office/powerpoint/2010/main" val="413058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B4E9-631E-4A76-BD6F-4C5054074E7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E3B4F4B-D219-49D2-A501-7625F04CD553}"/>
              </a:ext>
            </a:extLst>
          </p:cNvPr>
          <p:cNvSpPr>
            <a:spLocks noGrp="1"/>
          </p:cNvSpPr>
          <p:nvPr>
            <p:ph idx="1"/>
          </p:nvPr>
        </p:nvSpPr>
        <p:spPr/>
        <p:txBody>
          <a:bodyPr>
            <a:normAutofit/>
          </a:bodyPr>
          <a:lstStyle/>
          <a:p>
            <a:pPr marL="514350" indent="-514350" algn="just">
              <a:buAutoNum type="arabicPeriod" startAt="5"/>
            </a:pPr>
            <a:r>
              <a:rPr lang="en-US" sz="2000" b="1" dirty="0"/>
              <a:t>Towards community (public): </a:t>
            </a:r>
            <a:r>
              <a:rPr lang="en-US" sz="2000" dirty="0"/>
              <a:t>Public are the group of people who have some knowledge about the organization and they are affected by the organization in any manner. An organization must be responsible to them as follows:</a:t>
            </a:r>
          </a:p>
          <a:p>
            <a:pPr algn="just"/>
            <a:r>
              <a:rPr lang="en-US" sz="2000" dirty="0"/>
              <a:t>Check  environment pollution and maintain environmental ecology</a:t>
            </a:r>
          </a:p>
          <a:p>
            <a:pPr algn="just"/>
            <a:r>
              <a:rPr lang="en-US" sz="2000" dirty="0"/>
              <a:t>Create employment opportunities for the people</a:t>
            </a:r>
          </a:p>
          <a:p>
            <a:pPr algn="just"/>
            <a:r>
              <a:rPr lang="en-US" sz="2000" dirty="0"/>
              <a:t>Help in the maximized utilization of resources available in the society</a:t>
            </a:r>
          </a:p>
          <a:p>
            <a:pPr algn="just"/>
            <a:r>
              <a:rPr lang="en-US" sz="2000" dirty="0"/>
              <a:t>Maintain and develop social and cultural values and norms. </a:t>
            </a:r>
          </a:p>
        </p:txBody>
      </p:sp>
    </p:spTree>
    <p:extLst>
      <p:ext uri="{BB962C8B-B14F-4D97-AF65-F5344CB8AC3E}">
        <p14:creationId xmlns:p14="http://schemas.microsoft.com/office/powerpoint/2010/main" val="97170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2490-B61C-4FC0-9B77-257B263854EE}"/>
              </a:ext>
            </a:extLst>
          </p:cNvPr>
          <p:cNvSpPr>
            <a:spLocks noGrp="1"/>
          </p:cNvSpPr>
          <p:nvPr>
            <p:ph type="title"/>
          </p:nvPr>
        </p:nvSpPr>
        <p:spPr/>
        <p:txBody>
          <a:bodyPr/>
          <a:lstStyle/>
          <a:p>
            <a:r>
              <a:rPr lang="en-US" dirty="0"/>
              <a:t>Business/Managerial ethics</a:t>
            </a:r>
          </a:p>
        </p:txBody>
      </p:sp>
      <p:sp>
        <p:nvSpPr>
          <p:cNvPr id="3" name="Content Placeholder 2">
            <a:extLst>
              <a:ext uri="{FF2B5EF4-FFF2-40B4-BE49-F238E27FC236}">
                <a16:creationId xmlns:a16="http://schemas.microsoft.com/office/drawing/2014/main" id="{855FB534-6991-41C1-8FCA-0412905D037D}"/>
              </a:ext>
            </a:extLst>
          </p:cNvPr>
          <p:cNvSpPr>
            <a:spLocks noGrp="1"/>
          </p:cNvSpPr>
          <p:nvPr>
            <p:ph idx="1"/>
          </p:nvPr>
        </p:nvSpPr>
        <p:spPr>
          <a:xfrm>
            <a:off x="457200" y="1600200"/>
            <a:ext cx="8229600" cy="4525963"/>
          </a:xfrm>
        </p:spPr>
        <p:txBody>
          <a:bodyPr>
            <a:normAutofit lnSpcReduction="10000"/>
          </a:bodyPr>
          <a:lstStyle/>
          <a:p>
            <a:pPr marL="0" indent="0" algn="just">
              <a:buNone/>
            </a:pPr>
            <a:r>
              <a:rPr lang="en-US" sz="2000" dirty="0"/>
              <a:t>Ethics is the set of moral principles and rules guiding an individual behavior. Managerial ethics is the standard of behavior that guides individual managers in their work. </a:t>
            </a:r>
          </a:p>
          <a:p>
            <a:pPr marL="0" indent="0" algn="just">
              <a:buNone/>
            </a:pPr>
            <a:r>
              <a:rPr lang="en-US" sz="2000" dirty="0"/>
              <a:t>It commonly refers to the principles of behavior that distinguish between what is good, bad, right and wrong. </a:t>
            </a:r>
          </a:p>
          <a:p>
            <a:pPr marL="0" indent="0" algn="just">
              <a:buNone/>
            </a:pPr>
            <a:endParaRPr lang="en-US" sz="2000" dirty="0"/>
          </a:p>
          <a:p>
            <a:pPr marL="0" indent="0" algn="just">
              <a:buNone/>
            </a:pPr>
            <a:r>
              <a:rPr lang="en-US" sz="2000" b="1" dirty="0"/>
              <a:t>Significance of managerial ethics: </a:t>
            </a:r>
            <a:r>
              <a:rPr lang="en-US" sz="2000" dirty="0"/>
              <a:t>Managerial ethics is very important to run the business successfully because it helps to promote goodwill and reputation in the society. This goodwill can gain benefits in the long run and even promote uniform growth of business. The following are the common significance of management ethics:</a:t>
            </a:r>
          </a:p>
          <a:p>
            <a:pPr algn="just"/>
            <a:r>
              <a:rPr lang="en-US" sz="2000" dirty="0"/>
              <a:t>When an organization becomes ethical then it will supply quality products in right time and right price and never involve in inferior practices as artificial shortage, black marketing, inferior quality etc. This will help to gain trust of customers and gain long run profit.</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1248639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DB5F-525C-4400-8EBA-FC83E507782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86E1FD1B-B6A8-4A68-81DA-3093F28C7661}"/>
              </a:ext>
            </a:extLst>
          </p:cNvPr>
          <p:cNvSpPr>
            <a:spLocks noGrp="1"/>
          </p:cNvSpPr>
          <p:nvPr>
            <p:ph idx="1"/>
          </p:nvPr>
        </p:nvSpPr>
        <p:spPr>
          <a:xfrm>
            <a:off x="457200" y="1600200"/>
            <a:ext cx="8229600" cy="4724400"/>
          </a:xfrm>
        </p:spPr>
        <p:txBody>
          <a:bodyPr>
            <a:noAutofit/>
          </a:bodyPr>
          <a:lstStyle/>
          <a:p>
            <a:pPr algn="just"/>
            <a:r>
              <a:rPr lang="en-US" sz="1900" dirty="0"/>
              <a:t>Ethical managers always try to fulfill the needs and requirements of stakeholders (employees, customers, suppliers, lenders, government etc.) and try to maintain good relation with them.</a:t>
            </a:r>
          </a:p>
          <a:p>
            <a:pPr algn="just"/>
            <a:r>
              <a:rPr lang="en-US" sz="1900" dirty="0"/>
              <a:t>Ethical managers never violate the rules and regulations enforced by the government and as a result government will not intervene in their activities as well.</a:t>
            </a:r>
          </a:p>
          <a:p>
            <a:pPr algn="just"/>
            <a:r>
              <a:rPr lang="en-US" sz="1900" dirty="0"/>
              <a:t>Ethical managers never involve in the activities like artificial shortages and artificial monopoly and they always promote competition among the firms.</a:t>
            </a:r>
          </a:p>
          <a:p>
            <a:pPr algn="just"/>
            <a:r>
              <a:rPr lang="en-US" sz="1900" dirty="0"/>
              <a:t>Ethical managers are always responsible to the society and actively participate for the betterment of society like education, sports, pollution control etc.</a:t>
            </a:r>
          </a:p>
          <a:p>
            <a:pPr algn="just"/>
            <a:r>
              <a:rPr lang="en-US" sz="1900" dirty="0"/>
              <a:t>Ethical managers develop an environment of justice, equality, freedom, belongingness etc. to the employees and try to provide better working environment to them.</a:t>
            </a:r>
          </a:p>
          <a:p>
            <a:pPr algn="just"/>
            <a:r>
              <a:rPr lang="en-US" sz="1900" dirty="0"/>
              <a:t>Ethical managers try to gain prestige and reputation in the society and it helps to increase market share of the business firm. </a:t>
            </a:r>
          </a:p>
        </p:txBody>
      </p:sp>
    </p:spTree>
    <p:extLst>
      <p:ext uri="{BB962C8B-B14F-4D97-AF65-F5344CB8AC3E}">
        <p14:creationId xmlns:p14="http://schemas.microsoft.com/office/powerpoint/2010/main" val="899460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9445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dirty="0"/>
              <a:t>Emerging Business Environment in Nepal</a:t>
            </a:r>
          </a:p>
        </p:txBody>
      </p:sp>
      <p:sp>
        <p:nvSpPr>
          <p:cNvPr id="3" name="Content Placeholder 2"/>
          <p:cNvSpPr>
            <a:spLocks noGrp="1"/>
          </p:cNvSpPr>
          <p:nvPr>
            <p:ph idx="1"/>
          </p:nvPr>
        </p:nvSpPr>
        <p:spPr>
          <a:xfrm>
            <a:off x="457200" y="1600200"/>
            <a:ext cx="8229600" cy="4983162"/>
          </a:xfrm>
        </p:spPr>
        <p:txBody>
          <a:bodyPr>
            <a:noAutofit/>
          </a:bodyPr>
          <a:lstStyle/>
          <a:p>
            <a:pPr marL="514350" lvl="1" indent="-514350" algn="just">
              <a:buFont typeface="+mj-lt"/>
              <a:buAutoNum type="arabicPeriod"/>
            </a:pPr>
            <a:r>
              <a:rPr lang="en-US" sz="1800" b="1" dirty="0"/>
              <a:t>Emergence of open market economy: </a:t>
            </a:r>
            <a:r>
              <a:rPr lang="en-US" sz="1800" dirty="0"/>
              <a:t>Open market economy means freedom to operate business by minimizing administrative hurdles in licensing, registration, sales, purchase etc. Nepal adopted this policy after 1990 A.D. democracy and it also privatized many private organizations to enhance competition in the market.</a:t>
            </a:r>
          </a:p>
          <a:p>
            <a:pPr marL="514350" lvl="1" indent="-514350" algn="just">
              <a:buFont typeface="+mj-lt"/>
              <a:buAutoNum type="arabicPeriod"/>
            </a:pPr>
            <a:r>
              <a:rPr lang="en-US" sz="1800" b="1" dirty="0"/>
              <a:t>Increasing role of private sector: </a:t>
            </a:r>
            <a:r>
              <a:rPr lang="en-US" sz="1800" dirty="0"/>
              <a:t>The role of private sectors increased in economic activities and they were encouraged to work in different areas as hydropower, telecommunications, water supply, airlines etc.</a:t>
            </a:r>
          </a:p>
          <a:p>
            <a:pPr marL="514350" lvl="1" indent="-514350" algn="just">
              <a:buFont typeface="+mj-lt"/>
              <a:buAutoNum type="arabicPeriod"/>
            </a:pPr>
            <a:r>
              <a:rPr lang="en-US" sz="1800" b="1" dirty="0"/>
              <a:t>Private investment in infrastructure development</a:t>
            </a:r>
            <a:r>
              <a:rPr lang="en-US" sz="1800" dirty="0"/>
              <a:t>: Private companies including foreign investors started to invest in different areas of infrastructure development as hydropower, telecommunications, water supply, health, education etc. This helped in economic growth of nation.</a:t>
            </a:r>
          </a:p>
          <a:p>
            <a:pPr marL="514350" lvl="1" indent="-514350" algn="just">
              <a:buFont typeface="+mj-lt"/>
              <a:buAutoNum type="arabicPeriod"/>
            </a:pPr>
            <a:r>
              <a:rPr lang="en-US" sz="1800" b="1" dirty="0"/>
              <a:t>Emergence of multinational companies: </a:t>
            </a:r>
            <a:r>
              <a:rPr lang="en-US" sz="1800" dirty="0"/>
              <a:t>The liberalization policy adopted by government opened doors for multinational companies. Foreign Direct Investment (FDI) increased participation with Nepalese investors in different sectors as hotels, finance companies, insurance companies, cold drinks, education, telecommunications etc. Nepal has also made an agreement with World Trade Organization (WTO) and increased scope of business to MNC’s.</a:t>
            </a:r>
          </a:p>
          <a:p>
            <a:pPr marL="0" lvl="1" indent="0" algn="just">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Organization – Environment Relationship or Interface</a:t>
            </a:r>
          </a:p>
        </p:txBody>
      </p:sp>
      <p:sp>
        <p:nvSpPr>
          <p:cNvPr id="3" name="Content Placeholder 2"/>
          <p:cNvSpPr>
            <a:spLocks noGrp="1"/>
          </p:cNvSpPr>
          <p:nvPr>
            <p:ph idx="1"/>
          </p:nvPr>
        </p:nvSpPr>
        <p:spPr/>
        <p:txBody>
          <a:bodyPr/>
          <a:lstStyle/>
          <a:p>
            <a:r>
              <a:rPr lang="en-US" dirty="0"/>
              <a:t>Organization-Environment Relationship Interface can be understood through system perspective of organization</a:t>
            </a:r>
          </a:p>
          <a:p>
            <a:r>
              <a:rPr lang="en-US" dirty="0"/>
              <a:t>EXPLAIN SYSTEM </a:t>
            </a:r>
            <a:r>
              <a:rPr lang="en-US"/>
              <a:t>THEORY FROM </a:t>
            </a:r>
            <a:r>
              <a:rPr lang="en-US" dirty="0"/>
              <a:t>SECOND CHAPTER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C943-844E-4589-87CB-5E2C00401A6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7259312-8C26-4BAF-95F6-4ED994D6274C}"/>
              </a:ext>
            </a:extLst>
          </p:cNvPr>
          <p:cNvSpPr>
            <a:spLocks noGrp="1"/>
          </p:cNvSpPr>
          <p:nvPr>
            <p:ph idx="1"/>
          </p:nvPr>
        </p:nvSpPr>
        <p:spPr/>
        <p:txBody>
          <a:bodyPr>
            <a:noAutofit/>
          </a:bodyPr>
          <a:lstStyle/>
          <a:p>
            <a:pPr marL="514350" indent="-514350" algn="just">
              <a:buAutoNum type="arabicPeriod" startAt="5"/>
            </a:pPr>
            <a:r>
              <a:rPr lang="en-US" sz="1800" b="1" dirty="0">
                <a:latin typeface="+mj-lt"/>
              </a:rPr>
              <a:t>Growth of service sectors: </a:t>
            </a:r>
            <a:r>
              <a:rPr lang="en-US" sz="1800" dirty="0">
                <a:latin typeface="+mj-lt"/>
              </a:rPr>
              <a:t>There is a rapid growth of service sectors in Nepal and the increment in service sector is more than the manufacturing sector. Private sector have made huge involvement in different areas of service sector as education, hotel, telecommunications, computer software, radio, television, health etc.</a:t>
            </a:r>
          </a:p>
          <a:p>
            <a:pPr marL="514350" indent="-514350" algn="just">
              <a:buAutoNum type="arabicPeriod" startAt="5"/>
            </a:pPr>
            <a:r>
              <a:rPr lang="en-US" sz="1800" b="1" dirty="0">
                <a:latin typeface="+mj-lt"/>
              </a:rPr>
              <a:t>Development of IT: </a:t>
            </a:r>
            <a:r>
              <a:rPr lang="en-US" sz="1800" dirty="0">
                <a:latin typeface="+mj-lt"/>
              </a:rPr>
              <a:t>IT has rapidly developed in these recent years in Nepal. Use of emails, internet, e-commerce, fax, online banking etc. have increased in all sectors as industries, hotels, educational institutions, financial organizations etc.</a:t>
            </a:r>
          </a:p>
          <a:p>
            <a:pPr marL="514350" indent="-514350" algn="just">
              <a:buAutoNum type="arabicPeriod" startAt="5"/>
            </a:pPr>
            <a:r>
              <a:rPr lang="en-US" sz="1800" b="1" dirty="0">
                <a:latin typeface="+mj-lt"/>
              </a:rPr>
              <a:t>Emergence of consumerism: </a:t>
            </a:r>
            <a:r>
              <a:rPr lang="en-US" sz="1800" dirty="0">
                <a:latin typeface="+mj-lt"/>
              </a:rPr>
              <a:t>Consumerism is a concept that describes about </a:t>
            </a:r>
            <a:r>
              <a:rPr lang="en-US" sz="1800" b="0" i="0" dirty="0">
                <a:solidFill>
                  <a:srgbClr val="111111"/>
                </a:solidFill>
                <a:effectLst/>
                <a:latin typeface="+mj-lt"/>
              </a:rPr>
              <a:t>the protection or promotion of the interests of consumers. For this open market economy and liberalization have helped a lot. Open market economy has developed perfect competition in the market. When market is competitive then high quality products can be purchased at lower cost. Besides, liberalization has facilitated free access of foreign products in Nepal and increase the choices for consumers</a:t>
            </a:r>
            <a:endParaRPr lang="en-US" sz="1800" dirty="0">
              <a:latin typeface="+mj-lt"/>
            </a:endParaRPr>
          </a:p>
        </p:txBody>
      </p:sp>
    </p:spTree>
    <p:extLst>
      <p:ext uri="{BB962C8B-B14F-4D97-AF65-F5344CB8AC3E}">
        <p14:creationId xmlns:p14="http://schemas.microsoft.com/office/powerpoint/2010/main" val="405266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ank-you-from-christian-vision-allianc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Types/Components/Classification of Business Environment</a:t>
            </a:r>
          </a:p>
        </p:txBody>
      </p:sp>
      <p:sp>
        <p:nvSpPr>
          <p:cNvPr id="3" name="Content Placeholder 2"/>
          <p:cNvSpPr>
            <a:spLocks noGrp="1"/>
          </p:cNvSpPr>
          <p:nvPr>
            <p:ph idx="1"/>
          </p:nvPr>
        </p:nvSpPr>
        <p:spPr/>
        <p:txBody>
          <a:bodyPr/>
          <a:lstStyle/>
          <a:p>
            <a:r>
              <a:rPr lang="en-US" dirty="0"/>
              <a:t>There are basically two types of business environment:</a:t>
            </a:r>
          </a:p>
          <a:p>
            <a:pPr marL="514350" indent="1588" algn="just">
              <a:buFont typeface="+mj-lt"/>
              <a:buAutoNum type="arabicPeriod"/>
              <a:tabLst>
                <a:tab pos="1031875" algn="l"/>
              </a:tabLst>
            </a:pPr>
            <a:r>
              <a:rPr lang="en-US" dirty="0"/>
              <a:t>Internal Environment.</a:t>
            </a:r>
          </a:p>
          <a:p>
            <a:pPr marL="514350" indent="1588" algn="just">
              <a:buFont typeface="+mj-lt"/>
              <a:buAutoNum type="arabicPeriod"/>
              <a:tabLst>
                <a:tab pos="1031875" algn="l"/>
              </a:tabLst>
            </a:pPr>
            <a:r>
              <a:rPr lang="en-US" dirty="0"/>
              <a:t>External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Environment/Firm or Resource Environment</a:t>
            </a:r>
          </a:p>
        </p:txBody>
      </p:sp>
      <p:sp>
        <p:nvSpPr>
          <p:cNvPr id="3" name="Content Placeholder 2"/>
          <p:cNvSpPr>
            <a:spLocks noGrp="1"/>
          </p:cNvSpPr>
          <p:nvPr>
            <p:ph idx="1"/>
          </p:nvPr>
        </p:nvSpPr>
        <p:spPr/>
        <p:txBody>
          <a:bodyPr/>
          <a:lstStyle/>
          <a:p>
            <a:pPr marL="561975" indent="-514350" algn="just">
              <a:buFont typeface="Wingdings" pitchFamily="2" charset="2"/>
              <a:buChar char="Ø"/>
            </a:pPr>
            <a:r>
              <a:rPr lang="en-US" dirty="0"/>
              <a:t>Forces within the organization affecting business operation are internal environment.</a:t>
            </a:r>
          </a:p>
          <a:p>
            <a:pPr marL="561975" indent="-514350" algn="just">
              <a:buFont typeface="Wingdings" pitchFamily="2" charset="2"/>
              <a:buChar char="Ø"/>
            </a:pPr>
            <a:r>
              <a:rPr lang="en-US" dirty="0"/>
              <a:t>Internal environmental components can be </a:t>
            </a:r>
            <a:r>
              <a:rPr lang="en-US" i="1" dirty="0">
                <a:solidFill>
                  <a:srgbClr val="FF0000"/>
                </a:solidFill>
              </a:rPr>
              <a:t>controlled by the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Internal Environment</a:t>
            </a:r>
          </a:p>
        </p:txBody>
      </p:sp>
      <p:sp>
        <p:nvSpPr>
          <p:cNvPr id="3" name="Content Placeholder 2"/>
          <p:cNvSpPr>
            <a:spLocks noGrp="1"/>
          </p:cNvSpPr>
          <p:nvPr>
            <p:ph idx="1"/>
          </p:nvPr>
        </p:nvSpPr>
        <p:spPr/>
        <p:txBody>
          <a:bodyPr>
            <a:normAutofit/>
          </a:bodyPr>
          <a:lstStyle/>
          <a:p>
            <a:pPr marL="619125" indent="-571500" algn="just"/>
            <a:r>
              <a:rPr lang="en-US" sz="2000" b="1" dirty="0"/>
              <a:t>Owners: </a:t>
            </a:r>
            <a:r>
              <a:rPr lang="en-US" sz="2000" dirty="0"/>
              <a:t>Owners are the investors of the organization and they have direct interest in the organizational affairs. They can be directly or indirectly involved in management of business depending upon the nature of business.</a:t>
            </a:r>
          </a:p>
          <a:p>
            <a:pPr marL="619125" indent="-571500" algn="just"/>
            <a:r>
              <a:rPr lang="en-US" sz="2000" b="1" dirty="0"/>
              <a:t>Board of Directors: </a:t>
            </a:r>
            <a:r>
              <a:rPr lang="en-US" sz="2000" dirty="0"/>
              <a:t>They are the representatives of the share holders who directly involve in the day to day activities of the organization. They run the organization in the best interest of the shareholders and other stakeholders. </a:t>
            </a:r>
          </a:p>
          <a:p>
            <a:pPr marL="619125" indent="-571500" algn="just"/>
            <a:r>
              <a:rPr lang="en-US" sz="2000" b="1" dirty="0"/>
              <a:t>Employees: </a:t>
            </a:r>
            <a:r>
              <a:rPr lang="en-US" sz="2000" dirty="0"/>
              <a:t>Employees are the human resources hired by an organization to help in organizational affairs. The knowledge, skills, experience etc. of the employees directly affect the success and failure of the organization.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A9F6-5941-412E-A6B5-7FE6FB8F0E03}"/>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03A7320-AEE8-48D3-9E41-DA3A1207376A}"/>
              </a:ext>
            </a:extLst>
          </p:cNvPr>
          <p:cNvSpPr>
            <a:spLocks noGrp="1"/>
          </p:cNvSpPr>
          <p:nvPr>
            <p:ph idx="1"/>
          </p:nvPr>
        </p:nvSpPr>
        <p:spPr>
          <a:xfrm>
            <a:off x="457200" y="1600200"/>
            <a:ext cx="8229600" cy="4800600"/>
          </a:xfrm>
        </p:spPr>
        <p:txBody>
          <a:bodyPr>
            <a:noAutofit/>
          </a:bodyPr>
          <a:lstStyle/>
          <a:p>
            <a:pPr marL="619125" indent="-571500" algn="just"/>
            <a:r>
              <a:rPr lang="en-US" sz="2000" b="1" dirty="0"/>
              <a:t>Organizational structure: </a:t>
            </a:r>
            <a:r>
              <a:rPr lang="en-US" sz="2000" dirty="0"/>
              <a:t>It is the foundation of organization that describes about the job, work division, hierarchy of authority and responsibility, departments etc. It is a means for implementing the strategies and plans to achieve a desired result.</a:t>
            </a:r>
          </a:p>
          <a:p>
            <a:pPr marL="619125" indent="-571500" algn="just"/>
            <a:r>
              <a:rPr lang="en-US" sz="2000" b="1" dirty="0"/>
              <a:t>Corporate Culture: </a:t>
            </a:r>
            <a:r>
              <a:rPr lang="en-US" sz="2000" dirty="0"/>
              <a:t>Organizational culture is the shared and learnt values, beliefs, attitudes etc. among the members of the organization. Every organization has some culture and it binds all the members together. It is a base for how members communicate, interact and bond with one another. For example, corporate dress, office timing, holidays etc. can be examples of corporate culture. </a:t>
            </a:r>
          </a:p>
          <a:p>
            <a:pPr marL="619125" indent="-571500" algn="just"/>
            <a:r>
              <a:rPr lang="en-US" sz="2000" b="1" dirty="0"/>
              <a:t>Organizational resources: </a:t>
            </a:r>
            <a:r>
              <a:rPr lang="en-US" sz="2000" dirty="0"/>
              <a:t>All the tangible and intangible resources of an organization can be organizational resources. They can be in the form of human, financial, physical and informational resources. The success and failure of an organization depends on the effective and efficient utilization of these resources. </a:t>
            </a:r>
          </a:p>
          <a:p>
            <a:endParaRPr lang="en-US" sz="2000" dirty="0"/>
          </a:p>
        </p:txBody>
      </p:sp>
    </p:spTree>
    <p:extLst>
      <p:ext uri="{BB962C8B-B14F-4D97-AF65-F5344CB8AC3E}">
        <p14:creationId xmlns:p14="http://schemas.microsoft.com/office/powerpoint/2010/main" val="111687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Environment</a:t>
            </a:r>
          </a:p>
        </p:txBody>
      </p:sp>
      <p:sp>
        <p:nvSpPr>
          <p:cNvPr id="3" name="Content Placeholder 2"/>
          <p:cNvSpPr>
            <a:spLocks noGrp="1"/>
          </p:cNvSpPr>
          <p:nvPr>
            <p:ph idx="1"/>
          </p:nvPr>
        </p:nvSpPr>
        <p:spPr/>
        <p:txBody>
          <a:bodyPr/>
          <a:lstStyle/>
          <a:p>
            <a:pPr marL="619125" indent="-571500">
              <a:buFont typeface="Wingdings" pitchFamily="2" charset="2"/>
              <a:buChar char="Ø"/>
            </a:pPr>
            <a:r>
              <a:rPr lang="en-US" dirty="0"/>
              <a:t>Forces outside the organizations affecting business operation are external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Environment…cont’</a:t>
            </a:r>
          </a:p>
        </p:txBody>
      </p:sp>
      <p:sp>
        <p:nvSpPr>
          <p:cNvPr id="3" name="Content Placeholder 2"/>
          <p:cNvSpPr>
            <a:spLocks noGrp="1"/>
          </p:cNvSpPr>
          <p:nvPr>
            <p:ph idx="1"/>
          </p:nvPr>
        </p:nvSpPr>
        <p:spPr/>
        <p:txBody>
          <a:bodyPr/>
          <a:lstStyle/>
          <a:p>
            <a:pPr marL="619125" indent="-571500" algn="just">
              <a:buNone/>
            </a:pPr>
            <a:r>
              <a:rPr lang="en-US" b="1" i="1" u="sng" dirty="0"/>
              <a:t>External environment are further classified into two interrelated sub-categories</a:t>
            </a:r>
          </a:p>
          <a:p>
            <a:pPr marL="619125" indent="14288" algn="just">
              <a:buFont typeface="+mj-lt"/>
              <a:buAutoNum type="romanLcPeriod"/>
            </a:pPr>
            <a:r>
              <a:rPr lang="en-US" dirty="0"/>
              <a:t>	Task environment or specific environment or micro environment or operating environment</a:t>
            </a:r>
          </a:p>
          <a:p>
            <a:pPr marL="619125" indent="14288">
              <a:buFont typeface="+mj-lt"/>
              <a:buAutoNum type="romanLcPeriod"/>
            </a:pPr>
            <a:r>
              <a:rPr lang="en-US" dirty="0"/>
              <a:t> General environment or Macro environment or </a:t>
            </a:r>
            <a:r>
              <a:rPr lang="en-US"/>
              <a:t>Remote environment</a:t>
            </a:r>
            <a:endParaRPr lang="en-US" dirty="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3F7394-5971-475D-A447-7E5A85EA12DB}"/>
</file>

<file path=customXml/itemProps2.xml><?xml version="1.0" encoding="utf-8"?>
<ds:datastoreItem xmlns:ds="http://schemas.openxmlformats.org/officeDocument/2006/customXml" ds:itemID="{47D3C537-893C-4D92-BC05-2A49638CB680}"/>
</file>

<file path=customXml/itemProps3.xml><?xml version="1.0" encoding="utf-8"?>
<ds:datastoreItem xmlns:ds="http://schemas.openxmlformats.org/officeDocument/2006/customXml" ds:itemID="{7FB8926B-A349-4E94-8485-23E3D232F195}"/>
</file>

<file path=docProps/app.xml><?xml version="1.0" encoding="utf-8"?>
<Properties xmlns="http://schemas.openxmlformats.org/officeDocument/2006/extended-properties" xmlns:vt="http://schemas.openxmlformats.org/officeDocument/2006/docPropsVTypes">
  <TotalTime>864</TotalTime>
  <Words>3588</Words>
  <Application>Microsoft Office PowerPoint</Application>
  <PresentationFormat>On-screen Show (4:3)</PresentationFormat>
  <Paragraphs>152</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PowerPoint Presentation</vt:lpstr>
      <vt:lpstr>Business Environment</vt:lpstr>
      <vt:lpstr>Organization – Environment Relationship or Interface</vt:lpstr>
      <vt:lpstr>Types/Components/Classification of Business Environment</vt:lpstr>
      <vt:lpstr>Internal Environment/Firm or Resource Environment</vt:lpstr>
      <vt:lpstr>Components of Internal Environment</vt:lpstr>
      <vt:lpstr>Cont…</vt:lpstr>
      <vt:lpstr>External  Environment</vt:lpstr>
      <vt:lpstr>External Environment…cont’</vt:lpstr>
      <vt:lpstr> Task/Specific/Micro/Competitive/ Operating  environment </vt:lpstr>
      <vt:lpstr>Task Environment…cont’</vt:lpstr>
      <vt:lpstr>Cont…</vt:lpstr>
      <vt:lpstr> General Environment  or Macro Environment </vt:lpstr>
      <vt:lpstr>General Environment…cont’</vt:lpstr>
      <vt:lpstr>Political Environment</vt:lpstr>
      <vt:lpstr>Economic Environment</vt:lpstr>
      <vt:lpstr>Socio-Cultural Environment</vt:lpstr>
      <vt:lpstr>Cont…</vt:lpstr>
      <vt:lpstr>Technological Environment</vt:lpstr>
      <vt:lpstr>Cont…</vt:lpstr>
      <vt:lpstr>Social Responsibility</vt:lpstr>
      <vt:lpstr>Approaches</vt:lpstr>
      <vt:lpstr>Cont…</vt:lpstr>
      <vt:lpstr>Areas of social responsibility</vt:lpstr>
      <vt:lpstr>Cont…</vt:lpstr>
      <vt:lpstr>Cont…</vt:lpstr>
      <vt:lpstr>Business/Managerial ethics</vt:lpstr>
      <vt:lpstr>Cont…</vt:lpstr>
      <vt:lpstr>Emerging Business Environment in Nepal</vt:lpstr>
      <vt:lpstr>Cont…</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arjan</dc:creator>
  <cp:lastModifiedBy>Ashutosh Rimal</cp:lastModifiedBy>
  <cp:revision>91</cp:revision>
  <dcterms:created xsi:type="dcterms:W3CDTF">2017-01-02T02:22:34Z</dcterms:created>
  <dcterms:modified xsi:type="dcterms:W3CDTF">2021-07-12T02:47:07Z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