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3" r:id="rId15"/>
    <p:sldId id="284" r:id="rId16"/>
    <p:sldId id="307" r:id="rId17"/>
    <p:sldId id="308" r:id="rId18"/>
    <p:sldId id="309" r:id="rId19"/>
    <p:sldId id="310" r:id="rId20"/>
    <p:sldId id="311" r:id="rId21"/>
    <p:sldId id="312" r:id="rId22"/>
    <p:sldId id="313" r:id="rId23"/>
    <p:sldId id="314" r:id="rId24"/>
    <p:sldId id="315"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18E164-F987-4D5D-9F96-0A5693303F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8F8F1E0-F832-4418-A34E-158A8795D4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3DC144-BF4C-4671-B15E-9E477BD74251}" type="datetimeFigureOut">
              <a:rPr lang="en-US" smtClean="0"/>
              <a:t>10/2/2021</a:t>
            </a:fld>
            <a:endParaRPr lang="en-US"/>
          </a:p>
        </p:txBody>
      </p:sp>
      <p:sp>
        <p:nvSpPr>
          <p:cNvPr id="4" name="Footer Placeholder 3">
            <a:extLst>
              <a:ext uri="{FF2B5EF4-FFF2-40B4-BE49-F238E27FC236}">
                <a16:creationId xmlns:a16="http://schemas.microsoft.com/office/drawing/2014/main" id="{D78EB933-E86D-49F6-9766-F33E0033FF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7E74FB-D3F8-4136-886D-E0C06E6E02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F9B03B-BA75-4BB2-B411-47BB3A4BE83E}" type="slidenum">
              <a:rPr lang="en-US" smtClean="0"/>
              <a:t>‹#›</a:t>
            </a:fld>
            <a:endParaRPr lang="en-US"/>
          </a:p>
        </p:txBody>
      </p:sp>
    </p:spTree>
    <p:extLst>
      <p:ext uri="{BB962C8B-B14F-4D97-AF65-F5344CB8AC3E}">
        <p14:creationId xmlns:p14="http://schemas.microsoft.com/office/powerpoint/2010/main" val="250119921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17D1-8E1B-4E1E-88FC-45E188405E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345BD5-FCA2-4B10-B14D-72EF57E22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FC3EF7-DBF7-40D1-9A0B-A11E3CE3A1A9}"/>
              </a:ext>
            </a:extLst>
          </p:cNvPr>
          <p:cNvSpPr>
            <a:spLocks noGrp="1"/>
          </p:cNvSpPr>
          <p:nvPr>
            <p:ph type="dt" sz="half" idx="10"/>
          </p:nvPr>
        </p:nvSpPr>
        <p:spPr/>
        <p:txBody>
          <a:bodyPr/>
          <a:lstStyle/>
          <a:p>
            <a:fld id="{BC94A231-0076-4564-9234-01E9D3EE3A33}" type="datetimeFigureOut">
              <a:rPr lang="en-US" smtClean="0"/>
              <a:t>10/2/2021</a:t>
            </a:fld>
            <a:endParaRPr lang="en-US"/>
          </a:p>
        </p:txBody>
      </p:sp>
      <p:sp>
        <p:nvSpPr>
          <p:cNvPr id="5" name="Footer Placeholder 4">
            <a:extLst>
              <a:ext uri="{FF2B5EF4-FFF2-40B4-BE49-F238E27FC236}">
                <a16:creationId xmlns:a16="http://schemas.microsoft.com/office/drawing/2014/main" id="{251BA6B5-C437-41B4-BE62-67A05EBA1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09C78-2323-4B30-A1BF-ED0D1E821F4D}"/>
              </a:ext>
            </a:extLst>
          </p:cNvPr>
          <p:cNvSpPr>
            <a:spLocks noGrp="1"/>
          </p:cNvSpPr>
          <p:nvPr>
            <p:ph type="sldNum" sz="quarter" idx="12"/>
          </p:nvPr>
        </p:nvSpPr>
        <p:spPr/>
        <p:txBody>
          <a:bodyPr/>
          <a:lstStyle/>
          <a:p>
            <a:fld id="{480032B9-AA9B-4C8E-ACC0-8C6D5A9DF512}" type="slidenum">
              <a:rPr lang="en-US" smtClean="0"/>
              <a:t>‹#›</a:t>
            </a:fld>
            <a:endParaRPr lang="en-US"/>
          </a:p>
        </p:txBody>
      </p:sp>
    </p:spTree>
    <p:extLst>
      <p:ext uri="{BB962C8B-B14F-4D97-AF65-F5344CB8AC3E}">
        <p14:creationId xmlns:p14="http://schemas.microsoft.com/office/powerpoint/2010/main" val="336778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A599-72BC-434D-B4C5-4D1ABC81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999D7-329C-4A3F-9091-11B9407A6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1889E-C633-4C90-952B-B48AFEA23FE9}"/>
              </a:ext>
            </a:extLst>
          </p:cNvPr>
          <p:cNvSpPr>
            <a:spLocks noGrp="1"/>
          </p:cNvSpPr>
          <p:nvPr>
            <p:ph type="dt" sz="half" idx="10"/>
          </p:nvPr>
        </p:nvSpPr>
        <p:spPr/>
        <p:txBody>
          <a:bodyPr/>
          <a:lstStyle/>
          <a:p>
            <a:fld id="{BC94A231-0076-4564-9234-01E9D3EE3A33}" type="datetimeFigureOut">
              <a:rPr lang="en-US" smtClean="0"/>
              <a:t>10/2/2021</a:t>
            </a:fld>
            <a:endParaRPr lang="en-US"/>
          </a:p>
        </p:txBody>
      </p:sp>
      <p:sp>
        <p:nvSpPr>
          <p:cNvPr id="5" name="Footer Placeholder 4">
            <a:extLst>
              <a:ext uri="{FF2B5EF4-FFF2-40B4-BE49-F238E27FC236}">
                <a16:creationId xmlns:a16="http://schemas.microsoft.com/office/drawing/2014/main" id="{CB0911E5-2772-4401-8396-06A42EEE5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4AE96-CD8C-414D-9083-3F1BB2DE5008}"/>
              </a:ext>
            </a:extLst>
          </p:cNvPr>
          <p:cNvSpPr>
            <a:spLocks noGrp="1"/>
          </p:cNvSpPr>
          <p:nvPr>
            <p:ph type="sldNum" sz="quarter" idx="12"/>
          </p:nvPr>
        </p:nvSpPr>
        <p:spPr/>
        <p:txBody>
          <a:bodyPr/>
          <a:lstStyle/>
          <a:p>
            <a:fld id="{480032B9-AA9B-4C8E-ACC0-8C6D5A9DF512}" type="slidenum">
              <a:rPr lang="en-US" smtClean="0"/>
              <a:t>‹#›</a:t>
            </a:fld>
            <a:endParaRPr lang="en-US"/>
          </a:p>
        </p:txBody>
      </p:sp>
    </p:spTree>
    <p:extLst>
      <p:ext uri="{BB962C8B-B14F-4D97-AF65-F5344CB8AC3E}">
        <p14:creationId xmlns:p14="http://schemas.microsoft.com/office/powerpoint/2010/main" val="78191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01919-480B-430D-8B90-4153EFE621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B2B374-BF9E-4D68-BFF4-9E00450F16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36E7E-E014-434F-BCC3-97A19FE20B1B}"/>
              </a:ext>
            </a:extLst>
          </p:cNvPr>
          <p:cNvSpPr>
            <a:spLocks noGrp="1"/>
          </p:cNvSpPr>
          <p:nvPr>
            <p:ph type="dt" sz="half" idx="10"/>
          </p:nvPr>
        </p:nvSpPr>
        <p:spPr/>
        <p:txBody>
          <a:bodyPr/>
          <a:lstStyle/>
          <a:p>
            <a:fld id="{BC94A231-0076-4564-9234-01E9D3EE3A33}" type="datetimeFigureOut">
              <a:rPr lang="en-US" smtClean="0"/>
              <a:t>10/2/2021</a:t>
            </a:fld>
            <a:endParaRPr lang="en-US"/>
          </a:p>
        </p:txBody>
      </p:sp>
      <p:sp>
        <p:nvSpPr>
          <p:cNvPr id="5" name="Footer Placeholder 4">
            <a:extLst>
              <a:ext uri="{FF2B5EF4-FFF2-40B4-BE49-F238E27FC236}">
                <a16:creationId xmlns:a16="http://schemas.microsoft.com/office/drawing/2014/main" id="{65160956-C4E5-4F3E-95CA-B31A2E96F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6A2D4-2569-40E7-BAA5-FFC1D68829B3}"/>
              </a:ext>
            </a:extLst>
          </p:cNvPr>
          <p:cNvSpPr>
            <a:spLocks noGrp="1"/>
          </p:cNvSpPr>
          <p:nvPr>
            <p:ph type="sldNum" sz="quarter" idx="12"/>
          </p:nvPr>
        </p:nvSpPr>
        <p:spPr/>
        <p:txBody>
          <a:bodyPr/>
          <a:lstStyle/>
          <a:p>
            <a:fld id="{480032B9-AA9B-4C8E-ACC0-8C6D5A9DF512}" type="slidenum">
              <a:rPr lang="en-US" smtClean="0"/>
              <a:t>‹#›</a:t>
            </a:fld>
            <a:endParaRPr lang="en-US"/>
          </a:p>
        </p:txBody>
      </p:sp>
    </p:spTree>
    <p:extLst>
      <p:ext uri="{BB962C8B-B14F-4D97-AF65-F5344CB8AC3E}">
        <p14:creationId xmlns:p14="http://schemas.microsoft.com/office/powerpoint/2010/main" val="15140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DB67-D195-45FF-816A-17BCEC6D4A84}"/>
              </a:ext>
            </a:extLst>
          </p:cNvPr>
          <p:cNvSpPr>
            <a:spLocks noGrp="1"/>
          </p:cNvSpPr>
          <p:nvPr>
            <p:ph type="title"/>
          </p:nvPr>
        </p:nvSpPr>
        <p:spPr>
          <a:xfrm>
            <a:off x="838200" y="365126"/>
            <a:ext cx="10515600" cy="967286"/>
          </a:xfrm>
        </p:spPr>
        <p:txBody>
          <a:bodyPr>
            <a:normAutofit/>
          </a:bodyPr>
          <a:lstStyle>
            <a:lvl1pPr>
              <a:defRPr sz="36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B36C014-C85E-488E-8618-3D0CF1CD8410}"/>
              </a:ext>
            </a:extLst>
          </p:cNvPr>
          <p:cNvSpPr>
            <a:spLocks noGrp="1"/>
          </p:cNvSpPr>
          <p:nvPr>
            <p:ph idx="1"/>
          </p:nvPr>
        </p:nvSpPr>
        <p:spPr>
          <a:xfrm>
            <a:off x="838200" y="1463040"/>
            <a:ext cx="10515600" cy="5258435"/>
          </a:xfrm>
        </p:spPr>
        <p:txBody>
          <a:bodyPr>
            <a:normAutofit/>
          </a:bodyPr>
          <a:lstStyle>
            <a:lvl1pPr>
              <a:defRPr sz="1800">
                <a:latin typeface="Times New Roman" panose="02020603050405020304" pitchFamily="18" charset="0"/>
                <a:cs typeface="Times New Roman" panose="02020603050405020304" pitchFamily="18" charset="0"/>
              </a:defRPr>
            </a:lvl1pPr>
            <a:lvl2pPr>
              <a:defRPr sz="18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75E696F-9E64-4623-BB70-A091815D018C}"/>
              </a:ext>
            </a:extLst>
          </p:cNvPr>
          <p:cNvSpPr>
            <a:spLocks noGrp="1"/>
          </p:cNvSpPr>
          <p:nvPr>
            <p:ph type="dt" sz="half" idx="10"/>
          </p:nvPr>
        </p:nvSpPr>
        <p:spPr/>
        <p:txBody>
          <a:bodyPr/>
          <a:lstStyle/>
          <a:p>
            <a:fld id="{BC94A231-0076-4564-9234-01E9D3EE3A33}" type="datetimeFigureOut">
              <a:rPr lang="en-US" smtClean="0"/>
              <a:t>10/2/2021</a:t>
            </a:fld>
            <a:endParaRPr lang="en-US"/>
          </a:p>
        </p:txBody>
      </p:sp>
      <p:sp>
        <p:nvSpPr>
          <p:cNvPr id="5" name="Footer Placeholder 4">
            <a:extLst>
              <a:ext uri="{FF2B5EF4-FFF2-40B4-BE49-F238E27FC236}">
                <a16:creationId xmlns:a16="http://schemas.microsoft.com/office/drawing/2014/main" id="{78F46FBF-C596-474B-A535-CF9442719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A8F53-88A3-48E9-9B76-BEF6CDCD66DA}"/>
              </a:ext>
            </a:extLst>
          </p:cNvPr>
          <p:cNvSpPr>
            <a:spLocks noGrp="1"/>
          </p:cNvSpPr>
          <p:nvPr>
            <p:ph type="sldNum" sz="quarter" idx="12"/>
          </p:nvPr>
        </p:nvSpPr>
        <p:spPr/>
        <p:txBody>
          <a:bodyPr/>
          <a:lstStyle/>
          <a:p>
            <a:fld id="{480032B9-AA9B-4C8E-ACC0-8C6D5A9DF512}" type="slidenum">
              <a:rPr lang="en-US" smtClean="0"/>
              <a:t>‹#›</a:t>
            </a:fld>
            <a:endParaRPr lang="en-US"/>
          </a:p>
        </p:txBody>
      </p:sp>
    </p:spTree>
    <p:extLst>
      <p:ext uri="{BB962C8B-B14F-4D97-AF65-F5344CB8AC3E}">
        <p14:creationId xmlns:p14="http://schemas.microsoft.com/office/powerpoint/2010/main" val="294616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E086-AF4C-4337-BCEC-8EBED94E29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9EE501-F8FF-4AD8-9BC0-B7B60070DB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B37D2F-8F3D-4700-8FD2-22BE523B79F8}"/>
              </a:ext>
            </a:extLst>
          </p:cNvPr>
          <p:cNvSpPr>
            <a:spLocks noGrp="1"/>
          </p:cNvSpPr>
          <p:nvPr>
            <p:ph type="dt" sz="half" idx="10"/>
          </p:nvPr>
        </p:nvSpPr>
        <p:spPr/>
        <p:txBody>
          <a:bodyPr/>
          <a:lstStyle/>
          <a:p>
            <a:fld id="{BC94A231-0076-4564-9234-01E9D3EE3A33}" type="datetimeFigureOut">
              <a:rPr lang="en-US" smtClean="0"/>
              <a:t>10/2/2021</a:t>
            </a:fld>
            <a:endParaRPr lang="en-US"/>
          </a:p>
        </p:txBody>
      </p:sp>
      <p:sp>
        <p:nvSpPr>
          <p:cNvPr id="5" name="Footer Placeholder 4">
            <a:extLst>
              <a:ext uri="{FF2B5EF4-FFF2-40B4-BE49-F238E27FC236}">
                <a16:creationId xmlns:a16="http://schemas.microsoft.com/office/drawing/2014/main" id="{AA3AE40D-77F5-4A05-AFC8-478312C0E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BCAAF-DDFD-4CBE-8EE3-00B3BE5008B8}"/>
              </a:ext>
            </a:extLst>
          </p:cNvPr>
          <p:cNvSpPr>
            <a:spLocks noGrp="1"/>
          </p:cNvSpPr>
          <p:nvPr>
            <p:ph type="sldNum" sz="quarter" idx="12"/>
          </p:nvPr>
        </p:nvSpPr>
        <p:spPr/>
        <p:txBody>
          <a:bodyPr/>
          <a:lstStyle/>
          <a:p>
            <a:fld id="{480032B9-AA9B-4C8E-ACC0-8C6D5A9DF512}" type="slidenum">
              <a:rPr lang="en-US" smtClean="0"/>
              <a:t>‹#›</a:t>
            </a:fld>
            <a:endParaRPr lang="en-US"/>
          </a:p>
        </p:txBody>
      </p:sp>
    </p:spTree>
    <p:extLst>
      <p:ext uri="{BB962C8B-B14F-4D97-AF65-F5344CB8AC3E}">
        <p14:creationId xmlns:p14="http://schemas.microsoft.com/office/powerpoint/2010/main" val="110762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46BC-ABC4-4A1A-9C35-17BECE439F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4C3C51-DEDE-4CD5-94B0-8840CAC10A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DB979F-9ADF-41F1-BAA3-EF2333E892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F03FA7-D7B2-4274-BF01-6D3F65739C5C}"/>
              </a:ext>
            </a:extLst>
          </p:cNvPr>
          <p:cNvSpPr>
            <a:spLocks noGrp="1"/>
          </p:cNvSpPr>
          <p:nvPr>
            <p:ph type="dt" sz="half" idx="10"/>
          </p:nvPr>
        </p:nvSpPr>
        <p:spPr/>
        <p:txBody>
          <a:bodyPr/>
          <a:lstStyle/>
          <a:p>
            <a:fld id="{BC94A231-0076-4564-9234-01E9D3EE3A33}" type="datetimeFigureOut">
              <a:rPr lang="en-US" smtClean="0"/>
              <a:t>10/2/2021</a:t>
            </a:fld>
            <a:endParaRPr lang="en-US"/>
          </a:p>
        </p:txBody>
      </p:sp>
      <p:sp>
        <p:nvSpPr>
          <p:cNvPr id="6" name="Footer Placeholder 5">
            <a:extLst>
              <a:ext uri="{FF2B5EF4-FFF2-40B4-BE49-F238E27FC236}">
                <a16:creationId xmlns:a16="http://schemas.microsoft.com/office/drawing/2014/main" id="{8604721F-717A-4C1F-B47B-9A1E800665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2B909-0C2E-47F3-B3B3-07B834E9FCBC}"/>
              </a:ext>
            </a:extLst>
          </p:cNvPr>
          <p:cNvSpPr>
            <a:spLocks noGrp="1"/>
          </p:cNvSpPr>
          <p:nvPr>
            <p:ph type="sldNum" sz="quarter" idx="12"/>
          </p:nvPr>
        </p:nvSpPr>
        <p:spPr/>
        <p:txBody>
          <a:bodyPr/>
          <a:lstStyle/>
          <a:p>
            <a:fld id="{480032B9-AA9B-4C8E-ACC0-8C6D5A9DF512}" type="slidenum">
              <a:rPr lang="en-US" smtClean="0"/>
              <a:t>‹#›</a:t>
            </a:fld>
            <a:endParaRPr lang="en-US"/>
          </a:p>
        </p:txBody>
      </p:sp>
    </p:spTree>
    <p:extLst>
      <p:ext uri="{BB962C8B-B14F-4D97-AF65-F5344CB8AC3E}">
        <p14:creationId xmlns:p14="http://schemas.microsoft.com/office/powerpoint/2010/main" val="109586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0A68-9D65-48B0-846F-00E835BD7B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8E52E0-65AF-49F5-B3DF-B7FA19A22A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48326F-9C6C-48EE-B1CC-E51505923E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36FFD4-9581-4DCC-9F99-571ED8C108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FC9A1-5B0B-4422-A070-7F71CA4FB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CC6CF0-BBD4-4541-94D3-200755E33EFF}"/>
              </a:ext>
            </a:extLst>
          </p:cNvPr>
          <p:cNvSpPr>
            <a:spLocks noGrp="1"/>
          </p:cNvSpPr>
          <p:nvPr>
            <p:ph type="dt" sz="half" idx="10"/>
          </p:nvPr>
        </p:nvSpPr>
        <p:spPr/>
        <p:txBody>
          <a:bodyPr/>
          <a:lstStyle/>
          <a:p>
            <a:fld id="{BC94A231-0076-4564-9234-01E9D3EE3A33}" type="datetimeFigureOut">
              <a:rPr lang="en-US" smtClean="0"/>
              <a:t>10/2/2021</a:t>
            </a:fld>
            <a:endParaRPr lang="en-US"/>
          </a:p>
        </p:txBody>
      </p:sp>
      <p:sp>
        <p:nvSpPr>
          <p:cNvPr id="8" name="Footer Placeholder 7">
            <a:extLst>
              <a:ext uri="{FF2B5EF4-FFF2-40B4-BE49-F238E27FC236}">
                <a16:creationId xmlns:a16="http://schemas.microsoft.com/office/drawing/2014/main" id="{18DE7731-A1E5-4D0E-9913-32472F0F55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DA79F0-FA4B-4851-840E-9D09D70B9D22}"/>
              </a:ext>
            </a:extLst>
          </p:cNvPr>
          <p:cNvSpPr>
            <a:spLocks noGrp="1"/>
          </p:cNvSpPr>
          <p:nvPr>
            <p:ph type="sldNum" sz="quarter" idx="12"/>
          </p:nvPr>
        </p:nvSpPr>
        <p:spPr/>
        <p:txBody>
          <a:bodyPr/>
          <a:lstStyle/>
          <a:p>
            <a:fld id="{480032B9-AA9B-4C8E-ACC0-8C6D5A9DF512}" type="slidenum">
              <a:rPr lang="en-US" smtClean="0"/>
              <a:t>‹#›</a:t>
            </a:fld>
            <a:endParaRPr lang="en-US"/>
          </a:p>
        </p:txBody>
      </p:sp>
    </p:spTree>
    <p:extLst>
      <p:ext uri="{BB962C8B-B14F-4D97-AF65-F5344CB8AC3E}">
        <p14:creationId xmlns:p14="http://schemas.microsoft.com/office/powerpoint/2010/main" val="300629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9058-C6CC-4B9F-A79B-D8609A5E0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A20D7B-E522-462D-AFB9-949D5D917B14}"/>
              </a:ext>
            </a:extLst>
          </p:cNvPr>
          <p:cNvSpPr>
            <a:spLocks noGrp="1"/>
          </p:cNvSpPr>
          <p:nvPr>
            <p:ph type="dt" sz="half" idx="10"/>
          </p:nvPr>
        </p:nvSpPr>
        <p:spPr/>
        <p:txBody>
          <a:bodyPr/>
          <a:lstStyle/>
          <a:p>
            <a:fld id="{BC94A231-0076-4564-9234-01E9D3EE3A33}" type="datetimeFigureOut">
              <a:rPr lang="en-US" smtClean="0"/>
              <a:t>10/2/2021</a:t>
            </a:fld>
            <a:endParaRPr lang="en-US"/>
          </a:p>
        </p:txBody>
      </p:sp>
      <p:sp>
        <p:nvSpPr>
          <p:cNvPr id="4" name="Footer Placeholder 3">
            <a:extLst>
              <a:ext uri="{FF2B5EF4-FFF2-40B4-BE49-F238E27FC236}">
                <a16:creationId xmlns:a16="http://schemas.microsoft.com/office/drawing/2014/main" id="{61E44194-9915-4B59-AC07-DBAEC2749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FB894E-57DC-4150-9D9E-2E17B9D5A198}"/>
              </a:ext>
            </a:extLst>
          </p:cNvPr>
          <p:cNvSpPr>
            <a:spLocks noGrp="1"/>
          </p:cNvSpPr>
          <p:nvPr>
            <p:ph type="sldNum" sz="quarter" idx="12"/>
          </p:nvPr>
        </p:nvSpPr>
        <p:spPr/>
        <p:txBody>
          <a:bodyPr/>
          <a:lstStyle/>
          <a:p>
            <a:fld id="{480032B9-AA9B-4C8E-ACC0-8C6D5A9DF512}" type="slidenum">
              <a:rPr lang="en-US" smtClean="0"/>
              <a:t>‹#›</a:t>
            </a:fld>
            <a:endParaRPr lang="en-US"/>
          </a:p>
        </p:txBody>
      </p:sp>
    </p:spTree>
    <p:extLst>
      <p:ext uri="{BB962C8B-B14F-4D97-AF65-F5344CB8AC3E}">
        <p14:creationId xmlns:p14="http://schemas.microsoft.com/office/powerpoint/2010/main" val="222678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10B7C-A69D-41FD-8BD5-DD872A75F21E}"/>
              </a:ext>
            </a:extLst>
          </p:cNvPr>
          <p:cNvSpPr>
            <a:spLocks noGrp="1"/>
          </p:cNvSpPr>
          <p:nvPr>
            <p:ph type="dt" sz="half" idx="10"/>
          </p:nvPr>
        </p:nvSpPr>
        <p:spPr/>
        <p:txBody>
          <a:bodyPr/>
          <a:lstStyle/>
          <a:p>
            <a:fld id="{BC94A231-0076-4564-9234-01E9D3EE3A33}" type="datetimeFigureOut">
              <a:rPr lang="en-US" smtClean="0"/>
              <a:t>10/2/2021</a:t>
            </a:fld>
            <a:endParaRPr lang="en-US"/>
          </a:p>
        </p:txBody>
      </p:sp>
      <p:sp>
        <p:nvSpPr>
          <p:cNvPr id="3" name="Footer Placeholder 2">
            <a:extLst>
              <a:ext uri="{FF2B5EF4-FFF2-40B4-BE49-F238E27FC236}">
                <a16:creationId xmlns:a16="http://schemas.microsoft.com/office/drawing/2014/main" id="{80D113F4-34CC-4E28-9978-CF3BC789D6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FB9156-FBCD-41DD-8CE4-9111D588E8E6}"/>
              </a:ext>
            </a:extLst>
          </p:cNvPr>
          <p:cNvSpPr>
            <a:spLocks noGrp="1"/>
          </p:cNvSpPr>
          <p:nvPr>
            <p:ph type="sldNum" sz="quarter" idx="12"/>
          </p:nvPr>
        </p:nvSpPr>
        <p:spPr/>
        <p:txBody>
          <a:bodyPr/>
          <a:lstStyle/>
          <a:p>
            <a:fld id="{480032B9-AA9B-4C8E-ACC0-8C6D5A9DF512}" type="slidenum">
              <a:rPr lang="en-US" smtClean="0"/>
              <a:t>‹#›</a:t>
            </a:fld>
            <a:endParaRPr lang="en-US"/>
          </a:p>
        </p:txBody>
      </p:sp>
    </p:spTree>
    <p:extLst>
      <p:ext uri="{BB962C8B-B14F-4D97-AF65-F5344CB8AC3E}">
        <p14:creationId xmlns:p14="http://schemas.microsoft.com/office/powerpoint/2010/main" val="306633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42DD-E923-4C1A-AF0A-7DECFA7D4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5E3AF7-CEB7-41BE-AB20-21F09878C8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8C098E-5A60-44F6-9F68-F18CEFA77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9F6ED-CE27-458B-B490-16D51FE57DB3}"/>
              </a:ext>
            </a:extLst>
          </p:cNvPr>
          <p:cNvSpPr>
            <a:spLocks noGrp="1"/>
          </p:cNvSpPr>
          <p:nvPr>
            <p:ph type="dt" sz="half" idx="10"/>
          </p:nvPr>
        </p:nvSpPr>
        <p:spPr/>
        <p:txBody>
          <a:bodyPr/>
          <a:lstStyle/>
          <a:p>
            <a:fld id="{BC94A231-0076-4564-9234-01E9D3EE3A33}" type="datetimeFigureOut">
              <a:rPr lang="en-US" smtClean="0"/>
              <a:t>10/2/2021</a:t>
            </a:fld>
            <a:endParaRPr lang="en-US"/>
          </a:p>
        </p:txBody>
      </p:sp>
      <p:sp>
        <p:nvSpPr>
          <p:cNvPr id="6" name="Footer Placeholder 5">
            <a:extLst>
              <a:ext uri="{FF2B5EF4-FFF2-40B4-BE49-F238E27FC236}">
                <a16:creationId xmlns:a16="http://schemas.microsoft.com/office/drawing/2014/main" id="{6FBE2743-28F0-4DA8-A5B2-5DA04EFB8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38CE0-BF87-4FD4-BB27-880A76513CE3}"/>
              </a:ext>
            </a:extLst>
          </p:cNvPr>
          <p:cNvSpPr>
            <a:spLocks noGrp="1"/>
          </p:cNvSpPr>
          <p:nvPr>
            <p:ph type="sldNum" sz="quarter" idx="12"/>
          </p:nvPr>
        </p:nvSpPr>
        <p:spPr/>
        <p:txBody>
          <a:bodyPr/>
          <a:lstStyle/>
          <a:p>
            <a:fld id="{480032B9-AA9B-4C8E-ACC0-8C6D5A9DF512}" type="slidenum">
              <a:rPr lang="en-US" smtClean="0"/>
              <a:t>‹#›</a:t>
            </a:fld>
            <a:endParaRPr lang="en-US"/>
          </a:p>
        </p:txBody>
      </p:sp>
    </p:spTree>
    <p:extLst>
      <p:ext uri="{BB962C8B-B14F-4D97-AF65-F5344CB8AC3E}">
        <p14:creationId xmlns:p14="http://schemas.microsoft.com/office/powerpoint/2010/main" val="235457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87C6-B43F-4D2F-8CD1-59EC549BD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BF79CC-1A04-4375-A691-8E1EDF609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CC7BCF-032E-473E-A22F-1B3D9071F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46855-6B4D-438B-87CC-06148654E7E5}"/>
              </a:ext>
            </a:extLst>
          </p:cNvPr>
          <p:cNvSpPr>
            <a:spLocks noGrp="1"/>
          </p:cNvSpPr>
          <p:nvPr>
            <p:ph type="dt" sz="half" idx="10"/>
          </p:nvPr>
        </p:nvSpPr>
        <p:spPr/>
        <p:txBody>
          <a:bodyPr/>
          <a:lstStyle/>
          <a:p>
            <a:fld id="{BC94A231-0076-4564-9234-01E9D3EE3A33}" type="datetimeFigureOut">
              <a:rPr lang="en-US" smtClean="0"/>
              <a:t>10/2/2021</a:t>
            </a:fld>
            <a:endParaRPr lang="en-US"/>
          </a:p>
        </p:txBody>
      </p:sp>
      <p:sp>
        <p:nvSpPr>
          <p:cNvPr id="6" name="Footer Placeholder 5">
            <a:extLst>
              <a:ext uri="{FF2B5EF4-FFF2-40B4-BE49-F238E27FC236}">
                <a16:creationId xmlns:a16="http://schemas.microsoft.com/office/drawing/2014/main" id="{C9ECA9B4-D049-4A52-9401-121FC79F2B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758BF-C8E7-4455-AAD5-3201D505D46E}"/>
              </a:ext>
            </a:extLst>
          </p:cNvPr>
          <p:cNvSpPr>
            <a:spLocks noGrp="1"/>
          </p:cNvSpPr>
          <p:nvPr>
            <p:ph type="sldNum" sz="quarter" idx="12"/>
          </p:nvPr>
        </p:nvSpPr>
        <p:spPr/>
        <p:txBody>
          <a:bodyPr/>
          <a:lstStyle/>
          <a:p>
            <a:fld id="{480032B9-AA9B-4C8E-ACC0-8C6D5A9DF512}" type="slidenum">
              <a:rPr lang="en-US" smtClean="0"/>
              <a:t>‹#›</a:t>
            </a:fld>
            <a:endParaRPr lang="en-US"/>
          </a:p>
        </p:txBody>
      </p:sp>
    </p:spTree>
    <p:extLst>
      <p:ext uri="{BB962C8B-B14F-4D97-AF65-F5344CB8AC3E}">
        <p14:creationId xmlns:p14="http://schemas.microsoft.com/office/powerpoint/2010/main" val="377359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84279-7951-4D2A-B283-5DC3622AA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273F5-58C4-42C3-AA80-A73B1D612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B1ABC-482E-45A0-B796-B8B2EDB3F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4A231-0076-4564-9234-01E9D3EE3A33}" type="datetimeFigureOut">
              <a:rPr lang="en-US" smtClean="0"/>
              <a:t>10/2/2021</a:t>
            </a:fld>
            <a:endParaRPr lang="en-US"/>
          </a:p>
        </p:txBody>
      </p:sp>
      <p:sp>
        <p:nvSpPr>
          <p:cNvPr id="5" name="Footer Placeholder 4">
            <a:extLst>
              <a:ext uri="{FF2B5EF4-FFF2-40B4-BE49-F238E27FC236}">
                <a16:creationId xmlns:a16="http://schemas.microsoft.com/office/drawing/2014/main" id="{FEAF6194-DED3-4863-808E-EE93D32E8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A7C9DD-284A-4823-8E6F-ABCAC9622F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032B9-AA9B-4C8E-ACC0-8C6D5A9DF512}" type="slidenum">
              <a:rPr lang="en-US" smtClean="0"/>
              <a:t>‹#›</a:t>
            </a:fld>
            <a:endParaRPr lang="en-US"/>
          </a:p>
        </p:txBody>
      </p:sp>
    </p:spTree>
    <p:extLst>
      <p:ext uri="{BB962C8B-B14F-4D97-AF65-F5344CB8AC3E}">
        <p14:creationId xmlns:p14="http://schemas.microsoft.com/office/powerpoint/2010/main" val="1924438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4374-54D4-40A9-B027-47BDBA073568}"/>
              </a:ext>
            </a:extLst>
          </p:cNvPr>
          <p:cNvSpPr>
            <a:spLocks noGrp="1"/>
          </p:cNvSpPr>
          <p:nvPr>
            <p:ph type="ctrTitle"/>
          </p:nvPr>
        </p:nvSpPr>
        <p:spPr/>
        <p:txBody>
          <a:bodyPr/>
          <a:lstStyle/>
          <a:p>
            <a:r>
              <a:rPr lang="en-US" dirty="0"/>
              <a:t>Unit 5</a:t>
            </a:r>
          </a:p>
        </p:txBody>
      </p:sp>
      <p:sp>
        <p:nvSpPr>
          <p:cNvPr id="3" name="Subtitle 2">
            <a:extLst>
              <a:ext uri="{FF2B5EF4-FFF2-40B4-BE49-F238E27FC236}">
                <a16:creationId xmlns:a16="http://schemas.microsoft.com/office/drawing/2014/main" id="{F7BEC1B9-6328-4F92-88D4-21ADF79A5F2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4591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10E3-9155-4E5D-9FFD-37D293AC7F20}"/>
              </a:ext>
            </a:extLst>
          </p:cNvPr>
          <p:cNvSpPr>
            <a:spLocks noGrp="1"/>
          </p:cNvSpPr>
          <p:nvPr>
            <p:ph type="title"/>
          </p:nvPr>
        </p:nvSpPr>
        <p:spPr/>
        <p:txBody>
          <a:bodyPr/>
          <a:lstStyle/>
          <a:p>
            <a:r>
              <a:rPr lang="en-US" dirty="0"/>
              <a:t>Strategic planning</a:t>
            </a:r>
          </a:p>
        </p:txBody>
      </p:sp>
      <p:sp>
        <p:nvSpPr>
          <p:cNvPr id="3" name="Content Placeholder 2">
            <a:extLst>
              <a:ext uri="{FF2B5EF4-FFF2-40B4-BE49-F238E27FC236}">
                <a16:creationId xmlns:a16="http://schemas.microsoft.com/office/drawing/2014/main" id="{4EDD31BF-2DDF-4794-BDDD-B85F374A7B4B}"/>
              </a:ext>
            </a:extLst>
          </p:cNvPr>
          <p:cNvSpPr>
            <a:spLocks noGrp="1"/>
          </p:cNvSpPr>
          <p:nvPr>
            <p:ph idx="1"/>
          </p:nvPr>
        </p:nvSpPr>
        <p:spPr/>
        <p:txBody>
          <a:bodyPr>
            <a:noAutofit/>
          </a:bodyPr>
          <a:lstStyle/>
          <a:p>
            <a:pPr marL="0" indent="0" algn="just">
              <a:lnSpc>
                <a:spcPct val="100000"/>
              </a:lnSpc>
              <a:buNone/>
            </a:pPr>
            <a:r>
              <a:rPr lang="en-US" dirty="0">
                <a:effectLst/>
                <a:ea typeface="Calibri" panose="020F0502020204030204" pitchFamily="34" charset="0"/>
              </a:rPr>
              <a:t>Strategic planning is formulated by a company, for example, to merge with other similar company to acquire a new business or to transfer skills from one business unit to another business unit. It is a master plan stating how the organization will achieve its missions and objectives. This plan is made for the whole organization. It is a dynamic plan and a manager should prepare a strategic plan by considering a lot of information regarding competitors, market situation, demand of products, technological changes and the like and then of course to make a wise decision. This plan is made for at least 5 years. </a:t>
            </a:r>
          </a:p>
          <a:p>
            <a:pPr marL="0" marR="0" indent="0" algn="just">
              <a:lnSpc>
                <a:spcPct val="100000"/>
              </a:lnSpc>
              <a:spcBef>
                <a:spcPts val="0"/>
              </a:spcBef>
              <a:spcAft>
                <a:spcPts val="1000"/>
              </a:spcAft>
              <a:buNone/>
              <a:tabLst>
                <a:tab pos="828040" algn="l"/>
              </a:tabLst>
            </a:pPr>
            <a:r>
              <a:rPr lang="en-US" b="1" dirty="0">
                <a:effectLst/>
                <a:ea typeface="Calibri" panose="020F0502020204030204" pitchFamily="34" charset="0"/>
              </a:rPr>
              <a:t>Formulation of strategic plan</a:t>
            </a:r>
            <a:endParaRPr lang="en-US" dirty="0">
              <a:effectLst/>
              <a:ea typeface="Calibri" panose="020F0502020204030204" pitchFamily="34" charset="0"/>
            </a:endParaRPr>
          </a:p>
          <a:p>
            <a:pPr marL="0" marR="0" indent="0" algn="just">
              <a:lnSpc>
                <a:spcPct val="100000"/>
              </a:lnSpc>
              <a:spcBef>
                <a:spcPts val="0"/>
              </a:spcBef>
              <a:spcAft>
                <a:spcPts val="1000"/>
              </a:spcAft>
              <a:buNone/>
              <a:tabLst>
                <a:tab pos="828040" algn="l"/>
              </a:tabLst>
            </a:pPr>
            <a:r>
              <a:rPr lang="en-US" dirty="0">
                <a:effectLst/>
                <a:ea typeface="Calibri" panose="020F0502020204030204" pitchFamily="34" charset="0"/>
              </a:rPr>
              <a:t>There are different types of things that are to be performed during strategic planning as follows:</a:t>
            </a:r>
          </a:p>
          <a:p>
            <a:pPr marL="342900" marR="0" lvl="0" indent="-342900" algn="just">
              <a:lnSpc>
                <a:spcPct val="100000"/>
              </a:lnSpc>
              <a:spcBef>
                <a:spcPts val="0"/>
              </a:spcBef>
              <a:spcAft>
                <a:spcPts val="0"/>
              </a:spcAft>
              <a:buFont typeface="Symbol" panose="05050102010706020507" pitchFamily="18" charset="2"/>
              <a:buChar char=""/>
              <a:tabLst>
                <a:tab pos="828040" algn="l"/>
              </a:tabLst>
            </a:pPr>
            <a:r>
              <a:rPr lang="en-US" b="1" dirty="0">
                <a:effectLst/>
                <a:ea typeface="Calibri" panose="020F0502020204030204" pitchFamily="34" charset="0"/>
              </a:rPr>
              <a:t>Identifying organizational current mission, goals and strategies: </a:t>
            </a:r>
            <a:r>
              <a:rPr lang="en-US" dirty="0">
                <a:effectLst/>
                <a:ea typeface="Calibri" panose="020F0502020204030204" pitchFamily="34" charset="0"/>
              </a:rPr>
              <a:t>Mission is the unique purpose of the organization that keeps an organization different from others. Goals are the planned results to be achieved and strategy is the master plan that states how an organization will achieve its goals and mission. An organization should at first identify these things before planning.</a:t>
            </a:r>
          </a:p>
          <a:p>
            <a:pPr marL="342900" marR="0" lvl="0" indent="-342900" algn="just">
              <a:lnSpc>
                <a:spcPct val="100000"/>
              </a:lnSpc>
              <a:spcBef>
                <a:spcPts val="0"/>
              </a:spcBef>
              <a:spcAft>
                <a:spcPts val="0"/>
              </a:spcAft>
              <a:buFont typeface="Symbol" panose="05050102010706020507" pitchFamily="18" charset="2"/>
              <a:buChar char=""/>
              <a:tabLst>
                <a:tab pos="828040" algn="l"/>
              </a:tabLst>
            </a:pPr>
            <a:r>
              <a:rPr lang="en-US" b="1" dirty="0">
                <a:effectLst/>
                <a:ea typeface="Calibri" panose="020F0502020204030204" pitchFamily="34" charset="0"/>
              </a:rPr>
              <a:t>Analyze the external environment: </a:t>
            </a:r>
            <a:r>
              <a:rPr lang="en-US" dirty="0">
                <a:effectLst/>
                <a:ea typeface="Calibri" panose="020F0502020204030204" pitchFamily="34" charset="0"/>
              </a:rPr>
              <a:t>An organization should analyze different factors of the external environment as political factors, economic factors, socio-cultural factors and technological factors. A manager should judge these uncontrollable factors in the general environment and see the changes that can come  in the future. He should make a plan such that it would tackle with the changes in the external environment.</a:t>
            </a:r>
          </a:p>
          <a:p>
            <a:pPr marL="0" indent="0" algn="just">
              <a:lnSpc>
                <a:spcPct val="100000"/>
              </a:lnSpc>
              <a:buNone/>
            </a:pPr>
            <a:endParaRPr lang="en-US" dirty="0"/>
          </a:p>
        </p:txBody>
      </p:sp>
    </p:spTree>
    <p:extLst>
      <p:ext uri="{BB962C8B-B14F-4D97-AF65-F5344CB8AC3E}">
        <p14:creationId xmlns:p14="http://schemas.microsoft.com/office/powerpoint/2010/main" val="401179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9E2F-324F-408D-ADC4-56818E9D275D}"/>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6E1D7F79-AD35-4DB9-8ECC-38DDF54E5BB2}"/>
              </a:ext>
            </a:extLst>
          </p:cNvPr>
          <p:cNvSpPr>
            <a:spLocks noGrp="1"/>
          </p:cNvSpPr>
          <p:nvPr>
            <p:ph idx="1"/>
          </p:nvPr>
        </p:nvSpPr>
        <p:spPr>
          <a:xfrm>
            <a:off x="838200" y="1502797"/>
            <a:ext cx="10515600" cy="5258435"/>
          </a:xfrm>
        </p:spPr>
        <p:txBody>
          <a:bodyPr/>
          <a:lstStyle/>
          <a:p>
            <a:pPr algn="just">
              <a:lnSpc>
                <a:spcPct val="100000"/>
              </a:lnSpc>
            </a:pPr>
            <a:r>
              <a:rPr lang="en-US" b="1" dirty="0">
                <a:effectLst/>
                <a:ea typeface="Calibri" panose="020F0502020204030204" pitchFamily="34" charset="0"/>
              </a:rPr>
              <a:t>Identifying opportunities and threats: </a:t>
            </a:r>
            <a:r>
              <a:rPr lang="en-US" dirty="0">
                <a:effectLst/>
                <a:ea typeface="Calibri" panose="020F0502020204030204" pitchFamily="34" charset="0"/>
              </a:rPr>
              <a:t>After closely monitoring the external environment, a manager must identify the opportunities and threats prevailing in the external environment. Opportunities are the chances of success of the organization (demand for new product, new market entry etc.) while threats cause possibility of disturbances for the smooth operation of the organization (Competitors, new market players etc.)</a:t>
            </a:r>
          </a:p>
          <a:p>
            <a:pPr marL="342900" marR="0" lvl="0" indent="-342900" algn="just">
              <a:lnSpc>
                <a:spcPct val="100000"/>
              </a:lnSpc>
              <a:spcBef>
                <a:spcPts val="0"/>
              </a:spcBef>
              <a:spcAft>
                <a:spcPts val="0"/>
              </a:spcAft>
              <a:buFont typeface="Symbol" panose="05050102010706020507" pitchFamily="18" charset="2"/>
              <a:buChar char=""/>
              <a:tabLst>
                <a:tab pos="828040" algn="l"/>
              </a:tabLst>
            </a:pPr>
            <a:r>
              <a:rPr lang="en-US" sz="1800" b="1" dirty="0">
                <a:effectLst/>
                <a:ea typeface="Calibri" panose="020F0502020204030204" pitchFamily="34" charset="0"/>
              </a:rPr>
              <a:t>Analyzing the internal environment: </a:t>
            </a:r>
            <a:r>
              <a:rPr lang="en-US" sz="1800" dirty="0">
                <a:effectLst/>
                <a:ea typeface="Calibri" panose="020F0502020204030204" pitchFamily="34" charset="0"/>
              </a:rPr>
              <a:t>An organization should analyze the internal environment to see the changes in the internal environment. A manager should see its design, customers, suppliers, stake-holders </a:t>
            </a:r>
            <a:r>
              <a:rPr lang="en-US" sz="1800" dirty="0" err="1">
                <a:effectLst/>
                <a:ea typeface="Calibri" panose="020F0502020204030204" pitchFamily="34" charset="0"/>
              </a:rPr>
              <a:t>etc</a:t>
            </a:r>
            <a:r>
              <a:rPr lang="en-US" sz="1800" dirty="0">
                <a:effectLst/>
                <a:ea typeface="Calibri" panose="020F0502020204030204" pitchFamily="34" charset="0"/>
              </a:rPr>
              <a:t> to find its current position. He can control the internal environment and he should be able to adapt the internal position as per the changes in the external environment.</a:t>
            </a:r>
          </a:p>
          <a:p>
            <a:pPr marL="342900" marR="0" lvl="0" indent="-342900" algn="just">
              <a:lnSpc>
                <a:spcPct val="100000"/>
              </a:lnSpc>
              <a:spcBef>
                <a:spcPts val="0"/>
              </a:spcBef>
              <a:spcAft>
                <a:spcPts val="0"/>
              </a:spcAft>
              <a:buFont typeface="Symbol" panose="05050102010706020507" pitchFamily="18" charset="2"/>
              <a:buChar char=""/>
              <a:tabLst>
                <a:tab pos="828040" algn="l"/>
              </a:tabLst>
            </a:pPr>
            <a:r>
              <a:rPr lang="en-US" sz="1800" b="1" dirty="0">
                <a:effectLst/>
                <a:ea typeface="Calibri" panose="020F0502020204030204" pitchFamily="34" charset="0"/>
              </a:rPr>
              <a:t>Identifying strengths and weaknesses: </a:t>
            </a:r>
            <a:r>
              <a:rPr lang="en-US" sz="1800" dirty="0">
                <a:effectLst/>
                <a:ea typeface="Calibri" panose="020F0502020204030204" pitchFamily="34" charset="0"/>
              </a:rPr>
              <a:t>After analyzing the internal environment, a manager should find out the strengths and weaknesses of the organization. He should find whether an organization is strong enough to capture the possible opportunities or an organization is weak to fear from the possible threat. He should try to increase the strengths and eliminate the weaknesses.</a:t>
            </a:r>
          </a:p>
          <a:p>
            <a:pPr marL="342900" marR="0" lvl="0" indent="-342900" algn="just">
              <a:lnSpc>
                <a:spcPct val="100000"/>
              </a:lnSpc>
              <a:spcBef>
                <a:spcPts val="0"/>
              </a:spcBef>
              <a:spcAft>
                <a:spcPts val="1000"/>
              </a:spcAft>
              <a:buFont typeface="Symbol" panose="05050102010706020507" pitchFamily="18" charset="2"/>
              <a:buChar char=""/>
              <a:tabLst>
                <a:tab pos="828040" algn="l"/>
              </a:tabLst>
            </a:pPr>
            <a:r>
              <a:rPr lang="en-US" sz="1800" b="1" dirty="0">
                <a:effectLst/>
                <a:ea typeface="Calibri" panose="020F0502020204030204" pitchFamily="34" charset="0"/>
              </a:rPr>
              <a:t>Formulating strategies: </a:t>
            </a:r>
            <a:r>
              <a:rPr lang="en-US" sz="1800" dirty="0">
                <a:effectLst/>
                <a:ea typeface="Calibri" panose="020F0502020204030204" pitchFamily="34" charset="0"/>
              </a:rPr>
              <a:t>In this stage, after considering the internal and external environment, a manger will develop and evaluate strategic alternatives and choose a strategy that is most favorable for the betterment of the organization. During the process of formulating a strategy, he should be able to develop a check list, flow chart, make a schedule, develop assignments and allocate the resources as per the need. </a:t>
            </a:r>
          </a:p>
          <a:p>
            <a:pPr marL="0" indent="0" algn="just">
              <a:lnSpc>
                <a:spcPct val="100000"/>
              </a:lnSpc>
              <a:buNone/>
            </a:pPr>
            <a:endParaRPr lang="en-US" dirty="0"/>
          </a:p>
        </p:txBody>
      </p:sp>
    </p:spTree>
    <p:extLst>
      <p:ext uri="{BB962C8B-B14F-4D97-AF65-F5344CB8AC3E}">
        <p14:creationId xmlns:p14="http://schemas.microsoft.com/office/powerpoint/2010/main" val="3711376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8C5E-C752-40E1-BB95-44A05385D154}"/>
              </a:ext>
            </a:extLst>
          </p:cNvPr>
          <p:cNvSpPr>
            <a:spLocks noGrp="1"/>
          </p:cNvSpPr>
          <p:nvPr>
            <p:ph type="title"/>
          </p:nvPr>
        </p:nvSpPr>
        <p:spPr/>
        <p:txBody>
          <a:bodyPr/>
          <a:lstStyle/>
          <a:p>
            <a:r>
              <a:rPr lang="en-US" sz="3600" b="1" dirty="0">
                <a:effectLst/>
                <a:latin typeface="Times New Roman" panose="02020603050405020304" pitchFamily="18" charset="0"/>
                <a:ea typeface="Calibri" panose="020F0502020204030204" pitchFamily="34" charset="0"/>
                <a:cs typeface="Mangal" panose="02040503050203030202" pitchFamily="18" charset="0"/>
              </a:rPr>
              <a:t>Implementation of strategic plan</a:t>
            </a:r>
            <a:endParaRPr lang="en-US" dirty="0"/>
          </a:p>
        </p:txBody>
      </p:sp>
      <p:sp>
        <p:nvSpPr>
          <p:cNvPr id="3" name="Content Placeholder 2">
            <a:extLst>
              <a:ext uri="{FF2B5EF4-FFF2-40B4-BE49-F238E27FC236}">
                <a16:creationId xmlns:a16="http://schemas.microsoft.com/office/drawing/2014/main" id="{B285513A-4ABD-45A6-AE16-9E5CE03739FB}"/>
              </a:ext>
            </a:extLst>
          </p:cNvPr>
          <p:cNvSpPr>
            <a:spLocks noGrp="1"/>
          </p:cNvSpPr>
          <p:nvPr>
            <p:ph idx="1"/>
          </p:nvPr>
        </p:nvSpPr>
        <p:spPr/>
        <p:txBody>
          <a:bodyPr>
            <a:normAutofit/>
          </a:bodyPr>
          <a:lstStyle/>
          <a:p>
            <a:pPr marL="0" marR="0" indent="0" algn="just">
              <a:lnSpc>
                <a:spcPct val="115000"/>
              </a:lnSpc>
              <a:spcBef>
                <a:spcPts val="0"/>
              </a:spcBef>
              <a:spcAft>
                <a:spcPts val="1000"/>
              </a:spcAft>
              <a:buNone/>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A manager should implement the strategic plan to achieve defined goals. There are different types of things that are essential for the implementation of a strategic plan as follows: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Organization structure and design: </a:t>
            </a:r>
            <a:r>
              <a:rPr lang="en-US" sz="1800" dirty="0">
                <a:effectLst/>
                <a:latin typeface="Times New Roman" panose="02020603050405020304" pitchFamily="18" charset="0"/>
                <a:ea typeface="Calibri" panose="020F0502020204030204" pitchFamily="34" charset="0"/>
                <a:cs typeface="Mangal" panose="02040503050203030202" pitchFamily="18" charset="0"/>
              </a:rPr>
              <a:t>For proper implementation of the strategic plan, an organization must be able to develop its organization structure and design. The organization structure defines how authority and responsibility flows in the organization. It describes about the assigned tasks, roles, relationships, division of activities, interaction and behavior among the members of the organization. If an organization has a good structure, then it is able to implement the strategic plan easily.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Communication: </a:t>
            </a:r>
            <a:r>
              <a:rPr lang="en-US" sz="1800" dirty="0">
                <a:effectLst/>
                <a:latin typeface="Times New Roman" panose="02020603050405020304" pitchFamily="18" charset="0"/>
                <a:ea typeface="Calibri" panose="020F0502020204030204" pitchFamily="34" charset="0"/>
                <a:cs typeface="Mangal" panose="02040503050203030202" pitchFamily="18" charset="0"/>
              </a:rPr>
              <a:t>Communication is a process of sending a message in audio, visual or gesture form to the receiver and taking feedback from him to know whether the receiver has understood the intent of the message in the right way or not. The plan must be communicated to all the concerned members of the organization in order to make them understand about the duties and responsibilities.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Technology: </a:t>
            </a:r>
            <a:r>
              <a:rPr lang="en-US" sz="1800" dirty="0">
                <a:effectLst/>
                <a:latin typeface="Times New Roman" panose="02020603050405020304" pitchFamily="18" charset="0"/>
                <a:ea typeface="Calibri" panose="020F0502020204030204" pitchFamily="34" charset="0"/>
                <a:cs typeface="Mangal" panose="02040503050203030202" pitchFamily="18" charset="0"/>
              </a:rPr>
              <a:t>It consists of knowledge, equipment, method and process used for production and distribution. An effective implementation of a strategic plan requires new and advanced technology. The use of modern technology does not only help the organization for the proper implementation of the strategic plan but also helps it for tackling with the competitive issues.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15212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E031-5723-48CB-9C79-64F7000A9432}"/>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3C323A88-C529-4B0C-A974-4C2314701127}"/>
              </a:ext>
            </a:extLst>
          </p:cNvPr>
          <p:cNvSpPr>
            <a:spLocks noGrp="1"/>
          </p:cNvSpPr>
          <p:nvPr>
            <p:ph idx="1"/>
          </p:nvPr>
        </p:nvSpPr>
        <p:spPr/>
        <p:txBody>
          <a:bodyPr>
            <a:normAutofit lnSpcReduction="10000"/>
          </a:bodyPr>
          <a:lstStyle/>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Organizational resources: </a:t>
            </a:r>
            <a:r>
              <a:rPr lang="en-US" sz="1800" dirty="0">
                <a:effectLst/>
                <a:latin typeface="Times New Roman" panose="02020603050405020304" pitchFamily="18" charset="0"/>
                <a:ea typeface="Calibri" panose="020F0502020204030204" pitchFamily="34" charset="0"/>
                <a:cs typeface="Mangal" panose="02040503050203030202" pitchFamily="18" charset="0"/>
              </a:rPr>
              <a:t>There are four most important resources as human, financial, physical and informational resources. It is the duty of the top level management to make essential resources available to the management during the time of need.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Group and teamwork: </a:t>
            </a:r>
            <a:r>
              <a:rPr lang="en-US" sz="1800" dirty="0">
                <a:effectLst/>
                <a:latin typeface="Times New Roman" panose="02020603050405020304" pitchFamily="18" charset="0"/>
                <a:ea typeface="Calibri" panose="020F0502020204030204" pitchFamily="34" charset="0"/>
                <a:cs typeface="Mangal" panose="02040503050203030202" pitchFamily="18" charset="0"/>
              </a:rPr>
              <a:t>For proper implementation of the strategic plan, an organization should focus on the group and team work. The works are assigned to the team and authority is delegated. They are given a responsibility and resources essential to them is provided. The top level management only helps in counseling, motivating and guiding the team.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Motivating employees:</a:t>
            </a:r>
            <a:r>
              <a:rPr lang="en-US" sz="1800" dirty="0">
                <a:effectLst/>
                <a:latin typeface="Times New Roman" panose="02020603050405020304" pitchFamily="18" charset="0"/>
                <a:ea typeface="Calibri" panose="020F0502020204030204" pitchFamily="34" charset="0"/>
                <a:cs typeface="Mangal" panose="02040503050203030202" pitchFamily="18" charset="0"/>
              </a:rPr>
              <a:t> Motivation is a process of encouraging the people and makes them work for the achievement of goals. An organization should be able to provide financial and non-financial rewards to the people for proper motivation but it should always be considered that the reward system must be un-biased and based on efficiency.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Leadership: </a:t>
            </a:r>
            <a:r>
              <a:rPr lang="en-US" sz="1800" dirty="0">
                <a:effectLst/>
                <a:latin typeface="Times New Roman" panose="02020603050405020304" pitchFamily="18" charset="0"/>
                <a:ea typeface="Calibri" panose="020F0502020204030204" pitchFamily="34" charset="0"/>
                <a:cs typeface="Mangal" panose="02040503050203030202" pitchFamily="18" charset="0"/>
              </a:rPr>
              <a:t>For proper implementation of a strategic plan, good leadership is essential. A leader must be able to sacrifice his interests to the interests of the organization. He should be dynamic and energetic. He has to supervise, guide, motivate and influence the subordinates for effective implementation of strategic plan.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Monitoring and evaluation: </a:t>
            </a:r>
            <a:r>
              <a:rPr lang="en-US" sz="1800" dirty="0">
                <a:effectLst/>
                <a:latin typeface="Times New Roman" panose="02020603050405020304" pitchFamily="18" charset="0"/>
                <a:ea typeface="Calibri" panose="020F0502020204030204" pitchFamily="34" charset="0"/>
                <a:cs typeface="Mangal" panose="02040503050203030202" pitchFamily="18" charset="0"/>
              </a:rPr>
              <a:t>An organization must monitor the activities regularly to understand whether the performance has been up to the mark or not. The actual performance of the employees must be compared with the expected performance in different time periods in order to take corrective actions on time.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382846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4000" b="1" dirty="0"/>
              <a:t>Environmental Scanning</a:t>
            </a:r>
          </a:p>
        </p:txBody>
      </p:sp>
      <p:sp>
        <p:nvSpPr>
          <p:cNvPr id="3" name="Content Placeholder 2"/>
          <p:cNvSpPr>
            <a:spLocks noGrp="1"/>
          </p:cNvSpPr>
          <p:nvPr>
            <p:ph idx="1"/>
          </p:nvPr>
        </p:nvSpPr>
        <p:spPr>
          <a:xfrm>
            <a:off x="838199" y="1600200"/>
            <a:ext cx="10515599" cy="4953000"/>
          </a:xfrm>
        </p:spPr>
        <p:style>
          <a:lnRef idx="1">
            <a:schemeClr val="accent6"/>
          </a:lnRef>
          <a:fillRef idx="2">
            <a:schemeClr val="accent6"/>
          </a:fillRef>
          <a:effectRef idx="1">
            <a:schemeClr val="accent6"/>
          </a:effectRef>
          <a:fontRef idx="minor">
            <a:schemeClr val="dk1"/>
          </a:fontRef>
        </p:style>
        <p:txBody>
          <a:bodyPr>
            <a:normAutofit/>
          </a:bodyPr>
          <a:lstStyle/>
          <a:p>
            <a:pPr marL="465138" indent="-300038"/>
            <a:r>
              <a:rPr lang="en-US" b="1" dirty="0">
                <a:solidFill>
                  <a:srgbClr val="FF0000"/>
                </a:solidFill>
              </a:rPr>
              <a:t>Richard Steers – </a:t>
            </a:r>
            <a:r>
              <a:rPr lang="en-US" dirty="0">
                <a:solidFill>
                  <a:schemeClr val="tx1"/>
                </a:solidFill>
              </a:rPr>
              <a:t>“Environmental scanning involves monitoring changes and developments in the environment that have potential impact on the organization.”</a:t>
            </a:r>
          </a:p>
          <a:p>
            <a:pPr marL="465138" indent="-300038"/>
            <a:r>
              <a:rPr lang="en-US" dirty="0">
                <a:solidFill>
                  <a:schemeClr val="tx1"/>
                </a:solidFill>
              </a:rPr>
              <a:t>It is the screening of large amount of information to anticipate and interpret changes in the environment</a:t>
            </a:r>
          </a:p>
          <a:p>
            <a:pPr marL="465138" indent="-300038"/>
            <a:r>
              <a:rPr lang="en-US" dirty="0">
                <a:solidFill>
                  <a:schemeClr val="tx1"/>
                </a:solidFill>
              </a:rPr>
              <a:t>Important for formulating strategic plan</a:t>
            </a:r>
          </a:p>
        </p:txBody>
      </p:sp>
      <p:pic>
        <p:nvPicPr>
          <p:cNvPr id="4" name="Picture 3" descr="rose-colored-binoculars[1].jpg"/>
          <p:cNvPicPr>
            <a:picLocks noChangeAspect="1"/>
          </p:cNvPicPr>
          <p:nvPr/>
        </p:nvPicPr>
        <p:blipFill>
          <a:blip r:embed="rId2"/>
          <a:stretch>
            <a:fillRect/>
          </a:stretch>
        </p:blipFill>
        <p:spPr>
          <a:xfrm>
            <a:off x="8686800" y="0"/>
            <a:ext cx="1981200" cy="1600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4000" b="1" dirty="0"/>
              <a:t>Environmental Scanning</a:t>
            </a:r>
          </a:p>
        </p:txBody>
      </p:sp>
      <p:sp>
        <p:nvSpPr>
          <p:cNvPr id="3" name="Content Placeholder 2"/>
          <p:cNvSpPr>
            <a:spLocks noGrp="1"/>
          </p:cNvSpPr>
          <p:nvPr>
            <p:ph idx="1"/>
          </p:nvPr>
        </p:nvSpPr>
        <p:spPr>
          <a:xfrm>
            <a:off x="838199" y="1600200"/>
            <a:ext cx="10515599" cy="4953000"/>
          </a:xfrm>
        </p:spPr>
        <p:style>
          <a:lnRef idx="1">
            <a:schemeClr val="accent6"/>
          </a:lnRef>
          <a:fillRef idx="2">
            <a:schemeClr val="accent6"/>
          </a:fillRef>
          <a:effectRef idx="1">
            <a:schemeClr val="accent6"/>
          </a:effectRef>
          <a:fontRef idx="minor">
            <a:schemeClr val="dk1"/>
          </a:fontRef>
        </p:style>
        <p:txBody>
          <a:bodyPr>
            <a:normAutofit/>
          </a:bodyPr>
          <a:lstStyle/>
          <a:p>
            <a:pPr marL="465138" indent="-300038" algn="just"/>
            <a:r>
              <a:rPr lang="en-US" b="1" u="sng" dirty="0">
                <a:solidFill>
                  <a:srgbClr val="003B50"/>
                </a:solidFill>
              </a:rPr>
              <a:t>Methods of Environmental Scanning:</a:t>
            </a:r>
          </a:p>
          <a:p>
            <a:pPr marL="979488" indent="-514350" algn="just">
              <a:buFont typeface="+mj-lt"/>
              <a:buAutoNum type="alphaLcParenR"/>
            </a:pPr>
            <a:r>
              <a:rPr lang="en-US" dirty="0">
                <a:solidFill>
                  <a:schemeClr val="tx1"/>
                </a:solidFill>
              </a:rPr>
              <a:t>Extrapolation method: Analysis of future situation on the basis of past records</a:t>
            </a:r>
          </a:p>
          <a:p>
            <a:pPr marL="979488" indent="-514350" algn="just">
              <a:buFont typeface="+mj-lt"/>
              <a:buAutoNum type="alphaLcParenR"/>
            </a:pPr>
            <a:r>
              <a:rPr lang="en-US" dirty="0">
                <a:solidFill>
                  <a:schemeClr val="tx1"/>
                </a:solidFill>
              </a:rPr>
              <a:t>Intuitive reasoning: Estimating the future on the basis of logic and idea</a:t>
            </a:r>
          </a:p>
          <a:p>
            <a:pPr marL="979488" indent="-514350" algn="just">
              <a:buFont typeface="+mj-lt"/>
              <a:buAutoNum type="alphaLcParenR"/>
            </a:pPr>
            <a:r>
              <a:rPr lang="en-US" dirty="0">
                <a:solidFill>
                  <a:schemeClr val="tx1"/>
                </a:solidFill>
              </a:rPr>
              <a:t>Scenario building: Different probable events are estimated &amp; their outcomes are assumed</a:t>
            </a:r>
          </a:p>
          <a:p>
            <a:pPr marL="979488" indent="-514350" algn="just">
              <a:buFont typeface="+mj-lt"/>
              <a:buAutoNum type="alphaLcParenR"/>
            </a:pPr>
            <a:r>
              <a:rPr lang="en-US" dirty="0">
                <a:solidFill>
                  <a:schemeClr val="tx1"/>
                </a:solidFill>
              </a:rPr>
              <a:t>Cross impact matrix: Two conflicting trends are studied to find out their impact on each other</a:t>
            </a:r>
          </a:p>
          <a:p>
            <a:pPr marL="979488" indent="-514350" algn="just">
              <a:buFont typeface="+mj-lt"/>
              <a:buAutoNum type="alphaLcParenR"/>
            </a:pPr>
            <a:r>
              <a:rPr lang="en-US" dirty="0">
                <a:solidFill>
                  <a:schemeClr val="tx1"/>
                </a:solidFill>
              </a:rPr>
              <a:t>Morphological analysis: All possible alternatives to achieve organizational goals are studied and evaluated</a:t>
            </a:r>
          </a:p>
          <a:p>
            <a:pPr marL="979488" indent="-514350" algn="just">
              <a:buFont typeface="+mj-lt"/>
              <a:buAutoNum type="alphaLcParenR"/>
            </a:pP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4000" b="1" dirty="0"/>
              <a:t>Environmental Scanning</a:t>
            </a:r>
          </a:p>
        </p:txBody>
      </p:sp>
      <p:sp>
        <p:nvSpPr>
          <p:cNvPr id="3" name="Content Placeholder 2"/>
          <p:cNvSpPr>
            <a:spLocks noGrp="1"/>
          </p:cNvSpPr>
          <p:nvPr>
            <p:ph idx="1"/>
          </p:nvPr>
        </p:nvSpPr>
        <p:spPr>
          <a:xfrm>
            <a:off x="838199" y="1600200"/>
            <a:ext cx="10515599" cy="4953000"/>
          </a:xfrm>
        </p:spPr>
        <p:style>
          <a:lnRef idx="1">
            <a:schemeClr val="accent6"/>
          </a:lnRef>
          <a:fillRef idx="2">
            <a:schemeClr val="accent6"/>
          </a:fillRef>
          <a:effectRef idx="1">
            <a:schemeClr val="accent6"/>
          </a:effectRef>
          <a:fontRef idx="minor">
            <a:schemeClr val="dk1"/>
          </a:fontRef>
        </p:style>
        <p:txBody>
          <a:bodyPr>
            <a:normAutofit/>
          </a:bodyPr>
          <a:lstStyle/>
          <a:p>
            <a:pPr marL="465138" indent="-300038"/>
            <a:r>
              <a:rPr lang="en-US" b="1" u="sng" dirty="0">
                <a:solidFill>
                  <a:srgbClr val="003B50"/>
                </a:solidFill>
              </a:rPr>
              <a:t>Methods of Environmental Scanning:</a:t>
            </a:r>
          </a:p>
          <a:p>
            <a:pPr marL="979488" indent="-514350">
              <a:buNone/>
            </a:pPr>
            <a:r>
              <a:rPr lang="en-US" dirty="0">
                <a:solidFill>
                  <a:schemeClr val="tx1"/>
                </a:solidFill>
              </a:rPr>
              <a:t>f)  Survey method: Field survey to gather information for environmental forecasting</a:t>
            </a:r>
          </a:p>
          <a:p>
            <a:pPr marL="979488" indent="-514350">
              <a:buNone/>
            </a:pPr>
            <a:r>
              <a:rPr lang="en-US" dirty="0">
                <a:solidFill>
                  <a:schemeClr val="tx1"/>
                </a:solidFill>
              </a:rPr>
              <a:t>g) Delphi technique:  Opinions of various experts are secretly collected to forecast future</a:t>
            </a:r>
          </a:p>
          <a:p>
            <a:pPr marL="979488" indent="-514350">
              <a:buNone/>
            </a:pPr>
            <a:r>
              <a:rPr lang="en-US" dirty="0">
                <a:solidFill>
                  <a:schemeClr val="tx1"/>
                </a:solidFill>
              </a:rPr>
              <a:t>h) Brainstorming: Gathering new ideas through group discussion</a:t>
            </a:r>
          </a:p>
          <a:p>
            <a:pPr marL="979488" indent="-514350">
              <a:buNone/>
            </a:pPr>
            <a:r>
              <a:rPr lang="en-US" dirty="0" err="1">
                <a:solidFill>
                  <a:schemeClr val="tx1"/>
                </a:solidFill>
              </a:rPr>
              <a:t>i</a:t>
            </a:r>
            <a:r>
              <a:rPr lang="en-US" dirty="0">
                <a:solidFill>
                  <a:schemeClr val="tx1"/>
                </a:solidFill>
              </a:rPr>
              <a:t>)  Historical analogy: Based on partial, similar or parallel conditions somewhere in the past</a:t>
            </a:r>
          </a:p>
          <a:p>
            <a:pPr marL="979488" indent="-514350">
              <a:buFont typeface="+mj-lt"/>
              <a:buAutoNum type="alphaLcParenR"/>
            </a:pPr>
            <a:endParaRPr 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4000" b="1" dirty="0"/>
              <a:t>SWOT Analysis</a:t>
            </a:r>
          </a:p>
        </p:txBody>
      </p:sp>
      <p:sp>
        <p:nvSpPr>
          <p:cNvPr id="3" name="Content Placeholder 2"/>
          <p:cNvSpPr>
            <a:spLocks noGrp="1"/>
          </p:cNvSpPr>
          <p:nvPr>
            <p:ph idx="1"/>
          </p:nvPr>
        </p:nvSpPr>
        <p:spPr>
          <a:xfrm>
            <a:off x="838199" y="1600200"/>
            <a:ext cx="10515599" cy="4953000"/>
          </a:xfrm>
        </p:spPr>
        <p:style>
          <a:lnRef idx="1">
            <a:schemeClr val="accent6"/>
          </a:lnRef>
          <a:fillRef idx="2">
            <a:schemeClr val="accent6"/>
          </a:fillRef>
          <a:effectRef idx="1">
            <a:schemeClr val="accent6"/>
          </a:effectRef>
          <a:fontRef idx="minor">
            <a:schemeClr val="dk1"/>
          </a:fontRef>
        </p:style>
        <p:txBody>
          <a:bodyPr>
            <a:normAutofit/>
          </a:bodyPr>
          <a:lstStyle/>
          <a:p>
            <a:pPr marL="465138" indent="-300038" algn="just"/>
            <a:r>
              <a:rPr lang="en-US" b="1" dirty="0">
                <a:solidFill>
                  <a:srgbClr val="9C3488"/>
                </a:solidFill>
              </a:rPr>
              <a:t>Ricky W. Griffin – </a:t>
            </a:r>
            <a:r>
              <a:rPr lang="en-US" i="1" dirty="0">
                <a:solidFill>
                  <a:schemeClr val="tx1"/>
                </a:solidFill>
              </a:rPr>
              <a:t>“SWOT analysis is a careful evaluation of an organization’s internal </a:t>
            </a:r>
            <a:r>
              <a:rPr lang="en-US" i="1" dirty="0">
                <a:solidFill>
                  <a:schemeClr val="accent1"/>
                </a:solidFill>
              </a:rPr>
              <a:t>strengths</a:t>
            </a:r>
            <a:r>
              <a:rPr lang="en-US" i="1" dirty="0">
                <a:solidFill>
                  <a:schemeClr val="tx1"/>
                </a:solidFill>
              </a:rPr>
              <a:t> and </a:t>
            </a:r>
            <a:r>
              <a:rPr lang="en-US" i="1" dirty="0">
                <a:solidFill>
                  <a:schemeClr val="accent1"/>
                </a:solidFill>
              </a:rPr>
              <a:t>weaknesses</a:t>
            </a:r>
            <a:r>
              <a:rPr lang="en-US" i="1" dirty="0">
                <a:solidFill>
                  <a:schemeClr val="tx1"/>
                </a:solidFill>
              </a:rPr>
              <a:t> as well as its environmental </a:t>
            </a:r>
            <a:r>
              <a:rPr lang="en-US" i="1" dirty="0">
                <a:solidFill>
                  <a:schemeClr val="accent1"/>
                </a:solidFill>
              </a:rPr>
              <a:t>opportunities</a:t>
            </a:r>
            <a:r>
              <a:rPr lang="en-US" i="1" dirty="0">
                <a:solidFill>
                  <a:schemeClr val="tx1"/>
                </a:solidFill>
              </a:rPr>
              <a:t> and </a:t>
            </a:r>
            <a:r>
              <a:rPr lang="en-US" i="1" dirty="0">
                <a:solidFill>
                  <a:schemeClr val="accent1"/>
                </a:solidFill>
              </a:rPr>
              <a:t>threats</a:t>
            </a:r>
            <a:r>
              <a:rPr lang="en-US" i="1" dirty="0">
                <a:solidFill>
                  <a:schemeClr val="tx1"/>
                </a:solidFill>
              </a:rPr>
              <a:t>.”</a:t>
            </a:r>
          </a:p>
          <a:p>
            <a:pPr marL="465138" indent="-300038" algn="just">
              <a:buNone/>
            </a:pPr>
            <a:r>
              <a:rPr lang="en-US" i="1" dirty="0">
                <a:solidFill>
                  <a:schemeClr val="accent6">
                    <a:lumMod val="75000"/>
                  </a:schemeClr>
                </a:solidFill>
              </a:rPr>
              <a:t>	</a:t>
            </a:r>
            <a:r>
              <a:rPr lang="en-US" b="1" u="sng" dirty="0">
                <a:solidFill>
                  <a:srgbClr val="9C3488"/>
                </a:solidFill>
              </a:rPr>
              <a:t>It consists of four components:</a:t>
            </a:r>
          </a:p>
          <a:p>
            <a:pPr marL="736600" indent="-227013" algn="just">
              <a:buFont typeface="+mj-lt"/>
              <a:buAutoNum type="romanLcPeriod"/>
            </a:pPr>
            <a:r>
              <a:rPr lang="en-US" dirty="0">
                <a:solidFill>
                  <a:schemeClr val="tx1"/>
                </a:solidFill>
              </a:rPr>
              <a:t> Strengths: Internal capabilities</a:t>
            </a:r>
          </a:p>
          <a:p>
            <a:pPr marL="736600" indent="-227013" algn="just">
              <a:buFont typeface="+mj-lt"/>
              <a:buAutoNum type="romanLcPeriod"/>
            </a:pPr>
            <a:r>
              <a:rPr lang="en-US" dirty="0">
                <a:solidFill>
                  <a:schemeClr val="tx1"/>
                </a:solidFill>
              </a:rPr>
              <a:t> Weaknesses: Internal in-capabilities</a:t>
            </a:r>
          </a:p>
          <a:p>
            <a:pPr marL="736600" indent="-227013" algn="just">
              <a:buFont typeface="+mj-lt"/>
              <a:buAutoNum type="romanLcPeriod"/>
            </a:pPr>
            <a:r>
              <a:rPr lang="en-US" dirty="0">
                <a:solidFill>
                  <a:schemeClr val="tx1"/>
                </a:solidFill>
              </a:rPr>
              <a:t>Opportunities: External favorable conditions</a:t>
            </a:r>
          </a:p>
          <a:p>
            <a:pPr marL="736600" indent="-227013" algn="just">
              <a:buFont typeface="+mj-lt"/>
              <a:buAutoNum type="romanLcPeriod"/>
            </a:pPr>
            <a:r>
              <a:rPr lang="en-US" dirty="0">
                <a:solidFill>
                  <a:schemeClr val="tx1"/>
                </a:solidFill>
              </a:rPr>
              <a:t>Threats: External unfavorable conditions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5E70-7D53-42AA-BF17-8E65AC0C652C}"/>
              </a:ext>
            </a:extLst>
          </p:cNvPr>
          <p:cNvSpPr>
            <a:spLocks noGrp="1"/>
          </p:cNvSpPr>
          <p:nvPr>
            <p:ph type="title"/>
          </p:nvPr>
        </p:nvSpPr>
        <p:spPr/>
        <p:txBody>
          <a:bodyPr>
            <a:normAutofit fontScale="90000"/>
          </a:bodyPr>
          <a:lstStyle/>
          <a:p>
            <a:br>
              <a:rPr lang="en-US" sz="3200" b="1" dirty="0">
                <a:effectLst/>
                <a:latin typeface="Times New Roman" panose="02020603050405020304" pitchFamily="18" charset="0"/>
                <a:ea typeface="Calibri" panose="020F0502020204030204" pitchFamily="34" charset="0"/>
                <a:cs typeface="Mangal" panose="02040503050203030202" pitchFamily="18" charset="0"/>
              </a:rPr>
            </a:br>
            <a:r>
              <a:rPr lang="en-US" sz="3200" b="1" dirty="0">
                <a:effectLst/>
                <a:latin typeface="Times New Roman" panose="02020603050405020304" pitchFamily="18" charset="0"/>
                <a:ea typeface="Calibri" panose="020F0502020204030204" pitchFamily="34" charset="0"/>
                <a:cs typeface="Mangal" panose="02040503050203030202" pitchFamily="18" charset="0"/>
              </a:rPr>
              <a:t>Tools for planning</a:t>
            </a:r>
            <a:br>
              <a:rPr lang="en-US" sz="32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Content Placeholder 2">
            <a:extLst>
              <a:ext uri="{FF2B5EF4-FFF2-40B4-BE49-F238E27FC236}">
                <a16:creationId xmlns:a16="http://schemas.microsoft.com/office/drawing/2014/main" id="{ED547DFD-70D1-45BD-96AC-8748A592F161}"/>
              </a:ext>
            </a:extLst>
          </p:cNvPr>
          <p:cNvSpPr>
            <a:spLocks noGrp="1"/>
          </p:cNvSpPr>
          <p:nvPr>
            <p:ph idx="1"/>
          </p:nvPr>
        </p:nvSpPr>
        <p:spPr/>
        <p:txBody>
          <a:bodyPr>
            <a:normAutofit/>
          </a:bodyPr>
          <a:lstStyle/>
          <a:p>
            <a:pPr marL="0" marR="0" indent="0" algn="just">
              <a:lnSpc>
                <a:spcPct val="115000"/>
              </a:lnSpc>
              <a:spcBef>
                <a:spcPts val="0"/>
              </a:spcBef>
              <a:spcAft>
                <a:spcPts val="1000"/>
              </a:spcAft>
              <a:buNone/>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There are different types of tools that are used for planning. The tools are as follows: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Forecasting: </a:t>
            </a:r>
            <a:r>
              <a:rPr lang="en-US" sz="1800" dirty="0">
                <a:effectLst/>
                <a:latin typeface="Times New Roman" panose="02020603050405020304" pitchFamily="18" charset="0"/>
                <a:ea typeface="Calibri" panose="020F0502020204030204" pitchFamily="34" charset="0"/>
                <a:cs typeface="Mangal" panose="02040503050203030202" pitchFamily="18" charset="0"/>
              </a:rPr>
              <a:t>Forecasting is the process of predicting future events. It helps to recognize the future opportunities and threats. For example sales forecasting, technological forecasting etc. Quantitative techniques used in forecasting are time series analysis, regression analysis, causal model etc.</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Network techniques: </a:t>
            </a:r>
            <a:r>
              <a:rPr lang="en-US" sz="1800" dirty="0">
                <a:effectLst/>
                <a:latin typeface="Times New Roman" panose="02020603050405020304" pitchFamily="18" charset="0"/>
                <a:ea typeface="Calibri" panose="020F0502020204030204" pitchFamily="34" charset="0"/>
                <a:cs typeface="Mangal" panose="02040503050203030202" pitchFamily="18" charset="0"/>
              </a:rPr>
              <a:t>PERT and CPM are used to make plan, control the time and cost of the project. CPM (Critical Path Method) is a deterministic approach used to find the minimum time for completing a project. We find the critical path for the project completion. PERT (Program Evaluation and Review Technique) is a probabilistic approach used for research and development projects. We don’t know the time of completion in this case. We calculate optimistic time (minimum time), normal time and pessimistic time (maximum time) for completing a project here.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Flow chart: </a:t>
            </a:r>
            <a:r>
              <a:rPr lang="en-US" sz="1800" dirty="0">
                <a:effectLst/>
                <a:latin typeface="Times New Roman" panose="02020603050405020304" pitchFamily="18" charset="0"/>
                <a:ea typeface="Calibri" panose="020F0502020204030204" pitchFamily="34" charset="0"/>
                <a:cs typeface="Mangal" panose="02040503050203030202" pitchFamily="18" charset="0"/>
              </a:rPr>
              <a:t>Pictorial representation of how a system works is a flow chart. We arrange events in order of their desired occurrence here. It is helpful for the managers to understand about the activities and events easily. Besides it encourages the critical thinking but it has a disadvantage that it does not show the time for project completion.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1232876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F204-616F-4385-9F2E-74452A6FC775}"/>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696BBF38-B8A3-4063-8647-E879AB56B83B}"/>
              </a:ext>
            </a:extLst>
          </p:cNvPr>
          <p:cNvSpPr>
            <a:spLocks noGrp="1"/>
          </p:cNvSpPr>
          <p:nvPr>
            <p:ph idx="1"/>
          </p:nvPr>
        </p:nvSpPr>
        <p:spPr/>
        <p:txBody>
          <a:bodyPr/>
          <a:lstStyle/>
          <a:p>
            <a:pPr marL="342900" marR="0" lvl="0" indent="-342900" algn="just">
              <a:lnSpc>
                <a:spcPct val="115000"/>
              </a:lnSpc>
              <a:spcBef>
                <a:spcPts val="0"/>
              </a:spcBef>
              <a:spcAft>
                <a:spcPts val="0"/>
              </a:spcAft>
              <a:buAutoNum type="arabicPeriod" startAt="4"/>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Gantt chart: </a:t>
            </a:r>
            <a:r>
              <a:rPr lang="en-US" sz="1800" dirty="0">
                <a:effectLst/>
                <a:latin typeface="Times New Roman" panose="02020603050405020304" pitchFamily="18" charset="0"/>
                <a:ea typeface="Calibri" panose="020F0502020204030204" pitchFamily="34" charset="0"/>
                <a:cs typeface="Mangal" panose="02040503050203030202" pitchFamily="18" charset="0"/>
              </a:rPr>
              <a:t>It is another important tool for planning and controlling. The basic focus is given on the activities and time required to complete them. The vertical dimension of the Gantt chart consists of the activities and the horizontal dimension consists of the time frame. (Draw figure too)</a:t>
            </a:r>
          </a:p>
          <a:p>
            <a:pPr marL="342900" marR="0" lvl="0" indent="-342900" algn="just">
              <a:lnSpc>
                <a:spcPct val="115000"/>
              </a:lnSpc>
              <a:spcBef>
                <a:spcPts val="0"/>
              </a:spcBef>
              <a:spcAft>
                <a:spcPts val="0"/>
              </a:spcAft>
              <a:buAutoNum type="arabicPeriod" startAt="4"/>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Break even analysis: </a:t>
            </a:r>
            <a:r>
              <a:rPr lang="en-US" sz="1800" dirty="0">
                <a:effectLst/>
                <a:latin typeface="Times New Roman" panose="02020603050405020304" pitchFamily="18" charset="0"/>
                <a:ea typeface="Calibri" panose="020F0502020204030204" pitchFamily="34" charset="0"/>
                <a:cs typeface="Mangal" panose="02040503050203030202" pitchFamily="18" charset="0"/>
              </a:rPr>
              <a:t>The break even analysis is also called the cost volume analysis. BEP is the point where the cost equals the revenue. The point above the BEP is the profit and the point below the BEP is loss for the organization.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457200" marR="0" algn="just">
              <a:lnSpc>
                <a:spcPct val="115000"/>
              </a:lnSpc>
              <a:spcBef>
                <a:spcPts val="0"/>
              </a:spcBef>
              <a:spcAft>
                <a:spcPts val="0"/>
              </a:spcAft>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BEP= Fixed cost/ (Selling price per unit-variable cost per unit)</a:t>
            </a:r>
            <a:endParaRPr lang="en-US" dirty="0">
              <a:latin typeface="Calibri" panose="020F0502020204030204" pitchFamily="34" charset="0"/>
              <a:ea typeface="Calibri" panose="020F0502020204030204" pitchFamily="34" charset="0"/>
              <a:cs typeface="Mangal" panose="02040503050203030202" pitchFamily="18" charset="0"/>
            </a:endParaRPr>
          </a:p>
          <a:p>
            <a:pPr marL="571500" marR="0" indent="-342900" algn="just">
              <a:lnSpc>
                <a:spcPct val="115000"/>
              </a:lnSpc>
              <a:spcBef>
                <a:spcPts val="0"/>
              </a:spcBef>
              <a:spcAft>
                <a:spcPts val="0"/>
              </a:spcAft>
              <a:buAutoNum type="arabicPeriod" startAt="6"/>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Linear programming: </a:t>
            </a:r>
            <a:r>
              <a:rPr lang="en-US" sz="1800" dirty="0">
                <a:effectLst/>
                <a:latin typeface="Times New Roman" panose="02020603050405020304" pitchFamily="18" charset="0"/>
                <a:ea typeface="Calibri" panose="020F0502020204030204" pitchFamily="34" charset="0"/>
                <a:cs typeface="Mangal" panose="02040503050203030202" pitchFamily="18" charset="0"/>
              </a:rPr>
              <a:t>It is a mathematical method used to find how the resources can be used efficiently that produces maximum output at lower cost. There can be different resources essential for the completion of a project. The organization makes linear programming such that it can use the resources in the best possible manner such that the cost can be low.</a:t>
            </a:r>
            <a:endParaRPr lang="en-US" dirty="0">
              <a:latin typeface="Calibri" panose="020F0502020204030204" pitchFamily="34" charset="0"/>
              <a:ea typeface="Calibri" panose="020F0502020204030204" pitchFamily="34" charset="0"/>
              <a:cs typeface="Mangal" panose="02040503050203030202" pitchFamily="18" charset="0"/>
            </a:endParaRPr>
          </a:p>
          <a:p>
            <a:pPr marL="571500" marR="0" indent="-342900" algn="just">
              <a:lnSpc>
                <a:spcPct val="115000"/>
              </a:lnSpc>
              <a:spcBef>
                <a:spcPts val="0"/>
              </a:spcBef>
              <a:spcAft>
                <a:spcPts val="0"/>
              </a:spcAft>
              <a:buAutoNum type="arabicPeriod" startAt="6"/>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Simulation: </a:t>
            </a:r>
            <a:r>
              <a:rPr lang="en-US" sz="1800" dirty="0">
                <a:effectLst/>
                <a:latin typeface="Times New Roman" panose="02020603050405020304" pitchFamily="18" charset="0"/>
                <a:ea typeface="Calibri" panose="020F0502020204030204" pitchFamily="34" charset="0"/>
                <a:cs typeface="Mangal" panose="02040503050203030202" pitchFamily="18" charset="0"/>
              </a:rPr>
              <a:t>Managers in this modern world don’t work on any projects directly. They use computer programming to construct virtual programs that give the same results as in the real life situation. It even estimates cost and resources essential for the completion of the project on time. Managers can now know about it and if there is profit, then they can work for it.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380385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2AFB-E9EE-4B4B-8B60-1BA463C975B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F2BD1013-FBFF-4AC0-8F1A-65CBBA57C455}"/>
              </a:ext>
            </a:extLst>
          </p:cNvPr>
          <p:cNvSpPr>
            <a:spLocks noGrp="1"/>
          </p:cNvSpPr>
          <p:nvPr>
            <p:ph idx="1"/>
          </p:nvPr>
        </p:nvSpPr>
        <p:spPr/>
        <p:txBody>
          <a:bodyPr/>
          <a:lstStyle/>
          <a:p>
            <a:pPr marL="0" indent="0">
              <a:buNone/>
            </a:pPr>
            <a:r>
              <a:rPr lang="en-US" b="1" dirty="0"/>
              <a:t>Unit 5: Planning and Decision Making </a:t>
            </a:r>
          </a:p>
          <a:p>
            <a:pPr marL="0" indent="0">
              <a:buNone/>
            </a:pPr>
            <a:r>
              <a:rPr lang="en-US" dirty="0"/>
              <a:t> Concept, types, hierarchy of planning. </a:t>
            </a:r>
          </a:p>
          <a:p>
            <a:pPr marL="0" indent="0">
              <a:buNone/>
            </a:pPr>
            <a:r>
              <a:rPr lang="en-US" dirty="0"/>
              <a:t>Process and importance of planning. </a:t>
            </a:r>
          </a:p>
          <a:p>
            <a:pPr marL="0" indent="0">
              <a:buNone/>
            </a:pPr>
            <a:r>
              <a:rPr lang="en-US" dirty="0"/>
              <a:t>Strategic planning. </a:t>
            </a:r>
          </a:p>
          <a:p>
            <a:pPr marL="0" indent="0">
              <a:buNone/>
            </a:pPr>
            <a:r>
              <a:rPr lang="en-US" dirty="0"/>
              <a:t>Environmental scanning – concept and methods. </a:t>
            </a:r>
          </a:p>
          <a:p>
            <a:pPr marL="0" indent="0">
              <a:buNone/>
            </a:pPr>
            <a:r>
              <a:rPr lang="en-US" dirty="0"/>
              <a:t>SWOT analysis. </a:t>
            </a:r>
          </a:p>
          <a:p>
            <a:pPr marL="0" indent="0">
              <a:buNone/>
            </a:pPr>
            <a:r>
              <a:rPr lang="en-US" dirty="0"/>
              <a:t>Formulation and implementation of strategic plans. </a:t>
            </a:r>
          </a:p>
          <a:p>
            <a:pPr marL="0" indent="0">
              <a:buNone/>
            </a:pPr>
            <a:r>
              <a:rPr lang="en-US" dirty="0"/>
              <a:t>Quantitative tools for planning. </a:t>
            </a:r>
          </a:p>
          <a:p>
            <a:pPr marL="0" indent="0">
              <a:buNone/>
            </a:pPr>
            <a:r>
              <a:rPr lang="en-US" dirty="0"/>
              <a:t>Decision making – definition and approaches. Types of decisions. </a:t>
            </a:r>
          </a:p>
          <a:p>
            <a:pPr marL="0" indent="0">
              <a:buNone/>
            </a:pPr>
            <a:r>
              <a:rPr lang="en-US" dirty="0"/>
              <a:t>Decision making under conditions of certainty and uncertainty. </a:t>
            </a:r>
          </a:p>
          <a:p>
            <a:pPr marL="0" indent="0">
              <a:buNone/>
            </a:pPr>
            <a:r>
              <a:rPr lang="en-US" dirty="0"/>
              <a:t>Problem solving – concepts, types of problem.</a:t>
            </a:r>
          </a:p>
          <a:p>
            <a:pPr marL="0" indent="0">
              <a:buNone/>
            </a:pPr>
            <a:r>
              <a:rPr lang="en-US" dirty="0"/>
              <a:t> Problem solving strategies.</a:t>
            </a:r>
          </a:p>
        </p:txBody>
      </p:sp>
    </p:spTree>
    <p:extLst>
      <p:ext uri="{BB962C8B-B14F-4D97-AF65-F5344CB8AC3E}">
        <p14:creationId xmlns:p14="http://schemas.microsoft.com/office/powerpoint/2010/main" val="1227688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7CD5-4C44-4171-A95C-AA5BB8A5BAC9}"/>
              </a:ext>
            </a:extLst>
          </p:cNvPr>
          <p:cNvSpPr>
            <a:spLocks noGrp="1"/>
          </p:cNvSpPr>
          <p:nvPr>
            <p:ph type="title"/>
          </p:nvPr>
        </p:nvSpPr>
        <p:spPr/>
        <p:txBody>
          <a:bodyPr>
            <a:normAutofit fontScale="90000"/>
          </a:bodyPr>
          <a:lstStyle/>
          <a:p>
            <a:br>
              <a:rPr lang="en-US" sz="3200" b="1" dirty="0">
                <a:effectLst/>
                <a:latin typeface="Times New Roman" panose="02020603050405020304" pitchFamily="18" charset="0"/>
                <a:ea typeface="Calibri" panose="020F0502020204030204" pitchFamily="34" charset="0"/>
                <a:cs typeface="Mangal" panose="02040503050203030202" pitchFamily="18" charset="0"/>
              </a:rPr>
            </a:br>
            <a:r>
              <a:rPr lang="en-US" sz="3200" b="1" dirty="0">
                <a:effectLst/>
                <a:latin typeface="Times New Roman" panose="02020603050405020304" pitchFamily="18" charset="0"/>
                <a:ea typeface="Calibri" panose="020F0502020204030204" pitchFamily="34" charset="0"/>
                <a:cs typeface="Mangal" panose="02040503050203030202" pitchFamily="18" charset="0"/>
              </a:rPr>
              <a:t>Decision making</a:t>
            </a:r>
            <a:br>
              <a:rPr lang="en-US" sz="32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Content Placeholder 2">
            <a:extLst>
              <a:ext uri="{FF2B5EF4-FFF2-40B4-BE49-F238E27FC236}">
                <a16:creationId xmlns:a16="http://schemas.microsoft.com/office/drawing/2014/main" id="{6B59F66E-CDB3-40E0-92EF-2E8C5D9BB47F}"/>
              </a:ext>
            </a:extLst>
          </p:cNvPr>
          <p:cNvSpPr>
            <a:spLocks noGrp="1"/>
          </p:cNvSpPr>
          <p:nvPr>
            <p:ph idx="1"/>
          </p:nvPr>
        </p:nvSpPr>
        <p:spPr/>
        <p:txBody>
          <a:bodyPr/>
          <a:lstStyle/>
          <a:p>
            <a:pPr marL="0" marR="0" indent="0" algn="just">
              <a:lnSpc>
                <a:spcPct val="115000"/>
              </a:lnSpc>
              <a:spcBef>
                <a:spcPts val="0"/>
              </a:spcBef>
              <a:spcAft>
                <a:spcPts val="1000"/>
              </a:spcAft>
              <a:buNone/>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Decision making is a process of selecting the best course of action out of many available alternatives. According to Griffin “ Decision making is the act of choosing one alternative from amongst a set of alternatives”.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1000"/>
              </a:spcAft>
              <a:buNone/>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Managers have to use their skill, knowledge and intuition during the process of decision making. Many alternatives can generate during the process of planning but during the process of decision making an organization selects only one of the alternatives. So, it must be sure that the selected action will provide the best possible results in the given situation. So we say that decision making is the process of selecting a course of action from among alternatives.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2915224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9EFB-4F68-4624-8ED7-333A9B2CC479}"/>
              </a:ext>
            </a:extLst>
          </p:cNvPr>
          <p:cNvSpPr>
            <a:spLocks noGrp="1"/>
          </p:cNvSpPr>
          <p:nvPr>
            <p:ph type="title"/>
          </p:nvPr>
        </p:nvSpPr>
        <p:spPr/>
        <p:txBody>
          <a:bodyPr/>
          <a:lstStyle/>
          <a:p>
            <a:r>
              <a:rPr lang="en-US" sz="3200" b="1" dirty="0">
                <a:effectLst/>
                <a:latin typeface="Times New Roman" panose="02020603050405020304" pitchFamily="18" charset="0"/>
                <a:ea typeface="Calibri" panose="020F0502020204030204" pitchFamily="34" charset="0"/>
                <a:cs typeface="Mangal" panose="02040503050203030202" pitchFamily="18" charset="0"/>
              </a:rPr>
              <a:t>Decision making conditions</a:t>
            </a:r>
            <a:endParaRPr lang="en-US" dirty="0"/>
          </a:p>
        </p:txBody>
      </p:sp>
      <p:sp>
        <p:nvSpPr>
          <p:cNvPr id="3" name="Content Placeholder 2">
            <a:extLst>
              <a:ext uri="{FF2B5EF4-FFF2-40B4-BE49-F238E27FC236}">
                <a16:creationId xmlns:a16="http://schemas.microsoft.com/office/drawing/2014/main" id="{974D6D62-9AA5-45AB-AA55-BBA4138F25D8}"/>
              </a:ext>
            </a:extLst>
          </p:cNvPr>
          <p:cNvSpPr>
            <a:spLocks noGrp="1"/>
          </p:cNvSpPr>
          <p:nvPr>
            <p:ph idx="1"/>
          </p:nvPr>
        </p:nvSpPr>
        <p:spPr/>
        <p:txBody>
          <a:bodyPr>
            <a:normAutofit/>
          </a:bodyPr>
          <a:lstStyle/>
          <a:p>
            <a:pPr marL="0" marR="0" indent="0" algn="just">
              <a:lnSpc>
                <a:spcPct val="115000"/>
              </a:lnSpc>
              <a:spcBef>
                <a:spcPts val="0"/>
              </a:spcBef>
              <a:spcAft>
                <a:spcPts val="1000"/>
              </a:spcAft>
              <a:buNone/>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There are three different conditions used in decision making as follows: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Conditions of certainty: </a:t>
            </a:r>
            <a:r>
              <a:rPr lang="en-US" sz="1800" dirty="0">
                <a:effectLst/>
                <a:latin typeface="Times New Roman" panose="02020603050405020304" pitchFamily="18" charset="0"/>
                <a:ea typeface="Calibri" panose="020F0502020204030204" pitchFamily="34" charset="0"/>
                <a:cs typeface="Mangal" panose="02040503050203030202" pitchFamily="18" charset="0"/>
              </a:rPr>
              <a:t>A manger has all the essential information and he can predict the consequences of his actions. He knows the outcomes from each alternative. He has specific, measurable, accurate, realistic and timely information. Based on these information, he can make an accurate decision. For example, you want to buy a laptop for an office. You can easily achieve information about different laptops from the internet. You can compare different laptops and select the suitable one for business. It is a very easy task. So decisions can be made easily under conditions of certainty.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arabicPeriod"/>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Conditions of risk: </a:t>
            </a:r>
            <a:r>
              <a:rPr lang="en-US" sz="1800" dirty="0">
                <a:effectLst/>
                <a:latin typeface="Times New Roman" panose="02020603050405020304" pitchFamily="18" charset="0"/>
                <a:ea typeface="Calibri" panose="020F0502020204030204" pitchFamily="34" charset="0"/>
                <a:cs typeface="Mangal" panose="02040503050203030202" pitchFamily="18" charset="0"/>
              </a:rPr>
              <a:t>If the action cannot be 100% success, then we call it a risk. As the risk increases, problem for decision making also increase. A wrong decision is not only a waste of time, money and other resources but also a cause to loose good opportunity and a cause to invite a threat. Decision making becomes risky when the outcome from the alternatives cannot be predicted. For example, you want to establish a cake factory. Cake needs flour as a basic ingredient. You know that flour can be easily achieved form the market but you cannot be 100% sure for the good cultivation of flour as it depends on various factors as weather, rainfall, seeds, farming skills etc. Poor supply of flour can create difficulty for your business.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3981299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C4BF-A490-4F20-B8B4-D7E82B332E65}"/>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7A5D5E54-135A-4A07-A470-CFD3FF902350}"/>
              </a:ext>
            </a:extLst>
          </p:cNvPr>
          <p:cNvSpPr>
            <a:spLocks noGrp="1"/>
          </p:cNvSpPr>
          <p:nvPr>
            <p:ph idx="1"/>
          </p:nvPr>
        </p:nvSpPr>
        <p:spPr/>
        <p:txBody>
          <a:bodyPr/>
          <a:lstStyle/>
          <a:p>
            <a:pPr marL="0" indent="0" algn="just">
              <a:lnSpc>
                <a:spcPct val="150000"/>
              </a:lnSpc>
              <a:buNone/>
            </a:pPr>
            <a:r>
              <a:rPr lang="en-US" sz="1800" b="1" dirty="0">
                <a:effectLst/>
                <a:latin typeface="Times New Roman" panose="02020603050405020304" pitchFamily="18" charset="0"/>
                <a:ea typeface="Calibri" panose="020F0502020204030204" pitchFamily="34" charset="0"/>
                <a:cs typeface="Mangal" panose="02040503050203030202" pitchFamily="18" charset="0"/>
              </a:rPr>
              <a:t>Conditions for uncertainty: </a:t>
            </a:r>
            <a:r>
              <a:rPr lang="en-US" sz="1800" dirty="0">
                <a:effectLst/>
                <a:latin typeface="Times New Roman" panose="02020603050405020304" pitchFamily="18" charset="0"/>
                <a:ea typeface="Calibri" panose="020F0502020204030204" pitchFamily="34" charset="0"/>
                <a:cs typeface="Mangal" panose="02040503050203030202" pitchFamily="18" charset="0"/>
              </a:rPr>
              <a:t>Managers do not have enough information to predict the future or make decisions. They only know very little about the alternative plans and their outcomes. There is a very high risk and there is a lack of past data. Uncertainty arises due to uncertain external factors and lack of sufficient information. The decision makers have to use their knowledge, skills, experience, intuition etc. for making decisions. For example, you want to launch a new product based on new idea. You don’t know whether the new product will be accepted by the people or not. You don’t have any past information to help in your decision making. So there is equal chance of success and failure for the product. Such condition is called condition for uncertainty.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507331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896A-7C11-40B8-B0CD-A0AD40DDA079}"/>
              </a:ext>
            </a:extLst>
          </p:cNvPr>
          <p:cNvSpPr>
            <a:spLocks noGrp="1"/>
          </p:cNvSpPr>
          <p:nvPr>
            <p:ph type="title"/>
          </p:nvPr>
        </p:nvSpPr>
        <p:spPr/>
        <p:txBody>
          <a:bodyPr>
            <a:normAutofit fontScale="90000"/>
          </a:bodyPr>
          <a:lstStyle/>
          <a:p>
            <a:br>
              <a:rPr lang="en-US" sz="3200" b="1" dirty="0">
                <a:effectLst/>
                <a:latin typeface="Times New Roman" panose="02020603050405020304" pitchFamily="18" charset="0"/>
                <a:ea typeface="Calibri" panose="020F0502020204030204" pitchFamily="34" charset="0"/>
                <a:cs typeface="Mangal" panose="02040503050203030202" pitchFamily="18" charset="0"/>
              </a:rPr>
            </a:br>
            <a:r>
              <a:rPr lang="en-US" sz="3200" b="1" dirty="0">
                <a:effectLst/>
                <a:latin typeface="Times New Roman" panose="02020603050405020304" pitchFamily="18" charset="0"/>
                <a:ea typeface="Calibri" panose="020F0502020204030204" pitchFamily="34" charset="0"/>
                <a:cs typeface="Mangal" panose="02040503050203030202" pitchFamily="18" charset="0"/>
              </a:rPr>
              <a:t>Types of decisions</a:t>
            </a:r>
            <a:br>
              <a:rPr lang="en-US" sz="32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
        <p:nvSpPr>
          <p:cNvPr id="3" name="Content Placeholder 2">
            <a:extLst>
              <a:ext uri="{FF2B5EF4-FFF2-40B4-BE49-F238E27FC236}">
                <a16:creationId xmlns:a16="http://schemas.microsoft.com/office/drawing/2014/main" id="{2E288C97-BC90-4A8E-A384-004767928F35}"/>
              </a:ext>
            </a:extLst>
          </p:cNvPr>
          <p:cNvSpPr>
            <a:spLocks noGrp="1"/>
          </p:cNvSpPr>
          <p:nvPr>
            <p:ph idx="1"/>
          </p:nvPr>
        </p:nvSpPr>
        <p:spPr/>
        <p:txBody>
          <a:bodyPr>
            <a:normAutofit fontScale="85000" lnSpcReduction="10000"/>
          </a:bodyPr>
          <a:lstStyle/>
          <a:p>
            <a:pPr marL="0" marR="0" indent="0" algn="just">
              <a:lnSpc>
                <a:spcPct val="110000"/>
              </a:lnSpc>
              <a:spcBef>
                <a:spcPts val="0"/>
              </a:spcBef>
              <a:spcAft>
                <a:spcPts val="1000"/>
              </a:spcAft>
              <a:buNone/>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By frequency: Programmed and non-programmed decisions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0000"/>
              </a:lnSpc>
              <a:spcBef>
                <a:spcPts val="0"/>
              </a:spcBef>
              <a:spcAft>
                <a:spcPts val="1000"/>
              </a:spcAft>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Programmed decision are routine and repetitive in nature. They are generally done by the first line managers. Such decisions require little thinking and don’t require deep study and past decisions. More than 90% of the managerial decisions are programmed.</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0000"/>
              </a:lnSpc>
              <a:spcBef>
                <a:spcPts val="0"/>
              </a:spcBef>
              <a:spcAft>
                <a:spcPts val="1000"/>
              </a:spcAft>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Non programmed decisions are unique or creative in nature. No existing policies or standard operating procedures are available for such decisions. They are the strategic decisions or true managerial decisions.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0000"/>
              </a:lnSpc>
              <a:spcBef>
                <a:spcPts val="0"/>
              </a:spcBef>
              <a:spcAft>
                <a:spcPts val="1000"/>
              </a:spcAft>
              <a:buNone/>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Routine and basic decisions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0000"/>
              </a:lnSpc>
              <a:spcBef>
                <a:spcPts val="0"/>
              </a:spcBef>
              <a:spcAft>
                <a:spcPts val="1000"/>
              </a:spcAft>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Routine decision are made for day to day operation of the organization. They are mainly done by the lower management to continue organizational activities. For example, repair and maintenance of machines, exchange of work etc.</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0000"/>
              </a:lnSpc>
              <a:spcBef>
                <a:spcPts val="0"/>
              </a:spcBef>
              <a:spcAft>
                <a:spcPts val="1000"/>
              </a:spcAft>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Basic decisions are the strategic decisions made by the top level managers of the organization. For example, expansion of business, replacement of plant and machines, recruitment and selection etc.</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0000"/>
              </a:lnSpc>
              <a:spcBef>
                <a:spcPts val="0"/>
              </a:spcBef>
              <a:spcAft>
                <a:spcPts val="1000"/>
              </a:spcAft>
              <a:buNone/>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Organizational and personal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0000"/>
              </a:lnSpc>
              <a:spcBef>
                <a:spcPts val="0"/>
              </a:spcBef>
              <a:spcAft>
                <a:spcPts val="1000"/>
              </a:spcAft>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Organizational decisions are the formal decisions. Such decisions need to follow official procedures, system and formalities. For example appointment, promotion, transfer etc.</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0000"/>
              </a:lnSpc>
              <a:spcBef>
                <a:spcPts val="0"/>
              </a:spcBef>
              <a:spcAft>
                <a:spcPts val="1000"/>
              </a:spcAft>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Personal decisions: They are the informal decisions. Such decisions don’t affect over the regular performance of the organization because they are made on the basis of personal interests, desire and necessity of decision maker. For example, voluntary retirement, rejecting promotion etc.</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0000"/>
              </a:lnSpc>
              <a:buNone/>
            </a:pPr>
            <a:endParaRPr lang="en-US" dirty="0"/>
          </a:p>
        </p:txBody>
      </p:sp>
    </p:spTree>
    <p:extLst>
      <p:ext uri="{BB962C8B-B14F-4D97-AF65-F5344CB8AC3E}">
        <p14:creationId xmlns:p14="http://schemas.microsoft.com/office/powerpoint/2010/main" val="2285967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9CFD-86B9-4442-8866-2CFEAA185506}"/>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53EAA14B-F909-4BF4-95CD-DF4B0D5BF4B8}"/>
              </a:ext>
            </a:extLst>
          </p:cNvPr>
          <p:cNvSpPr>
            <a:spLocks noGrp="1"/>
          </p:cNvSpPr>
          <p:nvPr>
            <p:ph idx="1"/>
          </p:nvPr>
        </p:nvSpPr>
        <p:spPr/>
        <p:txBody>
          <a:bodyPr/>
          <a:lstStyle/>
          <a:p>
            <a:pPr marL="0" marR="0" indent="0" algn="just">
              <a:lnSpc>
                <a:spcPct val="115000"/>
              </a:lnSpc>
              <a:spcBef>
                <a:spcPts val="0"/>
              </a:spcBef>
              <a:spcAft>
                <a:spcPts val="1000"/>
              </a:spcAft>
              <a:buNone/>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Individual and group decision</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5000"/>
              </a:lnSpc>
              <a:spcBef>
                <a:spcPts val="0"/>
              </a:spcBef>
              <a:spcAft>
                <a:spcPts val="1000"/>
              </a:spcAft>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Individual decision is made by an individual person. They have to use their skill, knowledge, ideas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etc</a:t>
            </a:r>
            <a:r>
              <a:rPr lang="en-US" sz="1800" dirty="0">
                <a:effectLst/>
                <a:latin typeface="Times New Roman" panose="02020603050405020304" pitchFamily="18" charset="0"/>
                <a:ea typeface="Calibri" panose="020F0502020204030204" pitchFamily="34" charset="0"/>
                <a:cs typeface="Mangal" panose="02040503050203030202" pitchFamily="18" charset="0"/>
              </a:rPr>
              <a:t> for such decisions. For example, the decision made by the general manager, departmental heads etc.</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5000"/>
              </a:lnSpc>
              <a:spcBef>
                <a:spcPts val="0"/>
              </a:spcBef>
              <a:spcAft>
                <a:spcPts val="1000"/>
              </a:spcAft>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Group decisions are made by the group of people. For example, board of directors, management committee, partners etc. Voting can be done in group decision making to know about the view of majority. Such decisions are done for the unique works.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15000"/>
              </a:lnSpc>
              <a:spcBef>
                <a:spcPts val="0"/>
              </a:spcBef>
              <a:spcAft>
                <a:spcPts val="1000"/>
              </a:spcAft>
              <a:buNone/>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Policy and operational decision making: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5000"/>
              </a:lnSpc>
              <a:spcBef>
                <a:spcPts val="0"/>
              </a:spcBef>
              <a:spcAft>
                <a:spcPts val="1000"/>
              </a:spcAft>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Policy decisions are made by the top level management. Such decisions can have long term impact on the performance of the whole organization. For example, introduction of new rules, regulations, introduction to new products etc.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5000"/>
              </a:lnSpc>
              <a:spcBef>
                <a:spcPts val="0"/>
              </a:spcBef>
              <a:spcAft>
                <a:spcPts val="1000"/>
              </a:spcAft>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Operational decisions are made by the lower level management for the day to day operation. Decisions are made for the implementation of plans and policies. For example, change in work schedules, amount of remuneration to employees, set up machines etc.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535268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A7DBC-0270-4731-8B6F-92438DA1B336}"/>
              </a:ext>
            </a:extLst>
          </p:cNvPr>
          <p:cNvSpPr>
            <a:spLocks noGrp="1"/>
          </p:cNvSpPr>
          <p:nvPr>
            <p:ph type="title"/>
          </p:nvPr>
        </p:nvSpPr>
        <p:spPr/>
        <p:txBody>
          <a:bodyPr/>
          <a:lstStyle/>
          <a:p>
            <a:r>
              <a:rPr lang="en-US" dirty="0"/>
              <a:t>Approaches to decision making</a:t>
            </a:r>
          </a:p>
        </p:txBody>
      </p:sp>
      <p:sp>
        <p:nvSpPr>
          <p:cNvPr id="3" name="Content Placeholder 2">
            <a:extLst>
              <a:ext uri="{FF2B5EF4-FFF2-40B4-BE49-F238E27FC236}">
                <a16:creationId xmlns:a16="http://schemas.microsoft.com/office/drawing/2014/main" id="{7DE1DAEE-9110-4C6F-BD29-4B17A1A5D019}"/>
              </a:ext>
            </a:extLst>
          </p:cNvPr>
          <p:cNvSpPr>
            <a:spLocks noGrp="1"/>
          </p:cNvSpPr>
          <p:nvPr>
            <p:ph idx="1"/>
          </p:nvPr>
        </p:nvSpPr>
        <p:spPr/>
        <p:txBody>
          <a:bodyPr>
            <a:normAutofit/>
          </a:bodyPr>
          <a:lstStyle/>
          <a:p>
            <a:pPr marL="0" indent="0" algn="just">
              <a:lnSpc>
                <a:spcPct val="100000"/>
              </a:lnSpc>
              <a:buNone/>
            </a:pPr>
            <a:r>
              <a:rPr lang="en-US" dirty="0"/>
              <a:t>There are different approaches used in decision making described as follows:</a:t>
            </a:r>
          </a:p>
          <a:p>
            <a:pPr marL="342900" indent="-342900" algn="just">
              <a:lnSpc>
                <a:spcPct val="100000"/>
              </a:lnSpc>
              <a:buFont typeface="+mj-lt"/>
              <a:buAutoNum type="arabicPeriod"/>
            </a:pPr>
            <a:r>
              <a:rPr lang="en-US" b="1" dirty="0"/>
              <a:t>Classical approach: </a:t>
            </a:r>
            <a:r>
              <a:rPr lang="en-US" b="0" i="0" dirty="0">
                <a:solidFill>
                  <a:srgbClr val="444444"/>
                </a:solidFill>
                <a:effectLst/>
              </a:rPr>
              <a:t>Classical approach is also known as prescriptive, rational or normative model. It specifies how decision should be made to achieve the desired outcome. Under classical approach, decisions are made rationally and directed toward a single and stable goal. It is applied in certainty condition which the decision maker has full information relating to the problem and also knows all the alternative solutions. It is an ideal way in making decision. It is rational in the sense that it is scientific, systematic and step-by-step process. This model assumes the manager as a rational economic man who makes decisions to meet the economic interest of the organization.</a:t>
            </a:r>
          </a:p>
          <a:p>
            <a:pPr marL="0" indent="0" algn="just">
              <a:lnSpc>
                <a:spcPct val="100000"/>
              </a:lnSpc>
              <a:buNone/>
            </a:pPr>
            <a:r>
              <a:rPr lang="en-US" b="1" i="0" dirty="0">
                <a:solidFill>
                  <a:srgbClr val="444444"/>
                </a:solidFill>
                <a:effectLst/>
              </a:rPr>
              <a:t>2. Behavioral Approach To Decision Making: </a:t>
            </a:r>
            <a:r>
              <a:rPr lang="en-US" b="0" i="0" dirty="0">
                <a:solidFill>
                  <a:srgbClr val="444444"/>
                </a:solidFill>
                <a:effectLst/>
              </a:rPr>
              <a:t>Behavioral approach is also known as descriptive approach and administrative model. This theory is proposed by Herbert A Simon, a well known economist, in which he attempts to explain how decisions are made in real life situations. Managers have limited and simplified view of problems because they do not have full information about the problems, do not possess knowledge of all possible alternative solutions, do not have the ability to process environmental and technological information and do not have sufficient time and resources to conduct an exhaustive search for alternative solutions to the problems. Therefore, this model is based on two concepts: bounded rationality (managerial limitations while taking decisions) and satisfying (decisions whose consequences are good enough for the organization).</a:t>
            </a:r>
          </a:p>
          <a:p>
            <a:pPr marL="342900" indent="-342900" algn="just">
              <a:lnSpc>
                <a:spcPct val="100000"/>
              </a:lnSpc>
              <a:buFont typeface="+mj-lt"/>
              <a:buAutoNum type="arabicPeriod"/>
            </a:pPr>
            <a:endParaRPr lang="en-US" dirty="0"/>
          </a:p>
        </p:txBody>
      </p:sp>
    </p:spTree>
    <p:extLst>
      <p:ext uri="{BB962C8B-B14F-4D97-AF65-F5344CB8AC3E}">
        <p14:creationId xmlns:p14="http://schemas.microsoft.com/office/powerpoint/2010/main" val="3117433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C0AA-2D73-4B71-B064-ED2F5583CF80}"/>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073E3C30-B9DD-4D16-9CAB-5B447E2C03B0}"/>
              </a:ext>
            </a:extLst>
          </p:cNvPr>
          <p:cNvSpPr>
            <a:spLocks noGrp="1"/>
          </p:cNvSpPr>
          <p:nvPr>
            <p:ph idx="1"/>
          </p:nvPr>
        </p:nvSpPr>
        <p:spPr/>
        <p:txBody>
          <a:bodyPr/>
          <a:lstStyle/>
          <a:p>
            <a:pPr marL="0" indent="0">
              <a:lnSpc>
                <a:spcPct val="100000"/>
              </a:lnSpc>
              <a:buNone/>
            </a:pPr>
            <a:r>
              <a:rPr lang="en-US" dirty="0"/>
              <a:t>3. </a:t>
            </a:r>
            <a:r>
              <a:rPr lang="en-US" b="1" dirty="0"/>
              <a:t>Rational approach: </a:t>
            </a:r>
            <a:r>
              <a:rPr lang="en-US" dirty="0"/>
              <a:t>In this approach, managers take step by step process to identify the best alternatives. Rational decision making process involve certain process for effective decision making. They are generally defining the problems, identification of alternatives, evaluate the alternatives, selection of best alternative, implementation of selected alternative and follow-up and evaluation of decision. </a:t>
            </a:r>
          </a:p>
        </p:txBody>
      </p:sp>
    </p:spTree>
    <p:extLst>
      <p:ext uri="{BB962C8B-B14F-4D97-AF65-F5344CB8AC3E}">
        <p14:creationId xmlns:p14="http://schemas.microsoft.com/office/powerpoint/2010/main" val="2514782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2D8C1-0159-4D8B-B1A9-1D9D1CAF4DD6}"/>
              </a:ext>
            </a:extLst>
          </p:cNvPr>
          <p:cNvSpPr>
            <a:spLocks noGrp="1"/>
          </p:cNvSpPr>
          <p:nvPr>
            <p:ph type="title"/>
          </p:nvPr>
        </p:nvSpPr>
        <p:spPr/>
        <p:txBody>
          <a:bodyPr/>
          <a:lstStyle/>
          <a:p>
            <a:r>
              <a:rPr lang="en-US" dirty="0"/>
              <a:t>Problem solving (concept)</a:t>
            </a:r>
          </a:p>
        </p:txBody>
      </p:sp>
      <p:sp>
        <p:nvSpPr>
          <p:cNvPr id="3" name="Content Placeholder 2">
            <a:extLst>
              <a:ext uri="{FF2B5EF4-FFF2-40B4-BE49-F238E27FC236}">
                <a16:creationId xmlns:a16="http://schemas.microsoft.com/office/drawing/2014/main" id="{1CB0E4F5-9A99-42E5-AF9B-F892F0E2E416}"/>
              </a:ext>
            </a:extLst>
          </p:cNvPr>
          <p:cNvSpPr>
            <a:spLocks noGrp="1"/>
          </p:cNvSpPr>
          <p:nvPr>
            <p:ph idx="1"/>
          </p:nvPr>
        </p:nvSpPr>
        <p:spPr/>
        <p:txBody>
          <a:bodyPr/>
          <a:lstStyle/>
          <a:p>
            <a:pPr marL="0" indent="0">
              <a:buNone/>
            </a:pPr>
            <a:r>
              <a:rPr lang="en-US" dirty="0"/>
              <a:t>Problem can be defined as the gap between expectation and reality. Whenever the expectation is bigger than the actual performance they we call it a problem. Problem solving is a process of identifying the problem, causes and finding a suitable solution for it from available alternatives. It is very important for the managers to identify the problems as soon and possible and try to solve it quickly because unsolved problems can only cause wastage of materials, time and other resources. </a:t>
            </a:r>
          </a:p>
          <a:p>
            <a:pPr marL="0" indent="0">
              <a:buNone/>
            </a:pPr>
            <a:r>
              <a:rPr lang="en-US" dirty="0"/>
              <a:t>Types of problems:</a:t>
            </a:r>
          </a:p>
          <a:p>
            <a:pPr marL="0" indent="0">
              <a:buNone/>
            </a:pPr>
            <a:r>
              <a:rPr lang="en-US" b="1" dirty="0"/>
              <a:t>On the basis of frequency</a:t>
            </a:r>
          </a:p>
          <a:p>
            <a:r>
              <a:rPr lang="en-US" dirty="0"/>
              <a:t>Routine problems: Regular problems</a:t>
            </a:r>
          </a:p>
          <a:p>
            <a:r>
              <a:rPr lang="en-US" dirty="0"/>
              <a:t>Exceptional problems: Occur occasionally and exceptionally</a:t>
            </a:r>
          </a:p>
          <a:p>
            <a:pPr marL="0" indent="0">
              <a:buNone/>
            </a:pPr>
            <a:r>
              <a:rPr lang="en-US" b="1" dirty="0"/>
              <a:t>On the basis of time</a:t>
            </a:r>
          </a:p>
          <a:p>
            <a:r>
              <a:rPr lang="en-US" dirty="0"/>
              <a:t>Short term problems: If the effect of problems can be removed quickly (Machinery breakdown)</a:t>
            </a:r>
          </a:p>
          <a:p>
            <a:r>
              <a:rPr lang="en-US" dirty="0"/>
              <a:t>Medium term problems: Effect of problems take some time to be solved (machineries, suppliers)</a:t>
            </a:r>
          </a:p>
          <a:p>
            <a:r>
              <a:rPr lang="en-US" dirty="0"/>
              <a:t>Long term problems: Problems remain for a long time (rules, regulations, policies)</a:t>
            </a:r>
          </a:p>
          <a:p>
            <a:endParaRPr lang="en-US" dirty="0"/>
          </a:p>
        </p:txBody>
      </p:sp>
    </p:spTree>
    <p:extLst>
      <p:ext uri="{BB962C8B-B14F-4D97-AF65-F5344CB8AC3E}">
        <p14:creationId xmlns:p14="http://schemas.microsoft.com/office/powerpoint/2010/main" val="3371970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B707-334C-4677-A388-B00A6E8A8CE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703A637D-5169-4AAD-86C0-02AA926272E6}"/>
              </a:ext>
            </a:extLst>
          </p:cNvPr>
          <p:cNvSpPr>
            <a:spLocks noGrp="1"/>
          </p:cNvSpPr>
          <p:nvPr>
            <p:ph idx="1"/>
          </p:nvPr>
        </p:nvSpPr>
        <p:spPr/>
        <p:txBody>
          <a:bodyPr/>
          <a:lstStyle/>
          <a:p>
            <a:pPr marL="0" indent="0">
              <a:buNone/>
            </a:pPr>
            <a:r>
              <a:rPr lang="en-US" b="1" dirty="0"/>
              <a:t>On the basis of Impact</a:t>
            </a:r>
          </a:p>
          <a:p>
            <a:r>
              <a:rPr lang="en-US" dirty="0"/>
              <a:t>Partial impact: Effect only one or few departments</a:t>
            </a:r>
          </a:p>
          <a:p>
            <a:r>
              <a:rPr lang="en-US" dirty="0"/>
              <a:t>Overall impact: Effect whole organization</a:t>
            </a:r>
          </a:p>
          <a:p>
            <a:pPr marL="0" indent="0">
              <a:buNone/>
            </a:pPr>
            <a:r>
              <a:rPr lang="en-US" b="1" dirty="0"/>
              <a:t>On the basis of urgency</a:t>
            </a:r>
          </a:p>
          <a:p>
            <a:r>
              <a:rPr lang="en-US" dirty="0"/>
              <a:t>Urgent problems</a:t>
            </a:r>
          </a:p>
          <a:p>
            <a:r>
              <a:rPr lang="en-US" dirty="0"/>
              <a:t>Non-urgent problems</a:t>
            </a:r>
          </a:p>
          <a:p>
            <a:pPr marL="0" indent="0">
              <a:buNone/>
            </a:pPr>
            <a:r>
              <a:rPr lang="en-US" b="1" dirty="0"/>
              <a:t>On the basis of source of problem</a:t>
            </a:r>
          </a:p>
          <a:p>
            <a:r>
              <a:rPr lang="en-US" dirty="0"/>
              <a:t>Technical problems</a:t>
            </a:r>
          </a:p>
          <a:p>
            <a:r>
              <a:rPr lang="en-US" dirty="0"/>
              <a:t>Human problems</a:t>
            </a:r>
          </a:p>
          <a:p>
            <a:r>
              <a:rPr lang="en-US" dirty="0"/>
              <a:t>Environmental problems</a:t>
            </a:r>
          </a:p>
        </p:txBody>
      </p:sp>
    </p:spTree>
    <p:extLst>
      <p:ext uri="{BB962C8B-B14F-4D97-AF65-F5344CB8AC3E}">
        <p14:creationId xmlns:p14="http://schemas.microsoft.com/office/powerpoint/2010/main" val="4196987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5A5C-B952-4E7F-9B9C-FDE9F4CD8112}"/>
              </a:ext>
            </a:extLst>
          </p:cNvPr>
          <p:cNvSpPr>
            <a:spLocks noGrp="1"/>
          </p:cNvSpPr>
          <p:nvPr>
            <p:ph type="title"/>
          </p:nvPr>
        </p:nvSpPr>
        <p:spPr/>
        <p:txBody>
          <a:bodyPr/>
          <a:lstStyle/>
          <a:p>
            <a:r>
              <a:rPr lang="en-US" dirty="0"/>
              <a:t>Problem solving strategies</a:t>
            </a:r>
          </a:p>
        </p:txBody>
      </p:sp>
      <p:sp>
        <p:nvSpPr>
          <p:cNvPr id="3" name="Content Placeholder 2">
            <a:extLst>
              <a:ext uri="{FF2B5EF4-FFF2-40B4-BE49-F238E27FC236}">
                <a16:creationId xmlns:a16="http://schemas.microsoft.com/office/drawing/2014/main" id="{7DC03CDD-AD65-4906-9659-BD71B6174FA8}"/>
              </a:ext>
            </a:extLst>
          </p:cNvPr>
          <p:cNvSpPr>
            <a:spLocks noGrp="1"/>
          </p:cNvSpPr>
          <p:nvPr>
            <p:ph idx="1"/>
          </p:nvPr>
        </p:nvSpPr>
        <p:spPr/>
        <p:txBody>
          <a:bodyPr/>
          <a:lstStyle/>
          <a:p>
            <a:pPr marL="0" indent="0">
              <a:buNone/>
            </a:pPr>
            <a:r>
              <a:rPr lang="en-US" dirty="0"/>
              <a:t>Problems in an organization can be solved by following the following strategies as follows:</a:t>
            </a:r>
          </a:p>
          <a:p>
            <a:r>
              <a:rPr lang="en-US" dirty="0"/>
              <a:t>To identify the real situation of problem, the person should be separated from the problem. If anybody makes a mistake, it should not be taken personally.</a:t>
            </a:r>
          </a:p>
          <a:p>
            <a:r>
              <a:rPr lang="en-US" dirty="0"/>
              <a:t>Managers should listen all types of problems carefully. They should not dismiss the complaints and rumors.</a:t>
            </a:r>
          </a:p>
          <a:p>
            <a:r>
              <a:rPr lang="en-US" dirty="0"/>
              <a:t>Managers must try to get as much information as possible to solve the problems</a:t>
            </a:r>
          </a:p>
          <a:p>
            <a:r>
              <a:rPr lang="en-US" dirty="0"/>
              <a:t>It is necessary to develop some potential alternatives to solve the problems effectively and efficiently.</a:t>
            </a:r>
          </a:p>
          <a:p>
            <a:r>
              <a:rPr lang="en-US" dirty="0"/>
              <a:t>Managers should decide what to do about the problem. They should try to make agreements and understanding with involved parties</a:t>
            </a:r>
          </a:p>
          <a:p>
            <a:r>
              <a:rPr lang="en-US" dirty="0"/>
              <a:t>Managers should define who will be responsible for each phase of process. For this, they should create accountability</a:t>
            </a:r>
          </a:p>
          <a:p>
            <a:r>
              <a:rPr lang="en-US" dirty="0"/>
              <a:t>Managers must monitor the process of performance. They should be flexible and open to make adjustments as required to accomplish the objectives</a:t>
            </a:r>
          </a:p>
          <a:p>
            <a:r>
              <a:rPr lang="en-US" dirty="0"/>
              <a:t>Managers must be sure to recognize the contribution of those who are involved in resolving the problems. They should give credit where it is due. </a:t>
            </a:r>
          </a:p>
        </p:txBody>
      </p:sp>
    </p:spTree>
    <p:extLst>
      <p:ext uri="{BB962C8B-B14F-4D97-AF65-F5344CB8AC3E}">
        <p14:creationId xmlns:p14="http://schemas.microsoft.com/office/powerpoint/2010/main" val="317102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DA33C-322D-4A82-B081-C7F87D833D32}"/>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50D0686B-6323-464F-B7D8-A0B383B2CDBA}"/>
              </a:ext>
            </a:extLst>
          </p:cNvPr>
          <p:cNvSpPr>
            <a:spLocks noGrp="1"/>
          </p:cNvSpPr>
          <p:nvPr>
            <p:ph idx="1"/>
          </p:nvPr>
        </p:nvSpPr>
        <p:spPr/>
        <p:txBody>
          <a:bodyPr>
            <a:normAutofit/>
          </a:bodyPr>
          <a:lstStyle/>
          <a:p>
            <a:pPr algn="just">
              <a:lnSpc>
                <a:spcPct val="100000"/>
              </a:lnSpc>
            </a:pPr>
            <a:r>
              <a:rPr lang="en-US" sz="1800" dirty="0">
                <a:effectLst/>
                <a:latin typeface="Times New Roman" panose="02020603050405020304" pitchFamily="18" charset="0"/>
                <a:ea typeface="Calibri" panose="020F0502020204030204" pitchFamily="34" charset="0"/>
                <a:cs typeface="Mangal" panose="02040503050203030202" pitchFamily="18" charset="0"/>
              </a:rPr>
              <a:t>Planning means setting the organizational goals and deciding how best to achieve them. It describes a process whereby managers select goals, choose strategies to achieve these goals, allocate responsibility to specific individuals or units, measure success by comparing actual results against the goals and revise plans accordingly. In other words, it is a structured process for making important decisions. It provides direction to the organization. </a:t>
            </a:r>
          </a:p>
          <a:p>
            <a:pPr marL="0" indent="0" algn="just">
              <a:lnSpc>
                <a:spcPct val="100000"/>
              </a:lnSpc>
              <a:buNone/>
            </a:pPr>
            <a:r>
              <a:rPr lang="en-US" dirty="0">
                <a:ea typeface="Calibri" panose="020F0502020204030204" pitchFamily="34" charset="0"/>
                <a:cs typeface="Mangal" panose="02040503050203030202" pitchFamily="18" charset="0"/>
              </a:rPr>
              <a:t>Types (On the basis of level)</a:t>
            </a:r>
          </a:p>
          <a:p>
            <a:pPr marL="342900" marR="0" lvl="0" indent="-342900" algn="just">
              <a:lnSpc>
                <a:spcPct val="100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Mangal" panose="02040503050203030202" pitchFamily="18" charset="0"/>
              </a:rPr>
              <a:t>Strategic plans: </a:t>
            </a:r>
            <a:r>
              <a:rPr lang="en-US" sz="1800" dirty="0">
                <a:effectLst/>
                <a:latin typeface="Times New Roman" panose="02020603050405020304" pitchFamily="18" charset="0"/>
                <a:ea typeface="Calibri" panose="020F0502020204030204" pitchFamily="34" charset="0"/>
                <a:cs typeface="Mangal" panose="02040503050203030202" pitchFamily="18" charset="0"/>
              </a:rPr>
              <a:t>These plans are also called the ‘grand plans’. These plans are made for the whole organization. These plans help in the achievement of strategic goals. The corporate level employees as senior executives develop such plans to decide on the organizational goals and strategies. The top management scans the internal and external environment to understand the organizational strengths and weaknesses (internal environment) and organizational opportunities and threats (external environment). Based on these factors, planning is done.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0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Mangal" panose="02040503050203030202" pitchFamily="18" charset="0"/>
              </a:rPr>
              <a:t>Tactical plans: </a:t>
            </a:r>
            <a:r>
              <a:rPr lang="en-US" sz="1800" dirty="0">
                <a:effectLst/>
                <a:latin typeface="Times New Roman" panose="02020603050405020304" pitchFamily="18" charset="0"/>
                <a:ea typeface="Calibri" panose="020F0502020204030204" pitchFamily="34" charset="0"/>
                <a:cs typeface="Mangal" panose="02040503050203030202" pitchFamily="18" charset="0"/>
              </a:rPr>
              <a:t>Tactical plans transfer broad plans into specific goals and plans. There are different types of functional areas and tactical plans cover these areas. Different tactical plans constitute a strategic plan. There are many middle level managers as HR manager, operation manager etc. who develop a tactical plan. They make tactical plans to achieve the strategic plan. These plans include specific details of targets, resource utilization and time frame.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0000"/>
              </a:lnSpc>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0000"/>
              </a:lnSpc>
              <a:buNone/>
            </a:pPr>
            <a:endParaRPr lang="en-US" dirty="0"/>
          </a:p>
        </p:txBody>
      </p:sp>
    </p:spTree>
    <p:extLst>
      <p:ext uri="{BB962C8B-B14F-4D97-AF65-F5344CB8AC3E}">
        <p14:creationId xmlns:p14="http://schemas.microsoft.com/office/powerpoint/2010/main" val="1582621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E03B-DE3C-4C02-B876-1217F2F8E4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FD1DF8-B0A7-47CC-B788-7431E238B7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6874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FCF2-759A-4948-B188-A22C1F51CE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708575-B90A-48A5-95BA-627A6BB887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3226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D513-C4EE-41E3-BD71-8EFE2AFC8B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6AFFC3-5102-46A0-8AD7-0D7CBC0CDE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6212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2FDD-E930-463C-83CA-1080DBA862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891F66-0CF4-414B-9932-ABF4994E2D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37412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9E0C-4B52-44CD-8F88-C1DF545585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E8A62E-31E2-42FB-86CD-AD9B66D647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76099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083A-5E1A-4F92-B289-7A5EAAA95A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C6F3E-73B0-4BB9-A64D-5405A8F38E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0376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07C4-1385-4F0E-B59F-C5C0277C0A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6F341E-7FB1-43E3-BBC8-801E27D44D9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8895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F343-CD4C-466E-8DF7-2EF7DCE3FC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CB0B30-5F78-4F2C-96EA-286E207C04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691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CC69-4E2A-482C-9481-E43029339BF7}"/>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B6984C0E-A2E7-4EAB-B494-55B20E38C897}"/>
              </a:ext>
            </a:extLst>
          </p:cNvPr>
          <p:cNvSpPr>
            <a:spLocks noGrp="1"/>
          </p:cNvSpPr>
          <p:nvPr>
            <p:ph idx="1"/>
          </p:nvPr>
        </p:nvSpPr>
        <p:spPr>
          <a:xfrm>
            <a:off x="838200" y="1139688"/>
            <a:ext cx="10515600" cy="5581788"/>
          </a:xfrm>
        </p:spPr>
        <p:txBody>
          <a:bodyPr>
            <a:noAutofit/>
          </a:bodyPr>
          <a:lstStyle/>
          <a:p>
            <a:pPr marL="0" indent="0" algn="just">
              <a:lnSpc>
                <a:spcPct val="100000"/>
              </a:lnSpc>
              <a:buNone/>
            </a:pPr>
            <a:r>
              <a:rPr lang="en-US" b="1" dirty="0">
                <a:effectLst/>
                <a:latin typeface="Times New Roman" panose="02020603050405020304" pitchFamily="18" charset="0"/>
                <a:ea typeface="Calibri" panose="020F0502020204030204" pitchFamily="34" charset="0"/>
                <a:cs typeface="Mangal" panose="02040503050203030202" pitchFamily="18" charset="0"/>
              </a:rPr>
              <a:t>3.	Operational plan: </a:t>
            </a:r>
            <a:r>
              <a:rPr lang="en-US" dirty="0">
                <a:effectLst/>
                <a:latin typeface="Times New Roman" panose="02020603050405020304" pitchFamily="18" charset="0"/>
                <a:ea typeface="Calibri" panose="020F0502020204030204" pitchFamily="34" charset="0"/>
                <a:cs typeface="Mangal" panose="02040503050203030202" pitchFamily="18" charset="0"/>
              </a:rPr>
              <a:t>These plans are developed by the lower level managers of the organization. The front line managers or supervisors develop these plans. Operational plans are made to achieve tactical plans/objectives. These are short term plans that deal with routine tasks of the organization. These plans are formulated to translate tactical objectives into specific operational activities assigned to individuals and groups. Day to day activity schedules and budgets are important tools for operational plan. </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indent="0" algn="just">
              <a:lnSpc>
                <a:spcPct val="100000"/>
              </a:lnSpc>
              <a:spcBef>
                <a:spcPts val="0"/>
              </a:spcBef>
              <a:spcAft>
                <a:spcPts val="1000"/>
              </a:spcAft>
              <a:buNone/>
              <a:tabLst>
                <a:tab pos="828040" algn="l"/>
              </a:tabLst>
            </a:pPr>
            <a:r>
              <a:rPr lang="en-US" b="1" dirty="0">
                <a:effectLst/>
                <a:latin typeface="Times New Roman" panose="02020603050405020304" pitchFamily="18" charset="0"/>
                <a:ea typeface="Calibri" panose="020F0502020204030204" pitchFamily="34" charset="0"/>
                <a:cs typeface="Mangal" panose="02040503050203030202" pitchFamily="18" charset="0"/>
              </a:rPr>
              <a:t>Types on the basis of use</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0000"/>
              </a:lnSpc>
              <a:spcBef>
                <a:spcPts val="0"/>
              </a:spcBef>
              <a:spcAft>
                <a:spcPts val="0"/>
              </a:spcAft>
              <a:buFont typeface="Symbol" panose="05050102010706020507" pitchFamily="18" charset="2"/>
              <a:buChar char=""/>
              <a:tabLst>
                <a:tab pos="828040" algn="l"/>
              </a:tabLst>
            </a:pPr>
            <a:r>
              <a:rPr lang="en-US" b="1" dirty="0">
                <a:effectLst/>
                <a:latin typeface="Times New Roman" panose="02020603050405020304" pitchFamily="18" charset="0"/>
                <a:ea typeface="Calibri" panose="020F0502020204030204" pitchFamily="34" charset="0"/>
                <a:cs typeface="Mangal" panose="02040503050203030202" pitchFamily="18" charset="0"/>
              </a:rPr>
              <a:t>Single use plan: </a:t>
            </a:r>
            <a:r>
              <a:rPr lang="en-US" dirty="0">
                <a:effectLst/>
                <a:latin typeface="Times New Roman" panose="02020603050405020304" pitchFamily="18" charset="0"/>
                <a:ea typeface="Calibri" panose="020F0502020204030204" pitchFamily="34" charset="0"/>
                <a:cs typeface="Mangal" panose="02040503050203030202" pitchFamily="18" charset="0"/>
              </a:rPr>
              <a:t>These plans are made for serving the specific purpose and they are done for non-repetitive activities. These plans become useless when the objective is achieved. For example budget.</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0000"/>
              </a:lnSpc>
              <a:spcBef>
                <a:spcPts val="0"/>
              </a:spcBef>
              <a:spcAft>
                <a:spcPts val="1000"/>
              </a:spcAft>
              <a:buFont typeface="Symbol" panose="05050102010706020507" pitchFamily="18" charset="2"/>
              <a:buChar char=""/>
              <a:tabLst>
                <a:tab pos="828040" algn="l"/>
              </a:tabLst>
            </a:pPr>
            <a:r>
              <a:rPr lang="en-US" b="1" dirty="0">
                <a:effectLst/>
                <a:latin typeface="Times New Roman" panose="02020603050405020304" pitchFamily="18" charset="0"/>
                <a:ea typeface="Calibri" panose="020F0502020204030204" pitchFamily="34" charset="0"/>
                <a:cs typeface="Mangal" panose="02040503050203030202" pitchFamily="18" charset="0"/>
              </a:rPr>
              <a:t>Standing use plans: </a:t>
            </a:r>
            <a:r>
              <a:rPr lang="en-US" dirty="0">
                <a:effectLst/>
                <a:latin typeface="Times New Roman" panose="02020603050405020304" pitchFamily="18" charset="0"/>
                <a:ea typeface="Calibri" panose="020F0502020204030204" pitchFamily="34" charset="0"/>
                <a:cs typeface="Mangal" panose="02040503050203030202" pitchFamily="18" charset="0"/>
              </a:rPr>
              <a:t>Such plans can be used again and again. They provide broad guidelines for repetitive activities. These plans can be used for achieving organizational objectives in different situations. For example: objectives, rules, policies, procedures etc.</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0000"/>
              </a:lnSpc>
              <a:spcBef>
                <a:spcPts val="0"/>
              </a:spcBef>
              <a:spcAft>
                <a:spcPts val="1000"/>
              </a:spcAft>
              <a:tabLst>
                <a:tab pos="828040" algn="l"/>
              </a:tabLst>
            </a:pPr>
            <a:r>
              <a:rPr lang="en-US" b="1" dirty="0">
                <a:effectLst/>
                <a:latin typeface="Times New Roman" panose="02020603050405020304" pitchFamily="18" charset="0"/>
                <a:ea typeface="Calibri" panose="020F0502020204030204" pitchFamily="34" charset="0"/>
                <a:cs typeface="Mangal" panose="02040503050203030202" pitchFamily="18" charset="0"/>
              </a:rPr>
              <a:t>Types on the basis of flexibility</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0000"/>
              </a:lnSpc>
              <a:spcBef>
                <a:spcPts val="0"/>
              </a:spcBef>
              <a:spcAft>
                <a:spcPts val="0"/>
              </a:spcAft>
              <a:buFont typeface="Symbol" panose="05050102010706020507" pitchFamily="18" charset="2"/>
              <a:buChar char=""/>
              <a:tabLst>
                <a:tab pos="828040" algn="l"/>
              </a:tabLst>
            </a:pPr>
            <a:r>
              <a:rPr lang="en-US" b="1" dirty="0">
                <a:effectLst/>
                <a:latin typeface="Times New Roman" panose="02020603050405020304" pitchFamily="18" charset="0"/>
                <a:ea typeface="Calibri" panose="020F0502020204030204" pitchFamily="34" charset="0"/>
                <a:cs typeface="Mangal" panose="02040503050203030202" pitchFamily="18" charset="0"/>
              </a:rPr>
              <a:t>Specific plan</a:t>
            </a:r>
            <a:r>
              <a:rPr lang="en-US" b="1">
                <a:effectLst/>
                <a:latin typeface="Times New Roman" panose="02020603050405020304" pitchFamily="18" charset="0"/>
                <a:ea typeface="Calibri" panose="020F0502020204030204" pitchFamily="34" charset="0"/>
                <a:cs typeface="Mangal" panose="02040503050203030202" pitchFamily="18" charset="0"/>
              </a:rPr>
              <a:t>: </a:t>
            </a:r>
            <a:r>
              <a:rPr lang="en-US">
                <a:effectLst/>
                <a:latin typeface="Times New Roman" panose="02020603050405020304" pitchFamily="18" charset="0"/>
                <a:ea typeface="Calibri" panose="020F0502020204030204" pitchFamily="34" charset="0"/>
                <a:cs typeface="Mangal" panose="02040503050203030202" pitchFamily="18" charset="0"/>
              </a:rPr>
              <a:t>Specific </a:t>
            </a:r>
            <a:r>
              <a:rPr lang="en-US" dirty="0">
                <a:effectLst/>
                <a:latin typeface="Times New Roman" panose="02020603050405020304" pitchFamily="18" charset="0"/>
                <a:ea typeface="Calibri" panose="020F0502020204030204" pitchFamily="34" charset="0"/>
                <a:cs typeface="Mangal" panose="02040503050203030202" pitchFamily="18" charset="0"/>
              </a:rPr>
              <a:t>plan is developed for a particular department or unit about the activities to be performed. Members of an organization are clear about the task to be performed and resources to be used. All clearly stated plans are specific plans.</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00000"/>
              </a:lnSpc>
              <a:spcBef>
                <a:spcPts val="0"/>
              </a:spcBef>
              <a:spcAft>
                <a:spcPts val="1000"/>
              </a:spcAft>
              <a:buFont typeface="Symbol" panose="05050102010706020507" pitchFamily="18" charset="2"/>
              <a:buChar char=""/>
              <a:tabLst>
                <a:tab pos="828040" algn="l"/>
              </a:tabLst>
            </a:pPr>
            <a:r>
              <a:rPr lang="en-US" b="1" dirty="0">
                <a:effectLst/>
                <a:latin typeface="Times New Roman" panose="02020603050405020304" pitchFamily="18" charset="0"/>
                <a:ea typeface="Calibri" panose="020F0502020204030204" pitchFamily="34" charset="0"/>
                <a:cs typeface="Mangal" panose="02040503050203030202" pitchFamily="18" charset="0"/>
              </a:rPr>
              <a:t>Flexible plans: </a:t>
            </a:r>
            <a:r>
              <a:rPr lang="en-US" dirty="0">
                <a:effectLst/>
                <a:latin typeface="Times New Roman" panose="02020603050405020304" pitchFamily="18" charset="0"/>
                <a:ea typeface="Calibri" panose="020F0502020204030204" pitchFamily="34" charset="0"/>
                <a:cs typeface="Mangal" panose="02040503050203030202" pitchFamily="18" charset="0"/>
              </a:rPr>
              <a:t>Flexible plan is changeable on the basis of time and situations. It is not specific in terms of procedures and allocation of resources. Such plan only provides guidelines to the members. The members can modify such a plan on the basis of facility and requirement. </a:t>
            </a:r>
            <a:endParaRPr lang="en-US"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0000"/>
              </a:lnSpc>
              <a:buNone/>
            </a:pPr>
            <a:endParaRPr lang="en-US" dirty="0"/>
          </a:p>
        </p:txBody>
      </p:sp>
    </p:spTree>
    <p:extLst>
      <p:ext uri="{BB962C8B-B14F-4D97-AF65-F5344CB8AC3E}">
        <p14:creationId xmlns:p14="http://schemas.microsoft.com/office/powerpoint/2010/main" val="204490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D5BC-D4B1-4FD4-A01C-3EF11C8E6C73}"/>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D43E155C-80D1-4646-A32C-5ACAE2F67B99}"/>
              </a:ext>
            </a:extLst>
          </p:cNvPr>
          <p:cNvSpPr>
            <a:spLocks noGrp="1"/>
          </p:cNvSpPr>
          <p:nvPr>
            <p:ph idx="1"/>
          </p:nvPr>
        </p:nvSpPr>
        <p:spPr/>
        <p:txBody>
          <a:bodyPr>
            <a:normAutofit lnSpcReduction="10000"/>
          </a:bodyPr>
          <a:lstStyle/>
          <a:p>
            <a:pPr marL="0" marR="0" indent="0" algn="just">
              <a:lnSpc>
                <a:spcPct val="115000"/>
              </a:lnSpc>
              <a:spcBef>
                <a:spcPts val="0"/>
              </a:spcBef>
              <a:spcAft>
                <a:spcPts val="1000"/>
              </a:spcAft>
              <a:buNone/>
              <a:tabLst>
                <a:tab pos="828040" algn="l"/>
              </a:tabLst>
            </a:pPr>
            <a:r>
              <a:rPr lang="en-US" sz="1800" dirty="0">
                <a:effectLst/>
                <a:ea typeface="Calibri" panose="020F0502020204030204" pitchFamily="34" charset="0"/>
              </a:rPr>
              <a:t>Different types of activities are to be done in planning in a sequence. Planning process relies on feedback to adjust plans to reality and change. The planning process is like this</a:t>
            </a:r>
          </a:p>
          <a:p>
            <a:pPr marL="342900" marR="0" lvl="0" indent="-342900" algn="just">
              <a:lnSpc>
                <a:spcPct val="115000"/>
              </a:lnSpc>
              <a:spcBef>
                <a:spcPts val="0"/>
              </a:spcBef>
              <a:spcAft>
                <a:spcPts val="0"/>
              </a:spcAft>
              <a:buFont typeface="+mj-lt"/>
              <a:buAutoNum type="arabicPeriod"/>
              <a:tabLst>
                <a:tab pos="828040" algn="l"/>
              </a:tabLst>
            </a:pPr>
            <a:r>
              <a:rPr lang="en-US" sz="1800" b="1" dirty="0">
                <a:effectLst/>
                <a:ea typeface="Calibri" panose="020F0502020204030204" pitchFamily="34" charset="0"/>
              </a:rPr>
              <a:t>Defining mission and goals: </a:t>
            </a:r>
            <a:r>
              <a:rPr lang="en-US" sz="1800" dirty="0">
                <a:effectLst/>
                <a:ea typeface="Calibri" panose="020F0502020204030204" pitchFamily="34" charset="0"/>
              </a:rPr>
              <a:t>This is the first phase of planning process where the organization defines its goals and missions. The mission and goals provide a broad direction to the organization. Organization should only perform its activities under the boundary of mission and goals. Missions defines what an organization wants to achieve and goals are made to attain the missions. So, an organization must define its goals and objectives for effective planning.</a:t>
            </a:r>
          </a:p>
          <a:p>
            <a:pPr marL="342900" marR="0" lvl="0" indent="-342900" algn="just">
              <a:lnSpc>
                <a:spcPct val="115000"/>
              </a:lnSpc>
              <a:spcBef>
                <a:spcPts val="0"/>
              </a:spcBef>
              <a:spcAft>
                <a:spcPts val="0"/>
              </a:spcAft>
              <a:buFont typeface="+mj-lt"/>
              <a:buAutoNum type="arabicPeriod"/>
              <a:tabLst>
                <a:tab pos="828040" algn="l"/>
              </a:tabLst>
            </a:pPr>
            <a:r>
              <a:rPr lang="en-US" sz="1800" b="1" dirty="0">
                <a:effectLst/>
                <a:ea typeface="Calibri" panose="020F0502020204030204" pitchFamily="34" charset="0"/>
              </a:rPr>
              <a:t>Quantification of goals: </a:t>
            </a:r>
            <a:r>
              <a:rPr lang="en-US" sz="1800" dirty="0">
                <a:effectLst/>
                <a:ea typeface="Calibri" panose="020F0502020204030204" pitchFamily="34" charset="0"/>
              </a:rPr>
              <a:t>In order to operationalize the goals, they must be converted into quantitative terms. It will make the goals specific, understandable and easy for achievement. For example </a:t>
            </a:r>
            <a:r>
              <a:rPr lang="en-US" sz="1800" dirty="0" err="1">
                <a:effectLst/>
                <a:ea typeface="Calibri" panose="020F0502020204030204" pitchFamily="34" charset="0"/>
              </a:rPr>
              <a:t>maayos</a:t>
            </a:r>
            <a:r>
              <a:rPr lang="en-US" sz="1800" dirty="0">
                <a:effectLst/>
                <a:ea typeface="Calibri" panose="020F0502020204030204" pitchFamily="34" charset="0"/>
              </a:rPr>
              <a:t> has a goal to increase its sales. Now </a:t>
            </a:r>
            <a:r>
              <a:rPr lang="en-US" sz="1800" dirty="0" err="1">
                <a:effectLst/>
                <a:ea typeface="Calibri" panose="020F0502020204030204" pitchFamily="34" charset="0"/>
              </a:rPr>
              <a:t>maayos</a:t>
            </a:r>
            <a:r>
              <a:rPr lang="en-US" sz="1800" dirty="0">
                <a:effectLst/>
                <a:ea typeface="Calibri" panose="020F0502020204030204" pitchFamily="34" charset="0"/>
              </a:rPr>
              <a:t> quantify its goals by saying that the sales of the </a:t>
            </a:r>
            <a:r>
              <a:rPr lang="en-US" sz="1800" dirty="0" err="1">
                <a:effectLst/>
                <a:ea typeface="Calibri" panose="020F0502020204030204" pitchFamily="34" charset="0"/>
              </a:rPr>
              <a:t>maays</a:t>
            </a:r>
            <a:r>
              <a:rPr lang="en-US" sz="1800" dirty="0">
                <a:effectLst/>
                <a:ea typeface="Calibri" panose="020F0502020204030204" pitchFamily="34" charset="0"/>
              </a:rPr>
              <a:t> should be increased by 5% in the current year.</a:t>
            </a:r>
          </a:p>
          <a:p>
            <a:pPr marL="342900" marR="0" lvl="0" indent="-342900" algn="just">
              <a:lnSpc>
                <a:spcPct val="115000"/>
              </a:lnSpc>
              <a:spcBef>
                <a:spcPts val="0"/>
              </a:spcBef>
              <a:spcAft>
                <a:spcPts val="0"/>
              </a:spcAft>
              <a:buFont typeface="+mj-lt"/>
              <a:buAutoNum type="arabicPeriod"/>
              <a:tabLst>
                <a:tab pos="828040" algn="l"/>
              </a:tabLst>
            </a:pPr>
            <a:r>
              <a:rPr lang="en-US" sz="1800" b="1" dirty="0">
                <a:effectLst/>
                <a:ea typeface="Calibri" panose="020F0502020204030204" pitchFamily="34" charset="0"/>
              </a:rPr>
              <a:t>External environmental analysis: </a:t>
            </a:r>
            <a:r>
              <a:rPr lang="en-US" sz="1800" dirty="0">
                <a:effectLst/>
                <a:ea typeface="Calibri" panose="020F0502020204030204" pitchFamily="34" charset="0"/>
              </a:rPr>
              <a:t>Planning should always be done by keeping the external environmental variables under consideration. They are the uncontrollable factors that are away from the boundary of the organization. These factors can be in the form of political factors, economic factors, socio- cultural factors, technological factors etc. management should always look upon these factors. If there are any changes in these factors then the organization should also make effective changes in the planning.</a:t>
            </a:r>
          </a:p>
          <a:p>
            <a:pPr marL="0" indent="0">
              <a:buNone/>
            </a:pPr>
            <a:endParaRPr lang="en-US" dirty="0"/>
          </a:p>
        </p:txBody>
      </p:sp>
    </p:spTree>
    <p:extLst>
      <p:ext uri="{BB962C8B-B14F-4D97-AF65-F5344CB8AC3E}">
        <p14:creationId xmlns:p14="http://schemas.microsoft.com/office/powerpoint/2010/main" val="391708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1205-10C4-4997-9393-BFBC3E8A2F9C}"/>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AB309B9A-FAC0-4011-B4A9-DD55BC5F5A0E}"/>
              </a:ext>
            </a:extLst>
          </p:cNvPr>
          <p:cNvSpPr>
            <a:spLocks noGrp="1"/>
          </p:cNvSpPr>
          <p:nvPr>
            <p:ph idx="1"/>
          </p:nvPr>
        </p:nvSpPr>
        <p:spPr/>
        <p:txBody>
          <a:bodyPr>
            <a:normAutofit/>
          </a:bodyPr>
          <a:lstStyle/>
          <a:p>
            <a:pPr marL="0" marR="0" lvl="0" indent="0" algn="just">
              <a:lnSpc>
                <a:spcPct val="115000"/>
              </a:lnSpc>
              <a:spcBef>
                <a:spcPts val="0"/>
              </a:spcBef>
              <a:spcAft>
                <a:spcPts val="0"/>
              </a:spcAft>
              <a:buNone/>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4.	</a:t>
            </a:r>
            <a:r>
              <a:rPr lang="en-US" sz="1800" b="1" dirty="0">
                <a:effectLst/>
                <a:latin typeface="Times New Roman" panose="02020603050405020304" pitchFamily="18" charset="0"/>
                <a:ea typeface="Calibri" panose="020F0502020204030204" pitchFamily="34" charset="0"/>
                <a:cs typeface="Mangal" panose="02040503050203030202" pitchFamily="18" charset="0"/>
              </a:rPr>
              <a:t>Internal environment analysis:  </a:t>
            </a:r>
            <a:r>
              <a:rPr lang="en-US" sz="1800" dirty="0">
                <a:effectLst/>
                <a:latin typeface="Times New Roman" panose="02020603050405020304" pitchFamily="18" charset="0"/>
                <a:ea typeface="Calibri" panose="020F0502020204030204" pitchFamily="34" charset="0"/>
                <a:cs typeface="Mangal" panose="02040503050203030202" pitchFamily="18" charset="0"/>
              </a:rPr>
              <a:t>Planning should also be done by keeping the internal environmental variables under consideration. They are the controllable factors that are inside the boundary of the organization. These factors are in the form of management, organization, shareholders, stake holders etc. managers should analyze the internal variables to understand the strengths and weaknesses prevailing inside the organization. An organization should carefully understand its internal environment and see whether it is strong enough for the achievement of goals.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ct val="115000"/>
              </a:lnSpc>
              <a:spcBef>
                <a:spcPts val="0"/>
              </a:spcBef>
              <a:spcAft>
                <a:spcPts val="0"/>
              </a:spcAft>
              <a:buNone/>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5.	</a:t>
            </a:r>
            <a:r>
              <a:rPr lang="en-US" sz="1800" b="1" dirty="0">
                <a:effectLst/>
                <a:latin typeface="Times New Roman" panose="02020603050405020304" pitchFamily="18" charset="0"/>
                <a:ea typeface="Calibri" panose="020F0502020204030204" pitchFamily="34" charset="0"/>
                <a:cs typeface="Mangal" panose="02040503050203030202" pitchFamily="18" charset="0"/>
              </a:rPr>
              <a:t>Developing plans: </a:t>
            </a:r>
            <a:r>
              <a:rPr lang="en-US" sz="1800" dirty="0">
                <a:effectLst/>
                <a:latin typeface="Times New Roman" panose="02020603050405020304" pitchFamily="18" charset="0"/>
                <a:ea typeface="Calibri" panose="020F0502020204030204" pitchFamily="34" charset="0"/>
                <a:cs typeface="Mangal" panose="02040503050203030202" pitchFamily="18" charset="0"/>
              </a:rPr>
              <a:t>There are five activities that take place during the process of plan development as a task list, a flow chart, a schedule, assignments and allocation of resources. Development of a plan is never an easy process. An organization should carefully analyze the availability of resources to carry out the scheduled activities available as employees and their abilities, skills and commitment; time available; availability of equipment; availability of materials and suppliers. A planner should also consider the costs and the sources of the existing and new resources during this process.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408062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9DA8-B3C9-43A1-8276-9BB69B4C0B9B}"/>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B4371E62-D39E-41DF-A8BB-8D87A3EB8AE9}"/>
              </a:ext>
            </a:extLst>
          </p:cNvPr>
          <p:cNvSpPr>
            <a:spLocks noGrp="1"/>
          </p:cNvSpPr>
          <p:nvPr>
            <p:ph idx="1"/>
          </p:nvPr>
        </p:nvSpPr>
        <p:spPr/>
        <p:txBody>
          <a:bodyPr/>
          <a:lstStyle/>
          <a:p>
            <a:pPr marL="0" marR="0" lvl="0" indent="0" algn="just">
              <a:lnSpc>
                <a:spcPct val="115000"/>
              </a:lnSpc>
              <a:spcBef>
                <a:spcPts val="0"/>
              </a:spcBef>
              <a:spcAft>
                <a:spcPts val="0"/>
              </a:spcAft>
              <a:buNone/>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6.	</a:t>
            </a:r>
            <a:r>
              <a:rPr lang="en-US" sz="1800" b="1" dirty="0">
                <a:effectLst/>
                <a:latin typeface="Times New Roman" panose="02020603050405020304" pitchFamily="18" charset="0"/>
                <a:ea typeface="Calibri" panose="020F0502020204030204" pitchFamily="34" charset="0"/>
                <a:cs typeface="Mangal" panose="02040503050203030202" pitchFamily="18" charset="0"/>
              </a:rPr>
              <a:t>Implementation of plans: </a:t>
            </a:r>
            <a:r>
              <a:rPr lang="en-US" sz="1800" dirty="0">
                <a:effectLst/>
                <a:latin typeface="Times New Roman" panose="02020603050405020304" pitchFamily="18" charset="0"/>
                <a:ea typeface="Calibri" panose="020F0502020204030204" pitchFamily="34" charset="0"/>
                <a:cs typeface="Mangal" panose="02040503050203030202" pitchFamily="18" charset="0"/>
              </a:rPr>
              <a:t>Once the sequence of events is decided, the resources are assured and the plan is established, it is ready for implementation. Before the implementation of the plan, a trial run can be done. During the implementation of a plan, managers ensure the availability of resources, motivate people for the timely completion of the activities. They extremely focus on the communication activities, guide the people and facilitate them in their activities during the implementation.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lvl="0" indent="0" algn="just">
              <a:lnSpc>
                <a:spcPct val="115000"/>
              </a:lnSpc>
              <a:spcBef>
                <a:spcPts val="0"/>
              </a:spcBef>
              <a:spcAft>
                <a:spcPts val="1000"/>
              </a:spcAft>
              <a:buNone/>
              <a:tabLst>
                <a:tab pos="82804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7.	</a:t>
            </a:r>
            <a:r>
              <a:rPr lang="en-US" sz="1800" b="1" dirty="0">
                <a:effectLst/>
                <a:latin typeface="Times New Roman" panose="02020603050405020304" pitchFamily="18" charset="0"/>
                <a:ea typeface="Calibri" panose="020F0502020204030204" pitchFamily="34" charset="0"/>
                <a:cs typeface="Mangal" panose="02040503050203030202" pitchFamily="18" charset="0"/>
              </a:rPr>
              <a:t>Controlling and adjusting the plan: </a:t>
            </a:r>
            <a:r>
              <a:rPr lang="en-US" sz="1800" dirty="0">
                <a:effectLst/>
                <a:latin typeface="Times New Roman" panose="02020603050405020304" pitchFamily="18" charset="0"/>
                <a:ea typeface="Calibri" panose="020F0502020204030204" pitchFamily="34" charset="0"/>
                <a:cs typeface="Mangal" panose="02040503050203030202" pitchFamily="18" charset="0"/>
              </a:rPr>
              <a:t>Planning and controlling are two important functions of management that must be taken simultaneously. Only planning is not enough. One should evaluate the activities that are taking place to see whether are activities are on the planned direction or not. If the actual performance is lesser than the planned activities then controlling is done to bring the activities on track.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3610134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1769-6C9B-4E89-8620-E1B4FD245352}"/>
              </a:ext>
            </a:extLst>
          </p:cNvPr>
          <p:cNvSpPr>
            <a:spLocks noGrp="1"/>
          </p:cNvSpPr>
          <p:nvPr>
            <p:ph type="title"/>
          </p:nvPr>
        </p:nvSpPr>
        <p:spPr/>
        <p:txBody>
          <a:bodyPr/>
          <a:lstStyle/>
          <a:p>
            <a:r>
              <a:rPr lang="en-US" dirty="0"/>
              <a:t>Importance </a:t>
            </a:r>
          </a:p>
        </p:txBody>
      </p:sp>
      <p:sp>
        <p:nvSpPr>
          <p:cNvPr id="3" name="Content Placeholder 2">
            <a:extLst>
              <a:ext uri="{FF2B5EF4-FFF2-40B4-BE49-F238E27FC236}">
                <a16:creationId xmlns:a16="http://schemas.microsoft.com/office/drawing/2014/main" id="{51838020-3F2B-45AF-8254-183DAC88ACAD}"/>
              </a:ext>
            </a:extLst>
          </p:cNvPr>
          <p:cNvSpPr>
            <a:spLocks noGrp="1"/>
          </p:cNvSpPr>
          <p:nvPr>
            <p:ph idx="1"/>
          </p:nvPr>
        </p:nvSpPr>
        <p:spPr/>
        <p:txBody>
          <a:bodyPr>
            <a:normAutofit fontScale="92500" lnSpcReduction="10000"/>
          </a:bodyPr>
          <a:lstStyle/>
          <a:p>
            <a:pPr marL="0" indent="0">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Planning helps the organization for the smooth performance and the best utilization of the resources. There are various advantages of planning as follows: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Focus on goal: </a:t>
            </a:r>
            <a:r>
              <a:rPr lang="en-US" sz="1800" dirty="0">
                <a:effectLst/>
                <a:latin typeface="Times New Roman" panose="02020603050405020304" pitchFamily="18" charset="0"/>
                <a:ea typeface="Calibri" panose="020F0502020204030204" pitchFamily="34" charset="0"/>
                <a:cs typeface="Mangal" panose="02040503050203030202" pitchFamily="18" charset="0"/>
              </a:rPr>
              <a:t>There are two goals of an organization as general goals and the specific goals. The planning process helps to make the goals tangible and even draws the attention of the managers and other staffs toward it. In simple words, it makes an organization goal directed. It even helps to eliminate confusion and conflicts and makes the organization work on its objectives.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Minimize uncertainty: </a:t>
            </a:r>
            <a:r>
              <a:rPr lang="en-US" sz="1800" dirty="0">
                <a:effectLst/>
                <a:latin typeface="Times New Roman" panose="02020603050405020304" pitchFamily="18" charset="0"/>
                <a:ea typeface="Calibri" panose="020F0502020204030204" pitchFamily="34" charset="0"/>
                <a:cs typeface="Mangal" panose="02040503050203030202" pitchFamily="18" charset="0"/>
              </a:rPr>
              <a:t>Planning helps to minimize the future risks and uncertainty. An organization must cope with the external dynamic environment. Planning uses different quantitative tools as forecasting, linear programming, simulation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etc</a:t>
            </a:r>
            <a:r>
              <a:rPr lang="en-US" sz="1800" dirty="0">
                <a:effectLst/>
                <a:latin typeface="Times New Roman" panose="02020603050405020304" pitchFamily="18" charset="0"/>
                <a:ea typeface="Calibri" panose="020F0502020204030204" pitchFamily="34" charset="0"/>
                <a:cs typeface="Mangal" panose="02040503050203030202" pitchFamily="18" charset="0"/>
              </a:rPr>
              <a:t> that helps to predict the changes in the external environment and prepares an organization to adapt accordingly. Thus, it helps to minimize the uncertainty.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Maintain effective control: </a:t>
            </a:r>
            <a:r>
              <a:rPr lang="en-US" sz="1800" dirty="0">
                <a:effectLst/>
                <a:latin typeface="Times New Roman" panose="02020603050405020304" pitchFamily="18" charset="0"/>
                <a:ea typeface="Calibri" panose="020F0502020204030204" pitchFamily="34" charset="0"/>
                <a:cs typeface="Mangal" panose="02040503050203030202" pitchFamily="18" charset="0"/>
              </a:rPr>
              <a:t>Planning is a basis for effective control. Planning provides a guideline of how the work is to be performed. The managers will judge the performance and evaluate the actual performance with the expected performance. If the actual performance is lesser than the expected performance then the management will take corrective actions. Thus, we can say that the control is never possible without planning.</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Innovation and creativity: </a:t>
            </a:r>
            <a:r>
              <a:rPr lang="en-US" sz="1800" dirty="0">
                <a:effectLst/>
                <a:latin typeface="Times New Roman" panose="02020603050405020304" pitchFamily="18" charset="0"/>
                <a:ea typeface="Calibri" panose="020F0502020204030204" pitchFamily="34" charset="0"/>
                <a:cs typeface="Mangal" panose="02040503050203030202" pitchFamily="18" charset="0"/>
              </a:rPr>
              <a:t>Planning will always encourage the managers for the development of innovative thoughts and creative ideas. A manager has to use his skills, knowledge, ideas and concepts for the development of plans. He even considers about the external and internal forces for the development of a plan. This can lead him to the development of innovative and creative thoughts.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p:txBody>
      </p:sp>
    </p:spTree>
    <p:extLst>
      <p:ext uri="{BB962C8B-B14F-4D97-AF65-F5344CB8AC3E}">
        <p14:creationId xmlns:p14="http://schemas.microsoft.com/office/powerpoint/2010/main" val="738156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E1E6-7894-47C5-A0D7-600F954B738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4C58BB74-E26A-4A7D-A249-A00829201E31}"/>
              </a:ext>
            </a:extLst>
          </p:cNvPr>
          <p:cNvSpPr>
            <a:spLocks noGrp="1"/>
          </p:cNvSpPr>
          <p:nvPr>
            <p:ph idx="1"/>
          </p:nvPr>
        </p:nvSpPr>
        <p:spPr/>
        <p:txBody>
          <a:bodyPr/>
          <a:lstStyle/>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Economy in operation: </a:t>
            </a:r>
            <a:r>
              <a:rPr lang="en-US" sz="1800" dirty="0">
                <a:effectLst/>
                <a:latin typeface="Times New Roman" panose="02020603050405020304" pitchFamily="18" charset="0"/>
                <a:ea typeface="Calibri" panose="020F0502020204030204" pitchFamily="34" charset="0"/>
                <a:cs typeface="Mangal" panose="02040503050203030202" pitchFamily="18" charset="0"/>
              </a:rPr>
              <a:t>An effective plan will avoid trial and error concept. i.e. the chances of the error will reduce. It even helps to reduce the cost and helps in the use of resources in the best possible manner. i.e. it can be used for the selection of the most beneficial way for the organization.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Organizational effectiveness: </a:t>
            </a:r>
            <a:r>
              <a:rPr lang="en-US" sz="1800" dirty="0">
                <a:effectLst/>
                <a:latin typeface="Times New Roman" panose="02020603050405020304" pitchFamily="18" charset="0"/>
                <a:ea typeface="Calibri" panose="020F0502020204030204" pitchFamily="34" charset="0"/>
                <a:cs typeface="Mangal" panose="02040503050203030202" pitchFamily="18" charset="0"/>
              </a:rPr>
              <a:t>Planning if done properly, helps in the waste reduction. The reduction of the waste does not only saves the money for the organization but also helps to complete the tasks on time. Besides, it helps to maximize the productivity and minimize the costs.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Facilitate coordination: </a:t>
            </a:r>
            <a:r>
              <a:rPr lang="en-US" sz="1800" dirty="0">
                <a:effectLst/>
                <a:latin typeface="Times New Roman" panose="02020603050405020304" pitchFamily="18" charset="0"/>
                <a:ea typeface="Calibri" panose="020F0502020204030204" pitchFamily="34" charset="0"/>
                <a:cs typeface="Mangal" panose="02040503050203030202" pitchFamily="18" charset="0"/>
              </a:rPr>
              <a:t>Planning defines the objectives and strategies clearly. Everyone will understand the organizational goals and their individual goals and objectives. This helps to maintain close relation between them. Thus we can say that an effective plan can develop team spirit among the employees and reduce the conflicts between them.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1000"/>
              </a:spcAft>
              <a:buFont typeface="Symbol" panose="05050102010706020507" pitchFamily="18" charset="2"/>
              <a:buChar char=""/>
              <a:tabLst>
                <a:tab pos="82804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Avoids business failure: </a:t>
            </a:r>
            <a:r>
              <a:rPr lang="en-US" sz="1800" dirty="0">
                <a:effectLst/>
                <a:latin typeface="Times New Roman" panose="02020603050405020304" pitchFamily="18" charset="0"/>
                <a:ea typeface="Calibri" panose="020F0502020204030204" pitchFamily="34" charset="0"/>
                <a:cs typeface="Mangal" panose="02040503050203030202" pitchFamily="18" charset="0"/>
              </a:rPr>
              <a:t>Planning will help to reduce the cost of an organization, promotes creative thinking, reduce the waste and even helps to maintain good coordination among the employees. Besides, the organization will know what it wants to achieve and how to achieve the goals on time. This reduces the risks of uncertainty and even helps to avoid business failures.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3438087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F26322008C8141B4435E203426DDF6" ma:contentTypeVersion="8" ma:contentTypeDescription="Create a new document." ma:contentTypeScope="" ma:versionID="5bab1a6c36f1c170e4288c2c6f2f624f">
  <xsd:schema xmlns:xsd="http://www.w3.org/2001/XMLSchema" xmlns:xs="http://www.w3.org/2001/XMLSchema" xmlns:p="http://schemas.microsoft.com/office/2006/metadata/properties" xmlns:ns2="5bab5dc0-8d59-4a96-901a-64ce58ef0aea" targetNamespace="http://schemas.microsoft.com/office/2006/metadata/properties" ma:root="true" ma:fieldsID="699d0e1eaf5822409aa7aa579b93fb4d" ns2:_="">
    <xsd:import namespace="5bab5dc0-8d59-4a96-901a-64ce58ef0a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b5dc0-8d59-4a96-901a-64ce58ef0a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F12963-76D7-414F-92FB-0C151DB1AB43}"/>
</file>

<file path=customXml/itemProps2.xml><?xml version="1.0" encoding="utf-8"?>
<ds:datastoreItem xmlns:ds="http://schemas.openxmlformats.org/officeDocument/2006/customXml" ds:itemID="{37B74288-14FA-4C10-A71A-1EA2B537174B}"/>
</file>

<file path=customXml/itemProps3.xml><?xml version="1.0" encoding="utf-8"?>
<ds:datastoreItem xmlns:ds="http://schemas.openxmlformats.org/officeDocument/2006/customXml" ds:itemID="{41E9BC36-44D9-4609-910E-4A72DE77F8E5}"/>
</file>

<file path=docProps/app.xml><?xml version="1.0" encoding="utf-8"?>
<Properties xmlns="http://schemas.openxmlformats.org/officeDocument/2006/extended-properties" xmlns:vt="http://schemas.openxmlformats.org/officeDocument/2006/docPropsVTypes">
  <TotalTime>106</TotalTime>
  <Words>5285</Words>
  <Application>Microsoft Office PowerPoint</Application>
  <PresentationFormat>Widescreen</PresentationFormat>
  <Paragraphs>169</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Symbol</vt:lpstr>
      <vt:lpstr>Times New Roman</vt:lpstr>
      <vt:lpstr>Office Theme</vt:lpstr>
      <vt:lpstr>Unit 5</vt:lpstr>
      <vt:lpstr>Contents</vt:lpstr>
      <vt:lpstr>Concept</vt:lpstr>
      <vt:lpstr>Cont…</vt:lpstr>
      <vt:lpstr>Process</vt:lpstr>
      <vt:lpstr>Cont…</vt:lpstr>
      <vt:lpstr>Cont…</vt:lpstr>
      <vt:lpstr>Importance </vt:lpstr>
      <vt:lpstr>Cont…</vt:lpstr>
      <vt:lpstr>Strategic planning</vt:lpstr>
      <vt:lpstr>Cont…</vt:lpstr>
      <vt:lpstr>Implementation of strategic plan</vt:lpstr>
      <vt:lpstr>Cont…</vt:lpstr>
      <vt:lpstr>Environmental Scanning</vt:lpstr>
      <vt:lpstr>Environmental Scanning</vt:lpstr>
      <vt:lpstr>Environmental Scanning</vt:lpstr>
      <vt:lpstr>SWOT Analysis</vt:lpstr>
      <vt:lpstr> Tools for planning </vt:lpstr>
      <vt:lpstr>Cont…</vt:lpstr>
      <vt:lpstr> Decision making </vt:lpstr>
      <vt:lpstr>Decision making conditions</vt:lpstr>
      <vt:lpstr>Cont…</vt:lpstr>
      <vt:lpstr> Types of decisions </vt:lpstr>
      <vt:lpstr>Cont…</vt:lpstr>
      <vt:lpstr>Approaches to decision making</vt:lpstr>
      <vt:lpstr>Cont…</vt:lpstr>
      <vt:lpstr>Problem solving (concept)</vt:lpstr>
      <vt:lpstr>Cont…</vt:lpstr>
      <vt:lpstr>Problem solving strategies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Ashutosh Rimal</dc:creator>
  <cp:lastModifiedBy>Ashutosh Rimal</cp:lastModifiedBy>
  <cp:revision>15</cp:revision>
  <dcterms:created xsi:type="dcterms:W3CDTF">2021-07-17T16:59:18Z</dcterms:created>
  <dcterms:modified xsi:type="dcterms:W3CDTF">2021-10-02T16:31:23Z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0x01010010F26322008C8141B4435E203426DDF6</vt:lpwstr>
  </property>
</Properties>
</file>