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81" r:id="rId5"/>
    <p:sldId id="282" r:id="rId6"/>
    <p:sldId id="283" r:id="rId7"/>
    <p:sldId id="284" r:id="rId8"/>
    <p:sldId id="285" r:id="rId9"/>
    <p:sldId id="286" r:id="rId10"/>
    <p:sldId id="287" r:id="rId11"/>
    <p:sldId id="288" r:id="rId12"/>
    <p:sldId id="289" r:id="rId13"/>
    <p:sldId id="290" r:id="rId14"/>
    <p:sldId id="292" r:id="rId15"/>
    <p:sldId id="293" r:id="rId16"/>
    <p:sldId id="294" r:id="rId17"/>
    <p:sldId id="295" r:id="rId18"/>
    <p:sldId id="297" r:id="rId19"/>
    <p:sldId id="299" r:id="rId20"/>
    <p:sldId id="300" r:id="rId21"/>
    <p:sldId id="301" r:id="rId22"/>
    <p:sldId id="302" r:id="rId23"/>
    <p:sldId id="303" r:id="rId24"/>
    <p:sldId id="304" r:id="rId25"/>
    <p:sldId id="305" r:id="rId26"/>
    <p:sldId id="306" r:id="rId27"/>
    <p:sldId id="258" r:id="rId28"/>
    <p:sldId id="307" r:id="rId29"/>
    <p:sldId id="341" r:id="rId30"/>
    <p:sldId id="342" r:id="rId31"/>
    <p:sldId id="343" r:id="rId32"/>
    <p:sldId id="344" r:id="rId33"/>
    <p:sldId id="345" r:id="rId34"/>
    <p:sldId id="349" r:id="rId35"/>
    <p:sldId id="346" r:id="rId36"/>
    <p:sldId id="298" r:id="rId37"/>
    <p:sldId id="347" r:id="rId38"/>
    <p:sldId id="34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175A-5B18-401E-882A-33631BA6E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C35B8C-B9EF-4F42-B075-615E104F9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96183F-9892-4A56-9AFD-3D038896D2C2}"/>
              </a:ext>
            </a:extLst>
          </p:cNvPr>
          <p:cNvSpPr>
            <a:spLocks noGrp="1"/>
          </p:cNvSpPr>
          <p:nvPr>
            <p:ph type="dt" sz="half" idx="10"/>
          </p:nvPr>
        </p:nvSpPr>
        <p:spPr/>
        <p:txBody>
          <a:bodyPr/>
          <a:lstStyle/>
          <a:p>
            <a:fld id="{8803B3EA-B352-472B-A8EC-F3DB2E8934EA}" type="datetimeFigureOut">
              <a:rPr lang="en-US" smtClean="0"/>
              <a:t>10/3/2021</a:t>
            </a:fld>
            <a:endParaRPr lang="en-US"/>
          </a:p>
        </p:txBody>
      </p:sp>
      <p:sp>
        <p:nvSpPr>
          <p:cNvPr id="5" name="Footer Placeholder 4">
            <a:extLst>
              <a:ext uri="{FF2B5EF4-FFF2-40B4-BE49-F238E27FC236}">
                <a16:creationId xmlns:a16="http://schemas.microsoft.com/office/drawing/2014/main" id="{D3F00D86-2D62-468D-BFE4-16C06F6E9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7369-F021-44E0-8F49-862E865B2906}"/>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141125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6DC06-32D1-4D3B-BF6D-4745F30702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C68006-FCC3-4D29-BDC5-F24E78203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C8DAE-72BE-48AF-ABD6-26813819DCCF}"/>
              </a:ext>
            </a:extLst>
          </p:cNvPr>
          <p:cNvSpPr>
            <a:spLocks noGrp="1"/>
          </p:cNvSpPr>
          <p:nvPr>
            <p:ph type="dt" sz="half" idx="10"/>
          </p:nvPr>
        </p:nvSpPr>
        <p:spPr/>
        <p:txBody>
          <a:bodyPr/>
          <a:lstStyle/>
          <a:p>
            <a:fld id="{8803B3EA-B352-472B-A8EC-F3DB2E8934EA}" type="datetimeFigureOut">
              <a:rPr lang="en-US" smtClean="0"/>
              <a:t>10/3/2021</a:t>
            </a:fld>
            <a:endParaRPr lang="en-US"/>
          </a:p>
        </p:txBody>
      </p:sp>
      <p:sp>
        <p:nvSpPr>
          <p:cNvPr id="5" name="Footer Placeholder 4">
            <a:extLst>
              <a:ext uri="{FF2B5EF4-FFF2-40B4-BE49-F238E27FC236}">
                <a16:creationId xmlns:a16="http://schemas.microsoft.com/office/drawing/2014/main" id="{9431D75A-5EC7-4E77-80D8-B4D8E76C3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032AC-C562-43BA-A123-D38CEE356B7E}"/>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59041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EC5F6B-204B-4B07-9CB4-AB08079813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B5B358-E59E-47DF-A755-EF19A0F424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E20066-126B-4510-AC6F-AF0B882753CA}"/>
              </a:ext>
            </a:extLst>
          </p:cNvPr>
          <p:cNvSpPr>
            <a:spLocks noGrp="1"/>
          </p:cNvSpPr>
          <p:nvPr>
            <p:ph type="dt" sz="half" idx="10"/>
          </p:nvPr>
        </p:nvSpPr>
        <p:spPr/>
        <p:txBody>
          <a:bodyPr/>
          <a:lstStyle/>
          <a:p>
            <a:fld id="{8803B3EA-B352-472B-A8EC-F3DB2E8934EA}" type="datetimeFigureOut">
              <a:rPr lang="en-US" smtClean="0"/>
              <a:t>10/3/2021</a:t>
            </a:fld>
            <a:endParaRPr lang="en-US"/>
          </a:p>
        </p:txBody>
      </p:sp>
      <p:sp>
        <p:nvSpPr>
          <p:cNvPr id="5" name="Footer Placeholder 4">
            <a:extLst>
              <a:ext uri="{FF2B5EF4-FFF2-40B4-BE49-F238E27FC236}">
                <a16:creationId xmlns:a16="http://schemas.microsoft.com/office/drawing/2014/main" id="{06D3F60E-DF09-4D3D-A284-30E7FFCBE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F1B38-CD28-4B4B-84ED-CA324A26F614}"/>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173288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4C0E-FFC6-465C-8EC0-E56DE126878C}"/>
              </a:ext>
            </a:extLst>
          </p:cNvPr>
          <p:cNvSpPr>
            <a:spLocks noGrp="1"/>
          </p:cNvSpPr>
          <p:nvPr>
            <p:ph type="title"/>
          </p:nvPr>
        </p:nvSpPr>
        <p:spPr>
          <a:xfrm>
            <a:off x="838200" y="365125"/>
            <a:ext cx="10515600" cy="888909"/>
          </a:xfrm>
        </p:spPr>
        <p:txBody>
          <a:bodyPr>
            <a:normAutofit/>
          </a:bodyPr>
          <a:lstStyle>
            <a:lvl1pPr algn="ct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ADF1AF2-0EDD-4A87-BEB5-AB852FC409F0}"/>
              </a:ext>
            </a:extLst>
          </p:cNvPr>
          <p:cNvSpPr>
            <a:spLocks noGrp="1"/>
          </p:cNvSpPr>
          <p:nvPr>
            <p:ph idx="1"/>
          </p:nvPr>
        </p:nvSpPr>
        <p:spPr>
          <a:xfrm>
            <a:off x="838200" y="1254034"/>
            <a:ext cx="10515600" cy="5467441"/>
          </a:xfrm>
        </p:spPr>
        <p:txBody>
          <a:bodyPr>
            <a:normAutofit/>
          </a:bodyPr>
          <a:lstStyle>
            <a:lvl1pPr algn="just">
              <a:defRPr sz="1800">
                <a:latin typeface="Times New Roman" panose="02020603050405020304" pitchFamily="18" charset="0"/>
                <a:cs typeface="Times New Roman" panose="02020603050405020304" pitchFamily="18" charset="0"/>
              </a:defRPr>
            </a:lvl1pPr>
            <a:lvl2pPr algn="just">
              <a:defRPr sz="1800">
                <a:latin typeface="Times New Roman" panose="02020603050405020304" pitchFamily="18" charset="0"/>
                <a:cs typeface="Times New Roman" panose="02020603050405020304" pitchFamily="18" charset="0"/>
              </a:defRPr>
            </a:lvl2pPr>
            <a:lvl3pPr algn="just">
              <a:defRPr sz="1800">
                <a:latin typeface="Times New Roman" panose="02020603050405020304" pitchFamily="18" charset="0"/>
                <a:cs typeface="Times New Roman" panose="02020603050405020304" pitchFamily="18" charset="0"/>
              </a:defRPr>
            </a:lvl3pPr>
            <a:lvl4pPr algn="just">
              <a:defRPr sz="1800">
                <a:latin typeface="Times New Roman" panose="02020603050405020304" pitchFamily="18" charset="0"/>
                <a:cs typeface="Times New Roman" panose="02020603050405020304" pitchFamily="18" charset="0"/>
              </a:defRPr>
            </a:lvl4pPr>
            <a:lvl5pPr algn="just">
              <a:defRPr sz="1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7156EB7-4639-4704-821A-0D748717C936}"/>
              </a:ext>
            </a:extLst>
          </p:cNvPr>
          <p:cNvSpPr>
            <a:spLocks noGrp="1"/>
          </p:cNvSpPr>
          <p:nvPr>
            <p:ph type="dt" sz="half" idx="10"/>
          </p:nvPr>
        </p:nvSpPr>
        <p:spPr/>
        <p:txBody>
          <a:bodyPr/>
          <a:lstStyle/>
          <a:p>
            <a:fld id="{8803B3EA-B352-472B-A8EC-F3DB2E8934EA}" type="datetimeFigureOut">
              <a:rPr lang="en-US" smtClean="0"/>
              <a:t>10/3/2021</a:t>
            </a:fld>
            <a:endParaRPr lang="en-US"/>
          </a:p>
        </p:txBody>
      </p:sp>
      <p:sp>
        <p:nvSpPr>
          <p:cNvPr id="5" name="Footer Placeholder 4">
            <a:extLst>
              <a:ext uri="{FF2B5EF4-FFF2-40B4-BE49-F238E27FC236}">
                <a16:creationId xmlns:a16="http://schemas.microsoft.com/office/drawing/2014/main" id="{1E3BB9C2-3FEC-41E7-BC6E-10F47BBDF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C4CCC-FFC3-4122-8BCC-7C0C3781A8C4}"/>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96421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BDFD-484E-403D-9D67-07DE77E63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427B79-750F-4569-BBFB-E093F0581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36502-5892-47B3-849B-8983B6B67088}"/>
              </a:ext>
            </a:extLst>
          </p:cNvPr>
          <p:cNvSpPr>
            <a:spLocks noGrp="1"/>
          </p:cNvSpPr>
          <p:nvPr>
            <p:ph type="dt" sz="half" idx="10"/>
          </p:nvPr>
        </p:nvSpPr>
        <p:spPr/>
        <p:txBody>
          <a:bodyPr/>
          <a:lstStyle/>
          <a:p>
            <a:fld id="{8803B3EA-B352-472B-A8EC-F3DB2E8934EA}" type="datetimeFigureOut">
              <a:rPr lang="en-US" smtClean="0"/>
              <a:t>10/3/2021</a:t>
            </a:fld>
            <a:endParaRPr lang="en-US"/>
          </a:p>
        </p:txBody>
      </p:sp>
      <p:sp>
        <p:nvSpPr>
          <p:cNvPr id="5" name="Footer Placeholder 4">
            <a:extLst>
              <a:ext uri="{FF2B5EF4-FFF2-40B4-BE49-F238E27FC236}">
                <a16:creationId xmlns:a16="http://schemas.microsoft.com/office/drawing/2014/main" id="{7700A821-D5F6-4857-BE30-A31B426B2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A7503-7F60-4DA6-A83D-48915CE746A2}"/>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23970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EB1A-7E61-49A4-9869-7C544D5291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A78138-88DE-4C04-AF6C-E3FED2F1F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687059-1AEF-44D4-A6B9-DD45C7F1E6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E0707-C53E-4A4D-83DF-A8ECB5F87EF5}"/>
              </a:ext>
            </a:extLst>
          </p:cNvPr>
          <p:cNvSpPr>
            <a:spLocks noGrp="1"/>
          </p:cNvSpPr>
          <p:nvPr>
            <p:ph type="dt" sz="half" idx="10"/>
          </p:nvPr>
        </p:nvSpPr>
        <p:spPr/>
        <p:txBody>
          <a:bodyPr/>
          <a:lstStyle/>
          <a:p>
            <a:fld id="{8803B3EA-B352-472B-A8EC-F3DB2E8934EA}" type="datetimeFigureOut">
              <a:rPr lang="en-US" smtClean="0"/>
              <a:t>10/3/2021</a:t>
            </a:fld>
            <a:endParaRPr lang="en-US"/>
          </a:p>
        </p:txBody>
      </p:sp>
      <p:sp>
        <p:nvSpPr>
          <p:cNvPr id="6" name="Footer Placeholder 5">
            <a:extLst>
              <a:ext uri="{FF2B5EF4-FFF2-40B4-BE49-F238E27FC236}">
                <a16:creationId xmlns:a16="http://schemas.microsoft.com/office/drawing/2014/main" id="{5CBD8A1D-4267-44C1-9D57-77FAD8CCF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17326-EF8C-497F-BA54-4C0A0BC843FE}"/>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208016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7F93-6237-4DC4-9ADE-53ECD8D9BA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600760-6D1D-48DC-9F87-9FA9EA29C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8B64F-9C2B-480A-9CFD-ECA074CAE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EFEFB6-CFA4-436F-A86F-F99FBAAAF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7F3B64-E518-430E-BBE4-E95AC92234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621DF8-B1C0-4181-8E65-0122CEF38923}"/>
              </a:ext>
            </a:extLst>
          </p:cNvPr>
          <p:cNvSpPr>
            <a:spLocks noGrp="1"/>
          </p:cNvSpPr>
          <p:nvPr>
            <p:ph type="dt" sz="half" idx="10"/>
          </p:nvPr>
        </p:nvSpPr>
        <p:spPr/>
        <p:txBody>
          <a:bodyPr/>
          <a:lstStyle/>
          <a:p>
            <a:fld id="{8803B3EA-B352-472B-A8EC-F3DB2E8934EA}" type="datetimeFigureOut">
              <a:rPr lang="en-US" smtClean="0"/>
              <a:t>10/3/2021</a:t>
            </a:fld>
            <a:endParaRPr lang="en-US"/>
          </a:p>
        </p:txBody>
      </p:sp>
      <p:sp>
        <p:nvSpPr>
          <p:cNvPr id="8" name="Footer Placeholder 7">
            <a:extLst>
              <a:ext uri="{FF2B5EF4-FFF2-40B4-BE49-F238E27FC236}">
                <a16:creationId xmlns:a16="http://schemas.microsoft.com/office/drawing/2014/main" id="{26724650-655E-4BB2-AC31-300C098CC6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FA8752-7055-4A0A-A3D2-7A6945AFB939}"/>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68923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E1BB-02CE-47F5-9773-EA0FEF8F02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2371AF-EF93-4FDF-90E2-A630A640501D}"/>
              </a:ext>
            </a:extLst>
          </p:cNvPr>
          <p:cNvSpPr>
            <a:spLocks noGrp="1"/>
          </p:cNvSpPr>
          <p:nvPr>
            <p:ph type="dt" sz="half" idx="10"/>
          </p:nvPr>
        </p:nvSpPr>
        <p:spPr/>
        <p:txBody>
          <a:bodyPr/>
          <a:lstStyle/>
          <a:p>
            <a:fld id="{8803B3EA-B352-472B-A8EC-F3DB2E8934EA}" type="datetimeFigureOut">
              <a:rPr lang="en-US" smtClean="0"/>
              <a:t>10/3/2021</a:t>
            </a:fld>
            <a:endParaRPr lang="en-US"/>
          </a:p>
        </p:txBody>
      </p:sp>
      <p:sp>
        <p:nvSpPr>
          <p:cNvPr id="4" name="Footer Placeholder 3">
            <a:extLst>
              <a:ext uri="{FF2B5EF4-FFF2-40B4-BE49-F238E27FC236}">
                <a16:creationId xmlns:a16="http://schemas.microsoft.com/office/drawing/2014/main" id="{B623BBF3-6C8E-4D3C-BB45-333624E6B8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1E52FC-79C1-46A9-86A3-12D0400524C7}"/>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172413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758C0F-8B4F-47D3-A8CC-8D9874DB633E}"/>
              </a:ext>
            </a:extLst>
          </p:cNvPr>
          <p:cNvSpPr>
            <a:spLocks noGrp="1"/>
          </p:cNvSpPr>
          <p:nvPr>
            <p:ph type="dt" sz="half" idx="10"/>
          </p:nvPr>
        </p:nvSpPr>
        <p:spPr/>
        <p:txBody>
          <a:bodyPr/>
          <a:lstStyle/>
          <a:p>
            <a:fld id="{8803B3EA-B352-472B-A8EC-F3DB2E8934EA}" type="datetimeFigureOut">
              <a:rPr lang="en-US" smtClean="0"/>
              <a:t>10/3/2021</a:t>
            </a:fld>
            <a:endParaRPr lang="en-US"/>
          </a:p>
        </p:txBody>
      </p:sp>
      <p:sp>
        <p:nvSpPr>
          <p:cNvPr id="3" name="Footer Placeholder 2">
            <a:extLst>
              <a:ext uri="{FF2B5EF4-FFF2-40B4-BE49-F238E27FC236}">
                <a16:creationId xmlns:a16="http://schemas.microsoft.com/office/drawing/2014/main" id="{984D9779-31C9-4BA1-B9B6-0B0E676EF7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394F75-95D1-4CA9-B0DB-434C791E7501}"/>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51437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AC4F-A23A-478D-9FF4-1FB12D3AA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FFFD4-B9EB-4699-9CC7-C8927DFEE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711C3-5D4F-4C83-90C2-87F71F168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D582B-A736-4379-B39B-183253226E25}"/>
              </a:ext>
            </a:extLst>
          </p:cNvPr>
          <p:cNvSpPr>
            <a:spLocks noGrp="1"/>
          </p:cNvSpPr>
          <p:nvPr>
            <p:ph type="dt" sz="half" idx="10"/>
          </p:nvPr>
        </p:nvSpPr>
        <p:spPr/>
        <p:txBody>
          <a:bodyPr/>
          <a:lstStyle/>
          <a:p>
            <a:fld id="{8803B3EA-B352-472B-A8EC-F3DB2E8934EA}" type="datetimeFigureOut">
              <a:rPr lang="en-US" smtClean="0"/>
              <a:t>10/3/2021</a:t>
            </a:fld>
            <a:endParaRPr lang="en-US"/>
          </a:p>
        </p:txBody>
      </p:sp>
      <p:sp>
        <p:nvSpPr>
          <p:cNvPr id="6" name="Footer Placeholder 5">
            <a:extLst>
              <a:ext uri="{FF2B5EF4-FFF2-40B4-BE49-F238E27FC236}">
                <a16:creationId xmlns:a16="http://schemas.microsoft.com/office/drawing/2014/main" id="{B40C40B5-248E-4AEF-8AEC-24222E3E7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C8758-DECB-47F5-838A-DD14F11300F0}"/>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54310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9429-7CD3-4C81-B502-13E6B3E17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836363-B595-45ED-BB24-C3A1CCD7D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0C13AB-E540-4A70-8608-15ACC6D77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E53F8-E9F0-44CF-89B5-C264BDD44024}"/>
              </a:ext>
            </a:extLst>
          </p:cNvPr>
          <p:cNvSpPr>
            <a:spLocks noGrp="1"/>
          </p:cNvSpPr>
          <p:nvPr>
            <p:ph type="dt" sz="half" idx="10"/>
          </p:nvPr>
        </p:nvSpPr>
        <p:spPr/>
        <p:txBody>
          <a:bodyPr/>
          <a:lstStyle/>
          <a:p>
            <a:fld id="{8803B3EA-B352-472B-A8EC-F3DB2E8934EA}" type="datetimeFigureOut">
              <a:rPr lang="en-US" smtClean="0"/>
              <a:t>10/3/2021</a:t>
            </a:fld>
            <a:endParaRPr lang="en-US"/>
          </a:p>
        </p:txBody>
      </p:sp>
      <p:sp>
        <p:nvSpPr>
          <p:cNvPr id="6" name="Footer Placeholder 5">
            <a:extLst>
              <a:ext uri="{FF2B5EF4-FFF2-40B4-BE49-F238E27FC236}">
                <a16:creationId xmlns:a16="http://schemas.microsoft.com/office/drawing/2014/main" id="{9F835232-F2E3-4B40-A094-C39964828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A5DAB-2217-4DB6-8A45-170F1E2FEE39}"/>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22156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5B68A-02D9-4E45-8817-048BCD7D9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079CE9-3839-4C70-9219-6BBFF505A0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AA451-04C5-4BAB-ACE9-E16CC23664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3B3EA-B352-472B-A8EC-F3DB2E8934EA}" type="datetimeFigureOut">
              <a:rPr lang="en-US" smtClean="0"/>
              <a:t>10/3/2021</a:t>
            </a:fld>
            <a:endParaRPr lang="en-US"/>
          </a:p>
        </p:txBody>
      </p:sp>
      <p:sp>
        <p:nvSpPr>
          <p:cNvPr id="5" name="Footer Placeholder 4">
            <a:extLst>
              <a:ext uri="{FF2B5EF4-FFF2-40B4-BE49-F238E27FC236}">
                <a16:creationId xmlns:a16="http://schemas.microsoft.com/office/drawing/2014/main" id="{0E8D3837-B411-44F2-9B2B-DF72AB3F4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582FD0-0EC5-44A5-B734-9A286BB82D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87C91-20FB-44A9-80A9-2E99AF032CD2}" type="slidenum">
              <a:rPr lang="en-US" smtClean="0"/>
              <a:t>‹#›</a:t>
            </a:fld>
            <a:endParaRPr lang="en-US"/>
          </a:p>
        </p:txBody>
      </p:sp>
    </p:spTree>
    <p:extLst>
      <p:ext uri="{BB962C8B-B14F-4D97-AF65-F5344CB8AC3E}">
        <p14:creationId xmlns:p14="http://schemas.microsoft.com/office/powerpoint/2010/main" val="264682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1CA9-FA8A-427B-9E3A-C171075FDC63}"/>
              </a:ext>
            </a:extLst>
          </p:cNvPr>
          <p:cNvSpPr>
            <a:spLocks noGrp="1"/>
          </p:cNvSpPr>
          <p:nvPr>
            <p:ph type="ctrTitle"/>
          </p:nvPr>
        </p:nvSpPr>
        <p:spPr/>
        <p:txBody>
          <a:bodyPr/>
          <a:lstStyle/>
          <a:p>
            <a:r>
              <a:rPr lang="en-US" dirty="0"/>
              <a:t>Organizing function</a:t>
            </a:r>
          </a:p>
        </p:txBody>
      </p:sp>
      <p:sp>
        <p:nvSpPr>
          <p:cNvPr id="3" name="Subtitle 2">
            <a:extLst>
              <a:ext uri="{FF2B5EF4-FFF2-40B4-BE49-F238E27FC236}">
                <a16:creationId xmlns:a16="http://schemas.microsoft.com/office/drawing/2014/main" id="{4C031E79-17CC-4257-AA45-78D1263675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9394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Autofit/>
          </a:bodyPr>
          <a:lstStyle/>
          <a:p>
            <a:pPr algn="l">
              <a:defRPr/>
            </a:pPr>
            <a:r>
              <a:rPr lang="en-US" b="1" dirty="0">
                <a:solidFill>
                  <a:schemeClr val="tx1"/>
                </a:solidFill>
              </a:rPr>
              <a:t>Approaches to Organizing</a:t>
            </a:r>
          </a:p>
        </p:txBody>
      </p:sp>
      <p:sp>
        <p:nvSpPr>
          <p:cNvPr id="3" name="Content Placeholder 2"/>
          <p:cNvSpPr>
            <a:spLocks noGrp="1"/>
          </p:cNvSpPr>
          <p:nvPr>
            <p:ph sz="quarter" idx="1"/>
          </p:nvPr>
        </p:nvSpPr>
        <p:spPr>
          <a:xfrm>
            <a:off x="838200" y="1527175"/>
            <a:ext cx="10515600" cy="4572000"/>
          </a:xfrm>
        </p:spPr>
        <p:txBody>
          <a:bodyPr/>
          <a:lstStyle/>
          <a:p>
            <a:pPr marL="514350" indent="-514350">
              <a:buFont typeface="Wingdings 2" pitchFamily="18" charset="2"/>
              <a:buAutoNum type="alphaUcPeriod"/>
              <a:defRPr/>
            </a:pPr>
            <a:r>
              <a:rPr lang="en-US" b="1" dirty="0">
                <a:solidFill>
                  <a:srgbClr val="00B050"/>
                </a:solidFill>
              </a:rPr>
              <a:t>Classical Approach.</a:t>
            </a:r>
          </a:p>
          <a:p>
            <a:pPr marL="514350" indent="-514350">
              <a:buNone/>
              <a:defRPr/>
            </a:pPr>
            <a:r>
              <a:rPr lang="en-US" dirty="0"/>
              <a:t>	The classical theory includes three different approaches to organizing:</a:t>
            </a:r>
          </a:p>
          <a:p>
            <a:pPr marL="571500" indent="-55563">
              <a:buFont typeface="+mj-lt"/>
              <a:buAutoNum type="romanLcPeriod"/>
              <a:defRPr/>
            </a:pPr>
            <a:r>
              <a:rPr lang="en-US" dirty="0"/>
              <a:t> Scientific Management.</a:t>
            </a:r>
          </a:p>
          <a:p>
            <a:pPr marL="571500" indent="-55563">
              <a:buFont typeface="+mj-lt"/>
              <a:buAutoNum type="romanLcPeriod"/>
              <a:defRPr/>
            </a:pPr>
            <a:r>
              <a:rPr lang="en-US" dirty="0"/>
              <a:t> Administrative Management.</a:t>
            </a:r>
          </a:p>
          <a:p>
            <a:pPr marL="571500" indent="-55563">
              <a:buFont typeface="+mj-lt"/>
              <a:buAutoNum type="romanLcPeriod"/>
              <a:defRPr/>
            </a:pPr>
            <a:r>
              <a:rPr lang="en-US" dirty="0"/>
              <a:t> Bureaucratic theory.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Autofit/>
          </a:bodyPr>
          <a:lstStyle/>
          <a:p>
            <a:pPr algn="l">
              <a:defRPr/>
            </a:pPr>
            <a:r>
              <a:rPr lang="en-US" b="1" dirty="0">
                <a:solidFill>
                  <a:schemeClr val="tx1"/>
                </a:solidFill>
              </a:rPr>
              <a:t>Approaches to Organizing</a:t>
            </a:r>
          </a:p>
        </p:txBody>
      </p:sp>
      <p:sp>
        <p:nvSpPr>
          <p:cNvPr id="3" name="Content Placeholder 2"/>
          <p:cNvSpPr>
            <a:spLocks noGrp="1"/>
          </p:cNvSpPr>
          <p:nvPr>
            <p:ph sz="quarter" idx="1"/>
          </p:nvPr>
        </p:nvSpPr>
        <p:spPr>
          <a:xfrm>
            <a:off x="838200" y="1527175"/>
            <a:ext cx="10515600" cy="4572000"/>
          </a:xfrm>
        </p:spPr>
        <p:txBody>
          <a:bodyPr/>
          <a:lstStyle/>
          <a:p>
            <a:pPr marL="514350" indent="-514350">
              <a:buFont typeface="Wingdings 2" pitchFamily="18" charset="2"/>
              <a:buAutoNum type="alphaUcPeriod" startAt="2"/>
              <a:defRPr/>
            </a:pPr>
            <a:r>
              <a:rPr lang="en-US" b="1" dirty="0">
                <a:solidFill>
                  <a:srgbClr val="00B050"/>
                </a:solidFill>
              </a:rPr>
              <a:t>Behavioral Approach</a:t>
            </a:r>
          </a:p>
          <a:p>
            <a:pPr marL="515938" indent="-515938">
              <a:buNone/>
              <a:defRPr/>
            </a:pPr>
            <a:r>
              <a:rPr lang="en-US" dirty="0"/>
              <a:t>	 The classical theory includes three different approaches to organizing:</a:t>
            </a:r>
          </a:p>
          <a:p>
            <a:pPr marL="571500" indent="-55563">
              <a:buFont typeface="+mj-lt"/>
              <a:buAutoNum type="romanLcPeriod"/>
              <a:defRPr/>
            </a:pPr>
            <a:r>
              <a:rPr lang="en-US" dirty="0"/>
              <a:t> Abraham Maslow.</a:t>
            </a:r>
          </a:p>
          <a:p>
            <a:pPr marL="571500" indent="-55563">
              <a:buFont typeface="+mj-lt"/>
              <a:buAutoNum type="romanLcPeriod"/>
              <a:defRPr/>
            </a:pPr>
            <a:r>
              <a:rPr lang="en-US" dirty="0"/>
              <a:t> Douglas Mc Gregor.</a:t>
            </a:r>
          </a:p>
          <a:p>
            <a:pPr marL="571500" indent="-55563">
              <a:buFont typeface="+mj-lt"/>
              <a:buAutoNum type="romanLcPeriod"/>
              <a:defRPr/>
            </a:pPr>
            <a:r>
              <a:rPr lang="en-US" dirty="0"/>
              <a:t> Frederick Herzberg.	</a:t>
            </a:r>
          </a:p>
          <a:p>
            <a:pPr marL="514350" indent="-514350">
              <a:buNone/>
              <a:defRPr/>
            </a:pPr>
            <a:r>
              <a:rPr lang="en-US" dirty="0"/>
              <a:t>	</a:t>
            </a:r>
          </a:p>
          <a:p>
            <a:pPr marL="514350" indent="-514350">
              <a:buNone/>
              <a:defRPr/>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Autofit/>
          </a:bodyPr>
          <a:lstStyle/>
          <a:p>
            <a:pPr algn="l">
              <a:defRPr/>
            </a:pPr>
            <a:r>
              <a:rPr lang="en-US" b="1" dirty="0">
                <a:solidFill>
                  <a:schemeClr val="tx1"/>
                </a:solidFill>
              </a:rPr>
              <a:t>Approaches to Organizing</a:t>
            </a:r>
          </a:p>
        </p:txBody>
      </p:sp>
      <p:sp>
        <p:nvSpPr>
          <p:cNvPr id="3" name="Content Placeholder 2"/>
          <p:cNvSpPr>
            <a:spLocks noGrp="1"/>
          </p:cNvSpPr>
          <p:nvPr>
            <p:ph sz="quarter" idx="1"/>
          </p:nvPr>
        </p:nvSpPr>
        <p:spPr>
          <a:xfrm>
            <a:off x="838200" y="1527175"/>
            <a:ext cx="10515600" cy="4572000"/>
          </a:xfrm>
        </p:spPr>
        <p:txBody>
          <a:bodyPr/>
          <a:lstStyle/>
          <a:p>
            <a:pPr marL="514350" indent="-514350">
              <a:buFont typeface="Wingdings 2" pitchFamily="18" charset="2"/>
              <a:buAutoNum type="alphaUcPeriod" startAt="3"/>
            </a:pPr>
            <a:r>
              <a:rPr lang="en-US" b="1" dirty="0">
                <a:solidFill>
                  <a:srgbClr val="00B050"/>
                </a:solidFill>
              </a:rPr>
              <a:t>Contingency Approach.</a:t>
            </a:r>
          </a:p>
          <a:p>
            <a:pPr marL="514350" indent="-514350">
              <a:buNone/>
            </a:pPr>
            <a:r>
              <a:rPr lang="en-US" dirty="0"/>
              <a:t>	According to this approach, the manager must understand the uniqueness and complexity of each situation. </a:t>
            </a:r>
          </a:p>
          <a:p>
            <a:pPr marL="514350" indent="-514350">
              <a:buNone/>
            </a:pPr>
            <a:r>
              <a:rPr lang="en-US" dirty="0"/>
              <a:t>	Contingency approach to organizing is also known as situational or practical approach to management.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Autofit/>
          </a:bodyPr>
          <a:lstStyle/>
          <a:p>
            <a:pPr algn="l">
              <a:defRPr/>
            </a:pPr>
            <a:r>
              <a:rPr lang="en-US" b="1" dirty="0">
                <a:solidFill>
                  <a:schemeClr val="tx1"/>
                </a:solidFill>
              </a:rPr>
              <a:t>Departmentalization</a:t>
            </a:r>
          </a:p>
        </p:txBody>
      </p:sp>
      <p:sp>
        <p:nvSpPr>
          <p:cNvPr id="3" name="Content Placeholder 2"/>
          <p:cNvSpPr>
            <a:spLocks noGrp="1"/>
          </p:cNvSpPr>
          <p:nvPr>
            <p:ph sz="quarter" idx="1"/>
          </p:nvPr>
        </p:nvSpPr>
        <p:spPr>
          <a:xfrm>
            <a:off x="838200" y="1527175"/>
            <a:ext cx="10515600" cy="4572000"/>
          </a:xfrm>
        </p:spPr>
        <p:txBody>
          <a:bodyPr/>
          <a:lstStyle/>
          <a:p>
            <a:pPr marL="280988" indent="-280988">
              <a:buFont typeface="Wingdings" pitchFamily="2" charset="2"/>
              <a:buChar char="§"/>
            </a:pPr>
            <a:r>
              <a:rPr lang="en-US" sz="2400" dirty="0"/>
              <a:t>Departmentalization is the process of logical grouping the similar nature functions into manageable units for the purpose of overall coordination of organizational resources.</a:t>
            </a:r>
          </a:p>
          <a:p>
            <a:pPr marL="280988" indent="-280988">
              <a:buNone/>
            </a:pPr>
            <a:endParaRPr lang="en-US" sz="2400" dirty="0"/>
          </a:p>
          <a:p>
            <a:pPr marL="280988" indent="-280988">
              <a:buFont typeface="Wingdings" pitchFamily="2" charset="2"/>
              <a:buChar char="§"/>
            </a:pPr>
            <a:r>
              <a:rPr lang="en-US" sz="2400" dirty="0"/>
              <a:t>It creates separate units with some independent responsibilities to departmental managers who in turn improve their working efficiency and effectiveness.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Autofit/>
          </a:bodyPr>
          <a:lstStyle/>
          <a:p>
            <a:pPr algn="l">
              <a:defRPr/>
            </a:pPr>
            <a:r>
              <a:rPr lang="en-US" b="1" dirty="0">
                <a:solidFill>
                  <a:schemeClr val="tx1"/>
                </a:solidFill>
              </a:rPr>
              <a:t>Types of Departmentalization</a:t>
            </a:r>
          </a:p>
        </p:txBody>
      </p:sp>
      <p:sp>
        <p:nvSpPr>
          <p:cNvPr id="3" name="Content Placeholder 2"/>
          <p:cNvSpPr>
            <a:spLocks noGrp="1"/>
          </p:cNvSpPr>
          <p:nvPr>
            <p:ph sz="quarter" idx="1"/>
          </p:nvPr>
        </p:nvSpPr>
        <p:spPr>
          <a:xfrm>
            <a:off x="838200" y="1527175"/>
            <a:ext cx="10515600" cy="4572000"/>
          </a:xfrm>
        </p:spPr>
        <p:txBody>
          <a:bodyPr/>
          <a:lstStyle/>
          <a:p>
            <a:pPr marL="457200" indent="-457200">
              <a:buFont typeface="Georgia" pitchFamily="18" charset="0"/>
              <a:buAutoNum type="alphaLcParenR"/>
            </a:pPr>
            <a:r>
              <a:rPr lang="en-US" sz="2400" dirty="0"/>
              <a:t>Departmentalization by Functions.</a:t>
            </a:r>
          </a:p>
          <a:p>
            <a:pPr marL="457200" indent="-457200">
              <a:buFont typeface="Georgia" pitchFamily="18" charset="0"/>
              <a:buAutoNum type="alphaLcParenR"/>
            </a:pPr>
            <a:r>
              <a:rPr lang="en-US" sz="2400" dirty="0"/>
              <a:t>Departmentalization by Product/Service.</a:t>
            </a:r>
          </a:p>
          <a:p>
            <a:pPr marL="457200" indent="-457200">
              <a:buFont typeface="Georgia" pitchFamily="18" charset="0"/>
              <a:buAutoNum type="alphaLcParenR"/>
            </a:pPr>
            <a:r>
              <a:rPr lang="en-US" sz="2400" dirty="0"/>
              <a:t>Departmentalization by  Customers.</a:t>
            </a:r>
          </a:p>
          <a:p>
            <a:pPr marL="457200" indent="-457200">
              <a:buFont typeface="Georgia" pitchFamily="18" charset="0"/>
              <a:buAutoNum type="alphaLcParenR"/>
            </a:pPr>
            <a:r>
              <a:rPr lang="en-US" sz="2400" dirty="0"/>
              <a:t>Departmentalization by Territory.</a:t>
            </a:r>
          </a:p>
          <a:p>
            <a:pPr marL="457200" indent="-457200">
              <a:buFont typeface="Georgia" pitchFamily="18" charset="0"/>
              <a:buAutoNum type="alphaLcParenR"/>
            </a:pPr>
            <a:r>
              <a:rPr lang="en-US" sz="2400" dirty="0"/>
              <a:t>Departmentalization by Process.</a:t>
            </a:r>
          </a:p>
          <a:p>
            <a:pPr marL="457200" indent="-457200">
              <a:buFont typeface="Georgia" pitchFamily="18" charset="0"/>
              <a:buAutoNum type="alphaLcParenR"/>
            </a:pPr>
            <a:r>
              <a:rPr lang="en-US" sz="2400" dirty="0"/>
              <a:t>Departmentalization by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Autofit/>
          </a:bodyPr>
          <a:lstStyle/>
          <a:p>
            <a:pPr algn="l">
              <a:defRPr/>
            </a:pPr>
            <a:r>
              <a:rPr lang="en-US" b="1" dirty="0">
                <a:solidFill>
                  <a:schemeClr val="tx1"/>
                </a:solidFill>
              </a:rPr>
              <a:t>Types of Departmentalization</a:t>
            </a:r>
          </a:p>
        </p:txBody>
      </p:sp>
      <p:sp>
        <p:nvSpPr>
          <p:cNvPr id="3" name="Content Placeholder 2"/>
          <p:cNvSpPr>
            <a:spLocks noGrp="1"/>
          </p:cNvSpPr>
          <p:nvPr>
            <p:ph sz="quarter" idx="1"/>
          </p:nvPr>
        </p:nvSpPr>
        <p:spPr>
          <a:xfrm>
            <a:off x="838200" y="1527175"/>
            <a:ext cx="10373139" cy="4572000"/>
          </a:xfrm>
        </p:spPr>
        <p:txBody>
          <a:bodyPr/>
          <a:lstStyle/>
          <a:p>
            <a:pPr marL="457200" indent="-457200">
              <a:buFont typeface="Georgia" pitchFamily="18" charset="0"/>
              <a:buAutoNum type="alphaLcParenR"/>
            </a:pPr>
            <a:r>
              <a:rPr lang="en-US" sz="2400" b="1" dirty="0">
                <a:solidFill>
                  <a:srgbClr val="FF0000"/>
                </a:solidFill>
              </a:rPr>
              <a:t>Departmentalization by Functions.</a:t>
            </a:r>
          </a:p>
          <a:p>
            <a:pPr marL="457200" indent="-457200">
              <a:buNone/>
            </a:pPr>
            <a:endParaRPr lang="en-US" sz="2400" dirty="0"/>
          </a:p>
        </p:txBody>
      </p:sp>
      <p:sp>
        <p:nvSpPr>
          <p:cNvPr id="4" name="Rectangle 3"/>
          <p:cNvSpPr/>
          <p:nvPr/>
        </p:nvSpPr>
        <p:spPr>
          <a:xfrm>
            <a:off x="4953000" y="2667000"/>
            <a:ext cx="2438400"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b="1" dirty="0"/>
              <a:t>General Manager</a:t>
            </a:r>
          </a:p>
        </p:txBody>
      </p:sp>
      <p:sp>
        <p:nvSpPr>
          <p:cNvPr id="5" name="Rectangle 4"/>
          <p:cNvSpPr/>
          <p:nvPr/>
        </p:nvSpPr>
        <p:spPr>
          <a:xfrm>
            <a:off x="8229600" y="4191000"/>
            <a:ext cx="20574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b="1" dirty="0"/>
              <a:t>Personnel </a:t>
            </a:r>
          </a:p>
          <a:p>
            <a:pPr algn="ctr">
              <a:defRPr/>
            </a:pPr>
            <a:r>
              <a:rPr lang="en-US" b="1" dirty="0"/>
              <a:t>Department</a:t>
            </a:r>
          </a:p>
        </p:txBody>
      </p:sp>
      <p:sp>
        <p:nvSpPr>
          <p:cNvPr id="6" name="Rectangle 5"/>
          <p:cNvSpPr/>
          <p:nvPr/>
        </p:nvSpPr>
        <p:spPr>
          <a:xfrm>
            <a:off x="6172200" y="4191000"/>
            <a:ext cx="18288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b="1" dirty="0"/>
              <a:t>Marketing </a:t>
            </a:r>
          </a:p>
          <a:p>
            <a:pPr algn="ctr">
              <a:defRPr/>
            </a:pPr>
            <a:r>
              <a:rPr lang="en-US" b="1" dirty="0"/>
              <a:t>Department</a:t>
            </a:r>
          </a:p>
        </p:txBody>
      </p:sp>
      <p:sp>
        <p:nvSpPr>
          <p:cNvPr id="7" name="Rectangle 6"/>
          <p:cNvSpPr/>
          <p:nvPr/>
        </p:nvSpPr>
        <p:spPr>
          <a:xfrm>
            <a:off x="3962400" y="4191000"/>
            <a:ext cx="19050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b="1" dirty="0"/>
              <a:t>Finance</a:t>
            </a:r>
          </a:p>
          <a:p>
            <a:pPr algn="ctr">
              <a:defRPr/>
            </a:pPr>
            <a:r>
              <a:rPr lang="en-US" b="1" dirty="0"/>
              <a:t>Department</a:t>
            </a:r>
          </a:p>
        </p:txBody>
      </p:sp>
      <p:sp>
        <p:nvSpPr>
          <p:cNvPr id="8" name="Rectangle 7"/>
          <p:cNvSpPr/>
          <p:nvPr/>
        </p:nvSpPr>
        <p:spPr>
          <a:xfrm>
            <a:off x="1905000" y="4191000"/>
            <a:ext cx="18288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b="1" dirty="0"/>
              <a:t>Product ion</a:t>
            </a:r>
          </a:p>
          <a:p>
            <a:pPr algn="ctr">
              <a:defRPr/>
            </a:pPr>
            <a:r>
              <a:rPr lang="en-US" b="1" dirty="0"/>
              <a:t>Department</a:t>
            </a:r>
          </a:p>
        </p:txBody>
      </p:sp>
      <p:cxnSp>
        <p:nvCxnSpPr>
          <p:cNvPr id="10" name="Straight Connector 9"/>
          <p:cNvCxnSpPr/>
          <p:nvPr/>
        </p:nvCxnSpPr>
        <p:spPr>
          <a:xfrm>
            <a:off x="2514600" y="3733800"/>
            <a:ext cx="685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0" idx="2"/>
          </p:cNvCxnSpPr>
          <p:nvPr/>
        </p:nvCxnSpPr>
        <p:spPr>
          <a:xfrm rot="5400000">
            <a:off x="5943601" y="35052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91440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71628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42672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2860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Autofit/>
          </a:bodyPr>
          <a:lstStyle/>
          <a:p>
            <a:pPr algn="l">
              <a:defRPr/>
            </a:pPr>
            <a:r>
              <a:rPr lang="en-US" b="1" dirty="0">
                <a:solidFill>
                  <a:schemeClr val="tx1"/>
                </a:solidFill>
              </a:rPr>
              <a:t>Types of Departmentalization</a:t>
            </a:r>
          </a:p>
        </p:txBody>
      </p:sp>
      <p:sp>
        <p:nvSpPr>
          <p:cNvPr id="3" name="Content Placeholder 2"/>
          <p:cNvSpPr>
            <a:spLocks noGrp="1"/>
          </p:cNvSpPr>
          <p:nvPr>
            <p:ph sz="quarter" idx="1"/>
          </p:nvPr>
        </p:nvSpPr>
        <p:spPr>
          <a:xfrm>
            <a:off x="838200" y="1527175"/>
            <a:ext cx="10515600" cy="4572000"/>
          </a:xfrm>
        </p:spPr>
        <p:txBody>
          <a:bodyPr/>
          <a:lstStyle/>
          <a:p>
            <a:pPr marL="457200" indent="-457200">
              <a:buNone/>
            </a:pPr>
            <a:r>
              <a:rPr lang="en-US" sz="2400" b="1" dirty="0"/>
              <a:t>b)</a:t>
            </a:r>
            <a:r>
              <a:rPr lang="en-US" sz="2400" dirty="0"/>
              <a:t>	</a:t>
            </a:r>
            <a:r>
              <a:rPr lang="en-US" sz="2400" b="1" dirty="0">
                <a:solidFill>
                  <a:srgbClr val="FF0000"/>
                </a:solidFill>
              </a:rPr>
              <a:t>Departmentalization by Product/Service.</a:t>
            </a:r>
          </a:p>
          <a:p>
            <a:pPr marL="457200" indent="-457200">
              <a:buNone/>
            </a:pPr>
            <a:endParaRPr lang="en-US" sz="2400" dirty="0"/>
          </a:p>
        </p:txBody>
      </p:sp>
      <p:sp>
        <p:nvSpPr>
          <p:cNvPr id="4" name="Rectangle 3"/>
          <p:cNvSpPr/>
          <p:nvPr/>
        </p:nvSpPr>
        <p:spPr>
          <a:xfrm>
            <a:off x="3962400" y="5410200"/>
            <a:ext cx="19050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Finance </a:t>
            </a:r>
          </a:p>
          <a:p>
            <a:pPr algn="ctr">
              <a:defRPr/>
            </a:pPr>
            <a:r>
              <a:rPr lang="en-US" b="1" dirty="0"/>
              <a:t>Department</a:t>
            </a:r>
          </a:p>
        </p:txBody>
      </p:sp>
      <p:sp>
        <p:nvSpPr>
          <p:cNvPr id="5" name="Rectangle 4"/>
          <p:cNvSpPr/>
          <p:nvPr/>
        </p:nvSpPr>
        <p:spPr>
          <a:xfrm>
            <a:off x="8229600" y="4191000"/>
            <a:ext cx="20574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b="1" dirty="0"/>
              <a:t>Beverage </a:t>
            </a:r>
          </a:p>
          <a:p>
            <a:pPr algn="ctr">
              <a:defRPr/>
            </a:pPr>
            <a:r>
              <a:rPr lang="en-US" b="1" dirty="0"/>
              <a:t>Department</a:t>
            </a:r>
          </a:p>
        </p:txBody>
      </p:sp>
      <p:sp>
        <p:nvSpPr>
          <p:cNvPr id="6" name="Rectangle 5"/>
          <p:cNvSpPr/>
          <p:nvPr/>
        </p:nvSpPr>
        <p:spPr>
          <a:xfrm>
            <a:off x="6172200" y="4191000"/>
            <a:ext cx="18288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b="1" dirty="0"/>
              <a:t>Electronic </a:t>
            </a:r>
          </a:p>
          <a:p>
            <a:pPr algn="ctr">
              <a:defRPr/>
            </a:pPr>
            <a:r>
              <a:rPr lang="en-US" b="1" dirty="0"/>
              <a:t>Department</a:t>
            </a:r>
          </a:p>
        </p:txBody>
      </p:sp>
      <p:sp>
        <p:nvSpPr>
          <p:cNvPr id="7" name="Rectangle 6"/>
          <p:cNvSpPr/>
          <p:nvPr/>
        </p:nvSpPr>
        <p:spPr>
          <a:xfrm>
            <a:off x="3962400" y="4191000"/>
            <a:ext cx="19050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b="1" dirty="0"/>
              <a:t>Noodles</a:t>
            </a:r>
          </a:p>
          <a:p>
            <a:pPr algn="ctr">
              <a:defRPr/>
            </a:pPr>
            <a:r>
              <a:rPr lang="en-US" b="1" dirty="0"/>
              <a:t>Department</a:t>
            </a:r>
          </a:p>
        </p:txBody>
      </p:sp>
      <p:sp>
        <p:nvSpPr>
          <p:cNvPr id="8" name="Rectangle 7"/>
          <p:cNvSpPr/>
          <p:nvPr/>
        </p:nvSpPr>
        <p:spPr>
          <a:xfrm>
            <a:off x="1905000" y="4191000"/>
            <a:ext cx="18288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b="1" dirty="0"/>
              <a:t>Publication</a:t>
            </a:r>
          </a:p>
          <a:p>
            <a:pPr algn="ctr">
              <a:defRPr/>
            </a:pPr>
            <a:r>
              <a:rPr lang="en-US" b="1" dirty="0"/>
              <a:t>Department</a:t>
            </a:r>
          </a:p>
        </p:txBody>
      </p:sp>
      <p:cxnSp>
        <p:nvCxnSpPr>
          <p:cNvPr id="10" name="Straight Connector 9"/>
          <p:cNvCxnSpPr/>
          <p:nvPr/>
        </p:nvCxnSpPr>
        <p:spPr>
          <a:xfrm>
            <a:off x="2514600" y="3733800"/>
            <a:ext cx="685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0" idx="2"/>
          </p:cNvCxnSpPr>
          <p:nvPr/>
        </p:nvCxnSpPr>
        <p:spPr>
          <a:xfrm rot="5400000">
            <a:off x="5943601" y="35052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91440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71628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42672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2860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05000" y="5410200"/>
            <a:ext cx="18288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Production</a:t>
            </a:r>
          </a:p>
          <a:p>
            <a:pPr algn="ctr">
              <a:defRPr/>
            </a:pPr>
            <a:r>
              <a:rPr lang="en-US" b="1" dirty="0"/>
              <a:t>Department</a:t>
            </a:r>
          </a:p>
        </p:txBody>
      </p:sp>
      <p:sp>
        <p:nvSpPr>
          <p:cNvPr id="16" name="Rectangle 15"/>
          <p:cNvSpPr/>
          <p:nvPr/>
        </p:nvSpPr>
        <p:spPr>
          <a:xfrm>
            <a:off x="5105400" y="2819400"/>
            <a:ext cx="2438400"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b="1" dirty="0"/>
              <a:t>General Manager</a:t>
            </a:r>
          </a:p>
        </p:txBody>
      </p:sp>
      <p:sp>
        <p:nvSpPr>
          <p:cNvPr id="17" name="Rectangle 16"/>
          <p:cNvSpPr/>
          <p:nvPr/>
        </p:nvSpPr>
        <p:spPr>
          <a:xfrm>
            <a:off x="6172200" y="5410200"/>
            <a:ext cx="19050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Marketing</a:t>
            </a:r>
          </a:p>
          <a:p>
            <a:pPr algn="ctr">
              <a:defRPr/>
            </a:pPr>
            <a:r>
              <a:rPr lang="en-US" b="1" dirty="0"/>
              <a:t>Department</a:t>
            </a:r>
          </a:p>
        </p:txBody>
      </p:sp>
      <p:sp>
        <p:nvSpPr>
          <p:cNvPr id="18" name="Rectangle 17"/>
          <p:cNvSpPr/>
          <p:nvPr/>
        </p:nvSpPr>
        <p:spPr>
          <a:xfrm>
            <a:off x="8229600" y="5410200"/>
            <a:ext cx="20574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Personnel</a:t>
            </a:r>
          </a:p>
          <a:p>
            <a:pPr algn="ctr">
              <a:defRPr/>
            </a:pPr>
            <a:r>
              <a:rPr lang="en-US" b="1" dirty="0"/>
              <a:t>Department</a:t>
            </a:r>
          </a:p>
        </p:txBody>
      </p:sp>
      <p:cxnSp>
        <p:nvCxnSpPr>
          <p:cNvPr id="19" name="Straight Connector 18"/>
          <p:cNvCxnSpPr/>
          <p:nvPr/>
        </p:nvCxnSpPr>
        <p:spPr>
          <a:xfrm>
            <a:off x="2514600" y="5105400"/>
            <a:ext cx="685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362201" y="52578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9221788" y="5257800"/>
            <a:ext cx="3032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4343401" y="52578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7239001" y="52578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4419601" y="5029201"/>
            <a:ext cx="152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Autofit/>
          </a:bodyPr>
          <a:lstStyle/>
          <a:p>
            <a:pPr algn="l">
              <a:defRPr/>
            </a:pPr>
            <a:r>
              <a:rPr lang="en-US" b="1" dirty="0">
                <a:solidFill>
                  <a:schemeClr val="tx1"/>
                </a:solidFill>
              </a:rPr>
              <a:t>Types of Departmentalization</a:t>
            </a:r>
          </a:p>
        </p:txBody>
      </p:sp>
      <p:sp>
        <p:nvSpPr>
          <p:cNvPr id="3" name="Content Placeholder 2"/>
          <p:cNvSpPr>
            <a:spLocks noGrp="1"/>
          </p:cNvSpPr>
          <p:nvPr>
            <p:ph sz="quarter" idx="1"/>
          </p:nvPr>
        </p:nvSpPr>
        <p:spPr>
          <a:xfrm>
            <a:off x="838200" y="1527175"/>
            <a:ext cx="10515600" cy="4572000"/>
          </a:xfrm>
        </p:spPr>
        <p:txBody>
          <a:bodyPr/>
          <a:lstStyle/>
          <a:p>
            <a:pPr marL="457200" indent="-457200">
              <a:buNone/>
            </a:pPr>
            <a:r>
              <a:rPr lang="en-US" sz="2400" b="1" dirty="0"/>
              <a:t>c)</a:t>
            </a:r>
            <a:r>
              <a:rPr lang="en-US" sz="2400" b="1" dirty="0">
                <a:solidFill>
                  <a:srgbClr val="FF0000"/>
                </a:solidFill>
              </a:rPr>
              <a:t>	Departmentalization by Customers.</a:t>
            </a:r>
          </a:p>
          <a:p>
            <a:pPr marL="457200" indent="-457200">
              <a:buNone/>
            </a:pPr>
            <a:endParaRPr lang="en-US" sz="2400" dirty="0"/>
          </a:p>
        </p:txBody>
      </p:sp>
      <p:sp>
        <p:nvSpPr>
          <p:cNvPr id="4" name="Rectangle 3"/>
          <p:cNvSpPr/>
          <p:nvPr/>
        </p:nvSpPr>
        <p:spPr>
          <a:xfrm>
            <a:off x="3962400" y="5410200"/>
            <a:ext cx="19050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Finance </a:t>
            </a:r>
          </a:p>
          <a:p>
            <a:pPr algn="ctr">
              <a:defRPr/>
            </a:pPr>
            <a:r>
              <a:rPr lang="en-US" b="1" dirty="0"/>
              <a:t>Department</a:t>
            </a:r>
          </a:p>
        </p:txBody>
      </p:sp>
      <p:sp>
        <p:nvSpPr>
          <p:cNvPr id="5" name="Rectangle 4"/>
          <p:cNvSpPr/>
          <p:nvPr/>
        </p:nvSpPr>
        <p:spPr>
          <a:xfrm>
            <a:off x="7848600" y="4191000"/>
            <a:ext cx="24384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b="1" dirty="0"/>
              <a:t>Consumer Product</a:t>
            </a:r>
          </a:p>
          <a:p>
            <a:pPr algn="ctr">
              <a:defRPr/>
            </a:pPr>
            <a:r>
              <a:rPr lang="en-US" b="1" dirty="0"/>
              <a:t>Buyers</a:t>
            </a:r>
          </a:p>
        </p:txBody>
      </p:sp>
      <p:sp>
        <p:nvSpPr>
          <p:cNvPr id="8" name="Rectangle 7"/>
          <p:cNvSpPr/>
          <p:nvPr/>
        </p:nvSpPr>
        <p:spPr>
          <a:xfrm>
            <a:off x="1905000" y="4191000"/>
            <a:ext cx="25146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b="1" dirty="0"/>
              <a:t>Industrial Product</a:t>
            </a:r>
          </a:p>
          <a:p>
            <a:pPr algn="ctr">
              <a:defRPr/>
            </a:pPr>
            <a:r>
              <a:rPr lang="en-US" b="1" dirty="0"/>
              <a:t>Buyers</a:t>
            </a:r>
          </a:p>
        </p:txBody>
      </p:sp>
      <p:cxnSp>
        <p:nvCxnSpPr>
          <p:cNvPr id="10" name="Straight Connector 9"/>
          <p:cNvCxnSpPr/>
          <p:nvPr/>
        </p:nvCxnSpPr>
        <p:spPr>
          <a:xfrm>
            <a:off x="2514600" y="3733800"/>
            <a:ext cx="685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0" idx="2"/>
          </p:cNvCxnSpPr>
          <p:nvPr/>
        </p:nvCxnSpPr>
        <p:spPr>
          <a:xfrm rot="5400000">
            <a:off x="5943601" y="35052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91440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2860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05000" y="5410200"/>
            <a:ext cx="18288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Production</a:t>
            </a:r>
          </a:p>
          <a:p>
            <a:pPr algn="ctr">
              <a:defRPr/>
            </a:pPr>
            <a:r>
              <a:rPr lang="en-US" b="1" dirty="0"/>
              <a:t>Department</a:t>
            </a:r>
          </a:p>
        </p:txBody>
      </p:sp>
      <p:sp>
        <p:nvSpPr>
          <p:cNvPr id="16" name="Rectangle 15"/>
          <p:cNvSpPr/>
          <p:nvPr/>
        </p:nvSpPr>
        <p:spPr>
          <a:xfrm>
            <a:off x="5105400" y="2819400"/>
            <a:ext cx="2438400"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b="1" dirty="0"/>
              <a:t>General Manager</a:t>
            </a:r>
          </a:p>
        </p:txBody>
      </p:sp>
      <p:sp>
        <p:nvSpPr>
          <p:cNvPr id="17" name="Rectangle 16"/>
          <p:cNvSpPr/>
          <p:nvPr/>
        </p:nvSpPr>
        <p:spPr>
          <a:xfrm>
            <a:off x="6172200" y="5410200"/>
            <a:ext cx="19050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Marketing</a:t>
            </a:r>
          </a:p>
          <a:p>
            <a:pPr algn="ctr">
              <a:defRPr/>
            </a:pPr>
            <a:r>
              <a:rPr lang="en-US" b="1" dirty="0"/>
              <a:t>Department</a:t>
            </a:r>
          </a:p>
        </p:txBody>
      </p:sp>
      <p:sp>
        <p:nvSpPr>
          <p:cNvPr id="18" name="Rectangle 17"/>
          <p:cNvSpPr/>
          <p:nvPr/>
        </p:nvSpPr>
        <p:spPr>
          <a:xfrm>
            <a:off x="8229600" y="5410200"/>
            <a:ext cx="20574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Personnel</a:t>
            </a:r>
          </a:p>
          <a:p>
            <a:pPr algn="ctr">
              <a:defRPr/>
            </a:pPr>
            <a:r>
              <a:rPr lang="en-US" b="1" dirty="0"/>
              <a:t>Department</a:t>
            </a:r>
          </a:p>
        </p:txBody>
      </p:sp>
      <p:cxnSp>
        <p:nvCxnSpPr>
          <p:cNvPr id="19" name="Straight Connector 18"/>
          <p:cNvCxnSpPr/>
          <p:nvPr/>
        </p:nvCxnSpPr>
        <p:spPr>
          <a:xfrm>
            <a:off x="2514600" y="5105400"/>
            <a:ext cx="685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362201" y="52578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9221788" y="5257800"/>
            <a:ext cx="3032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4343401" y="52578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7239001" y="52578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9296401" y="5029201"/>
            <a:ext cx="152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Autofit/>
          </a:bodyPr>
          <a:lstStyle/>
          <a:p>
            <a:pPr algn="l">
              <a:defRPr/>
            </a:pPr>
            <a:r>
              <a:rPr lang="en-US" b="1" dirty="0">
                <a:solidFill>
                  <a:schemeClr val="tx1"/>
                </a:solidFill>
              </a:rPr>
              <a:t>Types of Departmentalization</a:t>
            </a:r>
          </a:p>
        </p:txBody>
      </p:sp>
      <p:sp>
        <p:nvSpPr>
          <p:cNvPr id="3" name="Content Placeholder 2"/>
          <p:cNvSpPr>
            <a:spLocks noGrp="1"/>
          </p:cNvSpPr>
          <p:nvPr>
            <p:ph sz="quarter" idx="1"/>
          </p:nvPr>
        </p:nvSpPr>
        <p:spPr>
          <a:xfrm>
            <a:off x="838200" y="1527176"/>
            <a:ext cx="10515599" cy="5026025"/>
          </a:xfrm>
        </p:spPr>
        <p:txBody>
          <a:bodyPr/>
          <a:lstStyle/>
          <a:p>
            <a:pPr marL="457200" indent="-457200">
              <a:buNone/>
            </a:pPr>
            <a:r>
              <a:rPr lang="en-US" sz="2400" b="1" dirty="0"/>
              <a:t>d)</a:t>
            </a:r>
            <a:r>
              <a:rPr lang="en-US" sz="2400" b="1" dirty="0">
                <a:solidFill>
                  <a:srgbClr val="FF0000"/>
                </a:solidFill>
              </a:rPr>
              <a:t>	Departmentalization by Territory.</a:t>
            </a:r>
          </a:p>
          <a:p>
            <a:pPr marL="457200" indent="-457200">
              <a:buNone/>
            </a:pPr>
            <a:endParaRPr lang="en-US" sz="2400" dirty="0"/>
          </a:p>
        </p:txBody>
      </p:sp>
      <p:sp>
        <p:nvSpPr>
          <p:cNvPr id="4" name="Rectangle 3"/>
          <p:cNvSpPr/>
          <p:nvPr/>
        </p:nvSpPr>
        <p:spPr>
          <a:xfrm>
            <a:off x="3962400" y="5410200"/>
            <a:ext cx="19050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Finance </a:t>
            </a:r>
          </a:p>
          <a:p>
            <a:pPr algn="ctr">
              <a:defRPr/>
            </a:pPr>
            <a:r>
              <a:rPr lang="en-US" b="1" dirty="0"/>
              <a:t>Department</a:t>
            </a:r>
          </a:p>
        </p:txBody>
      </p:sp>
      <p:sp>
        <p:nvSpPr>
          <p:cNvPr id="5" name="Rectangle 4"/>
          <p:cNvSpPr/>
          <p:nvPr/>
        </p:nvSpPr>
        <p:spPr>
          <a:xfrm>
            <a:off x="7467600" y="4191000"/>
            <a:ext cx="12192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b="1" dirty="0"/>
              <a:t>Mid-Western</a:t>
            </a:r>
          </a:p>
          <a:p>
            <a:pPr algn="ctr">
              <a:defRPr/>
            </a:pPr>
            <a:r>
              <a:rPr lang="en-US" sz="1400" b="1" dirty="0"/>
              <a:t>Region</a:t>
            </a:r>
          </a:p>
        </p:txBody>
      </p:sp>
      <p:sp>
        <p:nvSpPr>
          <p:cNvPr id="6" name="Rectangle 5"/>
          <p:cNvSpPr/>
          <p:nvPr/>
        </p:nvSpPr>
        <p:spPr>
          <a:xfrm>
            <a:off x="5791200" y="4191000"/>
            <a:ext cx="10668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b="1" dirty="0"/>
              <a:t>Western </a:t>
            </a:r>
          </a:p>
          <a:p>
            <a:pPr algn="ctr">
              <a:defRPr/>
            </a:pPr>
            <a:r>
              <a:rPr lang="en-US" sz="1400" b="1" dirty="0"/>
              <a:t>Region</a:t>
            </a:r>
          </a:p>
        </p:txBody>
      </p:sp>
      <p:sp>
        <p:nvSpPr>
          <p:cNvPr id="7" name="Rectangle 6"/>
          <p:cNvSpPr/>
          <p:nvPr/>
        </p:nvSpPr>
        <p:spPr>
          <a:xfrm>
            <a:off x="3733800" y="4191000"/>
            <a:ext cx="12954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b="1" dirty="0"/>
              <a:t>Central</a:t>
            </a:r>
          </a:p>
          <a:p>
            <a:pPr algn="ctr">
              <a:defRPr/>
            </a:pPr>
            <a:r>
              <a:rPr lang="en-US" sz="1400" b="1" dirty="0"/>
              <a:t>Region</a:t>
            </a:r>
          </a:p>
        </p:txBody>
      </p:sp>
      <p:sp>
        <p:nvSpPr>
          <p:cNvPr id="8" name="Rectangle 7"/>
          <p:cNvSpPr/>
          <p:nvPr/>
        </p:nvSpPr>
        <p:spPr>
          <a:xfrm>
            <a:off x="1752600" y="4191000"/>
            <a:ext cx="14478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b="1" dirty="0"/>
              <a:t>Eastern </a:t>
            </a:r>
          </a:p>
          <a:p>
            <a:pPr algn="ctr">
              <a:defRPr/>
            </a:pPr>
            <a:r>
              <a:rPr lang="en-US" sz="1400" b="1" dirty="0"/>
              <a:t>Region</a:t>
            </a:r>
          </a:p>
        </p:txBody>
      </p:sp>
      <p:cxnSp>
        <p:nvCxnSpPr>
          <p:cNvPr id="10" name="Straight Connector 9"/>
          <p:cNvCxnSpPr/>
          <p:nvPr/>
        </p:nvCxnSpPr>
        <p:spPr>
          <a:xfrm>
            <a:off x="2514600" y="3733800"/>
            <a:ext cx="685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0" idx="2"/>
          </p:cNvCxnSpPr>
          <p:nvPr/>
        </p:nvCxnSpPr>
        <p:spPr>
          <a:xfrm rot="5400000">
            <a:off x="5943601" y="35052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91440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5945188" y="3960813"/>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42672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2860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05000" y="5410200"/>
            <a:ext cx="18288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Production</a:t>
            </a:r>
          </a:p>
          <a:p>
            <a:pPr algn="ctr">
              <a:defRPr/>
            </a:pPr>
            <a:r>
              <a:rPr lang="en-US" b="1" dirty="0"/>
              <a:t>Department</a:t>
            </a:r>
          </a:p>
        </p:txBody>
      </p:sp>
      <p:sp>
        <p:nvSpPr>
          <p:cNvPr id="16" name="Rectangle 15"/>
          <p:cNvSpPr/>
          <p:nvPr/>
        </p:nvSpPr>
        <p:spPr>
          <a:xfrm>
            <a:off x="5105400" y="2819400"/>
            <a:ext cx="2438400"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b="1" dirty="0"/>
              <a:t>General Manager</a:t>
            </a:r>
          </a:p>
        </p:txBody>
      </p:sp>
      <p:sp>
        <p:nvSpPr>
          <p:cNvPr id="17" name="Rectangle 16"/>
          <p:cNvSpPr/>
          <p:nvPr/>
        </p:nvSpPr>
        <p:spPr>
          <a:xfrm>
            <a:off x="6172200" y="5410200"/>
            <a:ext cx="19050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Marketing</a:t>
            </a:r>
          </a:p>
          <a:p>
            <a:pPr algn="ctr">
              <a:defRPr/>
            </a:pPr>
            <a:r>
              <a:rPr lang="en-US" b="1" dirty="0"/>
              <a:t>Department</a:t>
            </a:r>
          </a:p>
        </p:txBody>
      </p:sp>
      <p:sp>
        <p:nvSpPr>
          <p:cNvPr id="18" name="Rectangle 17"/>
          <p:cNvSpPr/>
          <p:nvPr/>
        </p:nvSpPr>
        <p:spPr>
          <a:xfrm>
            <a:off x="8229600" y="5410200"/>
            <a:ext cx="20574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Personnel</a:t>
            </a:r>
          </a:p>
          <a:p>
            <a:pPr algn="ctr">
              <a:defRPr/>
            </a:pPr>
            <a:r>
              <a:rPr lang="en-US" b="1" dirty="0"/>
              <a:t>Department</a:t>
            </a:r>
          </a:p>
        </p:txBody>
      </p:sp>
      <p:cxnSp>
        <p:nvCxnSpPr>
          <p:cNvPr id="19" name="Straight Connector 18"/>
          <p:cNvCxnSpPr/>
          <p:nvPr/>
        </p:nvCxnSpPr>
        <p:spPr>
          <a:xfrm>
            <a:off x="2514600" y="5105400"/>
            <a:ext cx="685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362201" y="52578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9221788" y="5257800"/>
            <a:ext cx="3032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4343401" y="52578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7239001" y="52578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4419601" y="5029201"/>
            <a:ext cx="152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915400" y="4191000"/>
            <a:ext cx="12192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b="1" dirty="0"/>
              <a:t>Far-Western</a:t>
            </a:r>
          </a:p>
          <a:p>
            <a:pPr algn="ctr">
              <a:defRPr/>
            </a:pPr>
            <a:r>
              <a:rPr lang="en-US" sz="1400" b="1" dirty="0"/>
              <a:t>Region</a:t>
            </a:r>
          </a:p>
        </p:txBody>
      </p:sp>
      <p:cxnSp>
        <p:nvCxnSpPr>
          <p:cNvPr id="30" name="Straight Arrow Connector 29"/>
          <p:cNvCxnSpPr/>
          <p:nvPr/>
        </p:nvCxnSpPr>
        <p:spPr>
          <a:xfrm rot="5400000">
            <a:off x="7773988" y="3960813"/>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Autofit/>
          </a:bodyPr>
          <a:lstStyle/>
          <a:p>
            <a:pPr algn="l">
              <a:defRPr/>
            </a:pPr>
            <a:r>
              <a:rPr lang="en-US" b="1" dirty="0">
                <a:solidFill>
                  <a:schemeClr val="tx1"/>
                </a:solidFill>
              </a:rPr>
              <a:t>Types of Departmentalization</a:t>
            </a:r>
          </a:p>
        </p:txBody>
      </p:sp>
      <p:sp>
        <p:nvSpPr>
          <p:cNvPr id="3" name="Content Placeholder 2"/>
          <p:cNvSpPr>
            <a:spLocks noGrp="1"/>
          </p:cNvSpPr>
          <p:nvPr>
            <p:ph sz="quarter" idx="1"/>
          </p:nvPr>
        </p:nvSpPr>
        <p:spPr>
          <a:xfrm>
            <a:off x="838199" y="1527176"/>
            <a:ext cx="10515599" cy="5026025"/>
          </a:xfrm>
        </p:spPr>
        <p:txBody>
          <a:bodyPr/>
          <a:lstStyle/>
          <a:p>
            <a:pPr marL="457200" indent="-457200">
              <a:buNone/>
            </a:pPr>
            <a:r>
              <a:rPr lang="en-US" sz="2400" b="1" dirty="0"/>
              <a:t>e)	</a:t>
            </a:r>
            <a:r>
              <a:rPr lang="en-US" sz="2400" b="1" dirty="0">
                <a:solidFill>
                  <a:srgbClr val="FF0000"/>
                </a:solidFill>
              </a:rPr>
              <a:t>Departmentalization by Process.</a:t>
            </a:r>
          </a:p>
          <a:p>
            <a:pPr marL="457200" indent="-457200">
              <a:buNone/>
            </a:pPr>
            <a:endParaRPr lang="en-US" sz="2400" dirty="0"/>
          </a:p>
        </p:txBody>
      </p:sp>
      <p:sp>
        <p:nvSpPr>
          <p:cNvPr id="5" name="Rectangle 4"/>
          <p:cNvSpPr/>
          <p:nvPr/>
        </p:nvSpPr>
        <p:spPr>
          <a:xfrm>
            <a:off x="7162800" y="4191000"/>
            <a:ext cx="15240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b="1" dirty="0"/>
              <a:t>Dyeing</a:t>
            </a:r>
          </a:p>
          <a:p>
            <a:pPr algn="ctr">
              <a:defRPr/>
            </a:pPr>
            <a:r>
              <a:rPr lang="en-US" sz="1400" b="1" dirty="0"/>
              <a:t>Department</a:t>
            </a:r>
          </a:p>
        </p:txBody>
      </p:sp>
      <p:sp>
        <p:nvSpPr>
          <p:cNvPr id="6" name="Rectangle 5"/>
          <p:cNvSpPr/>
          <p:nvPr/>
        </p:nvSpPr>
        <p:spPr>
          <a:xfrm>
            <a:off x="5334000" y="4191000"/>
            <a:ext cx="16764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b="1" dirty="0"/>
              <a:t>Weaving</a:t>
            </a:r>
          </a:p>
          <a:p>
            <a:pPr algn="ctr">
              <a:defRPr/>
            </a:pPr>
            <a:r>
              <a:rPr lang="en-US" sz="1400" b="1" dirty="0"/>
              <a:t>Department</a:t>
            </a:r>
          </a:p>
        </p:txBody>
      </p:sp>
      <p:sp>
        <p:nvSpPr>
          <p:cNvPr id="7" name="Rectangle 6"/>
          <p:cNvSpPr/>
          <p:nvPr/>
        </p:nvSpPr>
        <p:spPr>
          <a:xfrm>
            <a:off x="3429000" y="4191000"/>
            <a:ext cx="1723103"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b="1" dirty="0"/>
              <a:t>Spinning</a:t>
            </a:r>
          </a:p>
          <a:p>
            <a:pPr algn="ctr">
              <a:defRPr/>
            </a:pPr>
            <a:r>
              <a:rPr lang="en-US" sz="1400" b="1" dirty="0"/>
              <a:t>Department</a:t>
            </a:r>
          </a:p>
        </p:txBody>
      </p:sp>
      <p:sp>
        <p:nvSpPr>
          <p:cNvPr id="8" name="Rectangle 7"/>
          <p:cNvSpPr/>
          <p:nvPr/>
        </p:nvSpPr>
        <p:spPr>
          <a:xfrm>
            <a:off x="1752600" y="4191000"/>
            <a:ext cx="14478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b="1" dirty="0"/>
              <a:t>Ginning </a:t>
            </a:r>
          </a:p>
          <a:p>
            <a:pPr algn="ctr">
              <a:defRPr/>
            </a:pPr>
            <a:r>
              <a:rPr lang="en-US" sz="1400" b="1" dirty="0"/>
              <a:t>Department</a:t>
            </a:r>
          </a:p>
        </p:txBody>
      </p:sp>
      <p:cxnSp>
        <p:nvCxnSpPr>
          <p:cNvPr id="10" name="Straight Connector 9"/>
          <p:cNvCxnSpPr/>
          <p:nvPr/>
        </p:nvCxnSpPr>
        <p:spPr>
          <a:xfrm>
            <a:off x="2514600" y="3733800"/>
            <a:ext cx="685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0" idx="2"/>
          </p:cNvCxnSpPr>
          <p:nvPr/>
        </p:nvCxnSpPr>
        <p:spPr>
          <a:xfrm rot="5400000">
            <a:off x="5943601" y="35052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91440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5945188" y="3960813"/>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42672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2860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05400" y="2819400"/>
            <a:ext cx="2438400"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b="1" dirty="0"/>
              <a:t>General Manager</a:t>
            </a:r>
          </a:p>
        </p:txBody>
      </p:sp>
      <p:sp>
        <p:nvSpPr>
          <p:cNvPr id="27" name="Rectangle 26"/>
          <p:cNvSpPr/>
          <p:nvPr/>
        </p:nvSpPr>
        <p:spPr>
          <a:xfrm>
            <a:off x="8915400" y="4191000"/>
            <a:ext cx="15240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b="1" dirty="0"/>
              <a:t>Finishing </a:t>
            </a:r>
          </a:p>
          <a:p>
            <a:pPr algn="ctr">
              <a:defRPr/>
            </a:pPr>
            <a:r>
              <a:rPr lang="en-US" sz="1400" b="1" dirty="0"/>
              <a:t>Department</a:t>
            </a:r>
          </a:p>
        </p:txBody>
      </p:sp>
      <p:cxnSp>
        <p:nvCxnSpPr>
          <p:cNvPr id="30" name="Straight Arrow Connector 29"/>
          <p:cNvCxnSpPr/>
          <p:nvPr/>
        </p:nvCxnSpPr>
        <p:spPr>
          <a:xfrm rot="5400000">
            <a:off x="7773988" y="3960813"/>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4849-9BF1-4AD4-B35A-BED9EE62EC62}"/>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701ACF3-AD26-4C11-A83F-16AC1FFF313C}"/>
              </a:ext>
            </a:extLst>
          </p:cNvPr>
          <p:cNvSpPr>
            <a:spLocks noGrp="1"/>
          </p:cNvSpPr>
          <p:nvPr>
            <p:ph idx="1"/>
          </p:nvPr>
        </p:nvSpPr>
        <p:spPr/>
        <p:txBody>
          <a:bodyPr/>
          <a:lstStyle/>
          <a:p>
            <a:r>
              <a:rPr lang="en-US" dirty="0"/>
              <a:t>Concept and principles of organizing</a:t>
            </a:r>
          </a:p>
          <a:p>
            <a:r>
              <a:rPr lang="en-US" dirty="0"/>
              <a:t>Approaches to organizing – Classical, behavioral and contingency</a:t>
            </a:r>
          </a:p>
          <a:p>
            <a:r>
              <a:rPr lang="en-US" dirty="0"/>
              <a:t>Process of structuring an organization</a:t>
            </a:r>
          </a:p>
          <a:p>
            <a:r>
              <a:rPr lang="en-US" dirty="0"/>
              <a:t>Departmentalization- meaning and types</a:t>
            </a:r>
          </a:p>
          <a:p>
            <a:r>
              <a:rPr lang="en-US" dirty="0"/>
              <a:t>Delegation of authority – meaning, features, advantages and barriers</a:t>
            </a:r>
          </a:p>
          <a:p>
            <a:r>
              <a:rPr lang="en-US" dirty="0"/>
              <a:t>Centralization and decentralization – Meaning, advantages and dis-advantages</a:t>
            </a:r>
          </a:p>
          <a:p>
            <a:r>
              <a:rPr lang="en-US" dirty="0"/>
              <a:t>Concept of organic and mechanistic views of organization</a:t>
            </a:r>
          </a:p>
          <a:p>
            <a:r>
              <a:rPr lang="en-US" dirty="0"/>
              <a:t>Types of modern organizational structures- matrix, team and network</a:t>
            </a:r>
          </a:p>
          <a:p>
            <a:endParaRPr lang="en-US" dirty="0"/>
          </a:p>
        </p:txBody>
      </p:sp>
    </p:spTree>
    <p:extLst>
      <p:ext uri="{BB962C8B-B14F-4D97-AF65-F5344CB8AC3E}">
        <p14:creationId xmlns:p14="http://schemas.microsoft.com/office/powerpoint/2010/main" val="4066484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Autofit/>
          </a:bodyPr>
          <a:lstStyle/>
          <a:p>
            <a:pPr algn="l">
              <a:defRPr/>
            </a:pPr>
            <a:r>
              <a:rPr lang="en-US" b="1" dirty="0">
                <a:solidFill>
                  <a:schemeClr val="tx1"/>
                </a:solidFill>
              </a:rPr>
              <a:t>Types of Departmentalization</a:t>
            </a:r>
          </a:p>
        </p:txBody>
      </p:sp>
      <p:sp>
        <p:nvSpPr>
          <p:cNvPr id="3" name="Content Placeholder 2"/>
          <p:cNvSpPr>
            <a:spLocks noGrp="1"/>
          </p:cNvSpPr>
          <p:nvPr>
            <p:ph sz="quarter" idx="1"/>
          </p:nvPr>
        </p:nvSpPr>
        <p:spPr>
          <a:xfrm>
            <a:off x="838199" y="1527176"/>
            <a:ext cx="10515599" cy="5026025"/>
          </a:xfrm>
        </p:spPr>
        <p:txBody>
          <a:bodyPr/>
          <a:lstStyle/>
          <a:p>
            <a:pPr marL="457200" indent="-457200">
              <a:buNone/>
            </a:pPr>
            <a:r>
              <a:rPr lang="en-US" sz="2400" b="1" dirty="0"/>
              <a:t>f)	</a:t>
            </a:r>
            <a:r>
              <a:rPr lang="en-US" sz="2400" b="1" dirty="0">
                <a:solidFill>
                  <a:srgbClr val="FF0000"/>
                </a:solidFill>
              </a:rPr>
              <a:t>Departmentalization by Time.</a:t>
            </a:r>
          </a:p>
          <a:p>
            <a:pPr marL="457200" indent="-457200">
              <a:buNone/>
            </a:pPr>
            <a:endParaRPr lang="en-US" sz="2400" dirty="0"/>
          </a:p>
        </p:txBody>
      </p:sp>
      <p:sp>
        <p:nvSpPr>
          <p:cNvPr id="4" name="Rectangle 3"/>
          <p:cNvSpPr/>
          <p:nvPr/>
        </p:nvSpPr>
        <p:spPr>
          <a:xfrm>
            <a:off x="3962400" y="5410200"/>
            <a:ext cx="19050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Finance </a:t>
            </a:r>
          </a:p>
          <a:p>
            <a:pPr algn="ctr">
              <a:defRPr/>
            </a:pPr>
            <a:r>
              <a:rPr lang="en-US" b="1" dirty="0"/>
              <a:t>Department</a:t>
            </a:r>
          </a:p>
        </p:txBody>
      </p:sp>
      <p:sp>
        <p:nvSpPr>
          <p:cNvPr id="6" name="Rectangle 5"/>
          <p:cNvSpPr/>
          <p:nvPr/>
        </p:nvSpPr>
        <p:spPr>
          <a:xfrm>
            <a:off x="5562600" y="4191000"/>
            <a:ext cx="12954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b="1" dirty="0"/>
              <a:t>Day Shift</a:t>
            </a:r>
          </a:p>
        </p:txBody>
      </p:sp>
      <p:sp>
        <p:nvSpPr>
          <p:cNvPr id="8" name="Rectangle 7"/>
          <p:cNvSpPr/>
          <p:nvPr/>
        </p:nvSpPr>
        <p:spPr>
          <a:xfrm>
            <a:off x="1752600" y="4191000"/>
            <a:ext cx="14478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b="1" dirty="0"/>
              <a:t>Morning</a:t>
            </a:r>
          </a:p>
          <a:p>
            <a:pPr algn="ctr">
              <a:defRPr/>
            </a:pPr>
            <a:r>
              <a:rPr lang="en-US" sz="1400" b="1" dirty="0"/>
              <a:t>Shift</a:t>
            </a:r>
          </a:p>
        </p:txBody>
      </p:sp>
      <p:cxnSp>
        <p:nvCxnSpPr>
          <p:cNvPr id="10" name="Straight Connector 9"/>
          <p:cNvCxnSpPr/>
          <p:nvPr/>
        </p:nvCxnSpPr>
        <p:spPr>
          <a:xfrm>
            <a:off x="2514600" y="3733800"/>
            <a:ext cx="685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0" idx="2"/>
          </p:cNvCxnSpPr>
          <p:nvPr/>
        </p:nvCxnSpPr>
        <p:spPr>
          <a:xfrm rot="5400000">
            <a:off x="5943601" y="35052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91440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5945188" y="3960813"/>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286001" y="3962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05000" y="5410200"/>
            <a:ext cx="18288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Production</a:t>
            </a:r>
          </a:p>
          <a:p>
            <a:pPr algn="ctr">
              <a:defRPr/>
            </a:pPr>
            <a:r>
              <a:rPr lang="en-US" b="1" dirty="0"/>
              <a:t>Department</a:t>
            </a:r>
          </a:p>
        </p:txBody>
      </p:sp>
      <p:sp>
        <p:nvSpPr>
          <p:cNvPr id="16" name="Rectangle 15"/>
          <p:cNvSpPr/>
          <p:nvPr/>
        </p:nvSpPr>
        <p:spPr>
          <a:xfrm>
            <a:off x="5105400" y="2819400"/>
            <a:ext cx="2438400"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b="1" dirty="0"/>
              <a:t>General Manager</a:t>
            </a:r>
          </a:p>
        </p:txBody>
      </p:sp>
      <p:sp>
        <p:nvSpPr>
          <p:cNvPr id="17" name="Rectangle 16"/>
          <p:cNvSpPr/>
          <p:nvPr/>
        </p:nvSpPr>
        <p:spPr>
          <a:xfrm>
            <a:off x="6172200" y="5410200"/>
            <a:ext cx="19050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Marketing</a:t>
            </a:r>
          </a:p>
          <a:p>
            <a:pPr algn="ctr">
              <a:defRPr/>
            </a:pPr>
            <a:r>
              <a:rPr lang="en-US" b="1" dirty="0"/>
              <a:t>Department</a:t>
            </a:r>
          </a:p>
        </p:txBody>
      </p:sp>
      <p:sp>
        <p:nvSpPr>
          <p:cNvPr id="18" name="Rectangle 17"/>
          <p:cNvSpPr/>
          <p:nvPr/>
        </p:nvSpPr>
        <p:spPr>
          <a:xfrm>
            <a:off x="8229600" y="5410200"/>
            <a:ext cx="2057400" cy="7620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Personnel</a:t>
            </a:r>
          </a:p>
          <a:p>
            <a:pPr algn="ctr">
              <a:defRPr/>
            </a:pPr>
            <a:r>
              <a:rPr lang="en-US" b="1" dirty="0"/>
              <a:t>Department</a:t>
            </a:r>
          </a:p>
        </p:txBody>
      </p:sp>
      <p:cxnSp>
        <p:nvCxnSpPr>
          <p:cNvPr id="19" name="Straight Connector 18"/>
          <p:cNvCxnSpPr/>
          <p:nvPr/>
        </p:nvCxnSpPr>
        <p:spPr>
          <a:xfrm>
            <a:off x="2514600" y="5105400"/>
            <a:ext cx="685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362201" y="52578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9221788" y="5257800"/>
            <a:ext cx="3032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4343401" y="52578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7239001" y="52578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686800" y="4191000"/>
            <a:ext cx="1447800" cy="76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400" b="1" dirty="0"/>
              <a:t>Night</a:t>
            </a:r>
          </a:p>
          <a:p>
            <a:pPr algn="ctr">
              <a:defRPr/>
            </a:pPr>
            <a:r>
              <a:rPr lang="en-US" sz="1400" b="1" dirty="0"/>
              <a:t>Department</a:t>
            </a:r>
          </a:p>
        </p:txBody>
      </p:sp>
      <p:cxnSp>
        <p:nvCxnSpPr>
          <p:cNvPr id="34" name="Straight Arrow Connector 33"/>
          <p:cNvCxnSpPr/>
          <p:nvPr/>
        </p:nvCxnSpPr>
        <p:spPr>
          <a:xfrm rot="5400000">
            <a:off x="6248401" y="5029201"/>
            <a:ext cx="152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D8D3-8A41-4CC1-87A9-9FBA34B9A7FE}"/>
              </a:ext>
            </a:extLst>
          </p:cNvPr>
          <p:cNvSpPr>
            <a:spLocks noGrp="1"/>
          </p:cNvSpPr>
          <p:nvPr>
            <p:ph type="title"/>
          </p:nvPr>
        </p:nvSpPr>
        <p:spPr/>
        <p:txBody>
          <a:bodyPr/>
          <a:lstStyle/>
          <a:p>
            <a:r>
              <a:rPr lang="en-US" sz="3200" b="1" dirty="0">
                <a:effectLst/>
                <a:latin typeface="Times New Roman" panose="02020603050405020304" pitchFamily="18" charset="0"/>
                <a:ea typeface="Calibri" panose="020F0502020204030204" pitchFamily="34" charset="0"/>
                <a:cs typeface="Mangal" panose="02040503050203030202" pitchFamily="18" charset="0"/>
              </a:rPr>
              <a:t>Delegation of authority</a:t>
            </a:r>
            <a:endParaRPr lang="en-US" dirty="0"/>
          </a:p>
        </p:txBody>
      </p:sp>
      <p:sp>
        <p:nvSpPr>
          <p:cNvPr id="3" name="Content Placeholder 2">
            <a:extLst>
              <a:ext uri="{FF2B5EF4-FFF2-40B4-BE49-F238E27FC236}">
                <a16:creationId xmlns:a16="http://schemas.microsoft.com/office/drawing/2014/main" id="{AFE42B1C-348D-4712-8F93-DF04534D4B47}"/>
              </a:ext>
            </a:extLst>
          </p:cNvPr>
          <p:cNvSpPr>
            <a:spLocks noGrp="1"/>
          </p:cNvSpPr>
          <p:nvPr>
            <p:ph idx="1"/>
          </p:nvPr>
        </p:nvSpPr>
        <p:spPr/>
        <p:txBody>
          <a:bodyPr>
            <a:normAutofit/>
          </a:bodyPr>
          <a:lstStyle/>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Managers cannot perform all the work by themselves. They will have to provide responsibilities and authorities to their subordinated for the smooth functioning of the organization. In simple words, managers share their work load to the subordinates. Thus, we can say that delegation is the process by which managers assign a portion of their total work load to others.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According to Freeman and Gilbert “Delegation is the act of assigning formal authority and responsibility for completion of specific activities to a subordinate”. Therefore, delegation is a process of assigning work to others and providing them essential authority to complete the task effectively.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Mangal" panose="02040503050203030202" pitchFamily="18" charset="0"/>
              </a:rPr>
              <a:t>Features: </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Total authority of a manager cannot be delegated. Delegation of authority is a process of providing a portion of authority from the managers to their sub-ordinates.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A manager can only delegate that authority that he possess. He cannot delegate other’s authority.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Delegation of authority is not a permanent process. A manager has a right to recall the authority.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The superior who delegates the authority will also be liable for the actions of his subordinates during the performance of a task.</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Delegation of authority has to be done only for organizational purpose but not for the personal purpose.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95835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9138-8F37-4D35-A39C-22A0BCA5C285}"/>
              </a:ext>
            </a:extLst>
          </p:cNvPr>
          <p:cNvSpPr>
            <a:spLocks noGrp="1"/>
          </p:cNvSpPr>
          <p:nvPr>
            <p:ph type="title"/>
          </p:nvPr>
        </p:nvSpPr>
        <p:spPr/>
        <p:txBody>
          <a:bodyPr>
            <a:normAutofit fontScale="90000"/>
          </a:bodyPr>
          <a:lstStyle/>
          <a:p>
            <a:br>
              <a:rPr lang="en-US" sz="3200" dirty="0">
                <a:effectLst/>
                <a:latin typeface="Times New Roman" panose="02020603050405020304" pitchFamily="18" charset="0"/>
                <a:ea typeface="Calibri" panose="020F0502020204030204" pitchFamily="34" charset="0"/>
                <a:cs typeface="Mangal" panose="02040503050203030202" pitchFamily="18" charset="0"/>
              </a:rPr>
            </a:br>
            <a:r>
              <a:rPr lang="en-US" sz="3200" dirty="0">
                <a:effectLst/>
                <a:latin typeface="Times New Roman" panose="02020603050405020304" pitchFamily="18" charset="0"/>
                <a:ea typeface="Calibri" panose="020F0502020204030204" pitchFamily="34" charset="0"/>
                <a:cs typeface="Mangal" panose="02040503050203030202" pitchFamily="18" charset="0"/>
              </a:rPr>
              <a:t>Advantages</a:t>
            </a:r>
            <a:br>
              <a:rPr lang="en-US" sz="32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Content Placeholder 2">
            <a:extLst>
              <a:ext uri="{FF2B5EF4-FFF2-40B4-BE49-F238E27FC236}">
                <a16:creationId xmlns:a16="http://schemas.microsoft.com/office/drawing/2014/main" id="{F62E8FF3-46B2-4747-B729-A11E658BB9FE}"/>
              </a:ext>
            </a:extLst>
          </p:cNvPr>
          <p:cNvSpPr>
            <a:spLocks noGrp="1"/>
          </p:cNvSpPr>
          <p:nvPr>
            <p:ph idx="1"/>
          </p:nvPr>
        </p:nvSpPr>
        <p:spPr/>
        <p:txBody>
          <a:bodyPr>
            <a:normAutofit/>
          </a:bodyPr>
          <a:lstStyle/>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Delegation increases the responsibilities of a manager. A manager will have more work experience and get exposed to newer and difficult tasks.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Reduced workload to the top management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Subordinates feel motivated to the work. They will increase their self confidence and even take good initiatives for the work completion.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Better decisions can be made because decision makers are close to the operation process and they have a clearer view of the facts.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Speeds up decision making process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Helps in training and development of managers and staffs. They can gain new knowledge and experience. They can be used in future decision making.</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Facilitates growth and expansion of business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295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8D1ED-4A1D-421C-AA41-EB9036811176}"/>
              </a:ext>
            </a:extLst>
          </p:cNvPr>
          <p:cNvSpPr>
            <a:spLocks noGrp="1"/>
          </p:cNvSpPr>
          <p:nvPr>
            <p:ph type="title"/>
          </p:nvPr>
        </p:nvSpPr>
        <p:spPr/>
        <p:txBody>
          <a:bodyPr>
            <a:normAutofit fontScale="90000"/>
          </a:bodyPr>
          <a:lstStyle/>
          <a:p>
            <a:br>
              <a:rPr lang="en-US" sz="3200" dirty="0">
                <a:effectLst/>
                <a:latin typeface="Times New Roman" panose="02020603050405020304" pitchFamily="18" charset="0"/>
                <a:ea typeface="Calibri" panose="020F0502020204030204" pitchFamily="34" charset="0"/>
                <a:cs typeface="Mangal" panose="02040503050203030202" pitchFamily="18" charset="0"/>
              </a:rPr>
            </a:br>
            <a:r>
              <a:rPr lang="en-US" sz="3200" dirty="0" err="1">
                <a:effectLst/>
                <a:latin typeface="Times New Roman" panose="02020603050405020304" pitchFamily="18" charset="0"/>
                <a:ea typeface="Calibri" panose="020F0502020204030204" pitchFamily="34" charset="0"/>
                <a:cs typeface="Mangal" panose="02040503050203030202" pitchFamily="18" charset="0"/>
              </a:rPr>
              <a:t>Cont</a:t>
            </a:r>
            <a:r>
              <a:rPr lang="en-US" sz="3200" dirty="0">
                <a:effectLst/>
                <a:latin typeface="Times New Roman" panose="02020603050405020304" pitchFamily="18" charset="0"/>
                <a:ea typeface="Calibri" panose="020F0502020204030204" pitchFamily="34" charset="0"/>
                <a:cs typeface="Mangal" panose="02040503050203030202" pitchFamily="18" charset="0"/>
              </a:rPr>
              <a:t>…</a:t>
            </a:r>
            <a:br>
              <a:rPr lang="en-US" sz="32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Content Placeholder 2">
            <a:extLst>
              <a:ext uri="{FF2B5EF4-FFF2-40B4-BE49-F238E27FC236}">
                <a16:creationId xmlns:a16="http://schemas.microsoft.com/office/drawing/2014/main" id="{D120425E-F3F7-4065-9ABC-10CAF811A36D}"/>
              </a:ext>
            </a:extLst>
          </p:cNvPr>
          <p:cNvSpPr>
            <a:spLocks noGrp="1"/>
          </p:cNvSpPr>
          <p:nvPr>
            <p:ph idx="1"/>
          </p:nvPr>
        </p:nvSpPr>
        <p:spPr/>
        <p:txBody>
          <a:bodyPr>
            <a:normAutofit/>
          </a:bodyPr>
          <a:lstStyle/>
          <a:p>
            <a:pPr marL="0" marR="0" lvl="0" indent="0" algn="just">
              <a:lnSpc>
                <a:spcPct val="115000"/>
              </a:lnSpc>
              <a:spcBef>
                <a:spcPts val="0"/>
              </a:spcBef>
              <a:spcAft>
                <a:spcPts val="0"/>
              </a:spcAft>
              <a:buNone/>
            </a:pPr>
            <a:r>
              <a:rPr lang="en-US" b="1" dirty="0">
                <a:ea typeface="Calibri" panose="020F0502020204030204" pitchFamily="34" charset="0"/>
                <a:cs typeface="Mangal" panose="02040503050203030202" pitchFamily="18" charset="0"/>
              </a:rPr>
              <a:t>Barriers to delegation</a:t>
            </a:r>
            <a:endParaRPr lang="en-US" sz="1800" b="1"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Employees don’t like to bear extra responsibilities. They want their superiors to make decisions.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Some managers don’t like to delegate the authority because they lack confidence and trust in lower level employees.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Managers become confused with authority can be delegated and which cannot be delegated.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Managers may feel that delegation of authority increases skill of subordinates. This can cause a problem of their own advancement.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Employees may demand for extra remuneration (money) for extra work load.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Delegation will be useless if subordinates are unskilled.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3710295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4D96-71A5-4ED4-8B43-5EE1FA026D24}"/>
              </a:ext>
            </a:extLst>
          </p:cNvPr>
          <p:cNvSpPr>
            <a:spLocks noGrp="1"/>
          </p:cNvSpPr>
          <p:nvPr>
            <p:ph type="title"/>
          </p:nvPr>
        </p:nvSpPr>
        <p:spPr/>
        <p:txBody>
          <a:bodyPr/>
          <a:lstStyle/>
          <a:p>
            <a:r>
              <a:rPr lang="en-US" sz="3200" b="1" dirty="0">
                <a:effectLst/>
                <a:latin typeface="Times New Roman" panose="02020603050405020304" pitchFamily="18" charset="0"/>
                <a:ea typeface="Calibri" panose="020F0502020204030204" pitchFamily="34" charset="0"/>
                <a:cs typeface="Mangal" panose="02040503050203030202" pitchFamily="18" charset="0"/>
              </a:rPr>
              <a:t>Centralization</a:t>
            </a:r>
            <a:endParaRPr lang="en-US" dirty="0"/>
          </a:p>
        </p:txBody>
      </p:sp>
      <p:sp>
        <p:nvSpPr>
          <p:cNvPr id="3" name="Content Placeholder 2">
            <a:extLst>
              <a:ext uri="{FF2B5EF4-FFF2-40B4-BE49-F238E27FC236}">
                <a16:creationId xmlns:a16="http://schemas.microsoft.com/office/drawing/2014/main" id="{C4DEAE37-461A-475E-BC16-02F933A17A29}"/>
              </a:ext>
            </a:extLst>
          </p:cNvPr>
          <p:cNvSpPr>
            <a:spLocks noGrp="1"/>
          </p:cNvSpPr>
          <p:nvPr>
            <p:ph idx="1"/>
          </p:nvPr>
        </p:nvSpPr>
        <p:spPr/>
        <p:txBody>
          <a:bodyPr>
            <a:normAutofit/>
          </a:bodyPr>
          <a:lstStyle/>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The process of systematically retaining power and authority in the hands of higher level managers is call centralization. The sole decision making authority is in the hands of higher level managers. The role of the subordinates is reduced and they cannot generate any creative thoughts and ideas. They only have to follow the orders. The process of centralization helps to make quicker decisions. The process is only suitable when the size of an organization smaller, but as the size goes on increasing, centralization will be impractical. Centralized structure works well in a very stable and predictable industry/ sector and environment.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Mangal" panose="02040503050203030202" pitchFamily="18" charset="0"/>
              </a:rPr>
              <a:t>Advantages</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Top level decisions are good in extreme conditions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Organization structure becomes simple. There will be only two levels as managerial and operating level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Quick decisions can be provided in emergent situations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Economy in operation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Suitable for small firms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Close monitoring</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Suitable where subordinates are incompetent and require strict control.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4257272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DD8C-6FEA-4FD2-8F78-BBB3D37265A0}"/>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E1BC4132-CE9D-4F02-801B-A8C209DD1BE7}"/>
              </a:ext>
            </a:extLst>
          </p:cNvPr>
          <p:cNvSpPr>
            <a:spLocks noGrp="1"/>
          </p:cNvSpPr>
          <p:nvPr>
            <p:ph idx="1"/>
          </p:nvPr>
        </p:nvSpPr>
        <p:spPr/>
        <p:txBody>
          <a:bodyPr>
            <a:normAutofit/>
          </a:bodyPr>
          <a:lstStyle/>
          <a:p>
            <a:pPr marL="0" marR="0" indent="0" algn="just">
              <a:lnSpc>
                <a:spcPct val="115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Mangal" panose="02040503050203030202" pitchFamily="18" charset="0"/>
              </a:rPr>
              <a:t>Disadvantages of centralization</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Delay in decision making</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Low morale, motivation and job satisfaction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Difficulty in managing branches located at different locations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Unsuitable in unstable environments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Burden to top executives</a:t>
            </a:r>
          </a:p>
          <a:p>
            <a:pPr marL="0" indent="0">
              <a:buNone/>
            </a:pPr>
            <a:endParaRPr lang="en-US" dirty="0"/>
          </a:p>
        </p:txBody>
      </p:sp>
    </p:spTree>
    <p:extLst>
      <p:ext uri="{BB962C8B-B14F-4D97-AF65-F5344CB8AC3E}">
        <p14:creationId xmlns:p14="http://schemas.microsoft.com/office/powerpoint/2010/main" val="486802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3F58-0CFB-46DA-B9D6-826B2B381BB0}"/>
              </a:ext>
            </a:extLst>
          </p:cNvPr>
          <p:cNvSpPr>
            <a:spLocks noGrp="1"/>
          </p:cNvSpPr>
          <p:nvPr>
            <p:ph type="title"/>
          </p:nvPr>
        </p:nvSpPr>
        <p:spPr/>
        <p:txBody>
          <a:bodyPr/>
          <a:lstStyle/>
          <a:p>
            <a:r>
              <a:rPr lang="en-US" sz="3200" b="1" dirty="0">
                <a:effectLst/>
                <a:latin typeface="Times New Roman" panose="02020603050405020304" pitchFamily="18" charset="0"/>
                <a:ea typeface="Calibri" panose="020F0502020204030204" pitchFamily="34" charset="0"/>
                <a:cs typeface="Mangal" panose="02040503050203030202" pitchFamily="18" charset="0"/>
              </a:rPr>
              <a:t>Decentralization</a:t>
            </a:r>
            <a:endParaRPr lang="en-US" dirty="0"/>
          </a:p>
        </p:txBody>
      </p:sp>
      <p:sp>
        <p:nvSpPr>
          <p:cNvPr id="3" name="Content Placeholder 2">
            <a:extLst>
              <a:ext uri="{FF2B5EF4-FFF2-40B4-BE49-F238E27FC236}">
                <a16:creationId xmlns:a16="http://schemas.microsoft.com/office/drawing/2014/main" id="{5F08EAEA-7709-4375-8AC0-FAA51AB4A2B5}"/>
              </a:ext>
            </a:extLst>
          </p:cNvPr>
          <p:cNvSpPr>
            <a:spLocks noGrp="1"/>
          </p:cNvSpPr>
          <p:nvPr>
            <p:ph idx="1"/>
          </p:nvPr>
        </p:nvSpPr>
        <p:spPr/>
        <p:txBody>
          <a:bodyPr>
            <a:normAutofit fontScale="92500" lnSpcReduction="20000"/>
          </a:bodyPr>
          <a:lstStyle/>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Decentralization of authority refers to the dispersal of decision making power to the lower levels of management. According to Louis A. Allen. “Decentralization refers to the systematic effort to delegate to the lowest levels all authority except that which can be exercised at central points”. Thus, it pushes down the decision-making power to managers who are closest to action.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Mangal" panose="02040503050203030202" pitchFamily="18" charset="0"/>
              </a:rPr>
              <a:t>Advantages </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Reduction in workload to top level managers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Ensures specialization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Quick and better decisions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Improves motivation and morale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Facilitates expansion and growth</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Efficient running of branches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Mangal" panose="02040503050203030202" pitchFamily="18" charset="0"/>
              </a:rPr>
              <a:t>Disadvantages</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Increases administrative cost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Problem of coordination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Irrelevant for small organizations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Lead to inconsistencies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Difficulty in emergency situations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Unsuitable if the availability of competent human resource is limited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302653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20D7-27B1-455F-BE8D-1744C07E0F71}"/>
              </a:ext>
            </a:extLst>
          </p:cNvPr>
          <p:cNvSpPr>
            <a:spLocks noGrp="1"/>
          </p:cNvSpPr>
          <p:nvPr>
            <p:ph type="title"/>
          </p:nvPr>
        </p:nvSpPr>
        <p:spPr/>
        <p:txBody>
          <a:bodyPr>
            <a:normAutofit fontScale="90000"/>
          </a:bodyPr>
          <a:lstStyle/>
          <a:p>
            <a:br>
              <a:rPr lang="en-US" dirty="0"/>
            </a:br>
            <a:r>
              <a:rPr lang="en-US" dirty="0"/>
              <a:t>Concept of organic and mechanistic views of organization</a:t>
            </a:r>
            <a:br>
              <a:rPr lang="en-US" dirty="0"/>
            </a:br>
            <a:endParaRPr lang="en-US" dirty="0"/>
          </a:p>
        </p:txBody>
      </p:sp>
      <p:graphicFrame>
        <p:nvGraphicFramePr>
          <p:cNvPr id="4" name="Table 4">
            <a:extLst>
              <a:ext uri="{FF2B5EF4-FFF2-40B4-BE49-F238E27FC236}">
                <a16:creationId xmlns:a16="http://schemas.microsoft.com/office/drawing/2014/main" id="{E2F9D65F-B448-49F9-8BC9-004B2E836300}"/>
              </a:ext>
            </a:extLst>
          </p:cNvPr>
          <p:cNvGraphicFramePr>
            <a:graphicFrameLocks noGrp="1"/>
          </p:cNvGraphicFramePr>
          <p:nvPr>
            <p:ph idx="1"/>
            <p:extLst>
              <p:ext uri="{D42A27DB-BD31-4B8C-83A1-F6EECF244321}">
                <p14:modId xmlns:p14="http://schemas.microsoft.com/office/powerpoint/2010/main" val="970401042"/>
              </p:ext>
            </p:extLst>
          </p:nvPr>
        </p:nvGraphicFramePr>
        <p:xfrm>
          <a:off x="838200" y="1254124"/>
          <a:ext cx="10515597" cy="5376332"/>
        </p:xfrm>
        <a:graphic>
          <a:graphicData uri="http://schemas.openxmlformats.org/drawingml/2006/table">
            <a:tbl>
              <a:tblPr firstRow="1" bandRow="1">
                <a:tableStyleId>{5C22544A-7EE6-4342-B048-85BDC9FD1C3A}</a:tableStyleId>
              </a:tblPr>
              <a:tblGrid>
                <a:gridCol w="1878496">
                  <a:extLst>
                    <a:ext uri="{9D8B030D-6E8A-4147-A177-3AD203B41FA5}">
                      <a16:colId xmlns:a16="http://schemas.microsoft.com/office/drawing/2014/main" val="1287613783"/>
                    </a:ext>
                  </a:extLst>
                </a:gridCol>
                <a:gridCol w="4373217">
                  <a:extLst>
                    <a:ext uri="{9D8B030D-6E8A-4147-A177-3AD203B41FA5}">
                      <a16:colId xmlns:a16="http://schemas.microsoft.com/office/drawing/2014/main" val="1960196785"/>
                    </a:ext>
                  </a:extLst>
                </a:gridCol>
                <a:gridCol w="4263884">
                  <a:extLst>
                    <a:ext uri="{9D8B030D-6E8A-4147-A177-3AD203B41FA5}">
                      <a16:colId xmlns:a16="http://schemas.microsoft.com/office/drawing/2014/main" val="2921944754"/>
                    </a:ext>
                  </a:extLst>
                </a:gridCol>
              </a:tblGrid>
              <a:tr h="630766">
                <a:tc>
                  <a:txBody>
                    <a:bodyPr/>
                    <a:lstStyle/>
                    <a:p>
                      <a:r>
                        <a:rPr lang="en-US" dirty="0"/>
                        <a:t>Basis of difference</a:t>
                      </a:r>
                    </a:p>
                  </a:txBody>
                  <a:tcPr/>
                </a:tc>
                <a:tc>
                  <a:txBody>
                    <a:bodyPr/>
                    <a:lstStyle/>
                    <a:p>
                      <a:r>
                        <a:rPr lang="en-US" dirty="0"/>
                        <a:t>Mechanistic organization</a:t>
                      </a:r>
                    </a:p>
                  </a:txBody>
                  <a:tcPr/>
                </a:tc>
                <a:tc>
                  <a:txBody>
                    <a:bodyPr/>
                    <a:lstStyle/>
                    <a:p>
                      <a:r>
                        <a:rPr lang="en-US" dirty="0"/>
                        <a:t>Organic organization</a:t>
                      </a:r>
                    </a:p>
                  </a:txBody>
                  <a:tcPr/>
                </a:tc>
                <a:extLst>
                  <a:ext uri="{0D108BD9-81ED-4DB2-BD59-A6C34878D82A}">
                    <a16:rowId xmlns:a16="http://schemas.microsoft.com/office/drawing/2014/main" val="1061989391"/>
                  </a:ext>
                </a:extLst>
              </a:tr>
              <a:tr h="630766">
                <a:tc>
                  <a:txBody>
                    <a:bodyPr/>
                    <a:lstStyle/>
                    <a:p>
                      <a:r>
                        <a:rPr lang="en-US" dirty="0"/>
                        <a:t>Specialization</a:t>
                      </a:r>
                    </a:p>
                  </a:txBody>
                  <a:tcPr/>
                </a:tc>
                <a:tc>
                  <a:txBody>
                    <a:bodyPr/>
                    <a:lstStyle/>
                    <a:p>
                      <a:r>
                        <a:rPr lang="en-US" dirty="0"/>
                        <a:t>Focuses of individual specialization on one task</a:t>
                      </a:r>
                    </a:p>
                  </a:txBody>
                  <a:tcPr/>
                </a:tc>
                <a:tc>
                  <a:txBody>
                    <a:bodyPr/>
                    <a:lstStyle/>
                    <a:p>
                      <a:r>
                        <a:rPr lang="en-US" dirty="0"/>
                        <a:t>Joint specialization as employees work together and coordinate tasks</a:t>
                      </a:r>
                    </a:p>
                  </a:txBody>
                  <a:tcPr/>
                </a:tc>
                <a:extLst>
                  <a:ext uri="{0D108BD9-81ED-4DB2-BD59-A6C34878D82A}">
                    <a16:rowId xmlns:a16="http://schemas.microsoft.com/office/drawing/2014/main" val="864337211"/>
                  </a:ext>
                </a:extLst>
              </a:tr>
              <a:tr h="630766">
                <a:tc>
                  <a:txBody>
                    <a:bodyPr/>
                    <a:lstStyle/>
                    <a:p>
                      <a:r>
                        <a:rPr lang="en-US" dirty="0"/>
                        <a:t>Hierarchy structure</a:t>
                      </a:r>
                    </a:p>
                  </a:txBody>
                  <a:tcPr/>
                </a:tc>
                <a:tc>
                  <a:txBody>
                    <a:bodyPr/>
                    <a:lstStyle/>
                    <a:p>
                      <a:r>
                        <a:rPr lang="en-US" dirty="0"/>
                        <a:t>Well defined hierarchy of authority</a:t>
                      </a:r>
                    </a:p>
                  </a:txBody>
                  <a:tcPr/>
                </a:tc>
                <a:tc>
                  <a:txBody>
                    <a:bodyPr/>
                    <a:lstStyle/>
                    <a:p>
                      <a:r>
                        <a:rPr lang="en-US" dirty="0"/>
                        <a:t>Integration of task forces and teams in the hierarchy</a:t>
                      </a:r>
                    </a:p>
                  </a:txBody>
                  <a:tcPr/>
                </a:tc>
                <a:extLst>
                  <a:ext uri="{0D108BD9-81ED-4DB2-BD59-A6C34878D82A}">
                    <a16:rowId xmlns:a16="http://schemas.microsoft.com/office/drawing/2014/main" val="2805337796"/>
                  </a:ext>
                </a:extLst>
              </a:tr>
              <a:tr h="630766">
                <a:tc>
                  <a:txBody>
                    <a:bodyPr/>
                    <a:lstStyle/>
                    <a:p>
                      <a:r>
                        <a:rPr lang="en-US" dirty="0"/>
                        <a:t>Decision</a:t>
                      </a:r>
                    </a:p>
                  </a:txBody>
                  <a:tcPr/>
                </a:tc>
                <a:tc>
                  <a:txBody>
                    <a:bodyPr/>
                    <a:lstStyle/>
                    <a:p>
                      <a:r>
                        <a:rPr lang="en-US" dirty="0"/>
                        <a:t>Centralized decision making</a:t>
                      </a:r>
                    </a:p>
                  </a:txBody>
                  <a:tcPr/>
                </a:tc>
                <a:tc>
                  <a:txBody>
                    <a:bodyPr/>
                    <a:lstStyle/>
                    <a:p>
                      <a:r>
                        <a:rPr lang="en-US" dirty="0"/>
                        <a:t>Decentralized decision making</a:t>
                      </a:r>
                    </a:p>
                  </a:txBody>
                  <a:tcPr/>
                </a:tc>
                <a:extLst>
                  <a:ext uri="{0D108BD9-81ED-4DB2-BD59-A6C34878D82A}">
                    <a16:rowId xmlns:a16="http://schemas.microsoft.com/office/drawing/2014/main" val="3969208006"/>
                  </a:ext>
                </a:extLst>
              </a:tr>
              <a:tr h="630766">
                <a:tc>
                  <a:txBody>
                    <a:bodyPr/>
                    <a:lstStyle/>
                    <a:p>
                      <a:r>
                        <a:rPr lang="en-US" dirty="0"/>
                        <a:t>Communication</a:t>
                      </a:r>
                    </a:p>
                  </a:txBody>
                  <a:tcPr/>
                </a:tc>
                <a:tc>
                  <a:txBody>
                    <a:bodyPr/>
                    <a:lstStyle/>
                    <a:p>
                      <a:r>
                        <a:rPr lang="en-US" dirty="0"/>
                        <a:t>Vertical and written means</a:t>
                      </a:r>
                    </a:p>
                  </a:txBody>
                  <a:tcPr/>
                </a:tc>
                <a:tc>
                  <a:txBody>
                    <a:bodyPr/>
                    <a:lstStyle/>
                    <a:p>
                      <a:r>
                        <a:rPr lang="en-US" dirty="0"/>
                        <a:t>Lateral and normally verbal means</a:t>
                      </a:r>
                    </a:p>
                  </a:txBody>
                  <a:tcPr/>
                </a:tc>
                <a:extLst>
                  <a:ext uri="{0D108BD9-81ED-4DB2-BD59-A6C34878D82A}">
                    <a16:rowId xmlns:a16="http://schemas.microsoft.com/office/drawing/2014/main" val="2773619547"/>
                  </a:ext>
                </a:extLst>
              </a:tr>
              <a:tr h="630766">
                <a:tc>
                  <a:txBody>
                    <a:bodyPr/>
                    <a:lstStyle/>
                    <a:p>
                      <a:r>
                        <a:rPr lang="en-US" dirty="0"/>
                        <a:t>Operating procedure</a:t>
                      </a:r>
                    </a:p>
                  </a:txBody>
                  <a:tcPr/>
                </a:tc>
                <a:tc>
                  <a:txBody>
                    <a:bodyPr/>
                    <a:lstStyle/>
                    <a:p>
                      <a:r>
                        <a:rPr lang="en-US" dirty="0"/>
                        <a:t>Standard work procedures and strict rules and regulations</a:t>
                      </a:r>
                    </a:p>
                  </a:txBody>
                  <a:tcPr/>
                </a:tc>
                <a:tc>
                  <a:txBody>
                    <a:bodyPr/>
                    <a:lstStyle/>
                    <a:p>
                      <a:r>
                        <a:rPr lang="en-US" dirty="0"/>
                        <a:t>Unpredictable work process and mutual adjustment</a:t>
                      </a:r>
                    </a:p>
                  </a:txBody>
                  <a:tcPr/>
                </a:tc>
                <a:extLst>
                  <a:ext uri="{0D108BD9-81ED-4DB2-BD59-A6C34878D82A}">
                    <a16:rowId xmlns:a16="http://schemas.microsoft.com/office/drawing/2014/main" val="3898278040"/>
                  </a:ext>
                </a:extLst>
              </a:tr>
              <a:tr h="630766">
                <a:tc>
                  <a:txBody>
                    <a:bodyPr/>
                    <a:lstStyle/>
                    <a:p>
                      <a:r>
                        <a:rPr lang="en-US" dirty="0"/>
                        <a:t>Status</a:t>
                      </a:r>
                    </a:p>
                  </a:txBody>
                  <a:tcPr/>
                </a:tc>
                <a:tc>
                  <a:txBody>
                    <a:bodyPr/>
                    <a:lstStyle/>
                    <a:p>
                      <a:r>
                        <a:rPr lang="en-US" dirty="0"/>
                        <a:t>Formal status in organization based on size of empire</a:t>
                      </a:r>
                    </a:p>
                  </a:txBody>
                  <a:tcPr/>
                </a:tc>
                <a:tc>
                  <a:txBody>
                    <a:bodyPr/>
                    <a:lstStyle/>
                    <a:p>
                      <a:r>
                        <a:rPr lang="en-US" dirty="0"/>
                        <a:t>Informal status based on perceived brilliance</a:t>
                      </a:r>
                    </a:p>
                  </a:txBody>
                  <a:tcPr/>
                </a:tc>
                <a:extLst>
                  <a:ext uri="{0D108BD9-81ED-4DB2-BD59-A6C34878D82A}">
                    <a16:rowId xmlns:a16="http://schemas.microsoft.com/office/drawing/2014/main" val="3654850592"/>
                  </a:ext>
                </a:extLst>
              </a:tr>
              <a:tr h="823391">
                <a:tc>
                  <a:txBody>
                    <a:bodyPr/>
                    <a:lstStyle/>
                    <a:p>
                      <a:r>
                        <a:rPr lang="en-US" dirty="0"/>
                        <a:t>Concept</a:t>
                      </a:r>
                    </a:p>
                  </a:txBody>
                  <a:tcPr/>
                </a:tc>
                <a:tc>
                  <a:txBody>
                    <a:bodyPr/>
                    <a:lstStyle/>
                    <a:p>
                      <a:r>
                        <a:rPr lang="en-US" dirty="0"/>
                        <a:t>Organization is a network of positions corresponding to tasks. Typically each person corresponds to one task</a:t>
                      </a:r>
                    </a:p>
                  </a:txBody>
                  <a:tcPr/>
                </a:tc>
                <a:tc>
                  <a:txBody>
                    <a:bodyPr/>
                    <a:lstStyle/>
                    <a:p>
                      <a:r>
                        <a:rPr lang="en-US" dirty="0"/>
                        <a:t>Organization is network of persons or teams. People work in different capacities simultaneously and over time</a:t>
                      </a:r>
                    </a:p>
                  </a:txBody>
                  <a:tcPr/>
                </a:tc>
                <a:extLst>
                  <a:ext uri="{0D108BD9-81ED-4DB2-BD59-A6C34878D82A}">
                    <a16:rowId xmlns:a16="http://schemas.microsoft.com/office/drawing/2014/main" val="3557202645"/>
                  </a:ext>
                </a:extLst>
              </a:tr>
            </a:tbl>
          </a:graphicData>
        </a:graphic>
      </p:graphicFrame>
    </p:spTree>
    <p:extLst>
      <p:ext uri="{BB962C8B-B14F-4D97-AF65-F5344CB8AC3E}">
        <p14:creationId xmlns:p14="http://schemas.microsoft.com/office/powerpoint/2010/main" val="2828395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E76F-933C-4259-B3D6-D3AEC8DEB8B7}"/>
              </a:ext>
            </a:extLst>
          </p:cNvPr>
          <p:cNvSpPr>
            <a:spLocks noGrp="1"/>
          </p:cNvSpPr>
          <p:nvPr>
            <p:ph type="title"/>
          </p:nvPr>
        </p:nvSpPr>
        <p:spPr/>
        <p:txBody>
          <a:bodyPr>
            <a:normAutofit fontScale="90000"/>
          </a:bodyPr>
          <a:lstStyle/>
          <a:p>
            <a:r>
              <a:rPr lang="en-US" dirty="0"/>
              <a:t>Types of modern organizational structures- matrix, team and network</a:t>
            </a:r>
          </a:p>
        </p:txBody>
      </p:sp>
      <p:sp>
        <p:nvSpPr>
          <p:cNvPr id="3" name="Content Placeholder 2">
            <a:extLst>
              <a:ext uri="{FF2B5EF4-FFF2-40B4-BE49-F238E27FC236}">
                <a16:creationId xmlns:a16="http://schemas.microsoft.com/office/drawing/2014/main" id="{F33D508A-11E0-4119-88DF-2481C615C397}"/>
              </a:ext>
            </a:extLst>
          </p:cNvPr>
          <p:cNvSpPr>
            <a:spLocks noGrp="1"/>
          </p:cNvSpPr>
          <p:nvPr>
            <p:ph idx="1"/>
          </p:nvPr>
        </p:nvSpPr>
        <p:spPr/>
        <p:txBody>
          <a:bodyPr>
            <a:noAutofit/>
          </a:bodyPr>
          <a:lstStyle/>
          <a:p>
            <a:pPr marL="0" marR="0" lvl="0" indent="0" algn="just">
              <a:lnSpc>
                <a:spcPct val="110000"/>
              </a:lnSpc>
              <a:spcBef>
                <a:spcPts val="0"/>
              </a:spcBef>
              <a:spcAft>
                <a:spcPts val="0"/>
              </a:spcAft>
              <a:buNone/>
            </a:pPr>
            <a:r>
              <a:rPr lang="en-US" sz="1600" b="1" dirty="0">
                <a:effectLst/>
                <a:ea typeface="Calibri" panose="020F0502020204030204" pitchFamily="34" charset="0"/>
              </a:rPr>
              <a:t>Matrix structure</a:t>
            </a:r>
            <a:r>
              <a:rPr lang="en-US" sz="1600" dirty="0">
                <a:effectLst/>
                <a:ea typeface="Calibri" panose="020F0502020204030204" pitchFamily="34" charset="0"/>
              </a:rPr>
              <a:t>: The foundation of matrix is a set of functional departments. In this organization design, functional units are headed by vice presidents of engineering, production, finance, marketing etc. Each of the manager has different subordinates. There are project managers who head the project group and consist of workers from functional departments. i.e. there is multiple command structure. Project group is assigned with a new project say new product development. Representatives are chosen form different functional departments. For organizations having multiple products or project, it makes appropriate balance by giving appropriate weightage to both project/.products and functions. </a:t>
            </a:r>
          </a:p>
          <a:p>
            <a:pPr marR="0" indent="0" algn="just">
              <a:lnSpc>
                <a:spcPct val="110000"/>
              </a:lnSpc>
              <a:spcBef>
                <a:spcPts val="0"/>
              </a:spcBef>
              <a:spcAft>
                <a:spcPts val="0"/>
              </a:spcAft>
              <a:buNone/>
            </a:pPr>
            <a:r>
              <a:rPr lang="en-US" sz="1600" b="1" dirty="0">
                <a:effectLst/>
                <a:ea typeface="Calibri" panose="020F0502020204030204" pitchFamily="34" charset="0"/>
              </a:rPr>
              <a:t>Advantages</a:t>
            </a:r>
          </a:p>
          <a:p>
            <a:pPr marL="342900" marR="0" lvl="0" indent="-342900" algn="just">
              <a:lnSpc>
                <a:spcPct val="110000"/>
              </a:lnSpc>
              <a:spcBef>
                <a:spcPts val="0"/>
              </a:spcBef>
              <a:spcAft>
                <a:spcPts val="0"/>
              </a:spcAft>
              <a:buFont typeface="Symbol" panose="05050102010706020507" pitchFamily="18" charset="2"/>
              <a:buChar char=""/>
            </a:pPr>
            <a:r>
              <a:rPr lang="en-US" sz="1600" dirty="0">
                <a:effectLst/>
                <a:ea typeface="Calibri" panose="020F0502020204030204" pitchFamily="34" charset="0"/>
              </a:rPr>
              <a:t>Enhances flexibility because teams are created, redefined and dissolved as needed.</a:t>
            </a:r>
          </a:p>
          <a:p>
            <a:pPr marL="342900" marR="0" lvl="0" indent="-342900" algn="just">
              <a:lnSpc>
                <a:spcPct val="110000"/>
              </a:lnSpc>
              <a:spcBef>
                <a:spcPts val="0"/>
              </a:spcBef>
              <a:spcAft>
                <a:spcPts val="0"/>
              </a:spcAft>
              <a:buFont typeface="Symbol" panose="05050102010706020507" pitchFamily="18" charset="2"/>
              <a:buChar char=""/>
            </a:pPr>
            <a:r>
              <a:rPr lang="en-US" sz="1600" dirty="0">
                <a:effectLst/>
                <a:ea typeface="Calibri" panose="020F0502020204030204" pitchFamily="34" charset="0"/>
              </a:rPr>
              <a:t>High motivation in team members due to decision making power.</a:t>
            </a:r>
          </a:p>
          <a:p>
            <a:pPr marL="342900" marR="0" lvl="0" indent="-342900" algn="just">
              <a:lnSpc>
                <a:spcPct val="110000"/>
              </a:lnSpc>
              <a:spcBef>
                <a:spcPts val="0"/>
              </a:spcBef>
              <a:spcAft>
                <a:spcPts val="0"/>
              </a:spcAft>
              <a:buFont typeface="Symbol" panose="05050102010706020507" pitchFamily="18" charset="2"/>
              <a:buChar char=""/>
            </a:pPr>
            <a:r>
              <a:rPr lang="en-US" sz="1600" dirty="0">
                <a:effectLst/>
                <a:ea typeface="Calibri" panose="020F0502020204030204" pitchFamily="34" charset="0"/>
              </a:rPr>
              <a:t>Employees can learn new skills</a:t>
            </a:r>
          </a:p>
          <a:p>
            <a:pPr marL="342900" marR="0" lvl="0" indent="-342900" algn="just">
              <a:lnSpc>
                <a:spcPct val="110000"/>
              </a:lnSpc>
              <a:spcBef>
                <a:spcPts val="0"/>
              </a:spcBef>
              <a:spcAft>
                <a:spcPts val="0"/>
              </a:spcAft>
              <a:buFont typeface="Symbol" panose="05050102010706020507" pitchFamily="18" charset="2"/>
              <a:buChar char=""/>
            </a:pPr>
            <a:r>
              <a:rPr lang="en-US" sz="1600" dirty="0">
                <a:effectLst/>
                <a:ea typeface="Calibri" panose="020F0502020204030204" pitchFamily="34" charset="0"/>
              </a:rPr>
              <a:t>Organization can have full utilization of human resources</a:t>
            </a:r>
          </a:p>
          <a:p>
            <a:pPr marL="342900" marR="0" lvl="0" indent="-342900" algn="just">
              <a:lnSpc>
                <a:spcPct val="110000"/>
              </a:lnSpc>
              <a:spcBef>
                <a:spcPts val="0"/>
              </a:spcBef>
              <a:spcAft>
                <a:spcPts val="0"/>
              </a:spcAft>
              <a:buFont typeface="Symbol" panose="05050102010706020507" pitchFamily="18" charset="2"/>
              <a:buChar char=""/>
            </a:pPr>
            <a:r>
              <a:rPr lang="en-US" sz="1600" dirty="0">
                <a:effectLst/>
                <a:ea typeface="Calibri" panose="020F0502020204030204" pitchFamily="34" charset="0"/>
              </a:rPr>
              <a:t>Organization can have full utilization of human resources</a:t>
            </a:r>
          </a:p>
          <a:p>
            <a:pPr marL="342900" marR="0" lvl="0" indent="-342900" algn="just">
              <a:lnSpc>
                <a:spcPct val="110000"/>
              </a:lnSpc>
              <a:spcBef>
                <a:spcPts val="0"/>
              </a:spcBef>
              <a:spcAft>
                <a:spcPts val="0"/>
              </a:spcAft>
              <a:buFont typeface="Symbol" panose="05050102010706020507" pitchFamily="18" charset="2"/>
              <a:buChar char=""/>
            </a:pPr>
            <a:r>
              <a:rPr lang="en-US" sz="1600" dirty="0">
                <a:effectLst/>
                <a:ea typeface="Calibri" panose="020F0502020204030204" pitchFamily="34" charset="0"/>
              </a:rPr>
              <a:t>Enhances cooperation as they develop a bridge between a team and functional unit.</a:t>
            </a:r>
          </a:p>
          <a:p>
            <a:pPr marL="342900" marR="0" lvl="0" indent="-342900" algn="just">
              <a:lnSpc>
                <a:spcPct val="110000"/>
              </a:lnSpc>
              <a:spcBef>
                <a:spcPts val="0"/>
              </a:spcBef>
              <a:spcAft>
                <a:spcPts val="1000"/>
              </a:spcAft>
              <a:buFont typeface="Symbol" panose="05050102010706020507" pitchFamily="18" charset="2"/>
              <a:buChar char=""/>
            </a:pPr>
            <a:r>
              <a:rPr lang="en-US" sz="1600" dirty="0">
                <a:effectLst/>
                <a:ea typeface="Calibri" panose="020F0502020204030204" pitchFamily="34" charset="0"/>
              </a:rPr>
              <a:t>Useful vehicle for decentralization</a:t>
            </a:r>
          </a:p>
          <a:p>
            <a:pPr marR="0" indent="0" algn="just">
              <a:lnSpc>
                <a:spcPct val="110000"/>
              </a:lnSpc>
              <a:spcBef>
                <a:spcPts val="0"/>
              </a:spcBef>
              <a:spcAft>
                <a:spcPts val="1000"/>
              </a:spcAft>
              <a:buNone/>
            </a:pPr>
            <a:r>
              <a:rPr lang="en-US" sz="1600" b="1" dirty="0">
                <a:effectLst/>
                <a:ea typeface="Calibri" panose="020F0502020204030204" pitchFamily="34" charset="0"/>
              </a:rPr>
              <a:t>Disadvantages</a:t>
            </a:r>
          </a:p>
          <a:p>
            <a:pPr marL="342900" marR="0" lvl="0" indent="-342900" algn="just">
              <a:lnSpc>
                <a:spcPct val="110000"/>
              </a:lnSpc>
              <a:spcBef>
                <a:spcPts val="0"/>
              </a:spcBef>
              <a:spcAft>
                <a:spcPts val="0"/>
              </a:spcAft>
              <a:buFont typeface="Symbol" panose="05050102010706020507" pitchFamily="18" charset="2"/>
              <a:buChar char=""/>
            </a:pPr>
            <a:r>
              <a:rPr lang="en-US" sz="1600" dirty="0">
                <a:effectLst/>
                <a:ea typeface="Calibri" panose="020F0502020204030204" pitchFamily="34" charset="0"/>
              </a:rPr>
              <a:t>Reporting difficulties for employees</a:t>
            </a:r>
          </a:p>
          <a:p>
            <a:pPr marL="342900" marR="0" lvl="0" indent="-342900" algn="just">
              <a:lnSpc>
                <a:spcPct val="110000"/>
              </a:lnSpc>
              <a:spcBef>
                <a:spcPts val="0"/>
              </a:spcBef>
              <a:spcAft>
                <a:spcPts val="0"/>
              </a:spcAft>
              <a:buFont typeface="Symbol" panose="05050102010706020507" pitchFamily="18" charset="2"/>
              <a:buChar char=""/>
            </a:pPr>
            <a:r>
              <a:rPr lang="en-US" sz="1600" dirty="0">
                <a:effectLst/>
                <a:ea typeface="Calibri" panose="020F0502020204030204" pitchFamily="34" charset="0"/>
              </a:rPr>
              <a:t>Managers begin to feel that they have unlimited freedom</a:t>
            </a:r>
          </a:p>
          <a:p>
            <a:pPr marL="342900" marR="0" lvl="0" indent="-342900" algn="just">
              <a:lnSpc>
                <a:spcPct val="110000"/>
              </a:lnSpc>
              <a:spcBef>
                <a:spcPts val="0"/>
              </a:spcBef>
              <a:spcAft>
                <a:spcPts val="0"/>
              </a:spcAft>
              <a:buFont typeface="Symbol" panose="05050102010706020507" pitchFamily="18" charset="2"/>
              <a:buChar char=""/>
            </a:pPr>
            <a:r>
              <a:rPr lang="en-US" sz="1600" dirty="0">
                <a:effectLst/>
                <a:ea typeface="Calibri" panose="020F0502020204030204" pitchFamily="34" charset="0"/>
              </a:rPr>
              <a:t>Time consuming in group decision making. </a:t>
            </a:r>
          </a:p>
          <a:p>
            <a:pPr marL="342900" marR="0" lvl="0" indent="-342900" algn="just">
              <a:lnSpc>
                <a:spcPct val="110000"/>
              </a:lnSpc>
              <a:spcBef>
                <a:spcPts val="0"/>
              </a:spcBef>
              <a:spcAft>
                <a:spcPts val="1000"/>
              </a:spcAft>
              <a:buFont typeface="Symbol" panose="05050102010706020507" pitchFamily="18" charset="2"/>
              <a:buChar char=""/>
            </a:pPr>
            <a:r>
              <a:rPr lang="en-US" sz="1600" dirty="0">
                <a:effectLst/>
                <a:ea typeface="Calibri" panose="020F0502020204030204" pitchFamily="34" charset="0"/>
              </a:rPr>
              <a:t>Violation of unity of command. </a:t>
            </a:r>
          </a:p>
          <a:p>
            <a:pPr marL="0" marR="0" indent="0" algn="just">
              <a:lnSpc>
                <a:spcPct val="110000"/>
              </a:lnSpc>
              <a:spcBef>
                <a:spcPts val="0"/>
              </a:spcBef>
              <a:spcAft>
                <a:spcPts val="1000"/>
              </a:spcAft>
              <a:buNone/>
            </a:pPr>
            <a:r>
              <a:rPr lang="en-US" sz="1600" dirty="0">
                <a:effectLst/>
                <a:ea typeface="Calibri" panose="020F0502020204030204" pitchFamily="34" charset="0"/>
              </a:rPr>
              <a:t> </a:t>
            </a:r>
          </a:p>
          <a:p>
            <a:pPr marL="0" indent="0">
              <a:lnSpc>
                <a:spcPct val="110000"/>
              </a:lnSpc>
              <a:buNone/>
            </a:pPr>
            <a:endParaRPr lang="en-US" sz="1600" dirty="0"/>
          </a:p>
        </p:txBody>
      </p:sp>
    </p:spTree>
    <p:extLst>
      <p:ext uri="{BB962C8B-B14F-4D97-AF65-F5344CB8AC3E}">
        <p14:creationId xmlns:p14="http://schemas.microsoft.com/office/powerpoint/2010/main" val="1251560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trix+Organization+President+Manager+Project+A+Project+B+Project+C.jpg"/>
          <p:cNvPicPr>
            <a:picLocks noChangeAspect="1"/>
          </p:cNvPicPr>
          <p:nvPr/>
        </p:nvPicPr>
        <p:blipFill>
          <a:blip r:embed="rId2"/>
          <a:stretch>
            <a:fillRect/>
          </a:stretch>
        </p:blipFill>
        <p:spPr>
          <a:xfrm>
            <a:off x="1524000" y="0"/>
            <a:ext cx="9144000" cy="6858000"/>
          </a:xfrm>
          <a:prstGeom prst="rect">
            <a:avLst/>
          </a:prstGeom>
        </p:spPr>
      </p:pic>
      <p:cxnSp>
        <p:nvCxnSpPr>
          <p:cNvPr id="3" name="Straight Arrow Connector 2">
            <a:extLst>
              <a:ext uri="{FF2B5EF4-FFF2-40B4-BE49-F238E27FC236}">
                <a16:creationId xmlns:a16="http://schemas.microsoft.com/office/drawing/2014/main" id="{EB6855DF-FD50-4636-907D-E9E3570FAC81}"/>
              </a:ext>
            </a:extLst>
          </p:cNvPr>
          <p:cNvCxnSpPr>
            <a:cxnSpLocks/>
          </p:cNvCxnSpPr>
          <p:nvPr/>
        </p:nvCxnSpPr>
        <p:spPr>
          <a:xfrm flipH="1">
            <a:off x="2093843" y="1802296"/>
            <a:ext cx="3485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0BBB68E-F0AE-4C42-B789-2AFE6ACFB761}"/>
              </a:ext>
            </a:extLst>
          </p:cNvPr>
          <p:cNvCxnSpPr/>
          <p:nvPr/>
        </p:nvCxnSpPr>
        <p:spPr>
          <a:xfrm>
            <a:off x="2120348" y="1842052"/>
            <a:ext cx="0" cy="1868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6666ADD-7175-4EFF-B217-9E26734C91F3}"/>
              </a:ext>
            </a:extLst>
          </p:cNvPr>
          <p:cNvCxnSpPr/>
          <p:nvPr/>
        </p:nvCxnSpPr>
        <p:spPr>
          <a:xfrm>
            <a:off x="2093843" y="4134678"/>
            <a:ext cx="0" cy="34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8448647-AAE3-4FBD-AABC-3AD150D14D09}"/>
              </a:ext>
            </a:extLst>
          </p:cNvPr>
          <p:cNvCxnSpPr/>
          <p:nvPr/>
        </p:nvCxnSpPr>
        <p:spPr>
          <a:xfrm>
            <a:off x="2126974" y="4962939"/>
            <a:ext cx="0" cy="34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B72B5-090A-406B-B676-02D98DEA0888}"/>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5E18004B-32D1-4DC7-8338-36886ABDA4EB}"/>
              </a:ext>
            </a:extLst>
          </p:cNvPr>
          <p:cNvSpPr>
            <a:spLocks noGrp="1"/>
          </p:cNvSpPr>
          <p:nvPr>
            <p:ph idx="1"/>
          </p:nvPr>
        </p:nvSpPr>
        <p:spPr/>
        <p:txBody>
          <a:bodyPr>
            <a:normAutofit lnSpcReduction="10000"/>
          </a:bodyPr>
          <a:lstStyle/>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Organizing is an important function of management. Planning sets the desired end results whereas organizing makes further preparation to achieve that result by identifying the detailed activities to be performed and classifying them into manageable units and establishing productive relationships among various positions.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In simple words, organizing is the orderly arrangement of resources and activities to accomplish something. For this, managers are required to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Identify the jobs/activities to be performed (job design)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Classify the jobs/activities (departmentation)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Create positions and determine ‘span of control’ and chain of command (differentiation)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Delegate authority to different positions simultaneously or as and when required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Ensure appropriately coordination among people and units (integration)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According to Louis A. Allen “organizing is the process of identifying and grouping the work to be performed, defining and delegating responsibility and authority, and establishing relationship for the purpose of enabling people to work most effectively together in accomplishing objectives”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To sum up, organizing/organizational design involves the efforts of determination and arrangement of tasks/jobs, positions, authority, responsibility and relationships as a further preparation to put plans into action and then into results.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570524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a:buNone/>
            </a:pPr>
            <a:r>
              <a:rPr lang="en-US" b="1" dirty="0"/>
              <a:t>2.	Virtual organization: </a:t>
            </a:r>
            <a:r>
              <a:rPr lang="en-US" dirty="0"/>
              <a:t>Typically a small, core organization that outsources major business functions is called virtual organization (sometimes </a:t>
            </a:r>
            <a:r>
              <a:rPr lang="en-US" b="1" dirty="0"/>
              <a:t>called network, or modular, organization</a:t>
            </a:r>
            <a:r>
              <a:rPr lang="en-US" dirty="0"/>
              <a:t>). In structural terms, the virtual organization is highly centralized, with little or no departmentalization, maximum flexibility, innovative and little money. No control is drawback.</a:t>
            </a:r>
          </a:p>
          <a:p>
            <a:r>
              <a:rPr lang="en-US" dirty="0"/>
              <a:t>These virtual organizations have</a:t>
            </a:r>
            <a:r>
              <a:rPr lang="en-US" b="1" dirty="0"/>
              <a:t> created networks of relationships </a:t>
            </a:r>
            <a:r>
              <a:rPr lang="en-US" dirty="0"/>
              <a:t>that</a:t>
            </a:r>
            <a:r>
              <a:rPr lang="en-US" b="1" dirty="0"/>
              <a:t> allow them to contract out manufacturing, distributing, marketing, or </a:t>
            </a:r>
            <a:r>
              <a:rPr lang="en-US" dirty="0"/>
              <a:t>any other business</a:t>
            </a:r>
            <a:r>
              <a:rPr lang="en-US" b="1" dirty="0"/>
              <a:t> functions </a:t>
            </a:r>
            <a:r>
              <a:rPr lang="en-US" dirty="0"/>
              <a:t>that management feels that others can do better or</a:t>
            </a:r>
            <a:r>
              <a:rPr lang="en-US" b="1" dirty="0"/>
              <a:t> more cheaply (outsources). </a:t>
            </a:r>
            <a:endParaRPr lang="en-US" dirty="0"/>
          </a:p>
          <a:p>
            <a:pPr marL="0" indent="0">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a:buNone/>
            </a:pPr>
            <a:r>
              <a:rPr lang="en-US" dirty="0"/>
              <a:t>Virtual organization is an organization in which management outsources all of the primary functions of the business. The core of the business organization is a small group of executives whose job is to oversee directly any activities that are done in-house and to coordinate relationships with the other organizations that manufacture, distribute, and perform other crucial functions for the virtual organization. </a:t>
            </a:r>
          </a:p>
          <a:p>
            <a:pPr>
              <a:buNone/>
            </a:pPr>
            <a:r>
              <a:rPr lang="en-US" dirty="0"/>
              <a:t>In essence, managers in virtual structures spend most of their time coordinating and controlling external relations, typically by way of computer-network links (Robbins and Judge, 2009).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838199" y="1219200"/>
            <a:ext cx="10515599" cy="5410200"/>
          </a:xfrm>
        </p:spPr>
        <p:txBody>
          <a:bodyPr>
            <a:normAutofit/>
          </a:bodyPr>
          <a:lstStyle/>
          <a:p>
            <a:pPr>
              <a:buNone/>
            </a:pPr>
            <a:r>
              <a:rPr lang="en-US" b="1" dirty="0"/>
              <a:t>5.	Team structure:</a:t>
            </a:r>
            <a:r>
              <a:rPr lang="en-US" dirty="0"/>
              <a:t> Some writers even call it lateral structure because it relies heavily on lateral communication while others call it cluster structure because it is composed of cluster of teams. Such type of organizational structure is possible only after the process of decentralization followed with empowerment. The structure consists of self-directed work teams rather than individuals. The members in a team have a specific purpose as making a specific product or serving a specific client group. Teams have a very flat hierarchy usually with no more than two or three management levels. The members in a team are self-motivated and self-directed. This increases the flexibility in a team. There is open communication in the team. </a:t>
            </a:r>
          </a:p>
          <a:p>
            <a:pPr>
              <a:buNone/>
            </a:pPr>
            <a:r>
              <a:rPr lang="en-US" b="1" dirty="0"/>
              <a:t>Types</a:t>
            </a:r>
            <a:endParaRPr lang="en-US" dirty="0"/>
          </a:p>
          <a:p>
            <a:pPr lvl="0"/>
            <a:r>
              <a:rPr lang="en-US" dirty="0"/>
              <a:t>Problem solving teams</a:t>
            </a:r>
          </a:p>
          <a:p>
            <a:pPr lvl="0"/>
            <a:r>
              <a:rPr lang="en-US" dirty="0"/>
              <a:t>Self-managed work teams</a:t>
            </a:r>
          </a:p>
          <a:p>
            <a:pPr lvl="0"/>
            <a:r>
              <a:rPr lang="en-US" dirty="0"/>
              <a:t>Cross-functional work teams</a:t>
            </a:r>
          </a:p>
          <a:p>
            <a:pPr lvl="0"/>
            <a:r>
              <a:rPr lang="en-US" dirty="0"/>
              <a:t>Virtual teams</a:t>
            </a:r>
          </a:p>
          <a:p>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a:buNone/>
            </a:pPr>
            <a:r>
              <a:rPr lang="en-US" b="1" dirty="0"/>
              <a:t>Advantages</a:t>
            </a:r>
            <a:endParaRPr lang="en-US" dirty="0"/>
          </a:p>
          <a:p>
            <a:pPr lvl="0"/>
            <a:r>
              <a:rPr lang="en-US" dirty="0"/>
              <a:t>Lower costs (Reduced hierarchy)</a:t>
            </a:r>
          </a:p>
          <a:p>
            <a:pPr lvl="0"/>
            <a:r>
              <a:rPr lang="en-US" dirty="0"/>
              <a:t>Open communication</a:t>
            </a:r>
          </a:p>
          <a:p>
            <a:pPr lvl="0"/>
            <a:r>
              <a:rPr lang="en-US" dirty="0"/>
              <a:t>Increase flexibility</a:t>
            </a:r>
          </a:p>
          <a:p>
            <a:pPr lvl="0"/>
            <a:r>
              <a:rPr lang="en-US" dirty="0"/>
              <a:t>Quick decision making</a:t>
            </a:r>
          </a:p>
          <a:p>
            <a:pPr lvl="0"/>
            <a:r>
              <a:rPr lang="en-US" dirty="0"/>
              <a:t>Reduced delays and errors</a:t>
            </a:r>
          </a:p>
          <a:p>
            <a:pPr>
              <a:buNone/>
            </a:pPr>
            <a:r>
              <a:rPr lang="en-US" b="1" dirty="0"/>
              <a:t>Disadvantages</a:t>
            </a:r>
            <a:endParaRPr lang="en-US" dirty="0"/>
          </a:p>
          <a:p>
            <a:pPr lvl="0"/>
            <a:r>
              <a:rPr lang="en-US" dirty="0"/>
              <a:t>Higher costs (skill trainings)</a:t>
            </a:r>
          </a:p>
          <a:p>
            <a:pPr lvl="0"/>
            <a:r>
              <a:rPr lang="en-US" dirty="0"/>
              <a:t>Higher coordination essential in early days</a:t>
            </a:r>
          </a:p>
          <a:p>
            <a:pPr lvl="0"/>
            <a:r>
              <a:rPr lang="en-US" dirty="0"/>
              <a:t>Increase ambiguity in the roles of employees</a:t>
            </a:r>
          </a:p>
          <a:p>
            <a:pPr lvl="0"/>
            <a:r>
              <a:rPr lang="en-US" dirty="0"/>
              <a:t>More stress for leaders (conflicts, reduced power etc.)</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7B2B-4471-4CC5-A45C-2E6CFF326EAD}"/>
              </a:ext>
            </a:extLst>
          </p:cNvPr>
          <p:cNvSpPr>
            <a:spLocks noGrp="1"/>
          </p:cNvSpPr>
          <p:nvPr>
            <p:ph type="title"/>
          </p:nvPr>
        </p:nvSpPr>
        <p:spPr/>
        <p:txBody>
          <a:bodyPr/>
          <a:lstStyle/>
          <a:p>
            <a:r>
              <a:rPr lang="en-US" dirty="0"/>
              <a:t>Extra</a:t>
            </a:r>
          </a:p>
        </p:txBody>
      </p:sp>
      <p:sp>
        <p:nvSpPr>
          <p:cNvPr id="3" name="Content Placeholder 2">
            <a:extLst>
              <a:ext uri="{FF2B5EF4-FFF2-40B4-BE49-F238E27FC236}">
                <a16:creationId xmlns:a16="http://schemas.microsoft.com/office/drawing/2014/main" id="{457B1540-AC98-431B-BDBE-1518EC227EF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56482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Types of teams</a:t>
            </a:r>
            <a:br>
              <a:rPr lang="en-US" dirty="0"/>
            </a:br>
            <a:endParaRPr lang="en-US" dirty="0"/>
          </a:p>
        </p:txBody>
      </p:sp>
      <p:sp>
        <p:nvSpPr>
          <p:cNvPr id="3" name="Content Placeholder 2"/>
          <p:cNvSpPr>
            <a:spLocks noGrp="1"/>
          </p:cNvSpPr>
          <p:nvPr>
            <p:ph idx="1"/>
          </p:nvPr>
        </p:nvSpPr>
        <p:spPr>
          <a:xfrm>
            <a:off x="838199" y="1219200"/>
            <a:ext cx="10399643" cy="5410200"/>
          </a:xfrm>
        </p:spPr>
        <p:txBody>
          <a:bodyPr>
            <a:normAutofit/>
          </a:bodyPr>
          <a:lstStyle/>
          <a:p>
            <a:pPr>
              <a:buNone/>
            </a:pPr>
            <a:r>
              <a:rPr lang="en-US" dirty="0"/>
              <a:t>Teams can do variety of things. They can make products, provide service, negotiate deals, coordinates projects, offer advice, and make decisions. Four most common types of teams is found out in an organization: Problem-solving teams, self-managed work teams, cross-functional teams, and virtual teams. </a:t>
            </a:r>
          </a:p>
          <a:p>
            <a:pPr>
              <a:buNone/>
            </a:pPr>
            <a:r>
              <a:rPr lang="en-US" dirty="0"/>
              <a:t>1. </a:t>
            </a:r>
            <a:r>
              <a:rPr lang="en-US" b="1" dirty="0"/>
              <a:t>Problem-solving Teams:</a:t>
            </a:r>
            <a:r>
              <a:rPr lang="en-US" dirty="0"/>
              <a:t> Teams were typically composed of 5 to 12 hourly employees from the same department who met for a few hours each week to discuss ways of improving quality, efficiency, and the work environment. We call these problem-solving teams (Robbins and Judge, 2009).</a:t>
            </a:r>
          </a:p>
          <a:p>
            <a:r>
              <a:rPr lang="en-US" dirty="0"/>
              <a:t>In this teams members share ideas or offer suggestions on how work processes and methods can be improved; they rarely have the authority to unilaterally implement any of their suggested actions. One of the most practiced applications of problem-solving teams during the 1908s was quality circles. It comprises 8 to 10 employees. They discuss their quality problems, investigate causes of the problems, recommend solutions, and take corrective actions.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a:buNone/>
            </a:pPr>
            <a:r>
              <a:rPr lang="en-US" b="1" dirty="0"/>
              <a:t>2.	Self-Managed Work Teams:</a:t>
            </a:r>
            <a:r>
              <a:rPr lang="en-US" dirty="0"/>
              <a:t> Although problem-solving teams involve employees in decisions, they “only” make recommendations. Some organization enjoys the not only solve problems but implement solutions and take responsibility for outcomes. </a:t>
            </a:r>
          </a:p>
          <a:p>
            <a:r>
              <a:rPr lang="en-US" dirty="0"/>
              <a:t>Self-managed work teams are groups of employees 10 to 15 in number, who perform highly related jobs and take on many of the responsibilities of their former supervisors. These tasks involves planning, scheduling work, assigning tasks, making operating decisions, taking actions on problems, and working with suppliers and customers. Fully self-managed work teams even select their own members and have the members evaluate each other’s performance. As a result, supervisory function may even be eliminated.</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a:buNone/>
            </a:pPr>
            <a:r>
              <a:rPr lang="en-US" dirty="0"/>
              <a:t>3. </a:t>
            </a:r>
            <a:r>
              <a:rPr lang="en-US" b="1" dirty="0"/>
              <a:t>Cross-Functional teams</a:t>
            </a:r>
            <a:endParaRPr lang="en-US" dirty="0"/>
          </a:p>
          <a:p>
            <a:r>
              <a:rPr lang="en-US" dirty="0"/>
              <a:t>These teams are made up of employees from about the same hierarchical level (From production, planning, quality, tooling, design engineering, and information), but from different work areas, who come together to accomplish a task. </a:t>
            </a:r>
          </a:p>
          <a:p>
            <a:r>
              <a:rPr lang="en-US" dirty="0"/>
              <a:t>In summary, cross-functional teams are an effective means for allowing people from diverse areas within an organization (or even between organizations) to exchange information, develop new ideas, and solve problems, and coordinate complex projects. Their early stages of development are often time - consuming, as members learn to work with diversity and complexity. It takes time to build trust and teamwork, especially among people from different background with different experiences and perspectives.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a:buNone/>
            </a:pPr>
            <a:r>
              <a:rPr lang="en-US" b="1" dirty="0"/>
              <a:t>4. Virtual Teams</a:t>
            </a:r>
            <a:endParaRPr lang="en-US" dirty="0"/>
          </a:p>
          <a:p>
            <a:r>
              <a:rPr lang="en-US" dirty="0"/>
              <a:t>The previously described types of teams do their work face-to-face. Virtual teams use computer technology to tie together physically dispersed members in order to achieve a common goal. They allow people to collaborate online - using communication links such as wide-area networks, video conferencing, or e-mail – whether they are only a room away or continents apart. Virtual teams are so pervasive, and technology has advanced so far, that it’s probably a bit of a misnomer (Misuse of the word) to call these teams “virtual”. Nearly all teams today do at least some of their work remotely.   </a:t>
            </a:r>
          </a:p>
          <a:p>
            <a:r>
              <a:rPr lang="en-US" dirty="0"/>
              <a:t>They do not meet personally, task oriented, and less social emotions. To be effective that should have (1) trust is established among team members (2) teams progress is monitored closely, and (3) the efforts and products of the virtual team are publicized throughout the organization ( so the team does not become invisible).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E44C-9862-4071-9045-1A3E61FE4612}"/>
              </a:ext>
            </a:extLst>
          </p:cNvPr>
          <p:cNvSpPr>
            <a:spLocks noGrp="1"/>
          </p:cNvSpPr>
          <p:nvPr>
            <p:ph type="title"/>
          </p:nvPr>
        </p:nvSpPr>
        <p:spPr/>
        <p:txBody>
          <a:bodyPr>
            <a:normAutofit fontScale="90000"/>
          </a:bodyPr>
          <a:lstStyle/>
          <a:p>
            <a:br>
              <a:rPr lang="en-US" sz="1800" b="1" dirty="0">
                <a:effectLst/>
                <a:latin typeface="Times New Roman" panose="02020603050405020304" pitchFamily="18" charset="0"/>
                <a:ea typeface="Calibri" panose="020F0502020204030204" pitchFamily="34" charset="0"/>
                <a:cs typeface="Mangal" panose="02040503050203030202" pitchFamily="18" charset="0"/>
              </a:rPr>
            </a:br>
            <a:r>
              <a:rPr lang="en-US" sz="3600" b="1" dirty="0">
                <a:effectLst/>
                <a:latin typeface="Times New Roman" panose="02020603050405020304" pitchFamily="18" charset="0"/>
                <a:ea typeface="Calibri" panose="020F0502020204030204" pitchFamily="34" charset="0"/>
                <a:cs typeface="Mangal" panose="02040503050203030202" pitchFamily="18" charset="0"/>
              </a:rPr>
              <a:t>Process of structuring an organization/organizing process</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Content Placeholder 2">
            <a:extLst>
              <a:ext uri="{FF2B5EF4-FFF2-40B4-BE49-F238E27FC236}">
                <a16:creationId xmlns:a16="http://schemas.microsoft.com/office/drawing/2014/main" id="{0F2CA240-642F-461A-BB22-723911E128C8}"/>
              </a:ext>
            </a:extLst>
          </p:cNvPr>
          <p:cNvSpPr>
            <a:spLocks noGrp="1"/>
          </p:cNvSpPr>
          <p:nvPr>
            <p:ph idx="1"/>
          </p:nvPr>
        </p:nvSpPr>
        <p:spPr/>
        <p:txBody>
          <a:bodyPr>
            <a:normAutofit fontScale="92500" lnSpcReduction="20000"/>
          </a:bodyPr>
          <a:lstStyle/>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Organizing is a continuous process and it involves a series of activities. The following are the steps of organizing process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Division of work: It is a process of breaking complex works into small and manageable units. It helps the people to concentrate their work on limited activities but not for the whole activity. Individuals can easily understand their work and organizational expectations from them. It increases specialization of work and helps to avoid duplication of efforts. This increases the production and decreases the time consumption.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Grouping of work: At first the organization determines the specific goals. After defining the goals, it will now group the whole organization into different departments and subsections. All the departments perform their work to achieve the specific goals of the organization. Thus, grouping of work is the process of dividing the work into different departments as per their capacity.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Determining the span of control (horizontal differentiation) and chain of command (vertical differentiation): Another important consideration in designing an organization structure is to determine the number of immediate subordinates each manager should have (span of control) and the number of hierarchies in an organization structure (chain of command). No single number can be prescribed which would apply to all cases and circumstances; rather it varies from case to case or situation to situation. There should be, in fact appropriate balance between span of control and chain of command. Keeping the number of people constant, span of control increases with the decrease in chain of command and vice versa. The span of control should neither be too wide/large nor too narrow/ small in order to ensure effective supervision and economy in operation. Likewise, chain of command should also be neither too short nor too long. Particularly, if it is too long, communication may be slow and distorted. If it is too short, span of control increase and effective supervision, control and coordination cannot be ensured.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230435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2B09-918F-4F72-926E-EFD3A56188F8}"/>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5B2934C5-EFFE-42C7-8814-FB57AB149C9C}"/>
              </a:ext>
            </a:extLst>
          </p:cNvPr>
          <p:cNvSpPr>
            <a:spLocks noGrp="1"/>
          </p:cNvSpPr>
          <p:nvPr>
            <p:ph idx="1"/>
          </p:nvPr>
        </p:nvSpPr>
        <p:spPr/>
        <p:txBody>
          <a:bodyPr/>
          <a:lstStyle/>
          <a:p>
            <a:pPr marL="342900" marR="0" lvl="0" indent="-342900" algn="just">
              <a:lnSpc>
                <a:spcPct val="115000"/>
              </a:lnSpc>
              <a:spcBef>
                <a:spcPts val="0"/>
              </a:spcBef>
              <a:spcAft>
                <a:spcPts val="0"/>
              </a:spcAft>
              <a:buAutoNum type="arabicPeriod" startAt="4"/>
            </a:pPr>
            <a:r>
              <a:rPr lang="en-US" sz="1800" dirty="0">
                <a:effectLst/>
                <a:latin typeface="Times New Roman" panose="02020603050405020304" pitchFamily="18" charset="0"/>
                <a:ea typeface="Calibri" panose="020F0502020204030204" pitchFamily="34" charset="0"/>
                <a:cs typeface="Mangal" panose="02040503050203030202" pitchFamily="18" charset="0"/>
              </a:rPr>
              <a:t>Delegation of authority: No individual can fulfill any responsibilities without sufficient authorities. An organization can only run properly if there is a balance between the authority and responsibility. A manager must delegate the authority to the sub-ordinates in accordance with their responsibilities. This brings confidence to the individuals and they can perform any tasks easily and on time.</a:t>
            </a:r>
            <a:endParaRPr lang="en-US"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AutoNum type="arabicPeriod" startAt="4"/>
            </a:pPr>
            <a:r>
              <a:rPr lang="en-US" sz="1800" dirty="0">
                <a:effectLst/>
                <a:latin typeface="Times New Roman" panose="02020603050405020304" pitchFamily="18" charset="0"/>
                <a:ea typeface="Calibri" panose="020F0502020204030204" pitchFamily="34" charset="0"/>
                <a:cs typeface="Mangal" panose="02040503050203030202" pitchFamily="18" charset="0"/>
              </a:rPr>
              <a:t>Coordination of work: There must be proper coordination of work among all departments and all the staffs to develop a feeling of group effort and team spirit among them. Proper coordination is only possible where there is efficient communication between them. An organization must have open communication. Managers should communicate with their sub-ordinates for proper guidance and control. Similarly, they should communicate with the colleagues and other departments to know how the work is being done etc. proper communication is essential at all levels and all departments.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2561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E765-D163-4E16-B8A7-53135486535E}"/>
              </a:ext>
            </a:extLst>
          </p:cNvPr>
          <p:cNvSpPr>
            <a:spLocks noGrp="1"/>
          </p:cNvSpPr>
          <p:nvPr>
            <p:ph type="title"/>
          </p:nvPr>
        </p:nvSpPr>
        <p:spPr/>
        <p:txBody>
          <a:bodyPr>
            <a:normAutofit/>
          </a:bodyPr>
          <a:lstStyle/>
          <a:p>
            <a:r>
              <a:rPr lang="en-US" b="1" dirty="0">
                <a:effectLst/>
                <a:latin typeface="Times New Roman" panose="02020603050405020304" pitchFamily="18" charset="0"/>
                <a:ea typeface="Calibri" panose="020F0502020204030204" pitchFamily="34" charset="0"/>
              </a:rPr>
              <a:t>Principles of organizing</a:t>
            </a:r>
            <a:endParaRPr lang="en-US" dirty="0"/>
          </a:p>
        </p:txBody>
      </p:sp>
      <p:sp>
        <p:nvSpPr>
          <p:cNvPr id="3" name="Content Placeholder 2">
            <a:extLst>
              <a:ext uri="{FF2B5EF4-FFF2-40B4-BE49-F238E27FC236}">
                <a16:creationId xmlns:a16="http://schemas.microsoft.com/office/drawing/2014/main" id="{B91872E8-2D9E-4F7C-A215-AEBAA46F1C6B}"/>
              </a:ext>
            </a:extLst>
          </p:cNvPr>
          <p:cNvSpPr>
            <a:spLocks noGrp="1"/>
          </p:cNvSpPr>
          <p:nvPr>
            <p:ph idx="1"/>
          </p:nvPr>
        </p:nvSpPr>
        <p:spPr/>
        <p:txBody>
          <a:bodyPr>
            <a:normAutofit fontScale="92500" lnSpcReduction="20000"/>
          </a:bodyPr>
          <a:lstStyle/>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Management thinkers have laid down certain statements from time to time which provide guidelines in organizing process are called principles of organizing. They are in fact the characteristics of a sound, healthy, simple and flexible organization. Some of the well-established principles of organizing/organization are as follows: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Clarity of objectives: An organization is a mechanism to achieve certain goals or objectives. The objectives of an organization play an important role in determining the type of structure which should be developed so that the objectives can be achieved. Therefore, objectives must be clearly defined for the entire department, for each department and even for each small unit. Moreover, there must be unity of all objectives so that all the efforts can be directed towards the set goals.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Unity of command: No one in the organization should report to more than one line supervisor. Everyone in the organization should know to whom he/she reports and who reports to him/her. Stated simply, everyone should have only one boss. Receiving directions form severs superiors may result in confusion, chaos, conflict and lack of action.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Unity of direction: According to this principle, a group of activities that have a common goal should be managed by one person and should have single plan. There should be one head and one plan for a unit to achieve same or common objectives.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Division of work: According to this principle, there should be proper division of work in the organization so that every person is confined to the performance of a single job. As far as possible, the nature of job should match the skill and abilities specialization which ultimately leads to efficiency and quality.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Chain of command/ scalar principle: There must be clear and unbroken line of authority running from top to bottom of the organization. From the chief executive, a line of authority may proceed to departmental managers, to supervisors or foremen and finally to workers. This is also known as scalar organization.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43214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FBC7-6479-44D1-B217-0972056F5540}"/>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B289A730-36C7-4F27-B2B1-90E5DB6511A9}"/>
              </a:ext>
            </a:extLst>
          </p:cNvPr>
          <p:cNvSpPr>
            <a:spLocks noGrp="1"/>
          </p:cNvSpPr>
          <p:nvPr>
            <p:ph idx="1"/>
          </p:nvPr>
        </p:nvSpPr>
        <p:spPr/>
        <p:txBody>
          <a:bodyPr>
            <a:normAutofit/>
          </a:bodyPr>
          <a:lstStyle/>
          <a:p>
            <a:pPr marL="342900" marR="0" lvl="0" indent="-342900" algn="just">
              <a:lnSpc>
                <a:spcPct val="115000"/>
              </a:lnSpc>
              <a:spcBef>
                <a:spcPts val="0"/>
              </a:spcBef>
              <a:spcAft>
                <a:spcPts val="0"/>
              </a:spcAft>
              <a:buAutoNum type="arabicPeriod" startAt="6"/>
            </a:pPr>
            <a:r>
              <a:rPr lang="en-US" sz="1800" dirty="0">
                <a:effectLst/>
                <a:latin typeface="Times New Roman" panose="02020603050405020304" pitchFamily="18" charset="0"/>
                <a:ea typeface="Calibri" panose="020F0502020204030204" pitchFamily="34" charset="0"/>
                <a:cs typeface="Mangal" panose="02040503050203030202" pitchFamily="18" charset="0"/>
              </a:rPr>
              <a:t>Span of supervision/ control: The term ‘span of supervision’ means the number of employees a manager can directly supervise or control. According to this principle, no manager should be required to supervise more subordinates than he can effectively manage and supervise. Several factors affect the span of control such as the availability of time to manager, ability of manager, nature of work to be supervised, qualification and competence of employees, geographic dispersion of working units etc. </a:t>
            </a:r>
            <a:endParaRPr lang="en-US"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AutoNum type="arabicPeriod" startAt="6"/>
            </a:pPr>
            <a:r>
              <a:rPr lang="en-US" sz="1800" dirty="0">
                <a:effectLst/>
                <a:latin typeface="Times New Roman" panose="02020603050405020304" pitchFamily="18" charset="0"/>
                <a:ea typeface="Calibri" panose="020F0502020204030204" pitchFamily="34" charset="0"/>
                <a:cs typeface="Mangal" panose="02040503050203030202" pitchFamily="18" charset="0"/>
              </a:rPr>
              <a:t>Communication: A good communication network is essential for the smooth flow of information and understanding and for effective performance of jobs. For this, two way communication channels should be established, i.e. from top to bottom and vice versa. The manager should always try to avoid blocks in communication.</a:t>
            </a:r>
            <a:endParaRPr lang="en-US"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AutoNum type="arabicPeriod" startAt="6"/>
            </a:pPr>
            <a:r>
              <a:rPr lang="en-US" sz="1800" dirty="0">
                <a:effectLst/>
                <a:latin typeface="Times New Roman" panose="02020603050405020304" pitchFamily="18" charset="0"/>
                <a:ea typeface="Calibri" panose="020F0502020204030204" pitchFamily="34" charset="0"/>
                <a:cs typeface="Mangal" panose="02040503050203030202" pitchFamily="18" charset="0"/>
              </a:rPr>
              <a:t>Authority and responsibility: Responsibility should always be coupled with corresponding authority. It implies that adequate authority should also be delegated to the subordinates along with responsibilities, for carrying out the jobs assigned to them. For instance, if a supervisor is responsible for the quality of his department, he should have the right to train, guide and punish the workers under him.</a:t>
            </a:r>
          </a:p>
          <a:p>
            <a:pPr marL="342900" marR="0" lvl="0" indent="-342900" algn="just">
              <a:lnSpc>
                <a:spcPct val="115000"/>
              </a:lnSpc>
              <a:spcBef>
                <a:spcPts val="0"/>
              </a:spcBef>
              <a:spcAft>
                <a:spcPts val="0"/>
              </a:spcAft>
              <a:buAutoNum type="arabicPeriod" startAt="6"/>
            </a:pPr>
            <a:r>
              <a:rPr lang="en-US" sz="1800" dirty="0">
                <a:effectLst/>
                <a:latin typeface="Times New Roman" panose="02020603050405020304" pitchFamily="18" charset="0"/>
                <a:ea typeface="Calibri" panose="020F0502020204030204" pitchFamily="34" charset="0"/>
                <a:cs typeface="Mangal" panose="02040503050203030202" pitchFamily="18" charset="0"/>
              </a:rPr>
              <a:t>Definition of jobs: According to his principle, the job of every position in an organization should be clearly defined. There should be a clear description for every position in regard to the duties, responsibilities, authorities and its relationships with other positions. This is helpful in avoiding overlapping of functions and brings harmonious relation among department, sections and individuals.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2673136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FF31-FD30-46DA-9BCA-BD2263B72F4E}"/>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0A63665B-6AF1-4E64-BBF4-F7E6D932A3BF}"/>
              </a:ext>
            </a:extLst>
          </p:cNvPr>
          <p:cNvSpPr>
            <a:spLocks noGrp="1"/>
          </p:cNvSpPr>
          <p:nvPr>
            <p:ph idx="1"/>
          </p:nvPr>
        </p:nvSpPr>
        <p:spPr/>
        <p:txBody>
          <a:bodyPr/>
          <a:lstStyle/>
          <a:p>
            <a:pPr marL="342900" marR="0" lvl="0" indent="-342900" algn="just">
              <a:lnSpc>
                <a:spcPct val="115000"/>
              </a:lnSpc>
              <a:spcBef>
                <a:spcPts val="0"/>
              </a:spcBef>
              <a:spcAft>
                <a:spcPts val="0"/>
              </a:spcAft>
              <a:buAutoNum type="arabicPeriod" startAt="10"/>
            </a:pPr>
            <a:r>
              <a:rPr lang="en-US" sz="1800" dirty="0">
                <a:effectLst/>
                <a:latin typeface="Times New Roman" panose="02020603050405020304" pitchFamily="18" charset="0"/>
                <a:ea typeface="Calibri" panose="020F0502020204030204" pitchFamily="34" charset="0"/>
                <a:cs typeface="Mangal" panose="02040503050203030202" pitchFamily="18" charset="0"/>
              </a:rPr>
              <a:t>Flexibility: The organization structure should be flexible so that it can be easily and economically adapted to the changing environment including technological innovations. Flexibility protects organization from serious effects. So the organization structure should permit expansion and contraction without disrupting basic activities.</a:t>
            </a:r>
            <a:endParaRPr lang="en-US"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AutoNum type="arabicPeriod" startAt="10"/>
            </a:pPr>
            <a:r>
              <a:rPr lang="en-US" sz="1800" dirty="0">
                <a:effectLst/>
                <a:latin typeface="Times New Roman" panose="02020603050405020304" pitchFamily="18" charset="0"/>
                <a:ea typeface="Calibri" panose="020F0502020204030204" pitchFamily="34" charset="0"/>
                <a:cs typeface="Mangal" panose="02040503050203030202" pitchFamily="18" charset="0"/>
              </a:rPr>
              <a:t>Balance: There should be appropriate balance between the various aspects of organization. Balance should be maintained between centralization and decentralization; authority and responsibility; and span of control and chain of command. Note that if the span of control is increased, chain of command will be shortened and vice versa.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386145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Autofit/>
          </a:bodyPr>
          <a:lstStyle/>
          <a:p>
            <a:pPr algn="l">
              <a:defRPr/>
            </a:pPr>
            <a:r>
              <a:rPr lang="en-US" b="1" dirty="0">
                <a:solidFill>
                  <a:schemeClr val="tx1"/>
                </a:solidFill>
              </a:rPr>
              <a:t>Approaches to Organizing</a:t>
            </a:r>
          </a:p>
        </p:txBody>
      </p:sp>
      <p:sp>
        <p:nvSpPr>
          <p:cNvPr id="3" name="Content Placeholder 2"/>
          <p:cNvSpPr>
            <a:spLocks noGrp="1"/>
          </p:cNvSpPr>
          <p:nvPr>
            <p:ph sz="quarter" idx="1"/>
          </p:nvPr>
        </p:nvSpPr>
        <p:spPr>
          <a:xfrm>
            <a:off x="838200" y="1527175"/>
            <a:ext cx="10515600" cy="4572000"/>
          </a:xfrm>
        </p:spPr>
        <p:txBody>
          <a:bodyPr/>
          <a:lstStyle/>
          <a:p>
            <a:pPr marL="0" indent="0">
              <a:buNone/>
              <a:defRPr/>
            </a:pPr>
            <a:r>
              <a:rPr lang="en-US" dirty="0"/>
              <a:t>Various approaches have been developed for organizing. The common approach to organizing are discussed below:</a:t>
            </a:r>
          </a:p>
          <a:p>
            <a:pPr marL="514350" indent="-514350">
              <a:buFont typeface="+mj-lt"/>
              <a:buAutoNum type="alphaUcPeriod"/>
              <a:defRPr/>
            </a:pPr>
            <a:r>
              <a:rPr lang="en-US" dirty="0"/>
              <a:t>Classical Approach.</a:t>
            </a:r>
          </a:p>
          <a:p>
            <a:pPr marL="514350" indent="-514350">
              <a:buFont typeface="+mj-lt"/>
              <a:buAutoNum type="alphaUcPeriod"/>
              <a:defRPr/>
            </a:pPr>
            <a:r>
              <a:rPr lang="en-US" dirty="0"/>
              <a:t>Behavioral Approach.</a:t>
            </a:r>
          </a:p>
          <a:p>
            <a:pPr marL="514350" indent="-514350">
              <a:buFont typeface="+mj-lt"/>
              <a:buAutoNum type="alphaUcPeriod"/>
              <a:defRPr/>
            </a:pPr>
            <a:r>
              <a:rPr lang="en-US" dirty="0"/>
              <a:t>Contingency Approach.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F26322008C8141B4435E203426DDF6" ma:contentTypeVersion="8" ma:contentTypeDescription="Create a new document." ma:contentTypeScope="" ma:versionID="5bab1a6c36f1c170e4288c2c6f2f624f">
  <xsd:schema xmlns:xsd="http://www.w3.org/2001/XMLSchema" xmlns:xs="http://www.w3.org/2001/XMLSchema" xmlns:p="http://schemas.microsoft.com/office/2006/metadata/properties" xmlns:ns2="5bab5dc0-8d59-4a96-901a-64ce58ef0aea" targetNamespace="http://schemas.microsoft.com/office/2006/metadata/properties" ma:root="true" ma:fieldsID="699d0e1eaf5822409aa7aa579b93fb4d" ns2:_="">
    <xsd:import namespace="5bab5dc0-8d59-4a96-901a-64ce58ef0a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b5dc0-8d59-4a96-901a-64ce58ef0a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229333-EB4F-4601-B2EC-92BFABD59E4E}"/>
</file>

<file path=customXml/itemProps2.xml><?xml version="1.0" encoding="utf-8"?>
<ds:datastoreItem xmlns:ds="http://schemas.openxmlformats.org/officeDocument/2006/customXml" ds:itemID="{0A0094B3-AFAD-4074-AA69-2096B05E7234}"/>
</file>

<file path=customXml/itemProps3.xml><?xml version="1.0" encoding="utf-8"?>
<ds:datastoreItem xmlns:ds="http://schemas.openxmlformats.org/officeDocument/2006/customXml" ds:itemID="{4263DEAB-5036-4F20-9662-6D0789A5CCBC}"/>
</file>

<file path=docProps/app.xml><?xml version="1.0" encoding="utf-8"?>
<Properties xmlns="http://schemas.openxmlformats.org/officeDocument/2006/extended-properties" xmlns:vt="http://schemas.openxmlformats.org/officeDocument/2006/docPropsVTypes">
  <TotalTime>97</TotalTime>
  <Words>4050</Words>
  <Application>Microsoft Office PowerPoint</Application>
  <PresentationFormat>Widescreen</PresentationFormat>
  <Paragraphs>312</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Georgia</vt:lpstr>
      <vt:lpstr>Symbol</vt:lpstr>
      <vt:lpstr>Times New Roman</vt:lpstr>
      <vt:lpstr>Wingdings</vt:lpstr>
      <vt:lpstr>Wingdings 2</vt:lpstr>
      <vt:lpstr>Office Theme</vt:lpstr>
      <vt:lpstr>Organizing function</vt:lpstr>
      <vt:lpstr>Contents</vt:lpstr>
      <vt:lpstr>Concept</vt:lpstr>
      <vt:lpstr> Process of structuring an organization/organizing process </vt:lpstr>
      <vt:lpstr>Cont…</vt:lpstr>
      <vt:lpstr>Principles of organizing</vt:lpstr>
      <vt:lpstr>Cont…</vt:lpstr>
      <vt:lpstr>Cont…</vt:lpstr>
      <vt:lpstr>Approaches to Organizing</vt:lpstr>
      <vt:lpstr>Approaches to Organizing</vt:lpstr>
      <vt:lpstr>Approaches to Organizing</vt:lpstr>
      <vt:lpstr>Approaches to Organizing</vt:lpstr>
      <vt:lpstr>Departmentalization</vt:lpstr>
      <vt:lpstr>Types of Departmentalization</vt:lpstr>
      <vt:lpstr>Types of Departmentalization</vt:lpstr>
      <vt:lpstr>Types of Departmentalization</vt:lpstr>
      <vt:lpstr>Types of Departmentalization</vt:lpstr>
      <vt:lpstr>Types of Departmentalization</vt:lpstr>
      <vt:lpstr>Types of Departmentalization</vt:lpstr>
      <vt:lpstr>Types of Departmentalization</vt:lpstr>
      <vt:lpstr>Delegation of authority</vt:lpstr>
      <vt:lpstr> Advantages </vt:lpstr>
      <vt:lpstr> Cont… </vt:lpstr>
      <vt:lpstr>Centralization</vt:lpstr>
      <vt:lpstr>Cont…</vt:lpstr>
      <vt:lpstr>Decentralization</vt:lpstr>
      <vt:lpstr> Concept of organic and mechanistic views of organization </vt:lpstr>
      <vt:lpstr>Types of modern organizational structures- matrix, team and network</vt:lpstr>
      <vt:lpstr>PowerPoint Presentation</vt:lpstr>
      <vt:lpstr>Cont…</vt:lpstr>
      <vt:lpstr>Cont…</vt:lpstr>
      <vt:lpstr>Cont…</vt:lpstr>
      <vt:lpstr>Cont…</vt:lpstr>
      <vt:lpstr>Extra</vt:lpstr>
      <vt:lpstr> Types of teams </vt:lpstr>
      <vt:lpstr>Cont…</vt:lpstr>
      <vt:lpstr>Cont…</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Rimal</dc:creator>
  <cp:lastModifiedBy>Ashutosh Rimal</cp:lastModifiedBy>
  <cp:revision>10</cp:revision>
  <dcterms:created xsi:type="dcterms:W3CDTF">2021-07-29T15:53:52Z</dcterms:created>
  <dcterms:modified xsi:type="dcterms:W3CDTF">2021-10-03T17:12:57Z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0x01010010F26322008C8141B4435E203426DDF6</vt:lpwstr>
  </property>
</Properties>
</file>