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73" r:id="rId7"/>
    <p:sldId id="274" r:id="rId8"/>
    <p:sldId id="275" r:id="rId9"/>
    <p:sldId id="276" r:id="rId10"/>
    <p:sldId id="277" r:id="rId11"/>
    <p:sldId id="278" r:id="rId12"/>
    <p:sldId id="279" r:id="rId13"/>
    <p:sldId id="280" r:id="rId14"/>
    <p:sldId id="281" r:id="rId15"/>
    <p:sldId id="288" r:id="rId16"/>
    <p:sldId id="289" r:id="rId17"/>
    <p:sldId id="290" r:id="rId18"/>
    <p:sldId id="291" r:id="rId19"/>
    <p:sldId id="292" r:id="rId20"/>
    <p:sldId id="293" r:id="rId21"/>
    <p:sldId id="294" r:id="rId22"/>
    <p:sldId id="295" r:id="rId23"/>
    <p:sldId id="296" r:id="rId24"/>
    <p:sldId id="297" r:id="rId25"/>
    <p:sldId id="282" r:id="rId26"/>
    <p:sldId id="284" r:id="rId27"/>
    <p:sldId id="298" r:id="rId28"/>
    <p:sldId id="299" r:id="rId29"/>
    <p:sldId id="300" r:id="rId30"/>
    <p:sldId id="301" r:id="rId31"/>
    <p:sldId id="302" r:id="rId32"/>
    <p:sldId id="303" r:id="rId33"/>
    <p:sldId id="304" r:id="rId34"/>
    <p:sldId id="305" r:id="rId35"/>
    <p:sldId id="306" r:id="rId36"/>
    <p:sldId id="307" r:id="rId37"/>
    <p:sldId id="30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175A-5B18-401E-882A-33631BA6E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C35B8C-B9EF-4F42-B075-615E104F9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96183F-9892-4A56-9AFD-3D038896D2C2}"/>
              </a:ext>
            </a:extLst>
          </p:cNvPr>
          <p:cNvSpPr>
            <a:spLocks noGrp="1"/>
          </p:cNvSpPr>
          <p:nvPr>
            <p:ph type="dt" sz="half" idx="10"/>
          </p:nvPr>
        </p:nvSpPr>
        <p:spPr/>
        <p:txBody>
          <a:bodyPr/>
          <a:lstStyle/>
          <a:p>
            <a:fld id="{8803B3EA-B352-472B-A8EC-F3DB2E8934EA}" type="datetimeFigureOut">
              <a:rPr lang="en-US" smtClean="0"/>
              <a:t>10/4/2021</a:t>
            </a:fld>
            <a:endParaRPr lang="en-US"/>
          </a:p>
        </p:txBody>
      </p:sp>
      <p:sp>
        <p:nvSpPr>
          <p:cNvPr id="5" name="Footer Placeholder 4">
            <a:extLst>
              <a:ext uri="{FF2B5EF4-FFF2-40B4-BE49-F238E27FC236}">
                <a16:creationId xmlns:a16="http://schemas.microsoft.com/office/drawing/2014/main" id="{D3F00D86-2D62-468D-BFE4-16C06F6E9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7369-F021-44E0-8F49-862E865B2906}"/>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141125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6DC06-32D1-4D3B-BF6D-4745F30702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C68006-FCC3-4D29-BDC5-F24E78203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C8DAE-72BE-48AF-ABD6-26813819DCCF}"/>
              </a:ext>
            </a:extLst>
          </p:cNvPr>
          <p:cNvSpPr>
            <a:spLocks noGrp="1"/>
          </p:cNvSpPr>
          <p:nvPr>
            <p:ph type="dt" sz="half" idx="10"/>
          </p:nvPr>
        </p:nvSpPr>
        <p:spPr/>
        <p:txBody>
          <a:bodyPr/>
          <a:lstStyle/>
          <a:p>
            <a:fld id="{8803B3EA-B352-472B-A8EC-F3DB2E8934EA}" type="datetimeFigureOut">
              <a:rPr lang="en-US" smtClean="0"/>
              <a:t>10/4/2021</a:t>
            </a:fld>
            <a:endParaRPr lang="en-US"/>
          </a:p>
        </p:txBody>
      </p:sp>
      <p:sp>
        <p:nvSpPr>
          <p:cNvPr id="5" name="Footer Placeholder 4">
            <a:extLst>
              <a:ext uri="{FF2B5EF4-FFF2-40B4-BE49-F238E27FC236}">
                <a16:creationId xmlns:a16="http://schemas.microsoft.com/office/drawing/2014/main" id="{9431D75A-5EC7-4E77-80D8-B4D8E76C3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032AC-C562-43BA-A123-D38CEE356B7E}"/>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59041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EC5F6B-204B-4B07-9CB4-AB08079813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B5B358-E59E-47DF-A755-EF19A0F424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E20066-126B-4510-AC6F-AF0B882753CA}"/>
              </a:ext>
            </a:extLst>
          </p:cNvPr>
          <p:cNvSpPr>
            <a:spLocks noGrp="1"/>
          </p:cNvSpPr>
          <p:nvPr>
            <p:ph type="dt" sz="half" idx="10"/>
          </p:nvPr>
        </p:nvSpPr>
        <p:spPr/>
        <p:txBody>
          <a:bodyPr/>
          <a:lstStyle/>
          <a:p>
            <a:fld id="{8803B3EA-B352-472B-A8EC-F3DB2E8934EA}" type="datetimeFigureOut">
              <a:rPr lang="en-US" smtClean="0"/>
              <a:t>10/4/2021</a:t>
            </a:fld>
            <a:endParaRPr lang="en-US"/>
          </a:p>
        </p:txBody>
      </p:sp>
      <p:sp>
        <p:nvSpPr>
          <p:cNvPr id="5" name="Footer Placeholder 4">
            <a:extLst>
              <a:ext uri="{FF2B5EF4-FFF2-40B4-BE49-F238E27FC236}">
                <a16:creationId xmlns:a16="http://schemas.microsoft.com/office/drawing/2014/main" id="{06D3F60E-DF09-4D3D-A284-30E7FFCBE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F1B38-CD28-4B4B-84ED-CA324A26F614}"/>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173288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4C0E-FFC6-465C-8EC0-E56DE126878C}"/>
              </a:ext>
            </a:extLst>
          </p:cNvPr>
          <p:cNvSpPr>
            <a:spLocks noGrp="1"/>
          </p:cNvSpPr>
          <p:nvPr>
            <p:ph type="title"/>
          </p:nvPr>
        </p:nvSpPr>
        <p:spPr>
          <a:xfrm>
            <a:off x="838200" y="365125"/>
            <a:ext cx="10515600" cy="888909"/>
          </a:xfrm>
        </p:spPr>
        <p:txBody>
          <a:bodyPr>
            <a:normAutofit/>
          </a:bodyPr>
          <a:lstStyle>
            <a:lvl1pPr algn="ct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ADF1AF2-0EDD-4A87-BEB5-AB852FC409F0}"/>
              </a:ext>
            </a:extLst>
          </p:cNvPr>
          <p:cNvSpPr>
            <a:spLocks noGrp="1"/>
          </p:cNvSpPr>
          <p:nvPr>
            <p:ph idx="1"/>
          </p:nvPr>
        </p:nvSpPr>
        <p:spPr>
          <a:xfrm>
            <a:off x="838200" y="1254034"/>
            <a:ext cx="10515600" cy="5467441"/>
          </a:xfrm>
        </p:spPr>
        <p:txBody>
          <a:bodyPr>
            <a:normAutofit/>
          </a:bodyPr>
          <a:lstStyle>
            <a:lvl1pPr algn="just">
              <a:defRPr sz="1800">
                <a:latin typeface="Times New Roman" panose="02020603050405020304" pitchFamily="18" charset="0"/>
                <a:cs typeface="Times New Roman" panose="02020603050405020304" pitchFamily="18" charset="0"/>
              </a:defRPr>
            </a:lvl1pPr>
            <a:lvl2pPr algn="just">
              <a:defRPr sz="1800">
                <a:latin typeface="Times New Roman" panose="02020603050405020304" pitchFamily="18" charset="0"/>
                <a:cs typeface="Times New Roman" panose="02020603050405020304" pitchFamily="18" charset="0"/>
              </a:defRPr>
            </a:lvl2pPr>
            <a:lvl3pPr algn="just">
              <a:defRPr sz="1800">
                <a:latin typeface="Times New Roman" panose="02020603050405020304" pitchFamily="18" charset="0"/>
                <a:cs typeface="Times New Roman" panose="02020603050405020304" pitchFamily="18" charset="0"/>
              </a:defRPr>
            </a:lvl3pPr>
            <a:lvl4pPr algn="just">
              <a:defRPr sz="1800">
                <a:latin typeface="Times New Roman" panose="02020603050405020304" pitchFamily="18" charset="0"/>
                <a:cs typeface="Times New Roman" panose="02020603050405020304" pitchFamily="18" charset="0"/>
              </a:defRPr>
            </a:lvl4pPr>
            <a:lvl5pPr algn="just">
              <a:defRPr sz="1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7156EB7-4639-4704-821A-0D748717C936}"/>
              </a:ext>
            </a:extLst>
          </p:cNvPr>
          <p:cNvSpPr>
            <a:spLocks noGrp="1"/>
          </p:cNvSpPr>
          <p:nvPr>
            <p:ph type="dt" sz="half" idx="10"/>
          </p:nvPr>
        </p:nvSpPr>
        <p:spPr/>
        <p:txBody>
          <a:bodyPr/>
          <a:lstStyle/>
          <a:p>
            <a:fld id="{8803B3EA-B352-472B-A8EC-F3DB2E8934EA}" type="datetimeFigureOut">
              <a:rPr lang="en-US" smtClean="0"/>
              <a:t>10/4/2021</a:t>
            </a:fld>
            <a:endParaRPr lang="en-US"/>
          </a:p>
        </p:txBody>
      </p:sp>
      <p:sp>
        <p:nvSpPr>
          <p:cNvPr id="5" name="Footer Placeholder 4">
            <a:extLst>
              <a:ext uri="{FF2B5EF4-FFF2-40B4-BE49-F238E27FC236}">
                <a16:creationId xmlns:a16="http://schemas.microsoft.com/office/drawing/2014/main" id="{1E3BB9C2-3FEC-41E7-BC6E-10F47BBDF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C4CCC-FFC3-4122-8BCC-7C0C3781A8C4}"/>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96421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BDFD-484E-403D-9D67-07DE77E63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427B79-750F-4569-BBFB-E093F0581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36502-5892-47B3-849B-8983B6B67088}"/>
              </a:ext>
            </a:extLst>
          </p:cNvPr>
          <p:cNvSpPr>
            <a:spLocks noGrp="1"/>
          </p:cNvSpPr>
          <p:nvPr>
            <p:ph type="dt" sz="half" idx="10"/>
          </p:nvPr>
        </p:nvSpPr>
        <p:spPr/>
        <p:txBody>
          <a:bodyPr/>
          <a:lstStyle/>
          <a:p>
            <a:fld id="{8803B3EA-B352-472B-A8EC-F3DB2E8934EA}" type="datetimeFigureOut">
              <a:rPr lang="en-US" smtClean="0"/>
              <a:t>10/4/2021</a:t>
            </a:fld>
            <a:endParaRPr lang="en-US"/>
          </a:p>
        </p:txBody>
      </p:sp>
      <p:sp>
        <p:nvSpPr>
          <p:cNvPr id="5" name="Footer Placeholder 4">
            <a:extLst>
              <a:ext uri="{FF2B5EF4-FFF2-40B4-BE49-F238E27FC236}">
                <a16:creationId xmlns:a16="http://schemas.microsoft.com/office/drawing/2014/main" id="{7700A821-D5F6-4857-BE30-A31B426B2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A7503-7F60-4DA6-A83D-48915CE746A2}"/>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23970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EB1A-7E61-49A4-9869-7C544D5291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A78138-88DE-4C04-AF6C-E3FED2F1F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687059-1AEF-44D4-A6B9-DD45C7F1E6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E0707-C53E-4A4D-83DF-A8ECB5F87EF5}"/>
              </a:ext>
            </a:extLst>
          </p:cNvPr>
          <p:cNvSpPr>
            <a:spLocks noGrp="1"/>
          </p:cNvSpPr>
          <p:nvPr>
            <p:ph type="dt" sz="half" idx="10"/>
          </p:nvPr>
        </p:nvSpPr>
        <p:spPr/>
        <p:txBody>
          <a:bodyPr/>
          <a:lstStyle/>
          <a:p>
            <a:fld id="{8803B3EA-B352-472B-A8EC-F3DB2E8934EA}" type="datetimeFigureOut">
              <a:rPr lang="en-US" smtClean="0"/>
              <a:t>10/4/2021</a:t>
            </a:fld>
            <a:endParaRPr lang="en-US"/>
          </a:p>
        </p:txBody>
      </p:sp>
      <p:sp>
        <p:nvSpPr>
          <p:cNvPr id="6" name="Footer Placeholder 5">
            <a:extLst>
              <a:ext uri="{FF2B5EF4-FFF2-40B4-BE49-F238E27FC236}">
                <a16:creationId xmlns:a16="http://schemas.microsoft.com/office/drawing/2014/main" id="{5CBD8A1D-4267-44C1-9D57-77FAD8CCF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17326-EF8C-497F-BA54-4C0A0BC843FE}"/>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208016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7F93-6237-4DC4-9ADE-53ECD8D9BA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600760-6D1D-48DC-9F87-9FA9EA29C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8B64F-9C2B-480A-9CFD-ECA074CAE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EFEFB6-CFA4-436F-A86F-F99FBAAAF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7F3B64-E518-430E-BBE4-E95AC92234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621DF8-B1C0-4181-8E65-0122CEF38923}"/>
              </a:ext>
            </a:extLst>
          </p:cNvPr>
          <p:cNvSpPr>
            <a:spLocks noGrp="1"/>
          </p:cNvSpPr>
          <p:nvPr>
            <p:ph type="dt" sz="half" idx="10"/>
          </p:nvPr>
        </p:nvSpPr>
        <p:spPr/>
        <p:txBody>
          <a:bodyPr/>
          <a:lstStyle/>
          <a:p>
            <a:fld id="{8803B3EA-B352-472B-A8EC-F3DB2E8934EA}" type="datetimeFigureOut">
              <a:rPr lang="en-US" smtClean="0"/>
              <a:t>10/4/2021</a:t>
            </a:fld>
            <a:endParaRPr lang="en-US"/>
          </a:p>
        </p:txBody>
      </p:sp>
      <p:sp>
        <p:nvSpPr>
          <p:cNvPr id="8" name="Footer Placeholder 7">
            <a:extLst>
              <a:ext uri="{FF2B5EF4-FFF2-40B4-BE49-F238E27FC236}">
                <a16:creationId xmlns:a16="http://schemas.microsoft.com/office/drawing/2014/main" id="{26724650-655E-4BB2-AC31-300C098CC6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FA8752-7055-4A0A-A3D2-7A6945AFB939}"/>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68923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E1BB-02CE-47F5-9773-EA0FEF8F02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2371AF-EF93-4FDF-90E2-A630A640501D}"/>
              </a:ext>
            </a:extLst>
          </p:cNvPr>
          <p:cNvSpPr>
            <a:spLocks noGrp="1"/>
          </p:cNvSpPr>
          <p:nvPr>
            <p:ph type="dt" sz="half" idx="10"/>
          </p:nvPr>
        </p:nvSpPr>
        <p:spPr/>
        <p:txBody>
          <a:bodyPr/>
          <a:lstStyle/>
          <a:p>
            <a:fld id="{8803B3EA-B352-472B-A8EC-F3DB2E8934EA}" type="datetimeFigureOut">
              <a:rPr lang="en-US" smtClean="0"/>
              <a:t>10/4/2021</a:t>
            </a:fld>
            <a:endParaRPr lang="en-US"/>
          </a:p>
        </p:txBody>
      </p:sp>
      <p:sp>
        <p:nvSpPr>
          <p:cNvPr id="4" name="Footer Placeholder 3">
            <a:extLst>
              <a:ext uri="{FF2B5EF4-FFF2-40B4-BE49-F238E27FC236}">
                <a16:creationId xmlns:a16="http://schemas.microsoft.com/office/drawing/2014/main" id="{B623BBF3-6C8E-4D3C-BB45-333624E6B8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1E52FC-79C1-46A9-86A3-12D0400524C7}"/>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172413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758C0F-8B4F-47D3-A8CC-8D9874DB633E}"/>
              </a:ext>
            </a:extLst>
          </p:cNvPr>
          <p:cNvSpPr>
            <a:spLocks noGrp="1"/>
          </p:cNvSpPr>
          <p:nvPr>
            <p:ph type="dt" sz="half" idx="10"/>
          </p:nvPr>
        </p:nvSpPr>
        <p:spPr/>
        <p:txBody>
          <a:bodyPr/>
          <a:lstStyle/>
          <a:p>
            <a:fld id="{8803B3EA-B352-472B-A8EC-F3DB2E8934EA}" type="datetimeFigureOut">
              <a:rPr lang="en-US" smtClean="0"/>
              <a:t>10/4/2021</a:t>
            </a:fld>
            <a:endParaRPr lang="en-US"/>
          </a:p>
        </p:txBody>
      </p:sp>
      <p:sp>
        <p:nvSpPr>
          <p:cNvPr id="3" name="Footer Placeholder 2">
            <a:extLst>
              <a:ext uri="{FF2B5EF4-FFF2-40B4-BE49-F238E27FC236}">
                <a16:creationId xmlns:a16="http://schemas.microsoft.com/office/drawing/2014/main" id="{984D9779-31C9-4BA1-B9B6-0B0E676EF7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394F75-95D1-4CA9-B0DB-434C791E7501}"/>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51437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AC4F-A23A-478D-9FF4-1FB12D3AA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FFFD4-B9EB-4699-9CC7-C8927DFEE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711C3-5D4F-4C83-90C2-87F71F168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D582B-A736-4379-B39B-183253226E25}"/>
              </a:ext>
            </a:extLst>
          </p:cNvPr>
          <p:cNvSpPr>
            <a:spLocks noGrp="1"/>
          </p:cNvSpPr>
          <p:nvPr>
            <p:ph type="dt" sz="half" idx="10"/>
          </p:nvPr>
        </p:nvSpPr>
        <p:spPr/>
        <p:txBody>
          <a:bodyPr/>
          <a:lstStyle/>
          <a:p>
            <a:fld id="{8803B3EA-B352-472B-A8EC-F3DB2E8934EA}" type="datetimeFigureOut">
              <a:rPr lang="en-US" smtClean="0"/>
              <a:t>10/4/2021</a:t>
            </a:fld>
            <a:endParaRPr lang="en-US"/>
          </a:p>
        </p:txBody>
      </p:sp>
      <p:sp>
        <p:nvSpPr>
          <p:cNvPr id="6" name="Footer Placeholder 5">
            <a:extLst>
              <a:ext uri="{FF2B5EF4-FFF2-40B4-BE49-F238E27FC236}">
                <a16:creationId xmlns:a16="http://schemas.microsoft.com/office/drawing/2014/main" id="{B40C40B5-248E-4AEF-8AEC-24222E3E7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C8758-DECB-47F5-838A-DD14F11300F0}"/>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54310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9429-7CD3-4C81-B502-13E6B3E17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836363-B595-45ED-BB24-C3A1CCD7D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0C13AB-E540-4A70-8608-15ACC6D77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E53F8-E9F0-44CF-89B5-C264BDD44024}"/>
              </a:ext>
            </a:extLst>
          </p:cNvPr>
          <p:cNvSpPr>
            <a:spLocks noGrp="1"/>
          </p:cNvSpPr>
          <p:nvPr>
            <p:ph type="dt" sz="half" idx="10"/>
          </p:nvPr>
        </p:nvSpPr>
        <p:spPr/>
        <p:txBody>
          <a:bodyPr/>
          <a:lstStyle/>
          <a:p>
            <a:fld id="{8803B3EA-B352-472B-A8EC-F3DB2E8934EA}" type="datetimeFigureOut">
              <a:rPr lang="en-US" smtClean="0"/>
              <a:t>10/4/2021</a:t>
            </a:fld>
            <a:endParaRPr lang="en-US"/>
          </a:p>
        </p:txBody>
      </p:sp>
      <p:sp>
        <p:nvSpPr>
          <p:cNvPr id="6" name="Footer Placeholder 5">
            <a:extLst>
              <a:ext uri="{FF2B5EF4-FFF2-40B4-BE49-F238E27FC236}">
                <a16:creationId xmlns:a16="http://schemas.microsoft.com/office/drawing/2014/main" id="{9F835232-F2E3-4B40-A094-C39964828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A5DAB-2217-4DB6-8A45-170F1E2FEE39}"/>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22156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5B68A-02D9-4E45-8817-048BCD7D9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079CE9-3839-4C70-9219-6BBFF505A0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AA451-04C5-4BAB-ACE9-E16CC23664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3B3EA-B352-472B-A8EC-F3DB2E8934EA}" type="datetimeFigureOut">
              <a:rPr lang="en-US" smtClean="0"/>
              <a:t>10/4/2021</a:t>
            </a:fld>
            <a:endParaRPr lang="en-US"/>
          </a:p>
        </p:txBody>
      </p:sp>
      <p:sp>
        <p:nvSpPr>
          <p:cNvPr id="5" name="Footer Placeholder 4">
            <a:extLst>
              <a:ext uri="{FF2B5EF4-FFF2-40B4-BE49-F238E27FC236}">
                <a16:creationId xmlns:a16="http://schemas.microsoft.com/office/drawing/2014/main" id="{0E8D3837-B411-44F2-9B2B-DF72AB3F4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582FD0-0EC5-44A5-B734-9A286BB82D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87C91-20FB-44A9-80A9-2E99AF032CD2}" type="slidenum">
              <a:rPr lang="en-US" smtClean="0"/>
              <a:t>‹#›</a:t>
            </a:fld>
            <a:endParaRPr lang="en-US"/>
          </a:p>
        </p:txBody>
      </p:sp>
    </p:spTree>
    <p:extLst>
      <p:ext uri="{BB962C8B-B14F-4D97-AF65-F5344CB8AC3E}">
        <p14:creationId xmlns:p14="http://schemas.microsoft.com/office/powerpoint/2010/main" val="264682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1CA9-FA8A-427B-9E3A-C171075FDC63}"/>
              </a:ext>
            </a:extLst>
          </p:cNvPr>
          <p:cNvSpPr>
            <a:spLocks noGrp="1"/>
          </p:cNvSpPr>
          <p:nvPr>
            <p:ph type="ctrTitle"/>
          </p:nvPr>
        </p:nvSpPr>
        <p:spPr/>
        <p:txBody>
          <a:bodyPr/>
          <a:lstStyle/>
          <a:p>
            <a:r>
              <a:rPr lang="en-US" dirty="0"/>
              <a:t>Leadership and conflict</a:t>
            </a:r>
          </a:p>
        </p:txBody>
      </p:sp>
      <p:sp>
        <p:nvSpPr>
          <p:cNvPr id="3" name="Subtitle 2">
            <a:extLst>
              <a:ext uri="{FF2B5EF4-FFF2-40B4-BE49-F238E27FC236}">
                <a16:creationId xmlns:a16="http://schemas.microsoft.com/office/drawing/2014/main" id="{4C031E79-17CC-4257-AA45-78D1263675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9394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b="1" dirty="0"/>
            </a:br>
            <a:r>
              <a:rPr lang="en-US" b="1" dirty="0"/>
              <a:t>The Leadership Behavior approach</a:t>
            </a:r>
            <a:br>
              <a:rPr lang="en-US" dirty="0"/>
            </a:br>
            <a:endParaRPr lang="en-US" dirty="0"/>
          </a:p>
        </p:txBody>
      </p:sp>
      <p:sp>
        <p:nvSpPr>
          <p:cNvPr id="3" name="Content Placeholder 2"/>
          <p:cNvSpPr>
            <a:spLocks noGrp="1"/>
          </p:cNvSpPr>
          <p:nvPr>
            <p:ph idx="1"/>
          </p:nvPr>
        </p:nvSpPr>
        <p:spPr/>
        <p:txBody>
          <a:bodyPr>
            <a:normAutofit/>
          </a:bodyPr>
          <a:lstStyle/>
          <a:p>
            <a:pPr algn="just">
              <a:buNone/>
            </a:pPr>
            <a:r>
              <a:rPr lang="en-US" sz="2000" dirty="0"/>
              <a:t>Leadership studies took a significant turn in the 1950’s. They emphasized leadership behavior instead of leadership traits. They explored the relationship between leadership behavior and leadership effectiveness.  The theories assumption was that</a:t>
            </a:r>
          </a:p>
          <a:p>
            <a:pPr lvl="0" algn="just">
              <a:buNone/>
            </a:pPr>
            <a:r>
              <a:rPr lang="en-US" sz="2000" dirty="0"/>
              <a:t>The behavior of effective leader would be different from the behaviors of less effective leaders; and the behavior of effective leader would be the same across all situations. </a:t>
            </a:r>
          </a:p>
          <a:p>
            <a:pPr algn="just">
              <a:buNone/>
            </a:pPr>
            <a:r>
              <a:rPr lang="en-US" sz="2000" dirty="0"/>
              <a:t>There are </a:t>
            </a:r>
            <a:r>
              <a:rPr lang="en-US" sz="2000" b="1" dirty="0"/>
              <a:t>three</a:t>
            </a:r>
            <a:r>
              <a:rPr lang="en-US" sz="2000" dirty="0"/>
              <a:t> important research studies, which attempted to analyze the leadership behaviors as the </a:t>
            </a:r>
            <a:r>
              <a:rPr lang="en-US" sz="2000" b="1" dirty="0"/>
              <a:t>Ohio State studies</a:t>
            </a:r>
            <a:r>
              <a:rPr lang="en-US" sz="2000" dirty="0"/>
              <a:t>, the </a:t>
            </a:r>
            <a:r>
              <a:rPr lang="en-US" sz="2000" b="1" dirty="0"/>
              <a:t>Michigan studies</a:t>
            </a:r>
            <a:r>
              <a:rPr lang="en-US" sz="2000" dirty="0"/>
              <a:t> and </a:t>
            </a:r>
            <a:r>
              <a:rPr lang="en-US" sz="2000" b="1" dirty="0"/>
              <a:t>Leadership grid</a:t>
            </a:r>
            <a:r>
              <a:rPr lang="en-US" sz="2000" dirty="0"/>
              <a:t>.</a:t>
            </a:r>
          </a:p>
          <a:p>
            <a:pPr algn="just">
              <a:buNone/>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algn="just">
              <a:buNone/>
            </a:pPr>
            <a:r>
              <a:rPr lang="en-US" b="1" dirty="0">
                <a:latin typeface="Times New Roman" pitchFamily="18" charset="0"/>
                <a:cs typeface="Times New Roman" pitchFamily="18" charset="0"/>
              </a:rPr>
              <a:t>Ohio State studies:</a:t>
            </a:r>
            <a:r>
              <a:rPr lang="en-US" dirty="0">
                <a:latin typeface="Times New Roman" pitchFamily="18" charset="0"/>
                <a:cs typeface="Times New Roman" pitchFamily="18" charset="0"/>
              </a:rPr>
              <a:t> During the 1940 and 50’s a team of behavioral scientists at Ohio state university launched a project to study the leadership behavior. From their study 2 dimension of leadership behavior were identified: </a:t>
            </a:r>
          </a:p>
          <a:p>
            <a:pPr lvl="0" algn="just">
              <a:buNone/>
            </a:pPr>
            <a:r>
              <a:rPr lang="en-US" b="1" dirty="0">
                <a:latin typeface="Times New Roman" pitchFamily="18" charset="0"/>
                <a:cs typeface="Times New Roman" pitchFamily="18" charset="0"/>
              </a:rPr>
              <a:t>Consideration: </a:t>
            </a:r>
            <a:r>
              <a:rPr lang="en-US" dirty="0">
                <a:latin typeface="Times New Roman" pitchFamily="18" charset="0"/>
                <a:cs typeface="Times New Roman" pitchFamily="18" charset="0"/>
              </a:rPr>
              <a:t>the extent to which a leader demonstrates trust of subordinates, respects for their ideas, and considers their feelings</a:t>
            </a:r>
          </a:p>
          <a:p>
            <a:pPr lvl="0" algn="just">
              <a:buNone/>
            </a:pPr>
            <a:r>
              <a:rPr lang="en-US" b="1" dirty="0">
                <a:latin typeface="Times New Roman" pitchFamily="18" charset="0"/>
                <a:cs typeface="Times New Roman" pitchFamily="18" charset="0"/>
              </a:rPr>
              <a:t>Structure: </a:t>
            </a:r>
            <a:r>
              <a:rPr lang="en-US" dirty="0">
                <a:latin typeface="Times New Roman" pitchFamily="18" charset="0"/>
                <a:cs typeface="Times New Roman" pitchFamily="18" charset="0"/>
              </a:rPr>
              <a:t>the extent to which a leader defines an structures his own role and those of subordinates towards goal attainment.</a:t>
            </a:r>
          </a:p>
          <a:p>
            <a:pPr algn="just">
              <a:buNone/>
            </a:pPr>
            <a:r>
              <a:rPr lang="en-US" dirty="0">
                <a:latin typeface="Times New Roman" pitchFamily="18" charset="0"/>
                <a:cs typeface="Times New Roman" pitchFamily="18" charset="0"/>
              </a:rPr>
              <a:t>The behavior has shown stability in leaders behavior over time but change little as long as the situation remains the same. The findings of the study shows: </a:t>
            </a:r>
          </a:p>
          <a:p>
            <a:pPr lvl="0" algn="just">
              <a:buNone/>
            </a:pPr>
            <a:r>
              <a:rPr lang="en-US" dirty="0">
                <a:latin typeface="Times New Roman" pitchFamily="18" charset="0"/>
                <a:cs typeface="Times New Roman" pitchFamily="18" charset="0"/>
              </a:rPr>
              <a:t>Higher structure behavior resulted in higher performance of employees, but lower level of their satisfaction.’</a:t>
            </a:r>
          </a:p>
          <a:p>
            <a:pPr lvl="0" algn="just">
              <a:buNone/>
            </a:pPr>
            <a:r>
              <a:rPr lang="en-US" dirty="0">
                <a:latin typeface="Times New Roman" pitchFamily="18" charset="0"/>
                <a:cs typeface="Times New Roman" pitchFamily="18" charset="0"/>
              </a:rPr>
              <a:t>Higher consideration behavior resulted in lower performance of employees, but had fewer absences from work.</a:t>
            </a:r>
          </a:p>
          <a:p>
            <a:pPr lvl="0" algn="just">
              <a:buNone/>
            </a:pPr>
            <a:r>
              <a:rPr lang="en-US" dirty="0">
                <a:latin typeface="Times New Roman" pitchFamily="18" charset="0"/>
                <a:cs typeface="Times New Roman" pitchFamily="18" charset="0"/>
              </a:rPr>
              <a:t>Thus, high structure and high consideration style was the best all round style. This high style embraces the best of both the categories</a:t>
            </a: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algn="just">
              <a:buNone/>
            </a:pPr>
            <a:r>
              <a:rPr lang="en-US" sz="2000" b="1" dirty="0"/>
              <a:t>The Michigan Studies</a:t>
            </a:r>
            <a:endParaRPr lang="en-US" sz="2000" dirty="0"/>
          </a:p>
          <a:p>
            <a:pPr algn="just">
              <a:buNone/>
            </a:pPr>
            <a:r>
              <a:rPr lang="en-US" sz="2000" dirty="0"/>
              <a:t>Two basic forms of leadership behavior were identified:</a:t>
            </a:r>
          </a:p>
          <a:p>
            <a:pPr lvl="0" algn="just"/>
            <a:r>
              <a:rPr lang="en-US" sz="2000" b="1" dirty="0"/>
              <a:t>Job centered leader behavior. </a:t>
            </a:r>
            <a:r>
              <a:rPr lang="en-US" sz="2000" dirty="0"/>
              <a:t>This leadership behavior pays close attention to the work of subordinates and is mainly interested in performance. The leaders concern’s here is efficiency and task performance.</a:t>
            </a:r>
          </a:p>
          <a:p>
            <a:pPr lvl="0" algn="just"/>
            <a:r>
              <a:rPr lang="en-US" sz="2000" b="1" dirty="0"/>
              <a:t>Employee centered leader behavior. </a:t>
            </a:r>
            <a:r>
              <a:rPr lang="en-US" sz="2000" dirty="0"/>
              <a:t>This leadership behavior shows more concern for human aspects of the group. The leaders concern here is to build effective work groups.</a:t>
            </a:r>
          </a:p>
          <a:p>
            <a:pPr algn="just">
              <a:buNone/>
            </a:pPr>
            <a:r>
              <a:rPr lang="en-US" sz="2000" dirty="0"/>
              <a:t>The conclusion is that the job centered or employees centered can only one behavior used at a time. Employee centered leader behavior was more likely to resolve in effective group performance than the job centered leader behavior. However the effective behavior depends upon the situation.</a:t>
            </a:r>
          </a:p>
          <a:p>
            <a:pPr algn="just">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Managerial Grid theory</a:t>
            </a:r>
          </a:p>
        </p:txBody>
      </p:sp>
      <p:sp>
        <p:nvSpPr>
          <p:cNvPr id="3" name="Content Placeholder 2"/>
          <p:cNvSpPr>
            <a:spLocks noGrp="1"/>
          </p:cNvSpPr>
          <p:nvPr>
            <p:ph idx="1"/>
          </p:nvPr>
        </p:nvSpPr>
        <p:spPr/>
        <p:txBody>
          <a:bodyPr>
            <a:normAutofit/>
          </a:bodyPr>
          <a:lstStyle/>
          <a:p>
            <a:pPr algn="just">
              <a:buNone/>
            </a:pPr>
            <a:r>
              <a:rPr lang="en-US" sz="2000" b="1" dirty="0"/>
              <a:t>Robert R Blake and Jane S Mouton</a:t>
            </a:r>
            <a:r>
              <a:rPr lang="en-US" sz="2000" dirty="0"/>
              <a:t>, 1964 developed the two dimension- concern for people and concern for production as used by the Ohio and the Michigan Studies.	 The people centered dimension reflects concern for people and task centered dimension reflects concern for production. </a:t>
            </a:r>
          </a:p>
          <a:p>
            <a:pPr algn="just">
              <a:buNone/>
            </a:pPr>
            <a:r>
              <a:rPr lang="en-US" sz="2000" dirty="0"/>
              <a:t>A grid is a matrix type scaling of leadership style. The scale 1 stands for minimum and 9 for maximum concern. Horizontal axis concerns for production and vertical axis concern for people.</a:t>
            </a:r>
          </a:p>
          <a:p>
            <a:pPr lvl="0" algn="just">
              <a:buNone/>
            </a:pPr>
            <a:r>
              <a:rPr lang="en-US" sz="2000" b="1" dirty="0"/>
              <a:t>The 9, 1 style:</a:t>
            </a:r>
            <a:r>
              <a:rPr lang="en-US" sz="2000" dirty="0"/>
              <a:t> the leaders’ shows primary concern for production. This style is also called task management or authoritarian management. </a:t>
            </a:r>
          </a:p>
          <a:p>
            <a:pPr lvl="0" algn="just">
              <a:buNone/>
            </a:pPr>
            <a:r>
              <a:rPr lang="en-US" sz="2000" b="1" dirty="0"/>
              <a:t>The 1, 9 style:</a:t>
            </a:r>
            <a:r>
              <a:rPr lang="en-US" sz="2000" dirty="0"/>
              <a:t> the leader shows primary concern for people. This style is also known as country-club type of leadership.</a:t>
            </a:r>
          </a:p>
          <a:p>
            <a:pPr algn="just">
              <a:buNone/>
            </a:pPr>
            <a:r>
              <a:rPr lang="en-US" sz="2000" b="1" dirty="0"/>
              <a:t>The 1, 1 style:</a:t>
            </a:r>
            <a:r>
              <a:rPr lang="en-US" sz="2000" dirty="0"/>
              <a:t> the leader has minimum concern for either people or production. This style is also called impoverished leadership or laissez-fair management.</a:t>
            </a:r>
          </a:p>
          <a:p>
            <a:pPr lvl="0" algn="just">
              <a:buNone/>
            </a:pPr>
            <a:endParaRPr lang="en-US" sz="2000" dirty="0"/>
          </a:p>
          <a:p>
            <a:pPr algn="just">
              <a:buNone/>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1981200" y="1600200"/>
            <a:ext cx="8229600" cy="4800600"/>
          </a:xfrm>
        </p:spPr>
        <p:txBody>
          <a:bodyPr>
            <a:noAutofit/>
          </a:bodyPr>
          <a:lstStyle/>
          <a:p>
            <a:pPr lvl="0" algn="just">
              <a:buNone/>
            </a:pPr>
            <a:r>
              <a:rPr lang="en-US" sz="2000" b="1" dirty="0"/>
              <a:t>The 5, 5 style:</a:t>
            </a:r>
            <a:r>
              <a:rPr lang="en-US" sz="2000" dirty="0"/>
              <a:t> the leader has moderate concern for both production and people. This style is also called middle-of-the-road or compromising leadership.</a:t>
            </a:r>
          </a:p>
          <a:p>
            <a:pPr lvl="0" algn="just">
              <a:buNone/>
            </a:pPr>
            <a:r>
              <a:rPr lang="en-US" sz="2000" b="1" dirty="0"/>
              <a:t>The 9, 9 style:</a:t>
            </a:r>
            <a:r>
              <a:rPr lang="en-US" sz="2000" dirty="0"/>
              <a:t> the leader shows high concern for both people and production. This is also called team-based style or democratic management. This is the most effective leadership style.</a:t>
            </a:r>
          </a:p>
          <a:p>
            <a:pPr algn="just">
              <a:buNone/>
            </a:pPr>
            <a:r>
              <a:rPr lang="en-US" sz="2000" dirty="0"/>
              <a:t>The researcher proposed that it is the best to be high on both. Managers who do not score a 9, 9 would then receive training on how to become a 9, 9 leader. Leaders are most effective when they achieve high and balanced concern for both people and task.  </a:t>
            </a:r>
          </a:p>
          <a:p>
            <a:pPr algn="just">
              <a:buNone/>
            </a:pPr>
            <a:r>
              <a:rPr lang="en-US" sz="2000" dirty="0"/>
              <a:t>Today this model is criticized. It makes very simplistic assumptions about leadership style. It basically follows one best way style. The argument is that 9, 9 styles can’t be based under all circumstances.</a:t>
            </a:r>
          </a:p>
          <a:p>
            <a:pPr algn="just">
              <a:buNone/>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a:xfrm>
            <a:off x="7924800" y="685800"/>
            <a:ext cx="2209800" cy="1752600"/>
          </a:xfrm>
        </p:spPr>
        <p:txBody>
          <a:bodyPr/>
          <a:lstStyle/>
          <a:p>
            <a:pPr algn="ctr"/>
            <a:r>
              <a:rPr lang="en-US" sz="2400"/>
              <a:t>The Managerial Grid</a:t>
            </a:r>
            <a:br>
              <a:rPr lang="en-US" sz="2400"/>
            </a:br>
            <a:r>
              <a:rPr lang="en-US" sz="1600"/>
              <a:t>(Blake and Mouton)</a:t>
            </a:r>
          </a:p>
        </p:txBody>
      </p:sp>
      <p:graphicFrame>
        <p:nvGraphicFramePr>
          <p:cNvPr id="1026" name="Object 2"/>
          <p:cNvGraphicFramePr>
            <a:graphicFrameLocks noChangeAspect="1"/>
          </p:cNvGraphicFramePr>
          <p:nvPr/>
        </p:nvGraphicFramePr>
        <p:xfrm>
          <a:off x="1905000" y="609600"/>
          <a:ext cx="5715000" cy="5562600"/>
        </p:xfrm>
        <a:graphic>
          <a:graphicData uri="http://schemas.openxmlformats.org/presentationml/2006/ole">
            <mc:AlternateContent xmlns:mc="http://schemas.openxmlformats.org/markup-compatibility/2006">
              <mc:Choice xmlns:v="urn:schemas-microsoft-com:vml" Requires="v">
                <p:oleObj name="Photo Editor Photo" r:id="rId2" imgW="5114286" imgH="4772691" progId="">
                  <p:embed/>
                </p:oleObj>
              </mc:Choice>
              <mc:Fallback>
                <p:oleObj name="Photo Editor Photo" r:id="rId2" imgW="5114286" imgH="4772691" progId="">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609600"/>
                        <a:ext cx="5715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Fiedler’s contingency model</a:t>
            </a:r>
            <a:endParaRPr lang="en-US" dirty="0"/>
          </a:p>
        </p:txBody>
      </p:sp>
      <p:sp>
        <p:nvSpPr>
          <p:cNvPr id="3" name="Content Placeholder 2"/>
          <p:cNvSpPr>
            <a:spLocks noGrp="1"/>
          </p:cNvSpPr>
          <p:nvPr>
            <p:ph idx="1"/>
          </p:nvPr>
        </p:nvSpPr>
        <p:spPr/>
        <p:txBody>
          <a:bodyPr>
            <a:noAutofit/>
          </a:bodyPr>
          <a:lstStyle/>
          <a:p>
            <a:pPr algn="just">
              <a:buNone/>
            </a:pPr>
            <a:r>
              <a:rPr lang="en-US" sz="2000" dirty="0"/>
              <a:t>Fred. E. Fiedler developed a concept called contemporary theory of leadership effectiveness in 1967. This model says that effective group performance results due to a proper match between the leadership style and situation. Fiedler developed a questionnaire called </a:t>
            </a:r>
            <a:r>
              <a:rPr lang="en-US" sz="2000" b="1" dirty="0"/>
              <a:t>Least Preferred Co-worker (LPC) </a:t>
            </a:r>
            <a:r>
              <a:rPr lang="en-US" sz="2000" dirty="0"/>
              <a:t>that measure whether a person is task oriented or relationship oriented. Secondly, he identified 3 situational criteria as leader member relations, task structure and position power. </a:t>
            </a:r>
          </a:p>
          <a:p>
            <a:pPr algn="just">
              <a:buNone/>
            </a:pPr>
            <a:r>
              <a:rPr lang="en-US" sz="2000" b="1" dirty="0"/>
              <a:t>Leadership Style</a:t>
            </a:r>
            <a:r>
              <a:rPr lang="en-US" sz="2000" dirty="0"/>
              <a:t>: He classifies leadership styles in two as earlier theorists as production and people in managerial grid.</a:t>
            </a:r>
          </a:p>
          <a:p>
            <a:pPr>
              <a:buNone/>
            </a:pPr>
            <a:r>
              <a:rPr lang="en-US" sz="2000" b="1" dirty="0"/>
              <a:t>-Task-oriented:</a:t>
            </a:r>
            <a:r>
              <a:rPr lang="en-US" sz="2000" dirty="0"/>
              <a:t> task oriented leaders are those who assign specific work to subordinates, closely supervise them, and reward them only with financial incentives.</a:t>
            </a:r>
          </a:p>
          <a:p>
            <a:pPr>
              <a:buNone/>
            </a:pPr>
            <a:r>
              <a:rPr lang="en-US" sz="2000" dirty="0"/>
              <a:t>-</a:t>
            </a:r>
            <a:r>
              <a:rPr lang="en-US" sz="2000" b="1" dirty="0"/>
              <a:t>Relations-oriented</a:t>
            </a:r>
            <a:r>
              <a:rPr lang="en-US" sz="2000" dirty="0"/>
              <a:t>: relations oriented leaders are those who build team work through supportive and social behavior. </a:t>
            </a:r>
          </a:p>
          <a:p>
            <a:pPr algn="just">
              <a:buNone/>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algn="just">
              <a:buNone/>
            </a:pPr>
            <a:r>
              <a:rPr lang="en-US" sz="2000" b="1" dirty="0"/>
              <a:t>Situational Dimensions. </a:t>
            </a:r>
            <a:r>
              <a:rPr lang="en-US" sz="2000" dirty="0"/>
              <a:t>Three important situational factors that influence the leader’s effectiveness. </a:t>
            </a:r>
          </a:p>
          <a:p>
            <a:pPr algn="just">
              <a:buNone/>
            </a:pPr>
            <a:r>
              <a:rPr lang="en-US" sz="2000" dirty="0"/>
              <a:t>-</a:t>
            </a:r>
            <a:r>
              <a:rPr lang="en-US" sz="2000" b="1" dirty="0"/>
              <a:t>Leader-member relations:</a:t>
            </a:r>
            <a:r>
              <a:rPr lang="en-US" sz="2000" dirty="0"/>
              <a:t> Whether or not the subordinates trust or like their leader. </a:t>
            </a:r>
          </a:p>
          <a:p>
            <a:pPr algn="just">
              <a:buNone/>
            </a:pPr>
            <a:r>
              <a:rPr lang="en-US" sz="2000" dirty="0"/>
              <a:t>-</a:t>
            </a:r>
            <a:r>
              <a:rPr lang="en-US" sz="2000" b="1" dirty="0"/>
              <a:t>Task structure:</a:t>
            </a:r>
            <a:r>
              <a:rPr lang="en-US" sz="2000" dirty="0"/>
              <a:t> The extent to which the group’s tasks, goals, and performance are clearly defined.</a:t>
            </a:r>
          </a:p>
          <a:p>
            <a:pPr algn="just">
              <a:buNone/>
            </a:pPr>
            <a:r>
              <a:rPr lang="en-US" sz="2000" dirty="0"/>
              <a:t>- </a:t>
            </a:r>
            <a:r>
              <a:rPr lang="en-US" sz="2000" b="1" dirty="0"/>
              <a:t>Position power</a:t>
            </a:r>
            <a:r>
              <a:rPr lang="en-US" sz="2000" dirty="0"/>
              <a:t>: The extent, to which the leader uses controls, rewards, and punishments for subordinates.</a:t>
            </a:r>
          </a:p>
          <a:p>
            <a:pPr algn="just">
              <a:buNone/>
            </a:pPr>
            <a:r>
              <a:rPr lang="en-US" sz="2000" b="1" dirty="0"/>
              <a:t>Matching Leaders and Situations: </a:t>
            </a:r>
            <a:r>
              <a:rPr lang="en-US" sz="2000" dirty="0"/>
              <a:t>(Leader-member relations x Task structure x Position power).If we divide each of these three dimensions into high and low, we arrive at 2 x 2 x 2 = 8 types situations. The </a:t>
            </a:r>
            <a:r>
              <a:rPr lang="en-US" sz="2000" b="1" dirty="0"/>
              <a:t>most favorable</a:t>
            </a:r>
            <a:r>
              <a:rPr lang="en-US" sz="2000" dirty="0"/>
              <a:t> situation is where leader-member relations are good and task structure and power position are high. The </a:t>
            </a:r>
            <a:r>
              <a:rPr lang="en-US" sz="2000" b="1" dirty="0"/>
              <a:t>least favorable</a:t>
            </a:r>
            <a:r>
              <a:rPr lang="en-US" sz="2000" dirty="0"/>
              <a:t> situation is where leader-member relations are poor, task structure and position power are low. Such situation can result as follows:</a:t>
            </a:r>
          </a:p>
          <a:p>
            <a:pPr algn="just">
              <a:buNone/>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1981200" y="1219201"/>
            <a:ext cx="8229600" cy="5181599"/>
          </a:xfrm>
        </p:spPr>
        <p:txBody>
          <a:bodyPr>
            <a:normAutofit/>
          </a:bodyPr>
          <a:lstStyle/>
          <a:p>
            <a:pPr algn="ctr">
              <a:buNone/>
            </a:pPr>
            <a:r>
              <a:rPr lang="en-US" sz="2000" b="1" dirty="0"/>
              <a:t>Group situation</a:t>
            </a:r>
            <a:endParaRPr lang="en-US" sz="2000" dirty="0"/>
          </a:p>
          <a:p>
            <a:pPr>
              <a:buNone/>
            </a:pPr>
            <a:endParaRPr lang="en-US" sz="2000" b="1" dirty="0"/>
          </a:p>
        </p:txBody>
      </p:sp>
      <p:graphicFrame>
        <p:nvGraphicFramePr>
          <p:cNvPr id="5" name="Table 4"/>
          <p:cNvGraphicFramePr>
            <a:graphicFrameLocks noGrp="1"/>
          </p:cNvGraphicFramePr>
          <p:nvPr/>
        </p:nvGraphicFramePr>
        <p:xfrm>
          <a:off x="2057400" y="1600198"/>
          <a:ext cx="8229600" cy="5934207"/>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457613">
                <a:tc>
                  <a:txBody>
                    <a:bodyPr/>
                    <a:lstStyle/>
                    <a:p>
                      <a:pPr marL="0" marR="0" algn="just">
                        <a:lnSpc>
                          <a:spcPct val="115000"/>
                        </a:lnSpc>
                        <a:spcBef>
                          <a:spcPts val="0"/>
                        </a:spcBef>
                        <a:spcAft>
                          <a:spcPts val="0"/>
                        </a:spcAft>
                      </a:pPr>
                      <a:r>
                        <a:rPr lang="en-US" sz="1800" dirty="0">
                          <a:latin typeface="Times New Roman"/>
                          <a:ea typeface="Calibri"/>
                          <a:cs typeface="Times New Roman"/>
                        </a:rPr>
                        <a:t>Condition</a:t>
                      </a:r>
                      <a:endParaRPr lang="en-US" sz="18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Leader member relations</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Task structure</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Position power</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Leadership style</a:t>
                      </a:r>
                      <a:endParaRPr lang="en-US" sz="18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40129">
                <a:tc>
                  <a:txBody>
                    <a:bodyPr/>
                    <a:lstStyle/>
                    <a:p>
                      <a:pPr marL="0" marR="0" algn="just">
                        <a:lnSpc>
                          <a:spcPct val="115000"/>
                        </a:lnSpc>
                        <a:spcBef>
                          <a:spcPts val="0"/>
                        </a:spcBef>
                        <a:spcAft>
                          <a:spcPts val="0"/>
                        </a:spcAft>
                      </a:pPr>
                      <a:r>
                        <a:rPr lang="en-US" sz="1800" dirty="0">
                          <a:latin typeface="Times New Roman"/>
                          <a:ea typeface="Calibri"/>
                          <a:cs typeface="Times New Roman"/>
                        </a:rPr>
                        <a:t>1</a:t>
                      </a:r>
                      <a:endParaRPr lang="en-US" sz="18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Good</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Structured</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Strong</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Directive</a:t>
                      </a:r>
                      <a:endParaRPr lang="en-US" sz="18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40129">
                <a:tc>
                  <a:txBody>
                    <a:bodyPr/>
                    <a:lstStyle/>
                    <a:p>
                      <a:pPr marL="0" marR="0" algn="just">
                        <a:lnSpc>
                          <a:spcPct val="115000"/>
                        </a:lnSpc>
                        <a:spcBef>
                          <a:spcPts val="0"/>
                        </a:spcBef>
                        <a:spcAft>
                          <a:spcPts val="0"/>
                        </a:spcAft>
                      </a:pPr>
                      <a:r>
                        <a:rPr lang="en-US" sz="1800">
                          <a:latin typeface="Times New Roman"/>
                          <a:ea typeface="Calibri"/>
                          <a:cs typeface="Times New Roman"/>
                        </a:rPr>
                        <a:t>2 </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Good</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Structured</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Weak</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Directive</a:t>
                      </a:r>
                      <a:endParaRPr lang="en-US" sz="18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40129">
                <a:tc>
                  <a:txBody>
                    <a:bodyPr/>
                    <a:lstStyle/>
                    <a:p>
                      <a:pPr marL="0" marR="0" algn="just">
                        <a:lnSpc>
                          <a:spcPct val="115000"/>
                        </a:lnSpc>
                        <a:spcBef>
                          <a:spcPts val="0"/>
                        </a:spcBef>
                        <a:spcAft>
                          <a:spcPts val="0"/>
                        </a:spcAft>
                      </a:pPr>
                      <a:r>
                        <a:rPr lang="en-US" sz="1800">
                          <a:latin typeface="Times New Roman"/>
                          <a:ea typeface="Calibri"/>
                          <a:cs typeface="Times New Roman"/>
                        </a:rPr>
                        <a:t>3</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Good</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Unstructured</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Strong</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Directive</a:t>
                      </a:r>
                      <a:endParaRPr lang="en-US" sz="18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40129">
                <a:tc>
                  <a:txBody>
                    <a:bodyPr/>
                    <a:lstStyle/>
                    <a:p>
                      <a:pPr marL="0" marR="0" algn="just">
                        <a:lnSpc>
                          <a:spcPct val="115000"/>
                        </a:lnSpc>
                        <a:spcBef>
                          <a:spcPts val="0"/>
                        </a:spcBef>
                        <a:spcAft>
                          <a:spcPts val="0"/>
                        </a:spcAft>
                      </a:pPr>
                      <a:r>
                        <a:rPr lang="en-US" sz="1800">
                          <a:latin typeface="Times New Roman"/>
                          <a:ea typeface="Calibri"/>
                          <a:cs typeface="Times New Roman"/>
                        </a:rPr>
                        <a:t>4</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Good </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Unstructured</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Weak</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Permissive</a:t>
                      </a:r>
                      <a:endParaRPr lang="en-US" sz="180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40129">
                <a:tc>
                  <a:txBody>
                    <a:bodyPr/>
                    <a:lstStyle/>
                    <a:p>
                      <a:pPr marL="0" marR="0" algn="just">
                        <a:lnSpc>
                          <a:spcPct val="115000"/>
                        </a:lnSpc>
                        <a:spcBef>
                          <a:spcPts val="0"/>
                        </a:spcBef>
                        <a:spcAft>
                          <a:spcPts val="0"/>
                        </a:spcAft>
                      </a:pPr>
                      <a:r>
                        <a:rPr lang="en-US" sz="1800">
                          <a:latin typeface="Times New Roman"/>
                          <a:ea typeface="Calibri"/>
                          <a:cs typeface="Times New Roman"/>
                        </a:rPr>
                        <a:t>5</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Moderately poor</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Structured</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Strong</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Permissive</a:t>
                      </a:r>
                      <a:endParaRPr lang="en-US" sz="1800">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40129">
                <a:tc>
                  <a:txBody>
                    <a:bodyPr/>
                    <a:lstStyle/>
                    <a:p>
                      <a:pPr marL="0" marR="0" algn="just">
                        <a:lnSpc>
                          <a:spcPct val="115000"/>
                        </a:lnSpc>
                        <a:spcBef>
                          <a:spcPts val="0"/>
                        </a:spcBef>
                        <a:spcAft>
                          <a:spcPts val="0"/>
                        </a:spcAft>
                      </a:pPr>
                      <a:r>
                        <a:rPr lang="en-US" sz="1800">
                          <a:latin typeface="Times New Roman"/>
                          <a:ea typeface="Calibri"/>
                          <a:cs typeface="Times New Roman"/>
                        </a:rPr>
                        <a:t>6</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Moderately poor</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Calibri"/>
                          <a:cs typeface="Times New Roman"/>
                        </a:rPr>
                        <a:t>Structured</a:t>
                      </a:r>
                      <a:endParaRPr lang="en-US" sz="18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Weak</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No data</a:t>
                      </a:r>
                      <a:endParaRPr lang="en-US" sz="1800">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40129">
                <a:tc>
                  <a:txBody>
                    <a:bodyPr/>
                    <a:lstStyle/>
                    <a:p>
                      <a:pPr marL="0" marR="0" algn="just">
                        <a:lnSpc>
                          <a:spcPct val="115000"/>
                        </a:lnSpc>
                        <a:spcBef>
                          <a:spcPts val="0"/>
                        </a:spcBef>
                        <a:spcAft>
                          <a:spcPts val="0"/>
                        </a:spcAft>
                      </a:pPr>
                      <a:r>
                        <a:rPr lang="en-US" sz="1800">
                          <a:latin typeface="Times New Roman"/>
                          <a:ea typeface="Calibri"/>
                          <a:cs typeface="Times New Roman"/>
                        </a:rPr>
                        <a:t>7</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Moderately poor</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Unstructured</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Strong</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No relationship</a:t>
                      </a:r>
                      <a:endParaRPr lang="en-US" sz="1800">
                        <a:latin typeface="Calibri"/>
                        <a:ea typeface="Calibri"/>
                        <a:cs typeface="Times New Roman"/>
                      </a:endParaRPr>
                    </a:p>
                  </a:txBody>
                  <a:tcPr marL="68580" marR="68580" marT="0" marB="0"/>
                </a:tc>
                <a:extLst>
                  <a:ext uri="{0D108BD9-81ED-4DB2-BD59-A6C34878D82A}">
                    <a16:rowId xmlns:a16="http://schemas.microsoft.com/office/drawing/2014/main" val="10007"/>
                  </a:ext>
                </a:extLst>
              </a:tr>
              <a:tr h="1414487">
                <a:tc>
                  <a:txBody>
                    <a:bodyPr/>
                    <a:lstStyle/>
                    <a:p>
                      <a:pPr marL="0" marR="0" algn="just">
                        <a:lnSpc>
                          <a:spcPct val="115000"/>
                        </a:lnSpc>
                        <a:spcBef>
                          <a:spcPts val="0"/>
                        </a:spcBef>
                        <a:spcAft>
                          <a:spcPts val="0"/>
                        </a:spcAft>
                      </a:pPr>
                      <a:r>
                        <a:rPr lang="en-US" sz="1800" dirty="0">
                          <a:latin typeface="Times New Roman"/>
                          <a:ea typeface="Calibri"/>
                          <a:cs typeface="Times New Roman"/>
                        </a:rPr>
                        <a:t>8 </a:t>
                      </a:r>
                      <a:endParaRPr lang="en-US" sz="18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Moderately poor</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Unstructured</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Calibri"/>
                          <a:cs typeface="Times New Roman"/>
                        </a:rPr>
                        <a:t>Weak</a:t>
                      </a:r>
                      <a:endParaRPr lang="en-US" sz="18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Calibri"/>
                          <a:cs typeface="Times New Roman"/>
                        </a:rPr>
                        <a:t>Directive</a:t>
                      </a:r>
                      <a:endParaRPr lang="en-US" sz="1800" dirty="0">
                        <a:latin typeface="Calibri"/>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a:buNone/>
            </a:pPr>
            <a:r>
              <a:rPr lang="en-US" sz="2000" dirty="0"/>
              <a:t>Task oriented leaders can perform better in situation 1,2,3 and 8 whereas relationship oriented leaders can perform better in situation 4,5,6 and 7. </a:t>
            </a:r>
          </a:p>
          <a:p>
            <a:pPr>
              <a:buNone/>
            </a:pPr>
            <a:r>
              <a:rPr lang="en-US" sz="2000" b="1" dirty="0"/>
              <a:t>Criticisms</a:t>
            </a:r>
            <a:endParaRPr lang="en-US" sz="2000" dirty="0"/>
          </a:p>
          <a:p>
            <a:pPr lvl="0"/>
            <a:r>
              <a:rPr lang="en-US" sz="2000" dirty="0"/>
              <a:t>A same leader can achieve different LPC scores in different days.</a:t>
            </a:r>
          </a:p>
          <a:p>
            <a:pPr lvl="0"/>
            <a:r>
              <a:rPr lang="en-US" sz="2000" dirty="0"/>
              <a:t>The variables are not defined clearly</a:t>
            </a:r>
          </a:p>
          <a:p>
            <a:pPr lvl="0"/>
            <a:r>
              <a:rPr lang="en-US" sz="2000" dirty="0"/>
              <a:t>Different situational variables are left</a:t>
            </a:r>
          </a:p>
          <a:p>
            <a:pPr>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92BD-6F3E-432D-ABA6-4C65296F7483}"/>
              </a:ext>
            </a:extLst>
          </p:cNvPr>
          <p:cNvSpPr>
            <a:spLocks noGrp="1"/>
          </p:cNvSpPr>
          <p:nvPr>
            <p:ph type="title"/>
          </p:nvPr>
        </p:nvSpPr>
        <p:spPr/>
        <p:txBody>
          <a:bodyPr/>
          <a:lstStyle/>
          <a:p>
            <a:r>
              <a:rPr lang="en-US" dirty="0"/>
              <a:t>Contents</a:t>
            </a:r>
          </a:p>
        </p:txBody>
      </p:sp>
      <p:sp>
        <p:nvSpPr>
          <p:cNvPr id="5" name="Content Placeholder 4">
            <a:extLst>
              <a:ext uri="{FF2B5EF4-FFF2-40B4-BE49-F238E27FC236}">
                <a16:creationId xmlns:a16="http://schemas.microsoft.com/office/drawing/2014/main" id="{1A1DBF4A-5CBB-469C-BCDA-50EE8BE68ACB}"/>
              </a:ext>
            </a:extLst>
          </p:cNvPr>
          <p:cNvSpPr>
            <a:spLocks noGrp="1"/>
          </p:cNvSpPr>
          <p:nvPr>
            <p:ph idx="1"/>
          </p:nvPr>
        </p:nvSpPr>
        <p:spPr/>
        <p:txBody>
          <a:bodyPr/>
          <a:lstStyle/>
          <a:p>
            <a:r>
              <a:rPr lang="en-US" dirty="0"/>
              <a:t>Concept and functions of leadership</a:t>
            </a:r>
          </a:p>
          <a:p>
            <a:r>
              <a:rPr lang="en-US" dirty="0"/>
              <a:t>Leadership styles</a:t>
            </a:r>
          </a:p>
          <a:p>
            <a:r>
              <a:rPr lang="en-US" dirty="0"/>
              <a:t>Approaches to leadership- Trait, behavioral and situational</a:t>
            </a:r>
          </a:p>
          <a:p>
            <a:r>
              <a:rPr lang="en-US" dirty="0"/>
              <a:t>Group formation</a:t>
            </a:r>
          </a:p>
          <a:p>
            <a:r>
              <a:rPr lang="en-US" dirty="0"/>
              <a:t>Types and characteristics of groups</a:t>
            </a:r>
          </a:p>
          <a:p>
            <a:r>
              <a:rPr lang="en-US" dirty="0"/>
              <a:t>Conflict – meaning and types</a:t>
            </a:r>
          </a:p>
          <a:p>
            <a:r>
              <a:rPr lang="en-US" dirty="0"/>
              <a:t>Managing conflicts in organization</a:t>
            </a:r>
          </a:p>
        </p:txBody>
      </p:sp>
    </p:spTree>
    <p:extLst>
      <p:ext uri="{BB962C8B-B14F-4D97-AF65-F5344CB8AC3E}">
        <p14:creationId xmlns:p14="http://schemas.microsoft.com/office/powerpoint/2010/main" val="3127237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Goal Theory</a:t>
            </a:r>
          </a:p>
        </p:txBody>
      </p:sp>
      <p:sp>
        <p:nvSpPr>
          <p:cNvPr id="3" name="Content Placeholder 2"/>
          <p:cNvSpPr>
            <a:spLocks noGrp="1"/>
          </p:cNvSpPr>
          <p:nvPr>
            <p:ph idx="1"/>
          </p:nvPr>
        </p:nvSpPr>
        <p:spPr>
          <a:xfrm>
            <a:off x="1981200" y="1295400"/>
            <a:ext cx="8229600" cy="5334000"/>
          </a:xfrm>
        </p:spPr>
        <p:txBody>
          <a:bodyPr>
            <a:noAutofit/>
          </a:bodyPr>
          <a:lstStyle/>
          <a:p>
            <a:pPr algn="just">
              <a:buNone/>
            </a:pPr>
            <a:r>
              <a:rPr lang="en-US" dirty="0"/>
              <a:t>This theory was developed by Robert House in 1971. This theory says that leaders can enhance motivation of employees by linking rewards with performance. This is called path goal theory because leaders have to define a goal to the subordinates and show a path to achieve the goals. </a:t>
            </a:r>
          </a:p>
          <a:p>
            <a:pPr algn="just">
              <a:buNone/>
            </a:pPr>
            <a:r>
              <a:rPr lang="en-US" dirty="0"/>
              <a:t>According to House, a leader can adopt four different leadership behaviors as follows</a:t>
            </a:r>
          </a:p>
          <a:p>
            <a:pPr lvl="0" algn="just"/>
            <a:r>
              <a:rPr lang="en-US" b="1" dirty="0"/>
              <a:t>Directive. </a:t>
            </a:r>
            <a:r>
              <a:rPr lang="en-US" dirty="0"/>
              <a:t>Tell people what is expected of them and provide specific guidance, schedules, rules, regulations, and standards. At this time and situation the subordinates having difficulty completing assigned tasks.</a:t>
            </a:r>
          </a:p>
          <a:p>
            <a:pPr lvl="0" algn="just"/>
            <a:r>
              <a:rPr lang="en-US" b="1" dirty="0"/>
              <a:t>Supportive. </a:t>
            </a:r>
            <a:r>
              <a:rPr lang="en-US" dirty="0"/>
              <a:t>Treat subordinates as equals in a friendly manner while striving to improve their well-being. At this time and situation the subordinates are experiencing high level of stress.</a:t>
            </a:r>
          </a:p>
          <a:p>
            <a:pPr lvl="0" algn="just"/>
            <a:r>
              <a:rPr lang="en-US" b="1" dirty="0"/>
              <a:t>Participative.</a:t>
            </a:r>
            <a:r>
              <a:rPr lang="en-US" dirty="0"/>
              <a:t> Consult with subordinates to seek their suggestions and then consider them when making decisions. At this time and situation the subordinates’ support of a decision is required. </a:t>
            </a:r>
          </a:p>
          <a:p>
            <a:pPr lvl="0" algn="just"/>
            <a:r>
              <a:rPr lang="en-US" b="1" dirty="0"/>
              <a:t>Achievement-oriented.</a:t>
            </a:r>
            <a:r>
              <a:rPr lang="en-US" dirty="0"/>
              <a:t> Set challenging and high risks goals, emphasize excellence, and seek continuous improvement then this behaviors may increase motivation levels of highly capable subordinated who are bored from having too few challenges. </a:t>
            </a:r>
          </a:p>
          <a:p>
            <a:pPr algn="just"/>
            <a:endParaRPr lang="en-US" dirty="0"/>
          </a:p>
          <a:p>
            <a:pPr algn="just">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1981200" y="1295400"/>
            <a:ext cx="8229600" cy="5105400"/>
          </a:xfrm>
        </p:spPr>
        <p:txBody>
          <a:bodyPr>
            <a:normAutofit/>
          </a:bodyPr>
          <a:lstStyle/>
          <a:p>
            <a:pPr algn="just">
              <a:buNone/>
            </a:pPr>
            <a:r>
              <a:rPr lang="en-US" dirty="0"/>
              <a:t>The assumption is that leaders can be effective to the extent that they can motivate followers by clarifying goals, clarifying the paths to achieve those goals, and valued rewards. This can be done by adopting leadership styles to the situation.</a:t>
            </a:r>
          </a:p>
          <a:p>
            <a:pPr algn="just">
              <a:buNone/>
            </a:pPr>
            <a:r>
              <a:rPr lang="en-US" dirty="0"/>
              <a:t>House has then described about two different types of situational factors as follows</a:t>
            </a:r>
          </a:p>
          <a:p>
            <a:pPr lvl="0" algn="just"/>
            <a:r>
              <a:rPr lang="en-US" b="1" dirty="0"/>
              <a:t>Work environment factors: </a:t>
            </a:r>
            <a:r>
              <a:rPr lang="en-US" dirty="0"/>
              <a:t>The choice of the leadership style depends </a:t>
            </a:r>
            <a:r>
              <a:rPr lang="en-US" b="1" dirty="0"/>
              <a:t>upon task structure, composition of work group and formal authority system</a:t>
            </a:r>
            <a:r>
              <a:rPr lang="en-US" dirty="0"/>
              <a:t>. According to House, if employees are working on highly unstructured jobs, weak group unity and low formal authority system then leader has to choose directive style. If the situation is just opposite, then he has to choose participative style. Supportive style work good in between these two extremes.</a:t>
            </a:r>
          </a:p>
          <a:p>
            <a:pPr algn="just"/>
            <a:r>
              <a:rPr lang="en-US" b="1" dirty="0"/>
              <a:t>Characteristics of subordinates</a:t>
            </a:r>
            <a:r>
              <a:rPr lang="en-US" dirty="0"/>
              <a:t>: </a:t>
            </a:r>
          </a:p>
          <a:p>
            <a:pPr lvl="0" algn="just">
              <a:buFont typeface="Wingdings" pitchFamily="2" charset="2"/>
              <a:buChar char="Ø"/>
            </a:pPr>
            <a:r>
              <a:rPr lang="en-US" dirty="0"/>
              <a:t>If subordinates are externals and lack ability then they seek for directive style</a:t>
            </a:r>
          </a:p>
          <a:p>
            <a:pPr lvl="0" algn="just">
              <a:buFont typeface="Wingdings" pitchFamily="2" charset="2"/>
              <a:buChar char="Ø"/>
            </a:pPr>
            <a:r>
              <a:rPr lang="en-US" dirty="0"/>
              <a:t>If subordinates are internals and have high abilities they seek achievement oriented style</a:t>
            </a:r>
          </a:p>
          <a:p>
            <a:pPr lvl="0" algn="just">
              <a:buFont typeface="Wingdings" pitchFamily="2" charset="2"/>
              <a:buChar char="Ø"/>
            </a:pPr>
            <a:r>
              <a:rPr lang="en-US" dirty="0"/>
              <a:t>If subordinates have high ability and experience they prefer supportive style</a:t>
            </a:r>
          </a:p>
          <a:p>
            <a:pPr lvl="0" algn="just">
              <a:buFont typeface="Wingdings" pitchFamily="2" charset="2"/>
              <a:buChar char="Ø"/>
            </a:pPr>
            <a:r>
              <a:rPr lang="en-US" dirty="0"/>
              <a:t>If subordinates have high need of affiliation they prefer participative style</a:t>
            </a:r>
          </a:p>
          <a:p>
            <a:pPr algn="just">
              <a:buFont typeface="Wingdings" pitchFamily="2" charset="2"/>
              <a:buChar char="Ø"/>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a:buNone/>
            </a:pPr>
            <a:r>
              <a:rPr lang="en-US" sz="2000" b="1" dirty="0"/>
              <a:t>Limitations</a:t>
            </a:r>
            <a:endParaRPr lang="en-US" sz="2000" dirty="0"/>
          </a:p>
          <a:p>
            <a:pPr lvl="0"/>
            <a:r>
              <a:rPr lang="en-US" sz="2000" dirty="0"/>
              <a:t>To understand the contingency factors and change the leadership style is a very complicated task for everyone.</a:t>
            </a:r>
          </a:p>
          <a:p>
            <a:pPr lvl="0"/>
            <a:r>
              <a:rPr lang="en-US" sz="2000" dirty="0"/>
              <a:t>Other contingency variables are not considered.</a:t>
            </a:r>
          </a:p>
          <a:p>
            <a:pPr>
              <a:buNone/>
            </a:pPr>
            <a:endParaRPr lang="en-US" sz="2000" dirty="0"/>
          </a:p>
          <a:p>
            <a:pPr>
              <a:buNone/>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Groups</a:t>
            </a:r>
            <a:endParaRPr lang="en-US" dirty="0"/>
          </a:p>
        </p:txBody>
      </p:sp>
      <p:sp>
        <p:nvSpPr>
          <p:cNvPr id="3" name="Content Placeholder 2"/>
          <p:cNvSpPr>
            <a:spLocks noGrp="1"/>
          </p:cNvSpPr>
          <p:nvPr>
            <p:ph idx="1"/>
          </p:nvPr>
        </p:nvSpPr>
        <p:spPr>
          <a:xfrm>
            <a:off x="1981200" y="1219200"/>
            <a:ext cx="8229600" cy="5410200"/>
          </a:xfrm>
        </p:spPr>
        <p:txBody>
          <a:bodyPr>
            <a:normAutofit/>
          </a:bodyPr>
          <a:lstStyle/>
          <a:p>
            <a:r>
              <a:rPr lang="en-US" dirty="0"/>
              <a:t>Two or more freely interacting individuals who share a common identity and purpose is called a group. The members of the group always affect each other. The individuals, also known as group members, are interdependent and have collective identity. Organization itself is a king of group, and different types of groups exist even within an organization. </a:t>
            </a:r>
          </a:p>
          <a:p>
            <a:r>
              <a:rPr lang="en-US" dirty="0"/>
              <a:t>According to S.P. Robbins and S. </a:t>
            </a:r>
            <a:r>
              <a:rPr lang="en-US" dirty="0" err="1"/>
              <a:t>Sanghi</a:t>
            </a:r>
            <a:r>
              <a:rPr lang="en-US" dirty="0"/>
              <a:t>, “A group is defined as two or more individuals, interacting and interdependent, who have come together to achieve particular objectives”.</a:t>
            </a:r>
          </a:p>
          <a:p>
            <a:pPr>
              <a:buNone/>
            </a:pPr>
            <a:r>
              <a:rPr lang="en-US" b="1" dirty="0"/>
              <a:t>Characteristics of group</a:t>
            </a:r>
            <a:endParaRPr lang="en-US" dirty="0"/>
          </a:p>
          <a:p>
            <a:pPr lvl="0"/>
            <a:r>
              <a:rPr lang="en-US" dirty="0"/>
              <a:t>Collection of individuals</a:t>
            </a:r>
          </a:p>
          <a:p>
            <a:pPr lvl="0"/>
            <a:r>
              <a:rPr lang="en-US" dirty="0"/>
              <a:t>Communication and interaction among members</a:t>
            </a:r>
          </a:p>
          <a:p>
            <a:pPr lvl="0"/>
            <a:r>
              <a:rPr lang="en-US" dirty="0"/>
              <a:t>Common goals and interests</a:t>
            </a:r>
          </a:p>
          <a:p>
            <a:pPr lvl="0"/>
            <a:r>
              <a:rPr lang="en-US" dirty="0"/>
              <a:t>Collective identity</a:t>
            </a:r>
          </a:p>
          <a:p>
            <a:pPr lvl="0"/>
            <a:r>
              <a:rPr lang="en-US" dirty="0"/>
              <a:t>Role differentiation</a:t>
            </a:r>
          </a:p>
          <a:p>
            <a:pPr lvl="0"/>
            <a:r>
              <a:rPr lang="en-US" dirty="0"/>
              <a:t>Group norms</a:t>
            </a:r>
          </a:p>
          <a:p>
            <a:pPr lvl="0"/>
            <a:r>
              <a:rPr lang="en-US" dirty="0"/>
              <a:t>Groups are dynamic</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formation</a:t>
            </a:r>
            <a:endParaRPr lang="en-US" dirty="0"/>
          </a:p>
        </p:txBody>
      </p:sp>
      <p:sp>
        <p:nvSpPr>
          <p:cNvPr id="3" name="Content Placeholder 2"/>
          <p:cNvSpPr>
            <a:spLocks noGrp="1"/>
          </p:cNvSpPr>
          <p:nvPr>
            <p:ph idx="1"/>
          </p:nvPr>
        </p:nvSpPr>
        <p:spPr>
          <a:xfrm>
            <a:off x="838200" y="1219200"/>
            <a:ext cx="10515600" cy="5334000"/>
          </a:xfrm>
        </p:spPr>
        <p:txBody>
          <a:bodyPr>
            <a:normAutofit/>
          </a:bodyPr>
          <a:lstStyle/>
          <a:p>
            <a:r>
              <a:rPr lang="en-US" dirty="0"/>
              <a:t>Groups exist in every organization. It is necessary to understand how they are formed and how they function to deal with them. Groups never form by accident. They are formed to solve individual needs of the members and the organization needs.</a:t>
            </a:r>
          </a:p>
          <a:p>
            <a:r>
              <a:rPr lang="en-US" dirty="0" err="1"/>
              <a:t>Tuckman</a:t>
            </a:r>
            <a:r>
              <a:rPr lang="en-US" dirty="0"/>
              <a:t> and Jensen (1977) have suggested that task groups, like other groups go through five basic stages of formation and development as</a:t>
            </a:r>
          </a:p>
          <a:p>
            <a:pPr lvl="0"/>
            <a:r>
              <a:rPr lang="en-US" b="1" dirty="0"/>
              <a:t>Forming:</a:t>
            </a:r>
            <a:r>
              <a:rPr lang="en-US" dirty="0"/>
              <a:t> Individuals meet each other and try to understand each other’s attitudes, backgrounds, and personalities. They try to make impression on others. There is no group formation at this phase and there is uncertainty about group’s purpose, structure and leadership.</a:t>
            </a:r>
          </a:p>
          <a:p>
            <a:pPr lvl="0"/>
            <a:r>
              <a:rPr lang="en-US" b="1" dirty="0"/>
              <a:t>Storming:</a:t>
            </a:r>
            <a:r>
              <a:rPr lang="en-US" dirty="0"/>
              <a:t> This is the most critical phase in the group formation because conflicts and differences of opinion emerge among members. Members debate about the group norms, purpose and group goals. There is always a conflict for leadership i.e. for power and status. When this stage is over, clear picture about group’s purpose and activities emerges.</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b="1" dirty="0" err="1"/>
              <a:t>Norming</a:t>
            </a:r>
            <a:r>
              <a:rPr lang="en-US" b="1" dirty="0"/>
              <a:t>:</a:t>
            </a:r>
            <a:r>
              <a:rPr lang="en-US" dirty="0"/>
              <a:t> Members sit together and try to develop group system, norms and standards of their behavior. If there are any specific norms as dress codes, it is discussed, agreed upon and communicated. The tasks to be done and the roles to be played by the group members are discussed and assigned.</a:t>
            </a:r>
          </a:p>
          <a:p>
            <a:pPr lvl="0"/>
            <a:r>
              <a:rPr lang="en-US" b="1" dirty="0"/>
              <a:t>Performing: </a:t>
            </a:r>
            <a:r>
              <a:rPr lang="en-US" dirty="0"/>
              <a:t>Structure of group takes a complete shape and becomes functional. Members begin to perform their assigned tasks. Group will devote their intelligence, ideas, experiences etc. for the timely completion of the assigned work. A fully functional group emerges.</a:t>
            </a:r>
          </a:p>
          <a:p>
            <a:pPr lvl="0"/>
            <a:r>
              <a:rPr lang="en-US" b="1" dirty="0"/>
              <a:t>Adjourning:</a:t>
            </a:r>
            <a:r>
              <a:rPr lang="en-US" dirty="0"/>
              <a:t> Performing is a final stage for permanent groups but for temporary groups like committees, work teams etc. there is a final stage called adjourning. The group terminates and members will return to their work. The wrapping up activities takes place in this stage.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groups</a:t>
            </a:r>
            <a:endParaRPr lang="en-US" dirty="0"/>
          </a:p>
        </p:txBody>
      </p:sp>
      <p:sp>
        <p:nvSpPr>
          <p:cNvPr id="3" name="Content Placeholder 2"/>
          <p:cNvSpPr>
            <a:spLocks noGrp="1"/>
          </p:cNvSpPr>
          <p:nvPr>
            <p:ph idx="1"/>
          </p:nvPr>
        </p:nvSpPr>
        <p:spPr>
          <a:xfrm>
            <a:off x="1676400" y="1143000"/>
            <a:ext cx="8763000" cy="5562600"/>
          </a:xfrm>
        </p:spPr>
        <p:txBody>
          <a:bodyPr>
            <a:normAutofit lnSpcReduction="10000"/>
          </a:bodyPr>
          <a:lstStyle/>
          <a:p>
            <a:pPr>
              <a:buNone/>
            </a:pPr>
            <a:r>
              <a:rPr lang="en-US" dirty="0"/>
              <a:t>Groups can be classified in many ways. Mostly groups are classified in two ways as formal and informal groups</a:t>
            </a:r>
          </a:p>
          <a:p>
            <a:pPr lvl="0">
              <a:buNone/>
            </a:pPr>
            <a:r>
              <a:rPr lang="en-US" b="1" dirty="0"/>
              <a:t>Formal groups:</a:t>
            </a:r>
            <a:r>
              <a:rPr lang="en-US" dirty="0"/>
              <a:t> Formal groups are integral part of organization and it exists in every organization. A person who has the official authority to command leads such formal groups. There are two types of formal groups as </a:t>
            </a:r>
          </a:p>
          <a:p>
            <a:pPr lvl="0"/>
            <a:r>
              <a:rPr lang="en-US" b="1" dirty="0"/>
              <a:t>Command groups: </a:t>
            </a:r>
            <a:r>
              <a:rPr lang="en-US" dirty="0"/>
              <a:t>Command groups are formed by thee formal organization structure. These groups are relatively permanent. Command groups are in the form of departments or units.</a:t>
            </a:r>
          </a:p>
          <a:p>
            <a:pPr lvl="0"/>
            <a:r>
              <a:rPr lang="en-US" b="1" dirty="0"/>
              <a:t>Task groups:</a:t>
            </a:r>
            <a:r>
              <a:rPr lang="en-US" dirty="0"/>
              <a:t> Groups are formed to complete some tasks. It is also formed by the formal organization structure. For example, labor disputes handled by personnel manager, labor officer, legal advisor etc.</a:t>
            </a:r>
          </a:p>
          <a:p>
            <a:pPr lvl="0">
              <a:buNone/>
            </a:pPr>
            <a:r>
              <a:rPr lang="en-US" b="1" dirty="0"/>
              <a:t>Informal groups:</a:t>
            </a:r>
            <a:r>
              <a:rPr lang="en-US" dirty="0"/>
              <a:t> Employees sharing common interests, needs, friendship etc. get together and informal groups are formed. There are mainly two types of informal groups as </a:t>
            </a:r>
          </a:p>
          <a:p>
            <a:pPr lvl="0"/>
            <a:r>
              <a:rPr lang="en-US" b="1" dirty="0"/>
              <a:t>Interest groups:</a:t>
            </a:r>
            <a:r>
              <a:rPr lang="en-US" dirty="0"/>
              <a:t> Such groups are formed between members that have common interests. They may or may not be relevant for the organization. Such members have common interests as in game, reading, cafeteria etc. Any members for the organization can join such groups. </a:t>
            </a:r>
          </a:p>
          <a:p>
            <a:pPr lvl="0"/>
            <a:r>
              <a:rPr lang="en-US" b="1" dirty="0"/>
              <a:t>Friendship groups:</a:t>
            </a:r>
            <a:r>
              <a:rPr lang="en-US" dirty="0"/>
              <a:t> Such group satisfies individual needs for social interaction. Employees with same language, coming from same district or holding a particular political viewpoint tend to form friendship groups.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a:t>
            </a:r>
          </a:p>
        </p:txBody>
      </p:sp>
      <p:sp>
        <p:nvSpPr>
          <p:cNvPr id="3" name="Content Placeholder 2"/>
          <p:cNvSpPr>
            <a:spLocks noGrp="1"/>
          </p:cNvSpPr>
          <p:nvPr>
            <p:ph idx="1"/>
          </p:nvPr>
        </p:nvSpPr>
        <p:spPr/>
        <p:txBody>
          <a:bodyPr>
            <a:normAutofit/>
          </a:bodyPr>
          <a:lstStyle/>
          <a:p>
            <a:pPr>
              <a:buNone/>
            </a:pPr>
            <a:r>
              <a:rPr lang="en-US" sz="2000" dirty="0"/>
              <a:t>Conflict isn't always negative; conflict is inevitable, natural, and even healthy whenever people work together</a:t>
            </a:r>
          </a:p>
          <a:p>
            <a:pPr>
              <a:buNone/>
            </a:pPr>
            <a:r>
              <a:rPr lang="en-US" sz="2000" dirty="0"/>
              <a:t> Conflict can be an effective means for everyone to grow, learn, and become more productive and satisfied in the workplace</a:t>
            </a:r>
          </a:p>
          <a:p>
            <a:pPr>
              <a:buNone/>
            </a:pPr>
            <a:r>
              <a:rPr lang="en-US" sz="2000" dirty="0"/>
              <a:t>A disagreement between two or more individual, groups, or organizations</a:t>
            </a:r>
          </a:p>
          <a:p>
            <a:pPr>
              <a:buNone/>
            </a:pPr>
            <a:r>
              <a:rPr lang="en-US" sz="2000" dirty="0"/>
              <a:t>Conflict may be </a:t>
            </a:r>
            <a:r>
              <a:rPr lang="en-US" sz="2000" b="1" dirty="0"/>
              <a:t>intent (close) or overt acts (open)</a:t>
            </a:r>
            <a:r>
              <a:rPr lang="en-US" sz="2000" dirty="0"/>
              <a:t>. On the basis of these, we define conflict to be a process in which an effort is purposely made by A to offset the efforts of B by some form of blocking that will result in frustrating B in attaining his or her goals or furthering his or her interests</a:t>
            </a:r>
          </a:p>
          <a:p>
            <a:pPr>
              <a:buNone/>
            </a:pPr>
            <a:endParaRPr lang="en-US" sz="2400" dirty="0"/>
          </a:p>
          <a:p>
            <a:pPr>
              <a:buNone/>
            </a:pPr>
            <a:endParaRPr lang="en-US" sz="2400" dirty="0"/>
          </a:p>
          <a:p>
            <a:pPr>
              <a:buNone/>
            </a:pP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and levels</a:t>
            </a:r>
          </a:p>
        </p:txBody>
      </p:sp>
      <p:sp>
        <p:nvSpPr>
          <p:cNvPr id="3" name="Content Placeholder 2"/>
          <p:cNvSpPr>
            <a:spLocks noGrp="1"/>
          </p:cNvSpPr>
          <p:nvPr>
            <p:ph idx="1"/>
          </p:nvPr>
        </p:nvSpPr>
        <p:spPr/>
        <p:txBody>
          <a:bodyPr>
            <a:normAutofit/>
          </a:bodyPr>
          <a:lstStyle/>
          <a:p>
            <a:pPr>
              <a:buNone/>
            </a:pPr>
            <a:r>
              <a:rPr lang="en-US" dirty="0"/>
              <a:t>There are three types of conflict as follows:</a:t>
            </a:r>
          </a:p>
          <a:p>
            <a:pPr>
              <a:buNone/>
            </a:pPr>
            <a:r>
              <a:rPr lang="en-US" b="1" dirty="0"/>
              <a:t>Individual level conflict</a:t>
            </a:r>
          </a:p>
          <a:p>
            <a:pPr>
              <a:buFont typeface="Wingdings" pitchFamily="2" charset="2"/>
              <a:buChar char="Ø"/>
            </a:pPr>
            <a:r>
              <a:rPr lang="en-US" dirty="0"/>
              <a:t>Inter individual conflict</a:t>
            </a:r>
          </a:p>
          <a:p>
            <a:pPr>
              <a:buFont typeface="Wingdings" pitchFamily="2" charset="2"/>
              <a:buChar char="Ø"/>
            </a:pPr>
            <a:r>
              <a:rPr lang="en-US" dirty="0"/>
              <a:t>Intra individual conflict</a:t>
            </a:r>
          </a:p>
          <a:p>
            <a:pPr>
              <a:buNone/>
            </a:pPr>
            <a:r>
              <a:rPr lang="en-US" b="1" dirty="0"/>
              <a:t>Group level conflict</a:t>
            </a:r>
          </a:p>
          <a:p>
            <a:pPr>
              <a:buFont typeface="Wingdings" pitchFamily="2" charset="2"/>
              <a:buChar char="Ø"/>
            </a:pPr>
            <a:r>
              <a:rPr lang="en-US" dirty="0"/>
              <a:t>Inter group conflict</a:t>
            </a:r>
          </a:p>
          <a:p>
            <a:pPr>
              <a:buFont typeface="Wingdings" pitchFamily="2" charset="2"/>
              <a:buChar char="Ø"/>
            </a:pPr>
            <a:r>
              <a:rPr lang="en-US" dirty="0"/>
              <a:t>Intra group conflict</a:t>
            </a:r>
          </a:p>
          <a:p>
            <a:pPr>
              <a:buNone/>
            </a:pPr>
            <a:r>
              <a:rPr lang="en-US" b="1" dirty="0"/>
              <a:t>Organizational level conflict</a:t>
            </a:r>
          </a:p>
          <a:p>
            <a:pPr>
              <a:buFont typeface="Wingdings" pitchFamily="2" charset="2"/>
              <a:buChar char="Ø"/>
            </a:pPr>
            <a:r>
              <a:rPr lang="en-US" dirty="0"/>
              <a:t>Inter organizational conflict</a:t>
            </a:r>
          </a:p>
          <a:p>
            <a:pPr>
              <a:buFont typeface="Wingdings" pitchFamily="2" charset="2"/>
              <a:buChar char="Ø"/>
            </a:pPr>
            <a:r>
              <a:rPr lang="en-US" dirty="0"/>
              <a:t>Intra organizational conflict</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a:buNone/>
            </a:pPr>
            <a:r>
              <a:rPr lang="en-US" b="1" dirty="0"/>
              <a:t>Intra individual: </a:t>
            </a:r>
            <a:r>
              <a:rPr lang="en-US" dirty="0"/>
              <a:t>Intra personal conflict occurs within the same person and no other person is involved</a:t>
            </a:r>
          </a:p>
          <a:p>
            <a:pPr>
              <a:buNone/>
            </a:pPr>
            <a:r>
              <a:rPr lang="en-US" dirty="0"/>
              <a:t>It can be due to goal conflict or role conflict</a:t>
            </a:r>
          </a:p>
          <a:p>
            <a:pPr>
              <a:buNone/>
            </a:pPr>
            <a:r>
              <a:rPr lang="en-US" dirty="0"/>
              <a:t>Very difficult to analyze</a:t>
            </a:r>
          </a:p>
          <a:p>
            <a:pPr>
              <a:buNone/>
            </a:pPr>
            <a:r>
              <a:rPr lang="en-US" b="1" dirty="0">
                <a:latin typeface="Times New Roman" pitchFamily="18" charset="0"/>
                <a:cs typeface="Times New Roman" pitchFamily="18" charset="0"/>
              </a:rPr>
              <a:t>Interpersonal conflict: </a:t>
            </a:r>
            <a:r>
              <a:rPr lang="en-US" dirty="0"/>
              <a:t>Conflict occurs between two or more people</a:t>
            </a:r>
          </a:p>
          <a:p>
            <a:pPr>
              <a:buNone/>
            </a:pPr>
            <a:r>
              <a:rPr lang="en-US" dirty="0"/>
              <a:t>Arises due to individual differences</a:t>
            </a:r>
          </a:p>
          <a:p>
            <a:pPr>
              <a:buNone/>
            </a:pPr>
            <a:r>
              <a:rPr lang="en-US" dirty="0"/>
              <a:t>Superior and subordinate conflict is an example of interpersonal conflict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9C6B-2F90-4BD7-B47D-73D5BE317267}"/>
              </a:ext>
            </a:extLst>
          </p:cNvPr>
          <p:cNvSpPr>
            <a:spLocks noGrp="1"/>
          </p:cNvSpPr>
          <p:nvPr>
            <p:ph type="title"/>
          </p:nvPr>
        </p:nvSpPr>
        <p:spPr/>
        <p:txBody>
          <a:bodyPr/>
          <a:lstStyle/>
          <a:p>
            <a:r>
              <a:rPr lang="en-US" dirty="0"/>
              <a:t>Leadership</a:t>
            </a:r>
          </a:p>
        </p:txBody>
      </p:sp>
      <p:sp>
        <p:nvSpPr>
          <p:cNvPr id="3" name="Content Placeholder 2">
            <a:extLst>
              <a:ext uri="{FF2B5EF4-FFF2-40B4-BE49-F238E27FC236}">
                <a16:creationId xmlns:a16="http://schemas.microsoft.com/office/drawing/2014/main" id="{DE1111DD-82F5-466E-A940-21EA516E3779}"/>
              </a:ext>
            </a:extLst>
          </p:cNvPr>
          <p:cNvSpPr>
            <a:spLocks noGrp="1"/>
          </p:cNvSpPr>
          <p:nvPr>
            <p:ph idx="1"/>
          </p:nvPr>
        </p:nvSpPr>
        <p:spPr/>
        <p:txBody>
          <a:bodyPr/>
          <a:lstStyle/>
          <a:p>
            <a:pPr algn="just">
              <a:buNone/>
            </a:pPr>
            <a:r>
              <a:rPr lang="en-US" sz="1800" dirty="0">
                <a:latin typeface="Times New Roman" pitchFamily="18" charset="0"/>
                <a:cs typeface="Times New Roman" pitchFamily="18" charset="0"/>
              </a:rPr>
              <a:t>Leadership is the heart of an organization. Only assigning works to the employees is not enough.  Someone has to direct, lead, supervise and motivate them to work.  So, leadership involves determining the course, giving orders and instructions and providing supervision. According to Keith Davis, “leadership is the ability to persuade others to seek defined objectives enthusiastically. </a:t>
            </a:r>
          </a:p>
          <a:p>
            <a:pPr>
              <a:buNone/>
            </a:pPr>
            <a:r>
              <a:rPr lang="en-US" sz="1800" dirty="0">
                <a:latin typeface="Times New Roman" pitchFamily="18" charset="0"/>
                <a:cs typeface="Times New Roman" pitchFamily="18" charset="0"/>
              </a:rPr>
              <a:t>Leadership can be taken as a </a:t>
            </a:r>
          </a:p>
          <a:p>
            <a:pPr lvl="0"/>
            <a:r>
              <a:rPr lang="en-US" sz="1800" b="1" dirty="0">
                <a:latin typeface="Times New Roman" pitchFamily="18" charset="0"/>
                <a:cs typeface="Times New Roman" pitchFamily="18" charset="0"/>
              </a:rPr>
              <a:t>Process: </a:t>
            </a:r>
            <a:r>
              <a:rPr lang="en-US" sz="1800" dirty="0">
                <a:latin typeface="Times New Roman" pitchFamily="18" charset="0"/>
                <a:cs typeface="Times New Roman" pitchFamily="18" charset="0"/>
              </a:rPr>
              <a:t>It is used to direct, motivate and coordinate the employees</a:t>
            </a:r>
          </a:p>
          <a:p>
            <a:pPr lvl="0"/>
            <a:r>
              <a:rPr lang="en-US" sz="1800" b="1" dirty="0">
                <a:latin typeface="Times New Roman" pitchFamily="18" charset="0"/>
                <a:cs typeface="Times New Roman" pitchFamily="18" charset="0"/>
              </a:rPr>
              <a:t>Property: </a:t>
            </a:r>
            <a:r>
              <a:rPr lang="en-US" sz="1800" dirty="0">
                <a:latin typeface="Times New Roman" pitchFamily="18" charset="0"/>
                <a:cs typeface="Times New Roman" pitchFamily="18" charset="0"/>
              </a:rPr>
              <a:t>It involves traits of a leader and how he uses his traits to motivate the employees</a:t>
            </a:r>
          </a:p>
          <a:p>
            <a:pPr lvl="0"/>
            <a:r>
              <a:rPr lang="en-US" sz="1800" b="1" dirty="0">
                <a:latin typeface="Times New Roman" pitchFamily="18" charset="0"/>
                <a:cs typeface="Times New Roman" pitchFamily="18" charset="0"/>
              </a:rPr>
              <a:t>Power</a:t>
            </a:r>
            <a:r>
              <a:rPr lang="en-US" sz="1800" dirty="0">
                <a:latin typeface="Times New Roman" pitchFamily="18" charset="0"/>
                <a:cs typeface="Times New Roman" pitchFamily="18" charset="0"/>
              </a:rPr>
              <a:t>: Power of getting things done.</a:t>
            </a:r>
          </a:p>
          <a:p>
            <a:pPr marL="0" indent="0">
              <a:buNone/>
            </a:pPr>
            <a:endParaRPr lang="en-US" dirty="0"/>
          </a:p>
        </p:txBody>
      </p:sp>
    </p:spTree>
    <p:extLst>
      <p:ext uri="{BB962C8B-B14F-4D97-AF65-F5344CB8AC3E}">
        <p14:creationId xmlns:p14="http://schemas.microsoft.com/office/powerpoint/2010/main" val="1928725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a:t>
            </a:r>
            <a:br>
              <a:rPr lang="en-US" dirty="0"/>
            </a:br>
            <a:endParaRPr lang="en-US" dirty="0"/>
          </a:p>
        </p:txBody>
      </p:sp>
      <p:sp>
        <p:nvSpPr>
          <p:cNvPr id="3" name="Content Placeholder 2"/>
          <p:cNvSpPr>
            <a:spLocks noGrp="1"/>
          </p:cNvSpPr>
          <p:nvPr>
            <p:ph idx="1"/>
          </p:nvPr>
        </p:nvSpPr>
        <p:spPr>
          <a:xfrm>
            <a:off x="838199" y="1143001"/>
            <a:ext cx="10515600" cy="4983163"/>
          </a:xfrm>
        </p:spPr>
        <p:txBody>
          <a:bodyPr>
            <a:normAutofit/>
          </a:bodyPr>
          <a:lstStyle/>
          <a:p>
            <a:pPr>
              <a:buNone/>
            </a:pPr>
            <a:r>
              <a:rPr lang="en-US" b="1" dirty="0"/>
              <a:t>Intra group conflict: </a:t>
            </a:r>
            <a:r>
              <a:rPr lang="en-US" dirty="0"/>
              <a:t>Within the members of the same group</a:t>
            </a:r>
          </a:p>
          <a:p>
            <a:pPr>
              <a:buNone/>
            </a:pPr>
            <a:r>
              <a:rPr lang="en-US" dirty="0"/>
              <a:t>Arises due to new problem, new value system adopted by group, role differences etc</a:t>
            </a:r>
          </a:p>
          <a:p>
            <a:pPr>
              <a:buNone/>
            </a:pPr>
            <a:r>
              <a:rPr lang="en-US" b="1" dirty="0"/>
              <a:t>Inter group conflict: </a:t>
            </a:r>
            <a:r>
              <a:rPr lang="en-US" dirty="0"/>
              <a:t>Involvement of two or more groups</a:t>
            </a:r>
          </a:p>
          <a:p>
            <a:pPr>
              <a:buNone/>
            </a:pPr>
            <a:r>
              <a:rPr lang="en-US" dirty="0" err="1"/>
              <a:t>Eg</a:t>
            </a:r>
            <a:r>
              <a:rPr lang="en-US" dirty="0"/>
              <a:t>. Marketing group with operation group</a:t>
            </a:r>
          </a:p>
          <a:p>
            <a:pPr>
              <a:buNone/>
            </a:pPr>
            <a:r>
              <a:rPr lang="en-US" dirty="0"/>
              <a:t>Can be due to authority, resources etc. </a:t>
            </a:r>
          </a:p>
          <a:p>
            <a:pPr>
              <a:buNone/>
            </a:pPr>
            <a:r>
              <a:rPr lang="en-US" dirty="0"/>
              <a:t>It results due to differences in goals, task interdependence, resource allocation etc</a:t>
            </a:r>
          </a:p>
          <a:p>
            <a:pPr>
              <a:buNone/>
            </a:pPr>
            <a:r>
              <a:rPr lang="en-US" b="1" dirty="0"/>
              <a:t>Types of inter group conflict</a:t>
            </a:r>
          </a:p>
          <a:p>
            <a:pPr>
              <a:buNone/>
            </a:pPr>
            <a:r>
              <a:rPr lang="en-US" dirty="0"/>
              <a:t>Vertical conflict: Conflict between superior and sub ordinate</a:t>
            </a:r>
          </a:p>
          <a:p>
            <a:pPr>
              <a:buNone/>
            </a:pPr>
            <a:r>
              <a:rPr lang="en-US" dirty="0"/>
              <a:t>Horizontal conflict: Conflict between two people of same hierarchy</a:t>
            </a:r>
          </a:p>
          <a:p>
            <a:pPr>
              <a:buNone/>
            </a:pPr>
            <a:r>
              <a:rPr lang="en-US" dirty="0"/>
              <a:t>Line and staff conflict</a:t>
            </a:r>
          </a:p>
          <a:p>
            <a:pPr>
              <a:buNone/>
            </a:pPr>
            <a:r>
              <a:rPr lang="en-US" dirty="0"/>
              <a:t>Diversity based conflict: Due to race, gender, religion etc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a:buNone/>
            </a:pPr>
            <a:r>
              <a:rPr lang="en-US" b="1" dirty="0"/>
              <a:t>Intra organizational level conflict: </a:t>
            </a:r>
            <a:r>
              <a:rPr lang="en-US" dirty="0"/>
              <a:t>Similar to inter group conflict</a:t>
            </a:r>
          </a:p>
          <a:p>
            <a:pPr>
              <a:buNone/>
            </a:pPr>
            <a:r>
              <a:rPr lang="en-US" b="1" dirty="0"/>
              <a:t>Inter organizational conflict: </a:t>
            </a:r>
            <a:r>
              <a:rPr lang="en-US" dirty="0"/>
              <a:t>Between different organizations</a:t>
            </a:r>
          </a:p>
          <a:p>
            <a:pPr>
              <a:buNone/>
            </a:pPr>
            <a:r>
              <a:rPr lang="en-US" dirty="0"/>
              <a:t>Generally resolved by bargaining process</a:t>
            </a:r>
          </a:p>
          <a:p>
            <a:pPr>
              <a:buNone/>
            </a:pPr>
            <a:r>
              <a:rPr lang="en-US" dirty="0"/>
              <a:t>It can be management-government conflict, Inter management conflict, inter union conflict, union- government conflict or union-management conflict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Vs Dysfunctional organizational conflicts</a:t>
            </a:r>
          </a:p>
        </p:txBody>
      </p:sp>
      <p:sp>
        <p:nvSpPr>
          <p:cNvPr id="3" name="Content Placeholder 2"/>
          <p:cNvSpPr>
            <a:spLocks noGrp="1"/>
          </p:cNvSpPr>
          <p:nvPr>
            <p:ph idx="1"/>
          </p:nvPr>
        </p:nvSpPr>
        <p:spPr/>
        <p:txBody>
          <a:bodyPr>
            <a:noAutofit/>
          </a:bodyPr>
          <a:lstStyle/>
          <a:p>
            <a:pPr>
              <a:buNone/>
            </a:pPr>
            <a:r>
              <a:rPr lang="en-US" sz="2000" b="1" dirty="0"/>
              <a:t>Functional conflict</a:t>
            </a:r>
          </a:p>
          <a:p>
            <a:pPr>
              <a:buNone/>
            </a:pPr>
            <a:r>
              <a:rPr lang="en-US" sz="2000" dirty="0"/>
              <a:t>The outcome of the conflict can either be +</a:t>
            </a:r>
            <a:r>
              <a:rPr lang="en-US" sz="2000" dirty="0" err="1"/>
              <a:t>ve</a:t>
            </a:r>
            <a:r>
              <a:rPr lang="en-US" sz="2000" dirty="0"/>
              <a:t> or –</a:t>
            </a:r>
            <a:r>
              <a:rPr lang="en-US" sz="2000" dirty="0" err="1"/>
              <a:t>ve</a:t>
            </a:r>
            <a:r>
              <a:rPr lang="en-US" sz="2000" dirty="0"/>
              <a:t> depending upon the way it is resolved</a:t>
            </a:r>
          </a:p>
          <a:p>
            <a:pPr>
              <a:buNone/>
            </a:pPr>
            <a:r>
              <a:rPr lang="en-US" sz="2000" dirty="0"/>
              <a:t>If the conflict is resolved in such a way that all parties are satisfied then it is called functional conflict</a:t>
            </a:r>
          </a:p>
          <a:p>
            <a:pPr>
              <a:buNone/>
            </a:pPr>
            <a:r>
              <a:rPr lang="en-US" sz="2000" dirty="0"/>
              <a:t>It brings positive consequences to and organization</a:t>
            </a:r>
          </a:p>
          <a:p>
            <a:pPr>
              <a:buNone/>
            </a:pPr>
            <a:r>
              <a:rPr lang="en-US" sz="2000" b="1" dirty="0"/>
              <a:t>Outcomes</a:t>
            </a:r>
          </a:p>
          <a:p>
            <a:r>
              <a:rPr lang="en-US" sz="2000" dirty="0"/>
              <a:t>Release of tension</a:t>
            </a:r>
          </a:p>
          <a:p>
            <a:r>
              <a:rPr lang="en-US" sz="2000" dirty="0"/>
              <a:t>Stimulates thinking</a:t>
            </a:r>
          </a:p>
          <a:p>
            <a:r>
              <a:rPr lang="en-US" sz="2000" dirty="0"/>
              <a:t>Creativity</a:t>
            </a:r>
          </a:p>
          <a:p>
            <a:r>
              <a:rPr lang="en-US" sz="2000" dirty="0"/>
              <a:t>Group cohesiveness</a:t>
            </a:r>
          </a:p>
          <a:p>
            <a:r>
              <a:rPr lang="en-US" sz="2000" dirty="0"/>
              <a:t>Identification of weakness</a:t>
            </a:r>
          </a:p>
          <a:p>
            <a:r>
              <a:rPr lang="en-US" sz="2000" dirty="0"/>
              <a:t>Challenge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a:buNone/>
            </a:pPr>
            <a:r>
              <a:rPr lang="en-US" sz="2000" b="1" dirty="0"/>
              <a:t>Dysfunctional conflict</a:t>
            </a:r>
          </a:p>
          <a:p>
            <a:pPr>
              <a:buNone/>
            </a:pPr>
            <a:r>
              <a:rPr lang="en-US" sz="2000" dirty="0"/>
              <a:t>If the conflict is resolved in such a way that all parties are dissatisfied with one another then it is called dysfunctional conflict</a:t>
            </a:r>
          </a:p>
          <a:p>
            <a:pPr>
              <a:buNone/>
            </a:pPr>
            <a:r>
              <a:rPr lang="en-US" sz="2000" dirty="0"/>
              <a:t>It brings negative consequences to an organization</a:t>
            </a:r>
          </a:p>
          <a:p>
            <a:pPr>
              <a:buNone/>
            </a:pPr>
            <a:r>
              <a:rPr lang="en-US" sz="2000" b="1" dirty="0"/>
              <a:t>Outcomes</a:t>
            </a:r>
          </a:p>
          <a:p>
            <a:r>
              <a:rPr lang="en-US" sz="2000" dirty="0"/>
              <a:t>Resignation of personnel</a:t>
            </a:r>
          </a:p>
          <a:p>
            <a:r>
              <a:rPr lang="en-US" sz="2000" dirty="0"/>
              <a:t>Tensions</a:t>
            </a:r>
          </a:p>
          <a:p>
            <a:r>
              <a:rPr lang="en-US" sz="2000" dirty="0"/>
              <a:t>Creation of distrust</a:t>
            </a:r>
          </a:p>
          <a:p>
            <a:r>
              <a:rPr lang="en-US" sz="2000" dirty="0"/>
              <a:t>Goal displacement</a:t>
            </a:r>
          </a:p>
          <a:p>
            <a:r>
              <a:rPr lang="en-US" sz="2000" dirty="0"/>
              <a:t>Impact on organizational health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management</a:t>
            </a:r>
          </a:p>
        </p:txBody>
      </p:sp>
      <p:sp>
        <p:nvSpPr>
          <p:cNvPr id="3" name="Content Placeholder 2"/>
          <p:cNvSpPr>
            <a:spLocks noGrp="1"/>
          </p:cNvSpPr>
          <p:nvPr>
            <p:ph idx="1"/>
          </p:nvPr>
        </p:nvSpPr>
        <p:spPr/>
        <p:txBody>
          <a:bodyPr/>
          <a:lstStyle/>
          <a:p>
            <a:pPr>
              <a:buNone/>
            </a:pPr>
            <a:r>
              <a:rPr lang="en-US" sz="2000" dirty="0"/>
              <a:t>There are two ways by which conflicts can be managed in an organization</a:t>
            </a:r>
          </a:p>
          <a:p>
            <a:pPr lvl="0">
              <a:buNone/>
            </a:pPr>
            <a:r>
              <a:rPr lang="en-US" sz="2000" dirty="0"/>
              <a:t>1. Interpersonal Conflict Management</a:t>
            </a:r>
          </a:p>
          <a:p>
            <a:pPr lvl="0">
              <a:buNone/>
            </a:pPr>
            <a:r>
              <a:rPr lang="en-US" sz="2000" dirty="0"/>
              <a:t>2. Structural Conflict Management approach</a:t>
            </a:r>
          </a:p>
          <a:p>
            <a:pPr>
              <a:buNone/>
            </a:pPr>
            <a:br>
              <a:rPr lang="en-US" dirty="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Interpersonal conflict management</a:t>
            </a:r>
          </a:p>
        </p:txBody>
      </p:sp>
      <p:sp>
        <p:nvSpPr>
          <p:cNvPr id="3" name="Content Placeholder 2"/>
          <p:cNvSpPr>
            <a:spLocks noGrp="1"/>
          </p:cNvSpPr>
          <p:nvPr>
            <p:ph idx="1"/>
          </p:nvPr>
        </p:nvSpPr>
        <p:spPr>
          <a:xfrm>
            <a:off x="838199" y="1295401"/>
            <a:ext cx="10515599" cy="4830763"/>
          </a:xfrm>
        </p:spPr>
        <p:txBody>
          <a:bodyPr>
            <a:normAutofit/>
          </a:bodyPr>
          <a:lstStyle/>
          <a:p>
            <a:pPr lvl="0">
              <a:buNone/>
            </a:pPr>
            <a:r>
              <a:rPr lang="en-US" dirty="0"/>
              <a:t>There are five styles of conflicts resolution in interpersonal conflict management approach. They are</a:t>
            </a:r>
          </a:p>
          <a:p>
            <a:pPr lvl="0">
              <a:buNone/>
            </a:pPr>
            <a:r>
              <a:rPr lang="en-US" b="1" dirty="0"/>
              <a:t>Avoiding(I lose, you lose)</a:t>
            </a:r>
          </a:p>
          <a:p>
            <a:pPr>
              <a:buNone/>
            </a:pPr>
            <a:r>
              <a:rPr lang="en-US" dirty="0"/>
              <a:t>In this approach, individuals attempt to passively ignore the conflict rather than resolve it. Avoiders have a low concern for self and others, and a lose-lose situation is created because the conflict is not resolved</a:t>
            </a:r>
          </a:p>
          <a:p>
            <a:pPr lvl="0">
              <a:buNone/>
            </a:pPr>
            <a:r>
              <a:rPr lang="en-US" b="1" dirty="0"/>
              <a:t>Accommodating(I lose, you win)</a:t>
            </a:r>
          </a:p>
          <a:p>
            <a:pPr>
              <a:buNone/>
            </a:pPr>
            <a:r>
              <a:rPr lang="en-US" dirty="0"/>
              <a:t>One party is willing to self-sacrifice in the interest of other parties or when one party gives preferences to other party with little intention to its own interest. Individuals who use this strategy prefer harmony to conflict, desire to be liked, and believe that conflict is damaging to relationships. This approach represents a low concern for self and a high concern for others, thus resulting in a lose-win situation.</a:t>
            </a:r>
          </a:p>
          <a:p>
            <a:pPr>
              <a:buNone/>
            </a:pPr>
            <a:endParaRPr lang="en-US" dirty="0"/>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lvl="0" algn="just">
              <a:buNone/>
            </a:pPr>
            <a:r>
              <a:rPr lang="en-US" b="1" dirty="0">
                <a:latin typeface="Times New Roman" pitchFamily="18" charset="0"/>
                <a:cs typeface="Times New Roman" pitchFamily="18" charset="0"/>
              </a:rPr>
              <a:t>Competing(I win, you lose)</a:t>
            </a:r>
          </a:p>
          <a:p>
            <a:pPr algn="just">
              <a:buNone/>
            </a:pPr>
            <a:r>
              <a:rPr lang="en-US" dirty="0">
                <a:latin typeface="Times New Roman" pitchFamily="18" charset="0"/>
                <a:cs typeface="Times New Roman" pitchFamily="18" charset="0"/>
              </a:rPr>
              <a:t>Each party tries to maximize its own gain and has little interest in understanding the impact on the other parties. This is the situation of high degree of assertiveness and a low degree of cooperativeness. Since this win-lose approach to conflict involves a high concern for self and low concern for others, deep feelings of resentment and hostility often result.</a:t>
            </a:r>
          </a:p>
          <a:p>
            <a:pPr lvl="0" algn="just">
              <a:buNone/>
            </a:pPr>
            <a:r>
              <a:rPr lang="en-US" b="1" dirty="0">
                <a:latin typeface="Times New Roman" pitchFamily="18" charset="0"/>
                <a:cs typeface="Times New Roman" pitchFamily="18" charset="0"/>
              </a:rPr>
              <a:t>Collaborating(I win, you win)</a:t>
            </a:r>
          </a:p>
          <a:p>
            <a:pPr algn="just">
              <a:buNone/>
            </a:pPr>
            <a:r>
              <a:rPr lang="en-US" dirty="0">
                <a:latin typeface="Times New Roman" pitchFamily="18" charset="0"/>
                <a:cs typeface="Times New Roman" pitchFamily="18" charset="0"/>
              </a:rPr>
              <a:t>Using this strategy, parties attempt to jointly resolve the conflict with the best solution agreeable to all parties. Because there is a high concern for self and others, collaborating tends to produce a climate of trust and respect in a win-win situation. </a:t>
            </a:r>
          </a:p>
          <a:p>
            <a:pPr lvl="0" algn="just">
              <a:buNone/>
            </a:pPr>
            <a:r>
              <a:rPr lang="en-US" b="1" dirty="0">
                <a:latin typeface="Times New Roman" pitchFamily="18" charset="0"/>
                <a:cs typeface="Times New Roman" pitchFamily="18" charset="0"/>
              </a:rPr>
              <a:t>Compromising( I win and lose, you win and lose)</a:t>
            </a:r>
          </a:p>
          <a:p>
            <a:pPr algn="just">
              <a:buNone/>
            </a:pPr>
            <a:r>
              <a:rPr lang="en-US" dirty="0">
                <a:latin typeface="Times New Roman" pitchFamily="18" charset="0"/>
                <a:cs typeface="Times New Roman" pitchFamily="18" charset="0"/>
              </a:rPr>
              <a:t>Each party gives up something to reach to the solution to the problem. Compromising is bringing down both parties of conflict to a point of agreement. Process of bargaining where the parties negotiate on the basis of give and take principle and relationships are maintained. </a:t>
            </a:r>
          </a:p>
          <a:p>
            <a:pPr>
              <a:buNone/>
            </a:pPr>
            <a:endParaRPr lang="en-US" dirty="0"/>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Structural Conflict Management approach</a:t>
            </a:r>
            <a:endParaRPr lang="en-US" dirty="0"/>
          </a:p>
        </p:txBody>
      </p:sp>
      <p:sp>
        <p:nvSpPr>
          <p:cNvPr id="3" name="Content Placeholder 2"/>
          <p:cNvSpPr>
            <a:spLocks noGrp="1"/>
          </p:cNvSpPr>
          <p:nvPr>
            <p:ph idx="1"/>
          </p:nvPr>
        </p:nvSpPr>
        <p:spPr/>
        <p:txBody>
          <a:bodyPr>
            <a:normAutofit/>
          </a:bodyPr>
          <a:lstStyle/>
          <a:p>
            <a:pPr lvl="0" algn="just"/>
            <a:r>
              <a:rPr lang="en-US" b="1" dirty="0"/>
              <a:t>Reducing differentiation: </a:t>
            </a:r>
            <a:r>
              <a:rPr lang="en-US" dirty="0"/>
              <a:t>Company adopting uniform policy of incentives, it can reduce differentiation and minimize conflict</a:t>
            </a:r>
          </a:p>
          <a:p>
            <a:pPr lvl="0" algn="just"/>
            <a:r>
              <a:rPr lang="en-US" b="1" dirty="0"/>
              <a:t>Problem solving: </a:t>
            </a:r>
            <a:r>
              <a:rPr lang="en-US" dirty="0"/>
              <a:t>Make face to face interaction and try to solve problem through discussion</a:t>
            </a:r>
          </a:p>
          <a:p>
            <a:pPr lvl="0" algn="just"/>
            <a:r>
              <a:rPr lang="en-US" b="1" dirty="0"/>
              <a:t>Subordinate goals: </a:t>
            </a:r>
            <a:r>
              <a:rPr lang="en-US" dirty="0"/>
              <a:t>Create a goal that cannot be attained without mutual cooperation between conflicting parties</a:t>
            </a:r>
          </a:p>
          <a:p>
            <a:pPr lvl="0" algn="just"/>
            <a:r>
              <a:rPr lang="en-US" b="1" dirty="0"/>
              <a:t>Expansion of resources: </a:t>
            </a:r>
            <a:r>
              <a:rPr lang="en-US" dirty="0"/>
              <a:t>When the amount of scarce resources is increased, it can minimize conflict.</a:t>
            </a:r>
          </a:p>
          <a:p>
            <a:pPr lvl="0" algn="just"/>
            <a:r>
              <a:rPr lang="en-US" b="1" dirty="0"/>
              <a:t>Clarifying rules and procedures: </a:t>
            </a:r>
            <a:r>
              <a:rPr lang="en-US" dirty="0"/>
              <a:t>Conflicts are also caused by unclear rules, procedures that hinder the organizational goals. By clarifying rules chances of ambiguity and conflicts can be minimized</a:t>
            </a:r>
          </a:p>
          <a:p>
            <a:pPr lvl="0" algn="just"/>
            <a:r>
              <a:rPr lang="en-US" b="1" dirty="0"/>
              <a:t>Improving communication and understanding: </a:t>
            </a:r>
            <a:r>
              <a:rPr lang="en-US" dirty="0"/>
              <a:t>Communication gap is reason for conflict and open communication helps to reduce the chances of organization conflicts.</a:t>
            </a:r>
            <a:r>
              <a:rPr lang="en-US" b="1" dirty="0"/>
              <a:t> </a:t>
            </a:r>
            <a:endParaRPr lang="en-US"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CCE3-5E5F-47AB-AF77-CE740B7F826B}"/>
              </a:ext>
            </a:extLst>
          </p:cNvPr>
          <p:cNvSpPr>
            <a:spLocks noGrp="1"/>
          </p:cNvSpPr>
          <p:nvPr>
            <p:ph type="title"/>
          </p:nvPr>
        </p:nvSpPr>
        <p:spPr/>
        <p:txBody>
          <a:bodyPr/>
          <a:lstStyle/>
          <a:p>
            <a:r>
              <a:rPr lang="en-US" sz="3200" b="1" dirty="0">
                <a:effectLst/>
                <a:latin typeface="Times New Roman" panose="02020603050405020304" pitchFamily="18" charset="0"/>
                <a:ea typeface="Calibri" panose="020F0502020204030204" pitchFamily="34" charset="0"/>
                <a:cs typeface="Mangal" panose="02040503050203030202" pitchFamily="18" charset="0"/>
              </a:rPr>
              <a:t>Functions of managerial leader</a:t>
            </a:r>
            <a:endParaRPr lang="en-US" dirty="0"/>
          </a:p>
        </p:txBody>
      </p:sp>
      <p:sp>
        <p:nvSpPr>
          <p:cNvPr id="3" name="Content Placeholder 2">
            <a:extLst>
              <a:ext uri="{FF2B5EF4-FFF2-40B4-BE49-F238E27FC236}">
                <a16:creationId xmlns:a16="http://schemas.microsoft.com/office/drawing/2014/main" id="{41012FCE-92A7-4501-8D7E-57E9E9B454F4}"/>
              </a:ext>
            </a:extLst>
          </p:cNvPr>
          <p:cNvSpPr>
            <a:spLocks noGrp="1"/>
          </p:cNvSpPr>
          <p:nvPr>
            <p:ph idx="1"/>
          </p:nvPr>
        </p:nvSpPr>
        <p:spPr/>
        <p:txBody>
          <a:bodyPr>
            <a:normAutofit/>
          </a:bodyPr>
          <a:lstStyle/>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Leadership functions of a manager are closely related with managerial functions. It means there are several overlapping between them. Some of the main functions of a managerial leader can be listed as below:</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Mangal" panose="02040503050203030202" pitchFamily="18" charset="0"/>
              </a:rPr>
              <a:t>Goal setting/ Determination of goal: </a:t>
            </a:r>
            <a:r>
              <a:rPr lang="en-US" sz="1800" dirty="0">
                <a:effectLst/>
                <a:latin typeface="Times New Roman" panose="02020603050405020304" pitchFamily="18" charset="0"/>
                <a:ea typeface="Calibri" panose="020F0502020204030204" pitchFamily="34" charset="0"/>
                <a:cs typeface="Mangal" panose="02040503050203030202" pitchFamily="18" charset="0"/>
              </a:rPr>
              <a:t>This is the primary function of a managerial leader. As a leader of the organization, it is the responsibility of the manager to establish the organizational goals. He determines both short term and long term goals of the organization. For setting goals, he might take technical and logical support from skilled persons.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Mangal" panose="02040503050203030202" pitchFamily="18" charset="0"/>
              </a:rPr>
              <a:t>Organization of activities: </a:t>
            </a:r>
            <a:r>
              <a:rPr lang="en-US" sz="1800" dirty="0">
                <a:effectLst/>
                <a:latin typeface="Times New Roman" panose="02020603050405020304" pitchFamily="18" charset="0"/>
                <a:ea typeface="Calibri" panose="020F0502020204030204" pitchFamily="34" charset="0"/>
                <a:cs typeface="Mangal" panose="02040503050203030202" pitchFamily="18" charset="0"/>
              </a:rPr>
              <a:t>A manager, as a leader of his work group, has to divide the organizational activities among the employees scientifically and systematically. This increases the smoothness and efficiency by avoiding conflict among them.</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Mangal" panose="02040503050203030202" pitchFamily="18" charset="0"/>
              </a:rPr>
              <a:t>Achieving co-ordination: </a:t>
            </a:r>
            <a:r>
              <a:rPr lang="en-US" sz="1800" dirty="0">
                <a:effectLst/>
                <a:latin typeface="Times New Roman" panose="02020603050405020304" pitchFamily="18" charset="0"/>
                <a:ea typeface="Calibri" panose="020F0502020204030204" pitchFamily="34" charset="0"/>
                <a:cs typeface="Mangal" panose="02040503050203030202" pitchFamily="18" charset="0"/>
              </a:rPr>
              <a:t>A manager is a coordinator too. Organizational activities are divided into different groups and departments on the basis of their nature and handed over to responsible persons. Even after this, it is the duty of manager to maintain coordination among all departments and their activities.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Mangal" panose="02040503050203030202" pitchFamily="18" charset="0"/>
              </a:rPr>
              <a:t>Initiating action: </a:t>
            </a:r>
            <a:r>
              <a:rPr lang="en-US" sz="1800" dirty="0">
                <a:effectLst/>
                <a:latin typeface="Times New Roman" panose="02020603050405020304" pitchFamily="18" charset="0"/>
                <a:ea typeface="Calibri" panose="020F0502020204030204" pitchFamily="34" charset="0"/>
                <a:cs typeface="Mangal" panose="02040503050203030202" pitchFamily="18" charset="0"/>
              </a:rPr>
              <a:t>A managerial leader determines the course of action. But, at the same time, he has to take initiation too in order to effectively mobilize his group so as to achieve the organizational goals.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Mangal" panose="02040503050203030202" pitchFamily="18" charset="0"/>
              </a:rPr>
              <a:t>Providing guidance: </a:t>
            </a:r>
            <a:r>
              <a:rPr lang="en-US" sz="1800" dirty="0">
                <a:effectLst/>
                <a:latin typeface="Times New Roman" panose="02020603050405020304" pitchFamily="18" charset="0"/>
                <a:ea typeface="Calibri" panose="020F0502020204030204" pitchFamily="34" charset="0"/>
                <a:cs typeface="Mangal" panose="02040503050203030202" pitchFamily="18" charset="0"/>
              </a:rPr>
              <a:t>A manager, as a leader, guides the subordinates towards the achievement of organizational goals. He is available for advice and guidance whenever a subordinate faces a problem.</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229703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85BD5-A4B4-4938-9E35-ECADAD747A1F}"/>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F4BD0561-4771-4B8A-870E-4834199DC5A3}"/>
              </a:ext>
            </a:extLst>
          </p:cNvPr>
          <p:cNvSpPr>
            <a:spLocks noGrp="1"/>
          </p:cNvSpPr>
          <p:nvPr>
            <p:ph idx="1"/>
          </p:nvPr>
        </p:nvSpPr>
        <p:spPr/>
        <p:txBody>
          <a:bodyPr/>
          <a:lstStyle/>
          <a:p>
            <a:pPr marL="342900" marR="0" lvl="0" indent="-342900" algn="just">
              <a:lnSpc>
                <a:spcPct val="115000"/>
              </a:lnSpc>
              <a:spcBef>
                <a:spcPts val="0"/>
              </a:spcBef>
              <a:spcAft>
                <a:spcPts val="0"/>
              </a:spcAft>
              <a:buAutoNum type="arabicPeriod" startAt="6"/>
            </a:pPr>
            <a:r>
              <a:rPr lang="en-US" sz="1800" b="1" dirty="0">
                <a:effectLst/>
                <a:latin typeface="Times New Roman" panose="02020603050405020304" pitchFamily="18" charset="0"/>
                <a:ea typeface="Calibri" panose="020F0502020204030204" pitchFamily="34" charset="0"/>
                <a:cs typeface="Mangal" panose="02040503050203030202" pitchFamily="18" charset="0"/>
              </a:rPr>
              <a:t>Inspiring the employees: </a:t>
            </a:r>
            <a:r>
              <a:rPr lang="en-US" sz="1800" dirty="0">
                <a:effectLst/>
                <a:latin typeface="Times New Roman" panose="02020603050405020304" pitchFamily="18" charset="0"/>
                <a:ea typeface="Calibri" panose="020F0502020204030204" pitchFamily="34" charset="0"/>
                <a:cs typeface="Mangal" panose="02040503050203030202" pitchFamily="18" charset="0"/>
              </a:rPr>
              <a:t>A good leader inspires or motivates the subordinates for better performance. It is necessary for productivity and profit maximization. The leader inspires the subordinates by providing them financial and non-financial incentives.</a:t>
            </a:r>
            <a:endParaRPr lang="en-US"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AutoNum type="arabicPeriod" startAt="6"/>
            </a:pPr>
            <a:r>
              <a:rPr lang="en-US" sz="1800" b="1" dirty="0">
                <a:effectLst/>
                <a:latin typeface="Times New Roman" panose="02020603050405020304" pitchFamily="18" charset="0"/>
                <a:ea typeface="Calibri" panose="020F0502020204030204" pitchFamily="34" charset="0"/>
                <a:cs typeface="Mangal" panose="02040503050203030202" pitchFamily="18" charset="0"/>
              </a:rPr>
              <a:t>Communication: </a:t>
            </a:r>
            <a:r>
              <a:rPr lang="en-US" sz="1800" dirty="0">
                <a:effectLst/>
                <a:latin typeface="Times New Roman" panose="02020603050405020304" pitchFamily="18" charset="0"/>
                <a:ea typeface="Calibri" panose="020F0502020204030204" pitchFamily="34" charset="0"/>
                <a:cs typeface="Mangal" panose="02040503050203030202" pitchFamily="18" charset="0"/>
              </a:rPr>
              <a:t>A manager as to communicate plans, procedures, and other information to subordinates and other authorities. Communication is necessary to get feedback too. Thus, it is the responsibility of managers to develop a proper communication system in the organization.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AutoNum type="arabicPeriod" startAt="8"/>
            </a:pPr>
            <a:r>
              <a:rPr lang="en-US" sz="1800" b="1" dirty="0">
                <a:effectLst/>
                <a:latin typeface="Times New Roman" panose="02020603050405020304" pitchFamily="18" charset="0"/>
                <a:ea typeface="Calibri" panose="020F0502020204030204" pitchFamily="34" charset="0"/>
                <a:cs typeface="Mangal" panose="02040503050203030202" pitchFamily="18" charset="0"/>
              </a:rPr>
              <a:t>Supervision and control: </a:t>
            </a:r>
            <a:r>
              <a:rPr lang="en-US" sz="1800" dirty="0">
                <a:effectLst/>
                <a:latin typeface="Times New Roman" panose="02020603050405020304" pitchFamily="18" charset="0"/>
                <a:ea typeface="Calibri" panose="020F0502020204030204" pitchFamily="34" charset="0"/>
                <a:cs typeface="Mangal" panose="02040503050203030202" pitchFamily="18" charset="0"/>
              </a:rPr>
              <a:t>As a leader, manager has to supervise the performance of the subordinates and take necessary steps whenever necessary.</a:t>
            </a:r>
            <a:endParaRPr lang="en-US"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AutoNum type="arabicPeriod" startAt="8"/>
            </a:pPr>
            <a:r>
              <a:rPr lang="en-US" sz="1800" b="1" dirty="0">
                <a:effectLst/>
                <a:latin typeface="Times New Roman" panose="02020603050405020304" pitchFamily="18" charset="0"/>
                <a:ea typeface="Calibri" panose="020F0502020204030204" pitchFamily="34" charset="0"/>
                <a:cs typeface="Mangal" panose="02040503050203030202" pitchFamily="18" charset="0"/>
              </a:rPr>
              <a:t>Time management: </a:t>
            </a:r>
            <a:r>
              <a:rPr lang="en-US" sz="1800" dirty="0">
                <a:effectLst/>
                <a:latin typeface="Times New Roman" panose="02020603050405020304" pitchFamily="18" charset="0"/>
                <a:ea typeface="Calibri" panose="020F0502020204030204" pitchFamily="34" charset="0"/>
                <a:cs typeface="Mangal" panose="02040503050203030202" pitchFamily="18" charset="0"/>
              </a:rPr>
              <a:t>The leader’s functions include not only ensuring the quality and efficiency of work performed by the group, but also checking that the different stages of work are completed on time.</a:t>
            </a:r>
            <a:endParaRPr lang="en-US"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AutoNum type="arabicPeriod" startAt="8"/>
            </a:pPr>
            <a:r>
              <a:rPr lang="en-US" sz="1800" b="1" dirty="0">
                <a:effectLst/>
                <a:latin typeface="Times New Roman" panose="02020603050405020304" pitchFamily="18" charset="0"/>
                <a:ea typeface="Calibri" panose="020F0502020204030204" pitchFamily="34" charset="0"/>
                <a:cs typeface="Mangal" panose="02040503050203030202" pitchFamily="18" charset="0"/>
              </a:rPr>
              <a:t>Other functions: </a:t>
            </a:r>
            <a:r>
              <a:rPr lang="en-US" sz="1800" dirty="0">
                <a:effectLst/>
                <a:latin typeface="Times New Roman" panose="02020603050405020304" pitchFamily="18" charset="0"/>
                <a:ea typeface="Calibri" panose="020F0502020204030204" pitchFamily="34" charset="0"/>
                <a:cs typeface="Mangal" panose="02040503050203030202" pitchFamily="18" charset="0"/>
              </a:rPr>
              <a:t>Besides, the above mentioned functions, a managerial leader perform a number of functions such as the representation of workers, building employees’ morale, facilitating change etc.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181867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9268-EE8E-4355-B178-6F27FDAD1418}"/>
              </a:ext>
            </a:extLst>
          </p:cNvPr>
          <p:cNvSpPr>
            <a:spLocks noGrp="1"/>
          </p:cNvSpPr>
          <p:nvPr>
            <p:ph type="title"/>
          </p:nvPr>
        </p:nvSpPr>
        <p:spPr/>
        <p:txBody>
          <a:bodyPr/>
          <a:lstStyle/>
          <a:p>
            <a:r>
              <a:rPr lang="en-US" sz="3200" b="1" dirty="0">
                <a:effectLst/>
                <a:latin typeface="Times New Roman" panose="02020603050405020304" pitchFamily="18" charset="0"/>
                <a:ea typeface="Calibri" panose="020F0502020204030204" pitchFamily="34" charset="0"/>
                <a:cs typeface="Mangal" panose="02040503050203030202" pitchFamily="18" charset="0"/>
              </a:rPr>
              <a:t>Leadership styles</a:t>
            </a:r>
            <a:endParaRPr lang="en-US" dirty="0"/>
          </a:p>
        </p:txBody>
      </p:sp>
      <p:sp>
        <p:nvSpPr>
          <p:cNvPr id="3" name="Content Placeholder 2">
            <a:extLst>
              <a:ext uri="{FF2B5EF4-FFF2-40B4-BE49-F238E27FC236}">
                <a16:creationId xmlns:a16="http://schemas.microsoft.com/office/drawing/2014/main" id="{8713E315-2D52-4DDF-AC89-5F1E84BD9FF4}"/>
              </a:ext>
            </a:extLst>
          </p:cNvPr>
          <p:cNvSpPr>
            <a:spLocks noGrp="1"/>
          </p:cNvSpPr>
          <p:nvPr>
            <p:ph idx="1"/>
          </p:nvPr>
        </p:nvSpPr>
        <p:spPr/>
        <p:txBody>
          <a:bodyPr>
            <a:normAutofit/>
          </a:bodyPr>
          <a:lstStyle/>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Leadership style varies from one organization to another. It totally depends on the philosophy, attitude, personality and experience of individual leader. It also depends on the nature of the organization and the duties to be performed in it. There are basically four different types of leadership styles as follows: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Mangal" panose="02040503050203030202" pitchFamily="18" charset="0"/>
              </a:rPr>
              <a:t>Authoritarian style (leader centered): </a:t>
            </a:r>
            <a:r>
              <a:rPr lang="en-US" sz="1800" dirty="0">
                <a:effectLst/>
                <a:latin typeface="Times New Roman" panose="02020603050405020304" pitchFamily="18" charset="0"/>
                <a:ea typeface="Calibri" panose="020F0502020204030204" pitchFamily="34" charset="0"/>
                <a:cs typeface="Mangal" panose="02040503050203030202" pitchFamily="18" charset="0"/>
              </a:rPr>
              <a:t>This is also called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dictorial</a:t>
            </a:r>
            <a:r>
              <a:rPr lang="en-US" sz="1800" dirty="0">
                <a:effectLst/>
                <a:latin typeface="Times New Roman" panose="02020603050405020304" pitchFamily="18" charset="0"/>
                <a:ea typeface="Calibri" panose="020F0502020204030204" pitchFamily="34" charset="0"/>
                <a:cs typeface="Mangal" panose="02040503050203030202" pitchFamily="18" charset="0"/>
              </a:rPr>
              <a:t> or autocratic style. The leader has the unlimited authority and he uses fear, threat, authority and strength of their authority to get the things done. They don’t care about the employees feelings and use them for the goal accomplishment. They mainly take credit for the goal achievements and blame others for the failures. They make all the planning and decisions by themselves. They don’t provide any feedback for the work and thus misunderstanding always happens in the organization.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Mangal" panose="02040503050203030202" pitchFamily="18" charset="0"/>
              </a:rPr>
              <a:t>Paternalistic style (leader centered): </a:t>
            </a:r>
            <a:r>
              <a:rPr lang="en-US" sz="1800" dirty="0">
                <a:effectLst/>
                <a:latin typeface="Times New Roman" panose="02020603050405020304" pitchFamily="18" charset="0"/>
                <a:ea typeface="Calibri" panose="020F0502020204030204" pitchFamily="34" charset="0"/>
                <a:cs typeface="Mangal" panose="02040503050203030202" pitchFamily="18" charset="0"/>
              </a:rPr>
              <a:t>This is also called benevolent autocratic style. The leader is the main person to make decisions but treat, guide and protect his subordinates as children. They deal kindly with their subordinates and allow them some flexibility in work. There is little trust between the leader and subordinates. So, there is little feedback and poor upward communication. Subordinates cannot participate in decisions and they should do what they are told but they can also be creative sometimes.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122728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2E35-7E04-45DB-92E5-7DB191548F05}"/>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76E006C2-CDE6-4352-BD66-94ED23DCA760}"/>
              </a:ext>
            </a:extLst>
          </p:cNvPr>
          <p:cNvSpPr>
            <a:spLocks noGrp="1"/>
          </p:cNvSpPr>
          <p:nvPr>
            <p:ph idx="1"/>
          </p:nvPr>
        </p:nvSpPr>
        <p:spPr/>
        <p:txBody>
          <a:bodyPr>
            <a:normAutofit/>
          </a:bodyPr>
          <a:lstStyle/>
          <a:p>
            <a:pPr marL="342900" marR="0" lvl="0" indent="-342900" algn="just">
              <a:lnSpc>
                <a:spcPct val="115000"/>
              </a:lnSpc>
              <a:spcBef>
                <a:spcPts val="0"/>
              </a:spcBef>
              <a:spcAft>
                <a:spcPts val="0"/>
              </a:spcAft>
              <a:buAutoNum type="arabicPeriod" startAt="3"/>
            </a:pPr>
            <a:r>
              <a:rPr lang="en-US" sz="1800" b="1" dirty="0">
                <a:effectLst/>
                <a:latin typeface="Times New Roman" panose="02020603050405020304" pitchFamily="18" charset="0"/>
                <a:ea typeface="Calibri" panose="020F0502020204030204" pitchFamily="34" charset="0"/>
                <a:cs typeface="Mangal" panose="02040503050203030202" pitchFamily="18" charset="0"/>
              </a:rPr>
              <a:t>Participative style (Group centered): </a:t>
            </a:r>
            <a:r>
              <a:rPr lang="en-US" sz="1800" dirty="0">
                <a:effectLst/>
                <a:latin typeface="Times New Roman" panose="02020603050405020304" pitchFamily="18" charset="0"/>
                <a:ea typeface="Calibri" panose="020F0502020204030204" pitchFamily="34" charset="0"/>
                <a:cs typeface="Mangal" panose="02040503050203030202" pitchFamily="18" charset="0"/>
              </a:rPr>
              <a:t>This is also called democratic or consultative style. The leaders always try to persuade the subordinates for the work rather than forcing them. They encourage the employees for participative decision making and understand their feelings, and opinions. Since, the subordinates are involved in planning and decision making, they are highly motivated to work. They feel important and like to work more. The leaders share the information with the subordinates and guide them for the work. They focus on providing rewards than punishments. There is a process of two way communication in this style of leadership and it helps people to grow and take work initiatives. Since, the employees are highly motivated, the productivity is also higher. The basic problem in this style is time consumption for decision making and this style is not applicable when decisions are be given immediately.</a:t>
            </a:r>
          </a:p>
          <a:p>
            <a:pPr marL="342900" marR="0" lvl="0" indent="-342900" algn="just">
              <a:lnSpc>
                <a:spcPct val="115000"/>
              </a:lnSpc>
              <a:spcBef>
                <a:spcPts val="0"/>
              </a:spcBef>
              <a:spcAft>
                <a:spcPts val="0"/>
              </a:spcAft>
              <a:buAutoNum type="arabicPeriod" startAt="3"/>
            </a:pPr>
            <a:r>
              <a:rPr lang="en-US" sz="1800" b="1" dirty="0">
                <a:effectLst/>
                <a:latin typeface="Times New Roman" panose="02020603050405020304" pitchFamily="18" charset="0"/>
                <a:ea typeface="Calibri" panose="020F0502020204030204" pitchFamily="34" charset="0"/>
                <a:cs typeface="Mangal" panose="02040503050203030202" pitchFamily="18" charset="0"/>
              </a:rPr>
              <a:t>Laissez-faire style (individual centered): </a:t>
            </a:r>
            <a:r>
              <a:rPr lang="en-US" sz="1800" dirty="0">
                <a:effectLst/>
                <a:latin typeface="Times New Roman" panose="02020603050405020304" pitchFamily="18" charset="0"/>
                <a:ea typeface="Calibri" panose="020F0502020204030204" pitchFamily="34" charset="0"/>
                <a:cs typeface="Mangal" panose="02040503050203030202" pitchFamily="18" charset="0"/>
              </a:rPr>
              <a:t>It is also called free rein style. In this style, subordinates have complete freedom of choice and can do as they like. Leaders don’t get involved in the decision making and allow subordinates to make decisions. The group run the work themselves. The subordinates make their goals. The leaders encourage the subordinates to operate freely and don’t guide them unless the subordinates request them for help. This style creates more anxiety and tension to the subordinates. This style is not suitable for those conditions when the subordinates are not skilled and qualified to perform the duties themselves.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3908874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Trait theory</a:t>
            </a:r>
          </a:p>
        </p:txBody>
      </p:sp>
      <p:sp>
        <p:nvSpPr>
          <p:cNvPr id="3" name="Content Placeholder 2"/>
          <p:cNvSpPr>
            <a:spLocks noGrp="1"/>
          </p:cNvSpPr>
          <p:nvPr>
            <p:ph idx="1"/>
          </p:nvPr>
        </p:nvSpPr>
        <p:spPr/>
        <p:txBody>
          <a:bodyPr>
            <a:noAutofit/>
          </a:bodyPr>
          <a:lstStyle/>
          <a:p>
            <a:pPr algn="just">
              <a:buNone/>
            </a:pPr>
            <a:r>
              <a:rPr lang="en-US" sz="2000" dirty="0"/>
              <a:t>This approach is also known as great-man theory of literature. This is oldest leadership perspective. About the 1</a:t>
            </a:r>
            <a:r>
              <a:rPr lang="en-US" sz="2000" baseline="30000" dirty="0"/>
              <a:t>st</a:t>
            </a:r>
            <a:r>
              <a:rPr lang="en-US" sz="2000" dirty="0"/>
              <a:t> half of the 20</a:t>
            </a:r>
            <a:r>
              <a:rPr lang="en-US" sz="2000" baseline="30000" dirty="0"/>
              <a:t>th</a:t>
            </a:r>
            <a:r>
              <a:rPr lang="en-US" sz="2000" dirty="0"/>
              <a:t> century was popular. This approach assumes that leaders are born, not made. The heredity was considered as the main determinant factor. Leadership is the function of heredity. Ralph </a:t>
            </a:r>
            <a:r>
              <a:rPr lang="en-US" sz="2000" dirty="0" err="1"/>
              <a:t>stogdill</a:t>
            </a:r>
            <a:r>
              <a:rPr lang="en-US" sz="2000" dirty="0"/>
              <a:t> found in 1948 leaders tend to be higher than the non leaders on: intelligence, self confidence, dominance, activity level, task-relevant knowledge, and energy.</a:t>
            </a:r>
          </a:p>
          <a:p>
            <a:pPr algn="just">
              <a:buNone/>
            </a:pPr>
            <a:r>
              <a:rPr lang="en-US" sz="2000" b="1" dirty="0"/>
              <a:t>Edwin E. </a:t>
            </a:r>
            <a:r>
              <a:rPr lang="en-US" sz="2000" b="1" dirty="0" err="1"/>
              <a:t>Ghiselli</a:t>
            </a:r>
            <a:r>
              <a:rPr lang="en-US" sz="2000" dirty="0"/>
              <a:t> (1971) identified the following traits of effective leadership as: initiative, supervisory ability, self-assurance, decisiveness and maturity.</a:t>
            </a:r>
          </a:p>
          <a:p>
            <a:pPr algn="just">
              <a:buNone/>
            </a:pPr>
            <a:r>
              <a:rPr lang="en-US" sz="2000" dirty="0"/>
              <a:t>Other theories such as physical (height, weight, body shape, age); the mental (intelligence, stress, qualification, experience, handwriting pattern); and the emotional (maturity, integrity, motivation, social ability, personality); the managerial (supervisory ability, managerial skills, self assurance, decisiveness) characteristics were identified as determinants of leadership. </a:t>
            </a:r>
          </a:p>
          <a:p>
            <a:pPr algn="just">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algn="just">
              <a:buNone/>
            </a:pPr>
            <a:r>
              <a:rPr lang="en-US" sz="2000" dirty="0"/>
              <a:t>The serious problem was that their findings were inconsistent and inconclusive. E.g.: sometimes height may be important and others in another time. However, the theorists acknowledge two insights, which are now a day accepted by many people involved in leadership:</a:t>
            </a:r>
          </a:p>
          <a:p>
            <a:pPr lvl="0" algn="just">
              <a:buNone/>
            </a:pPr>
            <a:r>
              <a:rPr lang="en-US" sz="2000" dirty="0"/>
              <a:t>Trait must be expressed in the leader’s behavior if they are to be important</a:t>
            </a:r>
          </a:p>
          <a:p>
            <a:pPr lvl="0" algn="just">
              <a:buNone/>
            </a:pPr>
            <a:r>
              <a:rPr lang="en-US" sz="2000" dirty="0"/>
              <a:t>Different types of tasks were required for different leaders and behavior</a:t>
            </a:r>
          </a:p>
          <a:p>
            <a:pPr>
              <a:buNone/>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F26322008C8141B4435E203426DDF6" ma:contentTypeVersion="8" ma:contentTypeDescription="Create a new document." ma:contentTypeScope="" ma:versionID="5bab1a6c36f1c170e4288c2c6f2f624f">
  <xsd:schema xmlns:xsd="http://www.w3.org/2001/XMLSchema" xmlns:xs="http://www.w3.org/2001/XMLSchema" xmlns:p="http://schemas.microsoft.com/office/2006/metadata/properties" xmlns:ns2="5bab5dc0-8d59-4a96-901a-64ce58ef0aea" targetNamespace="http://schemas.microsoft.com/office/2006/metadata/properties" ma:root="true" ma:fieldsID="699d0e1eaf5822409aa7aa579b93fb4d" ns2:_="">
    <xsd:import namespace="5bab5dc0-8d59-4a96-901a-64ce58ef0a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b5dc0-8d59-4a96-901a-64ce58ef0a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F507B2-3573-4A93-AEBD-C2BACE105FB4}"/>
</file>

<file path=customXml/itemProps2.xml><?xml version="1.0" encoding="utf-8"?>
<ds:datastoreItem xmlns:ds="http://schemas.openxmlformats.org/officeDocument/2006/customXml" ds:itemID="{DB1B8895-4C00-4C25-AB55-7D901900E969}"/>
</file>

<file path=customXml/itemProps3.xml><?xml version="1.0" encoding="utf-8"?>
<ds:datastoreItem xmlns:ds="http://schemas.openxmlformats.org/officeDocument/2006/customXml" ds:itemID="{8DC3E029-1C3E-40A5-A116-41067A95B2BD}"/>
</file>

<file path=docProps/app.xml><?xml version="1.0" encoding="utf-8"?>
<Properties xmlns="http://schemas.openxmlformats.org/officeDocument/2006/extended-properties" xmlns:vt="http://schemas.openxmlformats.org/officeDocument/2006/docPropsVTypes">
  <TotalTime>124</TotalTime>
  <Words>4610</Words>
  <Application>Microsoft Office PowerPoint</Application>
  <PresentationFormat>Widescreen</PresentationFormat>
  <Paragraphs>273</Paragraphs>
  <Slides>37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Calibri Light</vt:lpstr>
      <vt:lpstr>Times New Roman</vt:lpstr>
      <vt:lpstr>Wingdings</vt:lpstr>
      <vt:lpstr>Office Theme</vt:lpstr>
      <vt:lpstr>Photo Editor Photo</vt:lpstr>
      <vt:lpstr>Leadership and conflict</vt:lpstr>
      <vt:lpstr>Contents</vt:lpstr>
      <vt:lpstr>Leadership</vt:lpstr>
      <vt:lpstr>Functions of managerial leader</vt:lpstr>
      <vt:lpstr>Cont…</vt:lpstr>
      <vt:lpstr>Leadership styles</vt:lpstr>
      <vt:lpstr>Cont…</vt:lpstr>
      <vt:lpstr>Trait theory</vt:lpstr>
      <vt:lpstr>Cont…</vt:lpstr>
      <vt:lpstr> The Leadership Behavior approach </vt:lpstr>
      <vt:lpstr>Cont…</vt:lpstr>
      <vt:lpstr>Cont…</vt:lpstr>
      <vt:lpstr>Managerial Grid theory</vt:lpstr>
      <vt:lpstr>Cont…</vt:lpstr>
      <vt:lpstr>The Managerial Grid (Blake and Mouton)</vt:lpstr>
      <vt:lpstr>Fiedler’s contingency model</vt:lpstr>
      <vt:lpstr>Cont…</vt:lpstr>
      <vt:lpstr>Cont…</vt:lpstr>
      <vt:lpstr>Cont…</vt:lpstr>
      <vt:lpstr>Path Goal Theory</vt:lpstr>
      <vt:lpstr>Cont…</vt:lpstr>
      <vt:lpstr>Cont…</vt:lpstr>
      <vt:lpstr>Groups</vt:lpstr>
      <vt:lpstr>Group formation</vt:lpstr>
      <vt:lpstr>Cont…</vt:lpstr>
      <vt:lpstr>Types of groups</vt:lpstr>
      <vt:lpstr>Conflict</vt:lpstr>
      <vt:lpstr>Types and levels</vt:lpstr>
      <vt:lpstr>Cont…</vt:lpstr>
      <vt:lpstr>Cont… </vt:lpstr>
      <vt:lpstr>Cont…</vt:lpstr>
      <vt:lpstr>Functional Vs Dysfunctional organizational conflicts</vt:lpstr>
      <vt:lpstr>Cont…</vt:lpstr>
      <vt:lpstr>Conflict management</vt:lpstr>
      <vt:lpstr>Interpersonal conflict management</vt:lpstr>
      <vt:lpstr>Cont…</vt:lpstr>
      <vt:lpstr>Structural Conflict Management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Rimal</dc:creator>
  <cp:lastModifiedBy>Ashutosh Rimal</cp:lastModifiedBy>
  <cp:revision>8</cp:revision>
  <dcterms:created xsi:type="dcterms:W3CDTF">2021-07-29T15:53:52Z</dcterms:created>
  <dcterms:modified xsi:type="dcterms:W3CDTF">2021-10-04T15:51:10Z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0x01010010F26322008C8141B4435E203426DDF6</vt:lpwstr>
  </property>
</Properties>
</file>