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88" r:id="rId7"/>
    <p:sldId id="279" r:id="rId8"/>
    <p:sldId id="280" r:id="rId9"/>
    <p:sldId id="281" r:id="rId10"/>
    <p:sldId id="282" r:id="rId11"/>
    <p:sldId id="287" r:id="rId12"/>
    <p:sldId id="283" r:id="rId13"/>
    <p:sldId id="482" r:id="rId14"/>
    <p:sldId id="483" r:id="rId15"/>
    <p:sldId id="485" r:id="rId16"/>
    <p:sldId id="486" r:id="rId17"/>
    <p:sldId id="487" r:id="rId18"/>
    <p:sldId id="284" r:id="rId19"/>
    <p:sldId id="285"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F51408-BA23-4046-B560-D32A71E2F617}"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51408-BA23-4046-B560-D32A71E2F617}"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51408-BA23-4046-B560-D32A71E2F617}"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51408-BA23-4046-B560-D32A71E2F617}"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51408-BA23-4046-B560-D32A71E2F617}"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F51408-BA23-4046-B560-D32A71E2F617}"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F51408-BA23-4046-B560-D32A71E2F617}" type="datetimeFigureOut">
              <a:rPr lang="en-US" smtClean="0"/>
              <a:pPr/>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F51408-BA23-4046-B560-D32A71E2F617}"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51408-BA23-4046-B560-D32A71E2F617}" type="datetimeFigureOut">
              <a:rPr lang="en-US" smtClean="0"/>
              <a:pPr/>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51408-BA23-4046-B560-D32A71E2F617}"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F51408-BA23-4046-B560-D32A71E2F617}"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A47C7-3769-4DBB-9A57-0FCECC4F16F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51408-BA23-4046-B560-D32A71E2F617}" type="datetimeFigureOut">
              <a:rPr lang="en-US" smtClean="0"/>
              <a:pPr/>
              <a:t>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A47C7-3769-4DBB-9A57-0FCECC4F16F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Communication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457200" y="1219200"/>
            <a:ext cx="7924800" cy="5029200"/>
          </a:xfrm>
        </p:spPr>
        <p:txBody>
          <a:bodyPr>
            <a:noAutofit/>
          </a:bodyPr>
          <a:lstStyle/>
          <a:p>
            <a:pPr lvl="0" algn="just">
              <a:buNone/>
            </a:pPr>
            <a:r>
              <a:rPr lang="en-US" sz="1800" b="1" dirty="0">
                <a:latin typeface="Times New Roman" panose="02020603050405020304" pitchFamily="18" charset="0"/>
                <a:cs typeface="Times New Roman" panose="02020603050405020304" pitchFamily="18" charset="0"/>
              </a:rPr>
              <a:t>Wheel network: </a:t>
            </a:r>
            <a:r>
              <a:rPr lang="en-US" sz="1800" dirty="0">
                <a:latin typeface="Times New Roman" panose="02020603050405020304" pitchFamily="18" charset="0"/>
                <a:cs typeface="Times New Roman" panose="02020603050405020304" pitchFamily="18" charset="0"/>
              </a:rPr>
              <a:t>This structure is wheel shaped. Under this, all communication is done through one central person- a manager or a group leader. This is the most centralized structure because one person receives and disseminates all information.</a:t>
            </a:r>
          </a:p>
          <a:p>
            <a:pPr lvl="0" algn="just">
              <a:buNone/>
            </a:pPr>
            <a:r>
              <a:rPr lang="en-US" sz="1800" b="1" dirty="0">
                <a:latin typeface="Times New Roman" panose="02020603050405020304" pitchFamily="18" charset="0"/>
                <a:cs typeface="Times New Roman" panose="02020603050405020304" pitchFamily="18" charset="0"/>
              </a:rPr>
              <a:t>Y network: </a:t>
            </a:r>
            <a:r>
              <a:rPr lang="en-US" sz="1800" dirty="0">
                <a:latin typeface="Times New Roman" panose="02020603050405020304" pitchFamily="18" charset="0"/>
                <a:cs typeface="Times New Roman" panose="02020603050405020304" pitchFamily="18" charset="0"/>
              </a:rPr>
              <a:t>This structure is Y shaped. Under this, two supervisors communicate with the single subordinate. Here 1 has two supervisors as 4 and 5 whom he has to report. </a:t>
            </a:r>
          </a:p>
          <a:p>
            <a:pPr lvl="0" algn="just">
              <a:buNone/>
            </a:pPr>
            <a:r>
              <a:rPr lang="en-US" sz="1800" b="1" dirty="0">
                <a:latin typeface="Times New Roman" panose="02020603050405020304" pitchFamily="18" charset="0"/>
                <a:cs typeface="Times New Roman" panose="02020603050405020304" pitchFamily="18" charset="0"/>
              </a:rPr>
              <a:t>Chain network: </a:t>
            </a:r>
            <a:r>
              <a:rPr lang="en-US" sz="1800" dirty="0">
                <a:latin typeface="Times New Roman" panose="02020603050405020304" pitchFamily="18" charset="0"/>
                <a:cs typeface="Times New Roman" panose="02020603050405020304" pitchFamily="18" charset="0"/>
              </a:rPr>
              <a:t>Chain network is the vertical form of communication in which a person can communicate only with his immediate superior or subordinate. Thus it rigidly follows the formal organization structure and the chain of command.</a:t>
            </a:r>
          </a:p>
          <a:p>
            <a:pPr lvl="0" algn="just">
              <a:buNone/>
            </a:pPr>
            <a:r>
              <a:rPr lang="en-US" sz="1800" b="1" dirty="0">
                <a:latin typeface="Times New Roman" panose="02020603050405020304" pitchFamily="18" charset="0"/>
                <a:cs typeface="Times New Roman" panose="02020603050405020304" pitchFamily="18" charset="0"/>
              </a:rPr>
              <a:t>Circle network: </a:t>
            </a:r>
            <a:r>
              <a:rPr lang="en-US" sz="1800" dirty="0">
                <a:latin typeface="Times New Roman" panose="02020603050405020304" pitchFamily="18" charset="0"/>
                <a:cs typeface="Times New Roman" panose="02020603050405020304" pitchFamily="18" charset="0"/>
              </a:rPr>
              <a:t>Circle network is the horizontal form of communication in which a person can communicate only to the persons next to his/her right or left. In meetings this form of communication generally exists.</a:t>
            </a:r>
          </a:p>
          <a:p>
            <a:pPr lvl="0" algn="just">
              <a:buNone/>
            </a:pPr>
            <a:r>
              <a:rPr lang="en-US" sz="1800" b="1" dirty="0">
                <a:latin typeface="Times New Roman" panose="02020603050405020304" pitchFamily="18" charset="0"/>
                <a:cs typeface="Times New Roman" panose="02020603050405020304" pitchFamily="18" charset="0"/>
              </a:rPr>
              <a:t>All channel networks: </a:t>
            </a:r>
            <a:r>
              <a:rPr lang="en-US" sz="1800" dirty="0">
                <a:latin typeface="Times New Roman" panose="02020603050405020304" pitchFamily="18" charset="0"/>
                <a:cs typeface="Times New Roman" panose="02020603050405020304" pitchFamily="18" charset="0"/>
              </a:rPr>
              <a:t>This communication is free from all restrictions and thus there is free flow of communication. This form of communication structure generally exists in informal groups. </a:t>
            </a:r>
          </a:p>
          <a:p>
            <a:pPr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F18F-B30F-4708-8860-4EF3B7E8E756}"/>
              </a:ext>
            </a:extLst>
          </p:cNvPr>
          <p:cNvSpPr>
            <a:spLocks noGrp="1"/>
          </p:cNvSpPr>
          <p:nvPr>
            <p:ph type="title"/>
          </p:nvPr>
        </p:nvSpPr>
        <p:spPr/>
        <p:txBody>
          <a:bodyPr/>
          <a:lstStyle/>
          <a:p>
            <a:r>
              <a:rPr lang="en-US" dirty="0"/>
              <a:t>Informal communication network</a:t>
            </a:r>
          </a:p>
        </p:txBody>
      </p:sp>
      <p:pic>
        <p:nvPicPr>
          <p:cNvPr id="5" name="Content Placeholder 4">
            <a:extLst>
              <a:ext uri="{FF2B5EF4-FFF2-40B4-BE49-F238E27FC236}">
                <a16:creationId xmlns:a16="http://schemas.microsoft.com/office/drawing/2014/main" id="{1AE8FD75-8A12-4E13-8967-783D9EA27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731" y="2010189"/>
            <a:ext cx="7116417" cy="3508514"/>
          </a:xfrm>
        </p:spPr>
      </p:pic>
    </p:spTree>
    <p:extLst>
      <p:ext uri="{BB962C8B-B14F-4D97-AF65-F5344CB8AC3E}">
        <p14:creationId xmlns:p14="http://schemas.microsoft.com/office/powerpoint/2010/main" val="97991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Forms of informal communication network</a:t>
            </a:r>
            <a:br>
              <a:rPr lang="en-US" dirty="0"/>
            </a:br>
            <a:endParaRPr lang="en-US" dirty="0"/>
          </a:p>
        </p:txBody>
      </p:sp>
      <p:sp>
        <p:nvSpPr>
          <p:cNvPr id="3" name="Content Placeholder 2"/>
          <p:cNvSpPr>
            <a:spLocks noGrp="1"/>
          </p:cNvSpPr>
          <p:nvPr>
            <p:ph idx="1"/>
          </p:nvPr>
        </p:nvSpPr>
        <p:spPr>
          <a:xfrm>
            <a:off x="457200" y="1295400"/>
            <a:ext cx="8153400" cy="5287962"/>
          </a:xfrm>
        </p:spPr>
        <p:txBody>
          <a:bodyPr>
            <a:normAutofit fontScale="55000" lnSpcReduction="20000"/>
          </a:bodyPr>
          <a:lstStyle/>
          <a:p>
            <a:pPr lvl="0" algn="just">
              <a:buNone/>
            </a:pPr>
            <a:r>
              <a:rPr lang="en-US" b="1" dirty="0">
                <a:latin typeface="Times New Roman" pitchFamily="18" charset="0"/>
                <a:cs typeface="Times New Roman" pitchFamily="18" charset="0"/>
              </a:rPr>
              <a:t>Grapevine</a:t>
            </a:r>
            <a:r>
              <a:rPr lang="en-US" dirty="0">
                <a:latin typeface="Times New Roman" pitchFamily="18" charset="0"/>
                <a:cs typeface="Times New Roman" pitchFamily="18" charset="0"/>
              </a:rPr>
              <a:t>: Grapevine is the social network of informal communication. Grapevine cuts across the formal channels of communication. Hence, this is a good source of communication. John </a:t>
            </a:r>
            <a:r>
              <a:rPr lang="en-US" dirty="0" err="1">
                <a:latin typeface="Times New Roman" pitchFamily="18" charset="0"/>
                <a:cs typeface="Times New Roman" pitchFamily="18" charset="0"/>
              </a:rPr>
              <a:t>Newstrom</a:t>
            </a:r>
            <a:r>
              <a:rPr lang="en-US" dirty="0">
                <a:latin typeface="Times New Roman" pitchFamily="18" charset="0"/>
                <a:cs typeface="Times New Roman" pitchFamily="18" charset="0"/>
              </a:rPr>
              <a:t> and Keith Davis (1993) have identified four possible types of grapevine chains:</a:t>
            </a:r>
          </a:p>
          <a:p>
            <a:pPr lvl="0" algn="just">
              <a:buNone/>
            </a:pP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Single stand chain: </a:t>
            </a:r>
            <a:r>
              <a:rPr lang="en-US" dirty="0">
                <a:latin typeface="Times New Roman" pitchFamily="18" charset="0"/>
                <a:cs typeface="Times New Roman" pitchFamily="18" charset="0"/>
              </a:rPr>
              <a:t>Person A tells something to person B, who tells it to person C and so on down the line. In this chain, each person tells to the one next to him or her. </a:t>
            </a:r>
          </a:p>
          <a:p>
            <a:pPr lvl="0" algn="just">
              <a:buNone/>
            </a:pPr>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Gossip chain: </a:t>
            </a:r>
            <a:r>
              <a:rPr lang="en-US" dirty="0">
                <a:latin typeface="Times New Roman" pitchFamily="18" charset="0"/>
                <a:cs typeface="Times New Roman" pitchFamily="18" charset="0"/>
              </a:rPr>
              <a:t>One person seeks out and tells everyone the information of an interesting, but non-job-related nature. In this chain, one person tells the information to all.</a:t>
            </a:r>
          </a:p>
          <a:p>
            <a:pPr lvl="0" algn="just">
              <a:buNone/>
            </a:pPr>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Probability chain: </a:t>
            </a:r>
            <a:r>
              <a:rPr lang="en-US" dirty="0">
                <a:latin typeface="Times New Roman" pitchFamily="18" charset="0"/>
                <a:cs typeface="Times New Roman" pitchFamily="18" charset="0"/>
              </a:rPr>
              <a:t>Individuals offer information to others indifferently. In this chain, one person randomly tells the information to others. </a:t>
            </a:r>
          </a:p>
          <a:p>
            <a:pPr lvl="0" algn="just">
              <a:buNone/>
            </a:pPr>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Cluster chain: </a:t>
            </a:r>
            <a:r>
              <a:rPr lang="en-US" dirty="0">
                <a:latin typeface="Times New Roman" pitchFamily="18" charset="0"/>
                <a:cs typeface="Times New Roman" pitchFamily="18" charset="0"/>
              </a:rPr>
              <a:t>Person A conveys the information to a few selected individuals, some of whom then inform a few selected others. In this chain, the person tells the information to the selected ones. </a:t>
            </a:r>
          </a:p>
          <a:p>
            <a:pPr lvl="0" algn="just">
              <a:buNone/>
            </a:pPr>
            <a:r>
              <a:rPr lang="en-US" b="1" dirty="0">
                <a:latin typeface="Times New Roman" pitchFamily="18" charset="0"/>
                <a:cs typeface="Times New Roman" pitchFamily="18" charset="0"/>
              </a:rPr>
              <a:t>The rumors</a:t>
            </a:r>
            <a:r>
              <a:rPr lang="en-US" dirty="0">
                <a:latin typeface="Times New Roman" pitchFamily="18" charset="0"/>
                <a:cs typeface="Times New Roman" pitchFamily="18" charset="0"/>
              </a:rPr>
              <a:t>: Rumors are the stories based on very little that are verifiable. A rumor is a widely spread opinion without authority for its truth. They are spread throughout the organization. A rumor has three components.</a:t>
            </a:r>
          </a:p>
          <a:p>
            <a:pPr lvl="0" algn="just"/>
            <a:r>
              <a:rPr lang="en-US" dirty="0">
                <a:latin typeface="Times New Roman" pitchFamily="18" charset="0"/>
                <a:cs typeface="Times New Roman" pitchFamily="18" charset="0"/>
              </a:rPr>
              <a:t>The target is the object of rumor. For example real juice contains germs</a:t>
            </a:r>
          </a:p>
          <a:p>
            <a:pPr lvl="0" algn="just"/>
            <a:r>
              <a:rPr lang="en-US" dirty="0">
                <a:latin typeface="Times New Roman" pitchFamily="18" charset="0"/>
                <a:cs typeface="Times New Roman" pitchFamily="18" charset="0"/>
              </a:rPr>
              <a:t>The allegation is the rumor’s point about the target</a:t>
            </a:r>
          </a:p>
          <a:p>
            <a:pPr lvl="0" algn="just"/>
            <a:r>
              <a:rPr lang="en-US" dirty="0">
                <a:latin typeface="Times New Roman" pitchFamily="18" charset="0"/>
                <a:cs typeface="Times New Roman" pitchFamily="18" charset="0"/>
              </a:rPr>
              <a:t>The rumor has a source, the communicator of rumor. </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0CA9-35C2-44CB-B263-FE115ACAE381}"/>
              </a:ext>
            </a:extLst>
          </p:cNvPr>
          <p:cNvSpPr>
            <a:spLocks noGrp="1"/>
          </p:cNvSpPr>
          <p:nvPr>
            <p:ph type="title"/>
          </p:nvPr>
        </p:nvSpPr>
        <p:spPr>
          <a:xfrm>
            <a:off x="612775" y="152400"/>
            <a:ext cx="8378825" cy="1066800"/>
          </a:xfrm>
        </p:spPr>
        <p:txBody>
          <a:bodyPr>
            <a:normAutofit/>
          </a:bodyPr>
          <a:lstStyle/>
          <a:p>
            <a:pPr>
              <a:defRPr/>
            </a:pPr>
            <a:r>
              <a:rPr lang="en-US" sz="4000" b="1" dirty="0">
                <a:solidFill>
                  <a:schemeClr val="tx1"/>
                </a:solidFill>
                <a:latin typeface="Calibri" pitchFamily="34" charset="0"/>
                <a:cs typeface="Calibri" pitchFamily="34" charset="0"/>
              </a:rPr>
              <a:t>Types of Communication</a:t>
            </a:r>
          </a:p>
        </p:txBody>
      </p:sp>
      <p:sp>
        <p:nvSpPr>
          <p:cNvPr id="21507" name="Content Placeholder 2">
            <a:extLst>
              <a:ext uri="{FF2B5EF4-FFF2-40B4-BE49-F238E27FC236}">
                <a16:creationId xmlns:a16="http://schemas.microsoft.com/office/drawing/2014/main" id="{12462965-8CED-41F6-A89F-52999C81BF5F}"/>
              </a:ext>
            </a:extLst>
          </p:cNvPr>
          <p:cNvSpPr>
            <a:spLocks noGrp="1"/>
          </p:cNvSpPr>
          <p:nvPr>
            <p:ph sz="quarter" idx="1"/>
          </p:nvPr>
        </p:nvSpPr>
        <p:spPr>
          <a:xfrm>
            <a:off x="612775" y="1600200"/>
            <a:ext cx="8153400" cy="4648200"/>
          </a:xfrm>
        </p:spPr>
        <p:txBody>
          <a:bodyPr/>
          <a:lstStyle/>
          <a:p>
            <a:pPr marL="514350" indent="-514350" algn="just">
              <a:buFont typeface="Wingdings" panose="05000000000000000000" pitchFamily="2" charset="2"/>
              <a:buNone/>
            </a:pPr>
            <a:r>
              <a:rPr lang="en-US" altLang="en-US" sz="2800" b="0" i="1">
                <a:latin typeface="Calibri" panose="020F0502020204030204" pitchFamily="34" charset="0"/>
                <a:cs typeface="Calibri" panose="020F0502020204030204" pitchFamily="34" charset="0"/>
              </a:rPr>
              <a:t>The following are the common types of communication:</a:t>
            </a:r>
          </a:p>
          <a:p>
            <a:pPr marL="514350" indent="-514350" algn="just">
              <a:buFont typeface="Wingdings" panose="05000000000000000000" pitchFamily="2" charset="2"/>
              <a:buAutoNum type="alphaUcPeriod"/>
            </a:pPr>
            <a:r>
              <a:rPr lang="en-US" altLang="en-US" sz="2800" b="0">
                <a:latin typeface="Calibri" panose="020F0502020204030204" pitchFamily="34" charset="0"/>
                <a:cs typeface="Calibri" panose="020F0502020204030204" pitchFamily="34" charset="0"/>
              </a:rPr>
              <a:t>Formal Communication.</a:t>
            </a:r>
          </a:p>
          <a:p>
            <a:pPr marL="514350" indent="-514350" algn="just">
              <a:buFont typeface="Wingdings" panose="05000000000000000000" pitchFamily="2" charset="2"/>
              <a:buAutoNum type="alphaUcPeriod"/>
            </a:pPr>
            <a:r>
              <a:rPr lang="en-US" altLang="en-US" sz="2800" b="0">
                <a:latin typeface="Calibri" panose="020F0502020204030204" pitchFamily="34" charset="0"/>
                <a:cs typeface="Calibri" panose="020F0502020204030204" pitchFamily="34" charset="0"/>
              </a:rPr>
              <a:t>Informal Communication.</a:t>
            </a:r>
          </a:p>
          <a:p>
            <a:pPr marL="514350" indent="-514350" algn="just">
              <a:buFont typeface="Wingdings" panose="05000000000000000000" pitchFamily="2" charset="2"/>
              <a:buAutoNum type="alphaUcPeriod"/>
            </a:pPr>
            <a:r>
              <a:rPr lang="en-US" altLang="en-US" sz="2800" b="0">
                <a:latin typeface="Calibri" panose="020F0502020204030204" pitchFamily="34" charset="0"/>
                <a:cs typeface="Calibri" panose="020F0502020204030204" pitchFamily="34" charset="0"/>
              </a:rPr>
              <a:t>Interpersonal Communication (oral and written)</a:t>
            </a:r>
          </a:p>
          <a:p>
            <a:pPr marL="514350" indent="-514350" algn="just">
              <a:buFont typeface="Wingdings" panose="05000000000000000000" pitchFamily="2" charset="2"/>
              <a:buAutoNum type="alphaUcPeriod"/>
            </a:pPr>
            <a:r>
              <a:rPr lang="en-US" altLang="en-US" sz="2800" b="0">
                <a:latin typeface="Calibri" panose="020F0502020204030204" pitchFamily="34" charset="0"/>
                <a:cs typeface="Calibri" panose="020F0502020204030204" pitchFamily="34" charset="0"/>
              </a:rPr>
              <a:t>Non-verbal Communication.</a:t>
            </a:r>
          </a:p>
        </p:txBody>
      </p:sp>
      <p:sp>
        <p:nvSpPr>
          <p:cNvPr id="21508" name="Slide Number Placeholder 3">
            <a:extLst>
              <a:ext uri="{FF2B5EF4-FFF2-40B4-BE49-F238E27FC236}">
                <a16:creationId xmlns:a16="http://schemas.microsoft.com/office/drawing/2014/main" id="{5FCEE1CB-4D65-43CA-A2F5-52B3D3362B2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6A25-9D3B-4439-86D4-6401B7A6A9CA}"/>
              </a:ext>
            </a:extLst>
          </p:cNvPr>
          <p:cNvSpPr>
            <a:spLocks noGrp="1"/>
          </p:cNvSpPr>
          <p:nvPr>
            <p:ph type="title"/>
          </p:nvPr>
        </p:nvSpPr>
        <p:spPr>
          <a:xfrm>
            <a:off x="612775" y="152400"/>
            <a:ext cx="8378825" cy="1066800"/>
          </a:xfrm>
        </p:spPr>
        <p:txBody>
          <a:bodyPr>
            <a:normAutofit fontScale="90000"/>
          </a:bodyPr>
          <a:lstStyle/>
          <a:p>
            <a:pPr>
              <a:defRPr/>
            </a:pPr>
            <a:br>
              <a:rPr lang="en-US" sz="4000" b="1" dirty="0">
                <a:solidFill>
                  <a:schemeClr val="tx2"/>
                </a:solidFill>
              </a:rPr>
            </a:br>
            <a:r>
              <a:rPr lang="en-US" sz="4000" dirty="0">
                <a:solidFill>
                  <a:schemeClr val="tx2"/>
                </a:solidFill>
              </a:rPr>
              <a:t>Formal Communication.</a:t>
            </a:r>
            <a:br>
              <a:rPr lang="en-US" sz="4000" dirty="0">
                <a:solidFill>
                  <a:schemeClr val="tx2"/>
                </a:solidFill>
              </a:rPr>
            </a:br>
            <a:endParaRPr lang="en-US" sz="4000" b="1" dirty="0"/>
          </a:p>
        </p:txBody>
      </p:sp>
      <p:sp>
        <p:nvSpPr>
          <p:cNvPr id="22531" name="Content Placeholder 2">
            <a:extLst>
              <a:ext uri="{FF2B5EF4-FFF2-40B4-BE49-F238E27FC236}">
                <a16:creationId xmlns:a16="http://schemas.microsoft.com/office/drawing/2014/main" id="{C06A90BB-183E-4823-A40F-D43C8678EE40}"/>
              </a:ext>
            </a:extLst>
          </p:cNvPr>
          <p:cNvSpPr>
            <a:spLocks noGrp="1"/>
          </p:cNvSpPr>
          <p:nvPr>
            <p:ph sz="quarter" idx="1"/>
          </p:nvPr>
        </p:nvSpPr>
        <p:spPr>
          <a:xfrm>
            <a:off x="612775" y="1600200"/>
            <a:ext cx="8153400" cy="4648200"/>
          </a:xfrm>
        </p:spPr>
        <p:txBody>
          <a:bodyPr/>
          <a:lstStyle/>
          <a:p>
            <a:pPr marL="514350" indent="-514350" algn="just"/>
            <a:r>
              <a:rPr lang="en-US" altLang="en-US" sz="2800" b="0">
                <a:latin typeface="Calibri" panose="020F0502020204030204" pitchFamily="34" charset="0"/>
                <a:cs typeface="Calibri" panose="020F0502020204030204" pitchFamily="34" charset="0"/>
              </a:rPr>
              <a:t>In formal communication, information flows through formally defined channels.</a:t>
            </a:r>
          </a:p>
          <a:p>
            <a:pPr marL="514350" indent="-514350" algn="just"/>
            <a:r>
              <a:rPr lang="en-US" altLang="en-US" sz="2800" b="0">
                <a:latin typeface="Calibri" panose="020F0502020204030204" pitchFamily="34" charset="0"/>
                <a:cs typeface="Calibri" panose="020F0502020204030204" pitchFamily="34" charset="0"/>
              </a:rPr>
              <a:t>Broadly, there are three forms of formal communication:</a:t>
            </a:r>
          </a:p>
          <a:p>
            <a:pPr marL="514350" indent="-514350" algn="just">
              <a:buFont typeface="Arial" panose="020B0604020202020204" pitchFamily="34" charset="0"/>
              <a:buAutoNum type="romanLcPeriod"/>
            </a:pPr>
            <a:r>
              <a:rPr lang="en-US" altLang="en-US" sz="2800" b="0">
                <a:latin typeface="Calibri" panose="020F0502020204030204" pitchFamily="34" charset="0"/>
                <a:cs typeface="Calibri" panose="020F0502020204030204" pitchFamily="34" charset="0"/>
              </a:rPr>
              <a:t>Downward Communication.</a:t>
            </a:r>
          </a:p>
          <a:p>
            <a:pPr marL="514350" indent="-514350" algn="just">
              <a:buFont typeface="Arial" panose="020B0604020202020204" pitchFamily="34" charset="0"/>
              <a:buAutoNum type="romanLcPeriod"/>
            </a:pPr>
            <a:r>
              <a:rPr lang="en-US" altLang="en-US" sz="2800" b="0">
                <a:latin typeface="Calibri" panose="020F0502020204030204" pitchFamily="34" charset="0"/>
                <a:cs typeface="Calibri" panose="020F0502020204030204" pitchFamily="34" charset="0"/>
              </a:rPr>
              <a:t>Upward Communication.</a:t>
            </a:r>
          </a:p>
          <a:p>
            <a:pPr marL="514350" indent="-514350" algn="just">
              <a:buFont typeface="Arial" panose="020B0604020202020204" pitchFamily="34" charset="0"/>
              <a:buAutoNum type="romanLcPeriod"/>
            </a:pPr>
            <a:r>
              <a:rPr lang="en-US" altLang="en-US" sz="2800" b="0">
                <a:latin typeface="Calibri" panose="020F0502020204030204" pitchFamily="34" charset="0"/>
                <a:cs typeface="Calibri" panose="020F0502020204030204" pitchFamily="34" charset="0"/>
              </a:rPr>
              <a:t>Horizontal / Sideward Communication. </a:t>
            </a:r>
          </a:p>
          <a:p>
            <a:pPr marL="514350" indent="-514350" algn="just">
              <a:buFont typeface="Arial" panose="020B0604020202020204" pitchFamily="34" charset="0"/>
              <a:buAutoNum type="romanLcPeriod"/>
            </a:pPr>
            <a:r>
              <a:rPr lang="en-US" altLang="en-US" sz="2800" b="0">
                <a:latin typeface="Calibri" panose="020F0502020204030204" pitchFamily="34" charset="0"/>
                <a:cs typeface="Calibri" panose="020F0502020204030204" pitchFamily="34" charset="0"/>
              </a:rPr>
              <a:t>Diagonal Communication</a:t>
            </a:r>
          </a:p>
          <a:p>
            <a:pPr marL="514350" indent="-514350" algn="just">
              <a:buFont typeface="Wingdings" panose="05000000000000000000" pitchFamily="2" charset="2"/>
              <a:buNone/>
            </a:pPr>
            <a:endParaRPr lang="en-US" altLang="en-US" sz="2800" b="0">
              <a:latin typeface="Calibri" panose="020F0502020204030204" pitchFamily="34" charset="0"/>
              <a:cs typeface="Calibri" panose="020F0502020204030204" pitchFamily="34" charset="0"/>
            </a:endParaRPr>
          </a:p>
        </p:txBody>
      </p:sp>
      <p:sp>
        <p:nvSpPr>
          <p:cNvPr id="22532" name="Slide Number Placeholder 3">
            <a:extLst>
              <a:ext uri="{FF2B5EF4-FFF2-40B4-BE49-F238E27FC236}">
                <a16:creationId xmlns:a16="http://schemas.microsoft.com/office/drawing/2014/main" id="{E95D023A-F7D9-4345-9B71-5B06910D6A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DB97-1900-49EC-BC7F-47D40977EBA5}"/>
              </a:ext>
            </a:extLst>
          </p:cNvPr>
          <p:cNvSpPr>
            <a:spLocks noGrp="1"/>
          </p:cNvSpPr>
          <p:nvPr>
            <p:ph type="title"/>
          </p:nvPr>
        </p:nvSpPr>
        <p:spPr>
          <a:xfrm>
            <a:off x="612775" y="152400"/>
            <a:ext cx="8378825" cy="1066800"/>
          </a:xfrm>
        </p:spPr>
        <p:txBody>
          <a:bodyPr>
            <a:normAutofit fontScale="90000"/>
          </a:bodyPr>
          <a:lstStyle/>
          <a:p>
            <a:pPr>
              <a:defRPr/>
            </a:pPr>
            <a:br>
              <a:rPr lang="en-US" sz="4000" dirty="0">
                <a:solidFill>
                  <a:schemeClr val="tx2"/>
                </a:solidFill>
                <a:latin typeface="Calibri" pitchFamily="34" charset="0"/>
                <a:cs typeface="Calibri" pitchFamily="34" charset="0"/>
              </a:rPr>
            </a:br>
            <a:r>
              <a:rPr lang="en-US" sz="4000" dirty="0">
                <a:solidFill>
                  <a:schemeClr val="tx2"/>
                </a:solidFill>
                <a:latin typeface="Calibri" pitchFamily="34" charset="0"/>
                <a:cs typeface="Calibri" pitchFamily="34" charset="0"/>
              </a:rPr>
              <a:t>Informal Communication</a:t>
            </a:r>
            <a:br>
              <a:rPr lang="en-US" sz="4000" dirty="0">
                <a:solidFill>
                  <a:schemeClr val="tx2"/>
                </a:solidFill>
                <a:latin typeface="Calibri" pitchFamily="34" charset="0"/>
                <a:cs typeface="Calibri" pitchFamily="34" charset="0"/>
              </a:rPr>
            </a:br>
            <a:endParaRPr lang="en-US" sz="4000" b="1" dirty="0"/>
          </a:p>
        </p:txBody>
      </p:sp>
      <p:sp>
        <p:nvSpPr>
          <p:cNvPr id="23555" name="Content Placeholder 2">
            <a:extLst>
              <a:ext uri="{FF2B5EF4-FFF2-40B4-BE49-F238E27FC236}">
                <a16:creationId xmlns:a16="http://schemas.microsoft.com/office/drawing/2014/main" id="{6479AA2D-D64E-4E78-9C2A-3E2AE9935FA2}"/>
              </a:ext>
            </a:extLst>
          </p:cNvPr>
          <p:cNvSpPr>
            <a:spLocks noGrp="1"/>
          </p:cNvSpPr>
          <p:nvPr>
            <p:ph sz="quarter" idx="1"/>
          </p:nvPr>
        </p:nvSpPr>
        <p:spPr>
          <a:xfrm>
            <a:off x="612775" y="1600200"/>
            <a:ext cx="8153400" cy="4648200"/>
          </a:xfrm>
        </p:spPr>
        <p:txBody>
          <a:bodyPr/>
          <a:lstStyle/>
          <a:p>
            <a:pPr marL="514350" indent="-514350" algn="just"/>
            <a:r>
              <a:rPr lang="en-US" altLang="en-US" sz="2800" b="0">
                <a:latin typeface="Calibri" panose="020F0502020204030204" pitchFamily="34" charset="0"/>
                <a:cs typeface="Calibri" panose="020F0502020204030204" pitchFamily="34" charset="0"/>
              </a:rPr>
              <a:t>In informal communication, information flows through any channel which is free from official restriction.</a:t>
            </a:r>
          </a:p>
          <a:p>
            <a:pPr marL="514350" indent="-514350" algn="just"/>
            <a:r>
              <a:rPr lang="en-US" altLang="en-US" sz="2800" b="0">
                <a:latin typeface="Calibri" panose="020F0502020204030204" pitchFamily="34" charset="0"/>
                <a:cs typeface="Calibri" panose="020F0502020204030204" pitchFamily="34" charset="0"/>
              </a:rPr>
              <a:t>Informal Communication is more flexible and faster than formal communication.</a:t>
            </a:r>
          </a:p>
          <a:p>
            <a:pPr marL="514350" indent="-514350" algn="just">
              <a:buFont typeface="Wingdings" panose="05000000000000000000" pitchFamily="2" charset="2"/>
              <a:buNone/>
            </a:pPr>
            <a:r>
              <a:rPr lang="en-US" altLang="en-US" sz="2800" b="0">
                <a:latin typeface="Calibri" panose="020F0502020204030204" pitchFamily="34" charset="0"/>
                <a:cs typeface="Calibri" panose="020F0502020204030204" pitchFamily="34" charset="0"/>
              </a:rPr>
              <a:t>	</a:t>
            </a:r>
          </a:p>
          <a:p>
            <a:pPr marL="514350" indent="-514350" algn="just">
              <a:buFont typeface="Wingdings" panose="05000000000000000000" pitchFamily="2" charset="2"/>
              <a:buNone/>
            </a:pPr>
            <a:r>
              <a:rPr lang="en-US" altLang="en-US" sz="2800" b="0">
                <a:latin typeface="Calibri" panose="020F0502020204030204" pitchFamily="34" charset="0"/>
                <a:cs typeface="Calibri" panose="020F0502020204030204" pitchFamily="34" charset="0"/>
              </a:rPr>
              <a:t>	</a:t>
            </a:r>
          </a:p>
          <a:p>
            <a:pPr marL="514350" indent="-514350" algn="just">
              <a:buFont typeface="Wingdings" panose="05000000000000000000" pitchFamily="2" charset="2"/>
              <a:buNone/>
            </a:pPr>
            <a:r>
              <a:rPr lang="en-US" altLang="en-US" sz="2800" b="0">
                <a:latin typeface="Calibri" panose="020F0502020204030204" pitchFamily="34" charset="0"/>
                <a:cs typeface="Calibri" panose="020F0502020204030204" pitchFamily="34" charset="0"/>
              </a:rPr>
              <a:t>	</a:t>
            </a:r>
          </a:p>
          <a:p>
            <a:pPr marL="514350" indent="-514350" algn="just">
              <a:buFont typeface="Wingdings" panose="05000000000000000000" pitchFamily="2" charset="2"/>
              <a:buNone/>
            </a:pPr>
            <a:endParaRPr lang="en-US" altLang="en-US" sz="2800" b="0">
              <a:latin typeface="Calibri" panose="020F0502020204030204" pitchFamily="34" charset="0"/>
              <a:cs typeface="Calibri" panose="020F0502020204030204" pitchFamily="34" charset="0"/>
            </a:endParaRPr>
          </a:p>
        </p:txBody>
      </p:sp>
      <p:sp>
        <p:nvSpPr>
          <p:cNvPr id="23556" name="Slide Number Placeholder 3">
            <a:extLst>
              <a:ext uri="{FF2B5EF4-FFF2-40B4-BE49-F238E27FC236}">
                <a16:creationId xmlns:a16="http://schemas.microsoft.com/office/drawing/2014/main" id="{FC217575-2100-45A1-B506-2E54D3B357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7BD5-9E7B-4BCA-B0AD-F86C0297195E}"/>
              </a:ext>
            </a:extLst>
          </p:cNvPr>
          <p:cNvSpPr>
            <a:spLocks noGrp="1"/>
          </p:cNvSpPr>
          <p:nvPr>
            <p:ph type="title"/>
          </p:nvPr>
        </p:nvSpPr>
        <p:spPr>
          <a:xfrm>
            <a:off x="612775" y="152400"/>
            <a:ext cx="8378825" cy="1066800"/>
          </a:xfrm>
        </p:spPr>
        <p:txBody>
          <a:bodyPr>
            <a:normAutofit/>
          </a:bodyPr>
          <a:lstStyle/>
          <a:p>
            <a:pPr>
              <a:defRPr/>
            </a:pPr>
            <a:r>
              <a:rPr lang="en-US" sz="4000" dirty="0">
                <a:solidFill>
                  <a:schemeClr val="tx2"/>
                </a:solidFill>
                <a:latin typeface="Calibri" pitchFamily="34" charset="0"/>
                <a:cs typeface="Calibri" pitchFamily="34" charset="0"/>
              </a:rPr>
              <a:t>Interpersonal Communication</a:t>
            </a:r>
            <a:endParaRPr lang="en-US" sz="4000" b="1" dirty="0"/>
          </a:p>
        </p:txBody>
      </p:sp>
      <p:sp>
        <p:nvSpPr>
          <p:cNvPr id="3" name="Content Placeholder 2">
            <a:extLst>
              <a:ext uri="{FF2B5EF4-FFF2-40B4-BE49-F238E27FC236}">
                <a16:creationId xmlns:a16="http://schemas.microsoft.com/office/drawing/2014/main" id="{022B758E-1F40-4A78-9AC0-2BE7D57548BC}"/>
              </a:ext>
            </a:extLst>
          </p:cNvPr>
          <p:cNvSpPr>
            <a:spLocks noGrp="1"/>
          </p:cNvSpPr>
          <p:nvPr>
            <p:ph sz="quarter" idx="1"/>
          </p:nvPr>
        </p:nvSpPr>
        <p:spPr>
          <a:xfrm>
            <a:off x="612775" y="1600200"/>
            <a:ext cx="8153400" cy="4648200"/>
          </a:xfrm>
        </p:spPr>
        <p:txBody>
          <a:bodyPr>
            <a:normAutofit/>
          </a:bodyPr>
          <a:lstStyle/>
          <a:p>
            <a:pPr marL="514350" indent="-514350" algn="just">
              <a:defRPr/>
            </a:pPr>
            <a:r>
              <a:rPr lang="en-US" sz="2800" b="0" dirty="0">
                <a:latin typeface="Calibri" pitchFamily="34" charset="0"/>
                <a:cs typeface="Calibri" pitchFamily="34" charset="0"/>
              </a:rPr>
              <a:t>In interpersonal communication, individuals or groups  of individuals transmit information in face to face or through direct contact.</a:t>
            </a:r>
          </a:p>
          <a:p>
            <a:pPr marL="571500" indent="-106363" algn="just">
              <a:buFont typeface="+mj-lt"/>
              <a:buAutoNum type="romanLcPeriod"/>
              <a:defRPr/>
            </a:pPr>
            <a:r>
              <a:rPr lang="en-US" sz="2800" b="0" dirty="0">
                <a:latin typeface="Calibri" pitchFamily="34" charset="0"/>
                <a:cs typeface="Calibri" pitchFamily="34" charset="0"/>
              </a:rPr>
              <a:t>	Oral Communication.</a:t>
            </a:r>
          </a:p>
          <a:p>
            <a:pPr marL="571500" indent="-106363" algn="just">
              <a:buFont typeface="+mj-lt"/>
              <a:buAutoNum type="romanLcPeriod"/>
              <a:defRPr/>
            </a:pPr>
            <a:r>
              <a:rPr lang="en-US" sz="2800" b="0" dirty="0">
                <a:latin typeface="Calibri" pitchFamily="34" charset="0"/>
                <a:cs typeface="Calibri" pitchFamily="34" charset="0"/>
              </a:rPr>
              <a:t>  	Written Communication.	</a:t>
            </a:r>
          </a:p>
          <a:p>
            <a:pPr marL="514350" indent="-514350" algn="just">
              <a:buFont typeface="Wingdings" panose="05000000000000000000" pitchFamily="2" charset="2"/>
              <a:buNone/>
              <a:defRPr/>
            </a:pPr>
            <a:r>
              <a:rPr lang="en-US" sz="2800" b="0" dirty="0">
                <a:latin typeface="Calibri" pitchFamily="34" charset="0"/>
                <a:cs typeface="Calibri" pitchFamily="34" charset="0"/>
              </a:rPr>
              <a:t>	</a:t>
            </a:r>
          </a:p>
          <a:p>
            <a:pPr marL="514350" indent="-514350" algn="just">
              <a:buFont typeface="Wingdings" panose="05000000000000000000" pitchFamily="2" charset="2"/>
              <a:buNone/>
              <a:defRPr/>
            </a:pPr>
            <a:r>
              <a:rPr lang="en-US" sz="2800" b="0" dirty="0">
                <a:latin typeface="Calibri" pitchFamily="34" charset="0"/>
                <a:cs typeface="Calibri" pitchFamily="34" charset="0"/>
              </a:rPr>
              <a:t>	</a:t>
            </a:r>
          </a:p>
          <a:p>
            <a:pPr marL="514350" indent="-514350" algn="just">
              <a:buFont typeface="Wingdings" panose="05000000000000000000" pitchFamily="2" charset="2"/>
              <a:buNone/>
              <a:defRPr/>
            </a:pPr>
            <a:endParaRPr lang="en-US" sz="2800" b="0" dirty="0">
              <a:latin typeface="Calibri" pitchFamily="34" charset="0"/>
              <a:cs typeface="Calibri" pitchFamily="34" charset="0"/>
            </a:endParaRPr>
          </a:p>
        </p:txBody>
      </p:sp>
      <p:sp>
        <p:nvSpPr>
          <p:cNvPr id="24580" name="Slide Number Placeholder 3">
            <a:extLst>
              <a:ext uri="{FF2B5EF4-FFF2-40B4-BE49-F238E27FC236}">
                <a16:creationId xmlns:a16="http://schemas.microsoft.com/office/drawing/2014/main" id="{6BC73F16-3A46-4689-A67F-D11C078A77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A8A3-A0C5-4323-B455-F2E7492CDDB2}"/>
              </a:ext>
            </a:extLst>
          </p:cNvPr>
          <p:cNvSpPr>
            <a:spLocks noGrp="1"/>
          </p:cNvSpPr>
          <p:nvPr>
            <p:ph type="title"/>
          </p:nvPr>
        </p:nvSpPr>
        <p:spPr>
          <a:xfrm>
            <a:off x="612775" y="152400"/>
            <a:ext cx="8378825" cy="1066800"/>
          </a:xfrm>
        </p:spPr>
        <p:txBody>
          <a:bodyPr>
            <a:normAutofit fontScale="90000"/>
          </a:bodyPr>
          <a:lstStyle/>
          <a:p>
            <a:pPr>
              <a:defRPr/>
            </a:pPr>
            <a:br>
              <a:rPr lang="en-US" sz="4000" dirty="0">
                <a:solidFill>
                  <a:schemeClr val="tx2"/>
                </a:solidFill>
                <a:latin typeface="Calibri" pitchFamily="34" charset="0"/>
                <a:cs typeface="Calibri" pitchFamily="34" charset="0"/>
              </a:rPr>
            </a:br>
            <a:r>
              <a:rPr lang="en-US" sz="4000" dirty="0">
                <a:solidFill>
                  <a:schemeClr val="tx2"/>
                </a:solidFill>
                <a:latin typeface="Calibri" pitchFamily="34" charset="0"/>
                <a:cs typeface="Calibri" pitchFamily="34" charset="0"/>
              </a:rPr>
              <a:t>Non-verbal Communication:</a:t>
            </a:r>
            <a:br>
              <a:rPr lang="en-US" sz="4000" dirty="0">
                <a:solidFill>
                  <a:schemeClr val="tx2"/>
                </a:solidFill>
                <a:latin typeface="Calibri" pitchFamily="34" charset="0"/>
                <a:cs typeface="Calibri" pitchFamily="34" charset="0"/>
              </a:rPr>
            </a:br>
            <a:endParaRPr lang="en-US" sz="4000" b="1" dirty="0"/>
          </a:p>
        </p:txBody>
      </p:sp>
      <p:sp>
        <p:nvSpPr>
          <p:cNvPr id="25603" name="Content Placeholder 2">
            <a:extLst>
              <a:ext uri="{FF2B5EF4-FFF2-40B4-BE49-F238E27FC236}">
                <a16:creationId xmlns:a16="http://schemas.microsoft.com/office/drawing/2014/main" id="{5C24ECF8-354A-4927-991C-9685E51E761C}"/>
              </a:ext>
            </a:extLst>
          </p:cNvPr>
          <p:cNvSpPr>
            <a:spLocks noGrp="1"/>
          </p:cNvSpPr>
          <p:nvPr>
            <p:ph sz="quarter" idx="1"/>
          </p:nvPr>
        </p:nvSpPr>
        <p:spPr>
          <a:xfrm>
            <a:off x="612775" y="1600200"/>
            <a:ext cx="8153400" cy="4648200"/>
          </a:xfrm>
        </p:spPr>
        <p:txBody>
          <a:bodyPr/>
          <a:lstStyle/>
          <a:p>
            <a:pPr marL="514350" indent="-514350"/>
            <a:r>
              <a:rPr lang="en-US" altLang="en-US" sz="2800" b="0">
                <a:latin typeface="Calibri" panose="020F0502020204030204" pitchFamily="34" charset="0"/>
                <a:cs typeface="Calibri" panose="020F0502020204030204" pitchFamily="34" charset="0"/>
              </a:rPr>
              <a:t>The transmission and receipt of messages by some medium other than oral or written is non-verbal communication.</a:t>
            </a:r>
          </a:p>
          <a:p>
            <a:pPr marL="514350" indent="-514350"/>
            <a:r>
              <a:rPr lang="en-US" altLang="en-US" sz="2800" b="0">
                <a:latin typeface="Calibri" panose="020F0502020204030204" pitchFamily="34" charset="0"/>
                <a:cs typeface="Calibri" panose="020F0502020204030204" pitchFamily="34" charset="0"/>
              </a:rPr>
              <a:t>It often relies on facial expression, body movement, physical contact, gesture etc.</a:t>
            </a:r>
          </a:p>
          <a:p>
            <a:pPr marL="514350" indent="-514350"/>
            <a:r>
              <a:rPr lang="en-US" altLang="en-US" sz="2800" b="0">
                <a:latin typeface="Calibri" panose="020F0502020204030204" pitchFamily="34" charset="0"/>
                <a:cs typeface="Calibri" panose="020F0502020204030204" pitchFamily="34" charset="0"/>
              </a:rPr>
              <a:t>It is very useful to express feelings, attitude and emotions.</a:t>
            </a:r>
          </a:p>
          <a:p>
            <a:pPr marL="514350" indent="-514350">
              <a:buFont typeface="Wingdings" panose="05000000000000000000" pitchFamily="2" charset="2"/>
              <a:buNone/>
            </a:pPr>
            <a:r>
              <a:rPr lang="en-US" altLang="en-US" sz="2800" b="0">
                <a:latin typeface="Calibri" panose="020F0502020204030204" pitchFamily="34" charset="0"/>
                <a:cs typeface="Calibri" panose="020F0502020204030204" pitchFamily="34" charset="0"/>
              </a:rPr>
              <a:t>		</a:t>
            </a:r>
          </a:p>
          <a:p>
            <a:pPr marL="514350" indent="-514350">
              <a:buFont typeface="Wingdings" panose="05000000000000000000" pitchFamily="2" charset="2"/>
              <a:buNone/>
            </a:pPr>
            <a:r>
              <a:rPr lang="en-US" altLang="en-US" sz="2800" b="0">
                <a:latin typeface="Calibri" panose="020F0502020204030204" pitchFamily="34" charset="0"/>
                <a:cs typeface="Calibri" panose="020F0502020204030204" pitchFamily="34" charset="0"/>
              </a:rPr>
              <a:t>	</a:t>
            </a:r>
          </a:p>
          <a:p>
            <a:pPr marL="514350" indent="-514350">
              <a:buFont typeface="Wingdings" panose="05000000000000000000" pitchFamily="2" charset="2"/>
              <a:buNone/>
            </a:pPr>
            <a:endParaRPr lang="en-US" altLang="en-US" sz="2800" b="0">
              <a:latin typeface="Calibri" panose="020F0502020204030204" pitchFamily="34" charset="0"/>
              <a:cs typeface="Calibri" panose="020F0502020204030204" pitchFamily="34" charset="0"/>
            </a:endParaRPr>
          </a:p>
        </p:txBody>
      </p:sp>
      <p:sp>
        <p:nvSpPr>
          <p:cNvPr id="25604" name="Slide Number Placeholder 3">
            <a:extLst>
              <a:ext uri="{FF2B5EF4-FFF2-40B4-BE49-F238E27FC236}">
                <a16:creationId xmlns:a16="http://schemas.microsoft.com/office/drawing/2014/main" id="{7FCCA741-9AF8-4302-A732-532F070314F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b="1">
                <a:solidFill>
                  <a:schemeClr val="tx1"/>
                </a:solidFill>
                <a:latin typeface="Arial" panose="020B0604020202020204" pitchFamily="34" charset="0"/>
              </a:defRPr>
            </a:lvl1pPr>
            <a:lvl2pPr marL="742950" indent="-285750" eaLnBrk="0" hangingPunct="0">
              <a:defRPr sz="1000" b="1">
                <a:solidFill>
                  <a:schemeClr val="tx1"/>
                </a:solidFill>
                <a:latin typeface="Arial" panose="020B0604020202020204" pitchFamily="34" charset="0"/>
              </a:defRPr>
            </a:lvl2pPr>
            <a:lvl3pPr marL="1143000" indent="-228600" eaLnBrk="0" hangingPunct="0">
              <a:defRPr sz="1000" b="1">
                <a:solidFill>
                  <a:schemeClr val="tx1"/>
                </a:solidFill>
                <a:latin typeface="Arial" panose="020B0604020202020204" pitchFamily="34" charset="0"/>
              </a:defRPr>
            </a:lvl3pPr>
            <a:lvl4pPr marL="1600200" indent="-228600" eaLnBrk="0" hangingPunct="0">
              <a:defRPr sz="1000" b="1">
                <a:solidFill>
                  <a:schemeClr val="tx1"/>
                </a:solidFill>
                <a:latin typeface="Arial" panose="020B0604020202020204" pitchFamily="34" charset="0"/>
              </a:defRPr>
            </a:lvl4pPr>
            <a:lvl5pPr marL="2057400" indent="-228600" eaLnBrk="0" hangingPunct="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Barriers to effective communication</a:t>
            </a:r>
          </a:p>
        </p:txBody>
      </p:sp>
      <p:sp>
        <p:nvSpPr>
          <p:cNvPr id="3" name="Content Placeholder 2"/>
          <p:cNvSpPr>
            <a:spLocks noGrp="1"/>
          </p:cNvSpPr>
          <p:nvPr>
            <p:ph idx="1"/>
          </p:nvPr>
        </p:nvSpPr>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Communication is an integral part of management process. But, there are a number of barriers that hinder effective communication. Different writers have classified the barriers in their own ways. </a:t>
            </a:r>
          </a:p>
          <a:p>
            <a:pPr algn="just">
              <a:buNone/>
            </a:pPr>
            <a:r>
              <a:rPr lang="en-US" sz="1800" dirty="0">
                <a:latin typeface="Times New Roman" panose="02020603050405020304" pitchFamily="18" charset="0"/>
                <a:cs typeface="Times New Roman" panose="02020603050405020304" pitchFamily="18" charset="0"/>
              </a:rPr>
              <a:t>According to S. Robbins and S. </a:t>
            </a:r>
            <a:r>
              <a:rPr lang="en-US" sz="1800" dirty="0" err="1">
                <a:latin typeface="Times New Roman" panose="02020603050405020304" pitchFamily="18" charset="0"/>
                <a:cs typeface="Times New Roman" panose="02020603050405020304" pitchFamily="18" charset="0"/>
              </a:rPr>
              <a:t>Sanghi</a:t>
            </a:r>
            <a:r>
              <a:rPr lang="en-US" sz="1800" dirty="0">
                <a:latin typeface="Times New Roman" panose="02020603050405020304" pitchFamily="18" charset="0"/>
                <a:cs typeface="Times New Roman" panose="02020603050405020304" pitchFamily="18" charset="0"/>
              </a:rPr>
              <a:t>, the important barriers that retard or distort effective communication are- filtering, selective perception, information overload, emotions, communication apprehension, and the semantic problems. Likewise, </a:t>
            </a:r>
            <a:r>
              <a:rPr lang="en-US" sz="1800" dirty="0" err="1">
                <a:latin typeface="Times New Roman" panose="02020603050405020304" pitchFamily="18" charset="0"/>
                <a:cs typeface="Times New Roman" panose="02020603050405020304" pitchFamily="18" charset="0"/>
              </a:rPr>
              <a:t>Kreitner</a:t>
            </a:r>
            <a:r>
              <a:rPr lang="en-US" sz="1800" dirty="0">
                <a:latin typeface="Times New Roman" panose="02020603050405020304" pitchFamily="18" charset="0"/>
                <a:cs typeface="Times New Roman" panose="02020603050405020304" pitchFamily="18" charset="0"/>
              </a:rPr>
              <a:t> has discussed communication barriers under four broad categories, namely, process barriers, physical barriers, semantic barriers and psychological barriers. But, for our purpose, the barriers to effective communication can broadly be discussed under the following headings: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457200" y="1219200"/>
            <a:ext cx="8229600" cy="4906963"/>
          </a:xfrm>
        </p:spPr>
        <p:txBody>
          <a:bodyPr>
            <a:noAutofit/>
          </a:bodyPr>
          <a:lstStyle/>
          <a:p>
            <a:pPr lvl="0">
              <a:buNone/>
            </a:pPr>
            <a:r>
              <a:rPr lang="en-US" sz="1800" b="1" dirty="0">
                <a:latin typeface="Times New Roman" pitchFamily="18" charset="0"/>
                <a:cs typeface="Times New Roman" pitchFamily="18" charset="0"/>
              </a:rPr>
              <a:t>Process barriers</a:t>
            </a:r>
          </a:p>
          <a:p>
            <a:pPr lvl="0"/>
            <a:r>
              <a:rPr lang="en-US" sz="1800" dirty="0">
                <a:latin typeface="Times New Roman" pitchFamily="18" charset="0"/>
                <a:cs typeface="Times New Roman" pitchFamily="18" charset="0"/>
              </a:rPr>
              <a:t>Defects in encoding and decoding</a:t>
            </a:r>
          </a:p>
          <a:p>
            <a:pPr lvl="0"/>
            <a:r>
              <a:rPr lang="en-US" sz="1800" dirty="0">
                <a:latin typeface="Times New Roman" pitchFamily="18" charset="0"/>
                <a:cs typeface="Times New Roman" pitchFamily="18" charset="0"/>
              </a:rPr>
              <a:t>Filtering of information by sender</a:t>
            </a:r>
          </a:p>
          <a:p>
            <a:pPr lvl="0"/>
            <a:r>
              <a:rPr lang="en-US" sz="1800" dirty="0">
                <a:latin typeface="Times New Roman" pitchFamily="18" charset="0"/>
                <a:cs typeface="Times New Roman" pitchFamily="18" charset="0"/>
              </a:rPr>
              <a:t>Conflicting signals</a:t>
            </a:r>
          </a:p>
          <a:p>
            <a:pPr lvl="0"/>
            <a:r>
              <a:rPr lang="en-US" sz="1800" dirty="0">
                <a:latin typeface="Times New Roman" pitchFamily="18" charset="0"/>
                <a:cs typeface="Times New Roman" pitchFamily="18" charset="0"/>
              </a:rPr>
              <a:t>Fear and mistrust between manager and subordinate</a:t>
            </a:r>
          </a:p>
          <a:p>
            <a:pPr lvl="0"/>
            <a:r>
              <a:rPr lang="en-US" sz="1800" dirty="0">
                <a:latin typeface="Times New Roman" pitchFamily="18" charset="0"/>
                <a:cs typeface="Times New Roman" pitchFamily="18" charset="0"/>
              </a:rPr>
              <a:t>Noise</a:t>
            </a:r>
          </a:p>
          <a:p>
            <a:pPr lvl="0"/>
            <a:r>
              <a:rPr lang="en-US" sz="1800" dirty="0">
                <a:latin typeface="Times New Roman" pitchFamily="18" charset="0"/>
                <a:cs typeface="Times New Roman" pitchFamily="18" charset="0"/>
              </a:rPr>
              <a:t>Poor listening skills</a:t>
            </a:r>
          </a:p>
          <a:p>
            <a:pPr lvl="0">
              <a:buNone/>
            </a:pPr>
            <a:r>
              <a:rPr lang="en-US" sz="1800" b="1" dirty="0">
                <a:latin typeface="Times New Roman" pitchFamily="18" charset="0"/>
                <a:cs typeface="Times New Roman" pitchFamily="18" charset="0"/>
              </a:rPr>
              <a:t>Physical barriers</a:t>
            </a:r>
          </a:p>
          <a:p>
            <a:pPr lvl="0"/>
            <a:r>
              <a:rPr lang="en-US" sz="1800" dirty="0">
                <a:latin typeface="Times New Roman" pitchFamily="18" charset="0"/>
                <a:cs typeface="Times New Roman" pitchFamily="18" charset="0"/>
              </a:rPr>
              <a:t>Physical distance as organization departments are separated by various districts, cities, and places</a:t>
            </a:r>
          </a:p>
          <a:p>
            <a:pPr lvl="0"/>
            <a:r>
              <a:rPr lang="en-US" sz="1800" dirty="0">
                <a:latin typeface="Times New Roman" pitchFamily="18" charset="0"/>
                <a:cs typeface="Times New Roman" pitchFamily="18" charset="0"/>
              </a:rPr>
              <a:t>Hierarchical structure: In the case of taller organization structure the communication is ineffective. There is closed door policy and employees don’t have courage to talk to high level employees</a:t>
            </a:r>
          </a:p>
          <a:p>
            <a:pPr lvl="0"/>
            <a:r>
              <a:rPr lang="en-US" sz="1800" dirty="0">
                <a:latin typeface="Times New Roman" pitchFamily="18" charset="0"/>
                <a:cs typeface="Times New Roman" pitchFamily="18" charset="0"/>
              </a:rPr>
              <a:t>Office design: If the office of high level employees are fenced or closed</a:t>
            </a:r>
          </a:p>
          <a:p>
            <a:pPr lvl="0"/>
            <a:r>
              <a:rPr lang="en-US" sz="1800" dirty="0">
                <a:latin typeface="Times New Roman" pitchFamily="18" charset="0"/>
                <a:cs typeface="Times New Roman" pitchFamily="18" charset="0"/>
              </a:rPr>
              <a:t>Large number of hand changes can cause distortion</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5941-28B4-4FE1-B35E-B7C197CB40E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EA54FBD-C7B2-4232-A8F3-6925C45D5543}"/>
              </a:ext>
            </a:extLst>
          </p:cNvPr>
          <p:cNvSpPr>
            <a:spLocks noGrp="1"/>
          </p:cNvSpPr>
          <p:nvPr>
            <p:ph idx="1"/>
          </p:nvPr>
        </p:nvSpPr>
        <p:spPr/>
        <p:txBody>
          <a:bodyPr>
            <a:normAutofit/>
          </a:bodyPr>
          <a:lstStyle/>
          <a:p>
            <a:r>
              <a:rPr lang="en-US" sz="1800" dirty="0"/>
              <a:t>Concept, structure and process</a:t>
            </a:r>
          </a:p>
          <a:p>
            <a:r>
              <a:rPr lang="en-US" sz="1800" dirty="0"/>
              <a:t>Types of communication – Formal and informal</a:t>
            </a:r>
          </a:p>
          <a:p>
            <a:r>
              <a:rPr lang="en-US" sz="1800" dirty="0"/>
              <a:t>Interpersonal and nonverbal communication</a:t>
            </a:r>
          </a:p>
          <a:p>
            <a:r>
              <a:rPr lang="en-US" sz="1800" dirty="0"/>
              <a:t>Barriers to effective communication</a:t>
            </a:r>
          </a:p>
          <a:p>
            <a:r>
              <a:rPr lang="en-US" sz="1800" dirty="0"/>
              <a:t>Enhancing effective communication</a:t>
            </a:r>
          </a:p>
        </p:txBody>
      </p:sp>
    </p:spTree>
    <p:extLst>
      <p:ext uri="{BB962C8B-B14F-4D97-AF65-F5344CB8AC3E}">
        <p14:creationId xmlns:p14="http://schemas.microsoft.com/office/powerpoint/2010/main" val="1283508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628650" y="1143000"/>
            <a:ext cx="7886700" cy="5440362"/>
          </a:xfrm>
        </p:spPr>
        <p:txBody>
          <a:bodyPr>
            <a:noAutofit/>
          </a:bodyPr>
          <a:lstStyle/>
          <a:p>
            <a:pPr lvl="0" algn="just">
              <a:buNone/>
            </a:pPr>
            <a:r>
              <a:rPr lang="en-US" sz="1800" b="1" dirty="0">
                <a:latin typeface="Times New Roman" panose="02020603050405020304" pitchFamily="18" charset="0"/>
                <a:cs typeface="Times New Roman" panose="02020603050405020304" pitchFamily="18" charset="0"/>
              </a:rPr>
              <a:t>Semantic barriers</a:t>
            </a:r>
          </a:p>
          <a:p>
            <a:pPr lvl="0" algn="just"/>
            <a:r>
              <a:rPr lang="en-US" sz="1800" dirty="0">
                <a:latin typeface="Times New Roman" panose="02020603050405020304" pitchFamily="18" charset="0"/>
                <a:cs typeface="Times New Roman" panose="02020603050405020304" pitchFamily="18" charset="0"/>
              </a:rPr>
              <a:t>Words can mean different to different people</a:t>
            </a:r>
          </a:p>
          <a:p>
            <a:pPr lvl="0" algn="just"/>
            <a:r>
              <a:rPr lang="en-US" sz="1800" dirty="0">
                <a:latin typeface="Times New Roman" panose="02020603050405020304" pitchFamily="18" charset="0"/>
                <a:cs typeface="Times New Roman" panose="02020603050405020304" pitchFamily="18" charset="0"/>
              </a:rPr>
              <a:t>Long and complex sentence structure </a:t>
            </a:r>
          </a:p>
          <a:p>
            <a:pPr lvl="0" algn="just"/>
            <a:r>
              <a:rPr lang="en-US" sz="1800" dirty="0">
                <a:latin typeface="Times New Roman" panose="02020603050405020304" pitchFamily="18" charset="0"/>
                <a:cs typeface="Times New Roman" panose="02020603050405020304" pitchFamily="18" charset="0"/>
              </a:rPr>
              <a:t>Use of jargons (difficult technical words)</a:t>
            </a:r>
          </a:p>
          <a:p>
            <a:pPr lvl="0" algn="just">
              <a:buNone/>
            </a:pPr>
            <a:r>
              <a:rPr lang="en-US" sz="1800" b="1" dirty="0">
                <a:latin typeface="Times New Roman" panose="02020603050405020304" pitchFamily="18" charset="0"/>
                <a:cs typeface="Times New Roman" panose="02020603050405020304" pitchFamily="18" charset="0"/>
              </a:rPr>
              <a:t>Psychological factors</a:t>
            </a:r>
          </a:p>
          <a:p>
            <a:pPr lvl="0" algn="just"/>
            <a:r>
              <a:rPr lang="en-US" sz="1800" dirty="0">
                <a:latin typeface="Times New Roman" panose="02020603050405020304" pitchFamily="18" charset="0"/>
                <a:cs typeface="Times New Roman" panose="02020603050405020304" pitchFamily="18" charset="0"/>
              </a:rPr>
              <a:t>Lack of interest of receiver </a:t>
            </a:r>
          </a:p>
          <a:p>
            <a:pPr lvl="0" algn="just"/>
            <a:r>
              <a:rPr lang="en-US" sz="1800" dirty="0">
                <a:latin typeface="Times New Roman" panose="02020603050405020304" pitchFamily="18" charset="0"/>
                <a:cs typeface="Times New Roman" panose="02020603050405020304" pitchFamily="18" charset="0"/>
              </a:rPr>
              <a:t>Reference groups</a:t>
            </a:r>
          </a:p>
          <a:p>
            <a:pPr lvl="0" algn="just"/>
            <a:r>
              <a:rPr lang="en-US" sz="1800" dirty="0">
                <a:latin typeface="Times New Roman" panose="02020603050405020304" pitchFamily="18" charset="0"/>
                <a:cs typeface="Times New Roman" panose="02020603050405020304" pitchFamily="18" charset="0"/>
              </a:rPr>
              <a:t>Perception</a:t>
            </a:r>
          </a:p>
          <a:p>
            <a:pPr lvl="0" algn="just">
              <a:buNone/>
            </a:pPr>
            <a:r>
              <a:rPr lang="en-US" sz="1800" b="1" dirty="0">
                <a:latin typeface="Times New Roman" panose="02020603050405020304" pitchFamily="18" charset="0"/>
                <a:cs typeface="Times New Roman" panose="02020603050405020304" pitchFamily="18" charset="0"/>
              </a:rPr>
              <a:t>Technological factors</a:t>
            </a:r>
          </a:p>
          <a:p>
            <a:pPr lvl="0" algn="just"/>
            <a:r>
              <a:rPr lang="en-US" sz="1800" dirty="0">
                <a:latin typeface="Times New Roman" panose="02020603050405020304" pitchFamily="18" charset="0"/>
                <a:cs typeface="Times New Roman" panose="02020603050405020304" pitchFamily="18" charset="0"/>
              </a:rPr>
              <a:t>Information overloads</a:t>
            </a:r>
          </a:p>
          <a:p>
            <a:pPr lvl="0" algn="just"/>
            <a:r>
              <a:rPr lang="en-US" sz="1800" dirty="0">
                <a:latin typeface="Times New Roman" panose="02020603050405020304" pitchFamily="18" charset="0"/>
                <a:cs typeface="Times New Roman" panose="02020603050405020304" pitchFamily="18" charset="0"/>
              </a:rPr>
              <a:t>Poor timing</a:t>
            </a:r>
          </a:p>
          <a:p>
            <a:pPr lvl="0" algn="just"/>
            <a:r>
              <a:rPr lang="en-US" sz="1800" dirty="0">
                <a:latin typeface="Times New Roman" panose="02020603050405020304" pitchFamily="18" charset="0"/>
                <a:cs typeface="Times New Roman" panose="02020603050405020304" pitchFamily="18" charset="0"/>
              </a:rPr>
              <a:t>Omission</a:t>
            </a:r>
          </a:p>
          <a:p>
            <a:pPr lvl="0" algn="just"/>
            <a:r>
              <a:rPr lang="en-US" sz="1800" dirty="0">
                <a:latin typeface="Times New Roman" panose="02020603050405020304" pitchFamily="18" charset="0"/>
                <a:cs typeface="Times New Roman" panose="02020603050405020304" pitchFamily="18" charset="0"/>
              </a:rPr>
              <a:t>Slow or busy communication channels</a:t>
            </a:r>
          </a:p>
          <a:p>
            <a:pPr>
              <a:buNone/>
            </a:pPr>
            <a:r>
              <a:rPr lang="en-US" sz="1800" b="1" dirty="0">
                <a:latin typeface="Times New Roman" panose="02020603050405020304" pitchFamily="18" charset="0"/>
                <a:cs typeface="Times New Roman" panose="02020603050405020304" pitchFamily="18" charset="0"/>
              </a:rPr>
              <a:t>Overcoming the barriers to communication/enhancing communication effectiveness/Improving communication</a:t>
            </a:r>
            <a:endParaRPr lang="en-US" sz="1800" dirty="0">
              <a:latin typeface="Times New Roman" panose="02020603050405020304" pitchFamily="18" charset="0"/>
              <a:cs typeface="Times New Roman" panose="02020603050405020304" pitchFamily="18" charset="0"/>
            </a:endParaRPr>
          </a:p>
          <a:p>
            <a:pPr>
              <a:buNone/>
            </a:pPr>
            <a:r>
              <a:rPr lang="en-US" sz="1800" b="1" dirty="0">
                <a:latin typeface="Times New Roman" panose="02020603050405020304" pitchFamily="18" charset="0"/>
                <a:cs typeface="Times New Roman" panose="02020603050405020304" pitchFamily="18" charset="0"/>
              </a:rPr>
              <a:t>Describe it on the basis of barriers as I have told in the class</a:t>
            </a:r>
            <a:endParaRPr lang="en-US" sz="1800" dirty="0">
              <a:latin typeface="Times New Roman" panose="02020603050405020304" pitchFamily="18" charset="0"/>
              <a:cs typeface="Times New Roman" panose="02020603050405020304" pitchFamily="18" charset="0"/>
            </a:endParaRPr>
          </a:p>
          <a:p>
            <a:pPr algn="just">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E6F7-5C4D-4EFF-A9A0-CE32FA54034C}"/>
              </a:ext>
            </a:extLst>
          </p:cNvPr>
          <p:cNvSpPr>
            <a:spLocks noGrp="1"/>
          </p:cNvSpPr>
          <p:nvPr>
            <p:ph type="title"/>
          </p:nvPr>
        </p:nvSpPr>
        <p:spPr/>
        <p:txBody>
          <a:bodyPr>
            <a:normAutofit fontScale="90000"/>
          </a:bodyPr>
          <a:lstStyle/>
          <a:p>
            <a:br>
              <a:rPr lang="en-US" dirty="0"/>
            </a:br>
            <a:r>
              <a:rPr lang="en-US" dirty="0"/>
              <a:t>Communication: Meaning, process and networks</a:t>
            </a:r>
            <a:br>
              <a:rPr lang="en-US" dirty="0"/>
            </a:br>
            <a:endParaRPr lang="en-US" dirty="0"/>
          </a:p>
        </p:txBody>
      </p:sp>
      <p:sp>
        <p:nvSpPr>
          <p:cNvPr id="3" name="Content Placeholder 2">
            <a:extLst>
              <a:ext uri="{FF2B5EF4-FFF2-40B4-BE49-F238E27FC236}">
                <a16:creationId xmlns:a16="http://schemas.microsoft.com/office/drawing/2014/main" id="{F91B65DD-25FA-427A-9713-FCC3A10F9E9D}"/>
              </a:ext>
            </a:extLst>
          </p:cNvPr>
          <p:cNvSpPr>
            <a:spLocks noGrp="1"/>
          </p:cNvSpPr>
          <p:nvPr>
            <p:ph idx="1"/>
          </p:nvPr>
        </p:nvSpPr>
        <p:spPr>
          <a:xfrm>
            <a:off x="628650" y="1632502"/>
            <a:ext cx="7886700" cy="4368248"/>
          </a:xfrm>
        </p:spPr>
        <p:txBody>
          <a:bodyPr>
            <a:normAutofit/>
          </a:bodyPr>
          <a:lstStyle/>
          <a:p>
            <a:pPr marL="0" indent="0" algn="just">
              <a:lnSpc>
                <a:spcPct val="115000"/>
              </a:lnSpc>
              <a:spcBef>
                <a:spcPts val="0"/>
              </a:spcBef>
              <a:spcAft>
                <a:spcPts val="75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Communication means the transmission of any piece of information or understanding from a sender to receiver. It may be oral, in writing or through signs or gestures. In an organizational set up, communication is the means by which people are linked together for a common purpose, to establish a common interest or mutual understanding. </a:t>
            </a:r>
          </a:p>
          <a:p>
            <a:pPr marL="0" indent="0" algn="just">
              <a:lnSpc>
                <a:spcPct val="115000"/>
              </a:lnSpc>
              <a:spcBef>
                <a:spcPts val="0"/>
              </a:spcBef>
              <a:spcAft>
                <a:spcPts val="75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Nature/characteristics of communication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spcBef>
                <a:spcPts val="0"/>
              </a:spcBef>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Minimum two persons</a:t>
            </a:r>
          </a:p>
          <a:p>
            <a:pPr marL="257175" indent="-257175" algn="just">
              <a:lnSpc>
                <a:spcPct val="115000"/>
              </a:lnSpc>
              <a:spcBef>
                <a:spcPts val="0"/>
              </a:spcBef>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Verbal or non-verbal</a:t>
            </a:r>
          </a:p>
          <a:p>
            <a:pPr marL="257175" indent="-257175" algn="just">
              <a:lnSpc>
                <a:spcPct val="115000"/>
              </a:lnSpc>
              <a:spcBef>
                <a:spcPts val="0"/>
              </a:spcBef>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Formal or informal</a:t>
            </a:r>
          </a:p>
          <a:p>
            <a:pPr marL="257175" indent="-257175" algn="just">
              <a:lnSpc>
                <a:spcPct val="115000"/>
              </a:lnSpc>
              <a:spcBef>
                <a:spcPts val="0"/>
              </a:spcBef>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Persuasive action</a:t>
            </a:r>
          </a:p>
          <a:p>
            <a:pPr marL="257175" indent="-257175" algn="just">
              <a:lnSpc>
                <a:spcPct val="115000"/>
              </a:lnSpc>
              <a:spcBef>
                <a:spcPts val="0"/>
              </a:spcBef>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Generally a two way process</a:t>
            </a:r>
          </a:p>
          <a:p>
            <a:pPr marL="257175" indent="-257175" algn="just">
              <a:lnSpc>
                <a:spcPct val="115000"/>
              </a:lnSpc>
              <a:spcBef>
                <a:spcPts val="0"/>
              </a:spcBef>
              <a:spcAft>
                <a:spcPts val="75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Continuous process</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81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3CBB-8E44-4C8A-8D67-58AFAAE05810}"/>
              </a:ext>
            </a:extLst>
          </p:cNvPr>
          <p:cNvSpPr>
            <a:spLocks noGrp="1"/>
          </p:cNvSpPr>
          <p:nvPr>
            <p:ph type="title"/>
          </p:nvPr>
        </p:nvSpPr>
        <p:spPr/>
        <p:txBody>
          <a:bodyPr/>
          <a:lstStyle/>
          <a:p>
            <a:r>
              <a:rPr lang="en-US" sz="2400" b="1" dirty="0">
                <a:latin typeface="Times New Roman" panose="02020603050405020304" pitchFamily="18" charset="0"/>
                <a:ea typeface="Calibri" panose="020F0502020204030204" pitchFamily="34" charset="0"/>
                <a:cs typeface="Mangal" panose="02040503050203030202" pitchFamily="18" charset="0"/>
              </a:rPr>
              <a:t>Process of communication</a:t>
            </a:r>
            <a:endParaRPr lang="en-US" dirty="0"/>
          </a:p>
        </p:txBody>
      </p:sp>
      <p:sp>
        <p:nvSpPr>
          <p:cNvPr id="3" name="Content Placeholder 2">
            <a:extLst>
              <a:ext uri="{FF2B5EF4-FFF2-40B4-BE49-F238E27FC236}">
                <a16:creationId xmlns:a16="http://schemas.microsoft.com/office/drawing/2014/main" id="{92479F5A-8883-4915-B15D-506B73CDB738}"/>
              </a:ext>
            </a:extLst>
          </p:cNvPr>
          <p:cNvSpPr>
            <a:spLocks noGrp="1"/>
          </p:cNvSpPr>
          <p:nvPr>
            <p:ph idx="1"/>
          </p:nvPr>
        </p:nvSpPr>
        <p:spPr>
          <a:xfrm>
            <a:off x="457200" y="990600"/>
            <a:ext cx="8229600" cy="5592762"/>
          </a:xfrm>
        </p:spPr>
        <p:txBody>
          <a:bodyPr>
            <a:normAutofit/>
          </a:bodyPr>
          <a:lstStyle/>
          <a:p>
            <a:pPr marL="0" indent="0" algn="just">
              <a:lnSpc>
                <a:spcPct val="115000"/>
              </a:lnSpc>
              <a:spcBef>
                <a:spcPts val="0"/>
              </a:spcBef>
              <a:spcAft>
                <a:spcPts val="75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Communication always takes place in a process. The process of communication is describes as follows</a:t>
            </a:r>
          </a:p>
          <a:p>
            <a:pPr marL="257175" indent="-257175" algn="just">
              <a:lnSpc>
                <a:spcPct val="115000"/>
              </a:lnSpc>
              <a:spcBef>
                <a:spcPts val="0"/>
              </a:spcBef>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Sender: </a:t>
            </a:r>
            <a:r>
              <a:rPr lang="en-US" sz="1800" dirty="0">
                <a:latin typeface="Times New Roman" panose="02020603050405020304" pitchFamily="18" charset="0"/>
                <a:ea typeface="Calibri" panose="020F0502020204030204" pitchFamily="34" charset="0"/>
                <a:cs typeface="Times New Roman" panose="02020603050405020304" pitchFamily="18" charset="0"/>
              </a:rPr>
              <a:t>Sender is the person who initiates the message. He translates his thoughts, feelings into a code that is understood by other. He then transmits the message from different medium as oral, written and symbolic. For example,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Maayos</a:t>
            </a:r>
            <a:r>
              <a:rPr lang="en-US" sz="1800" dirty="0">
                <a:latin typeface="Times New Roman" panose="02020603050405020304" pitchFamily="18" charset="0"/>
                <a:ea typeface="Calibri" panose="020F0502020204030204" pitchFamily="34" charset="0"/>
                <a:cs typeface="Times New Roman" panose="02020603050405020304" pitchFamily="18" charset="0"/>
              </a:rPr>
              <a:t> transmitted a message that it has decreased the price by Rs. 1.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Maayos</a:t>
            </a:r>
            <a:r>
              <a:rPr lang="en-US" sz="1800" dirty="0">
                <a:latin typeface="Times New Roman" panose="02020603050405020304" pitchFamily="18" charset="0"/>
                <a:ea typeface="Calibri" panose="020F0502020204030204" pitchFamily="34" charset="0"/>
                <a:cs typeface="Times New Roman" panose="02020603050405020304" pitchFamily="18" charset="0"/>
              </a:rPr>
              <a:t> organization is the sender in this case. </a:t>
            </a:r>
          </a:p>
          <a:p>
            <a:pPr marL="257175" indent="-257175" algn="just">
              <a:lnSpc>
                <a:spcPct val="115000"/>
              </a:lnSpc>
              <a:spcBef>
                <a:spcPts val="0"/>
              </a:spcBef>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Encoding: </a:t>
            </a:r>
            <a:r>
              <a:rPr lang="en-US" sz="1800" dirty="0">
                <a:latin typeface="Times New Roman" panose="02020603050405020304" pitchFamily="18" charset="0"/>
                <a:ea typeface="Calibri" panose="020F0502020204030204" pitchFamily="34" charset="0"/>
                <a:cs typeface="Times New Roman" panose="02020603050405020304" pitchFamily="18" charset="0"/>
              </a:rPr>
              <a:t>The sender will translate his thoughts, feelings into a code that can be easily understood by others. This process is called encoding. </a:t>
            </a:r>
          </a:p>
          <a:p>
            <a:pPr marL="257175" indent="-257175" algn="just">
              <a:lnSpc>
                <a:spcPct val="115000"/>
              </a:lnSpc>
              <a:spcBef>
                <a:spcPts val="0"/>
              </a:spcBef>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Message: </a:t>
            </a:r>
            <a:r>
              <a:rPr lang="en-US" sz="1800" dirty="0">
                <a:latin typeface="Times New Roman" panose="02020603050405020304" pitchFamily="18" charset="0"/>
                <a:ea typeface="Calibri" panose="020F0502020204030204" pitchFamily="34" charset="0"/>
                <a:cs typeface="Times New Roman" panose="02020603050405020304" pitchFamily="18" charset="0"/>
              </a:rPr>
              <a:t>The facts, opinions, ideas, request, suggestions etc. that is used by a sender to transmit to the receiver constitutes a message. The message can be in the form of oral, written or symbolic form. </a:t>
            </a:r>
          </a:p>
          <a:p>
            <a:pPr marL="257175" indent="-257175" algn="just">
              <a:lnSpc>
                <a:spcPct val="115000"/>
              </a:lnSpc>
              <a:spcBef>
                <a:spcPts val="0"/>
              </a:spcBef>
              <a:buFont typeface="+mj-lt"/>
              <a:buAutoNum type="arabicPeriod"/>
            </a:pPr>
            <a:r>
              <a:rPr lang="en-US" sz="1800" b="1" dirty="0">
                <a:latin typeface="Times New Roman" panose="02020603050405020304" pitchFamily="18" charset="0"/>
                <a:ea typeface="Calibri" panose="020F0502020204030204" pitchFamily="34" charset="0"/>
                <a:cs typeface="Times New Roman" panose="02020603050405020304" pitchFamily="18" charset="0"/>
              </a:rPr>
              <a:t>Medium: </a:t>
            </a:r>
            <a:r>
              <a:rPr lang="en-US" sz="1800" dirty="0">
                <a:latin typeface="Times New Roman" panose="02020603050405020304" pitchFamily="18" charset="0"/>
                <a:ea typeface="Calibri" panose="020F0502020204030204" pitchFamily="34" charset="0"/>
                <a:cs typeface="Times New Roman" panose="02020603050405020304" pitchFamily="18" charset="0"/>
              </a:rPr>
              <a:t>The channel that is used by a sender to transmit the message to the receiver is called a medium. The oral medium can contain telephone, group discussion, brain storming etc. Written medium can contain reports,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tippani</a:t>
            </a:r>
            <a:r>
              <a:rPr lang="en-US" sz="1800" dirty="0">
                <a:latin typeface="Times New Roman" panose="02020603050405020304" pitchFamily="18" charset="0"/>
                <a:ea typeface="Calibri" panose="020F0502020204030204" pitchFamily="34" charset="0"/>
                <a:cs typeface="Times New Roman" panose="02020603050405020304" pitchFamily="18" charset="0"/>
              </a:rPr>
              <a:t>, memo etc. Symbolic medium can contain use of hand signs, gestures etc.</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65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9E08-DFA2-49AD-8631-1A9DE7AD3BD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E7EA0DE-7977-4879-891B-720E127DDF56}"/>
              </a:ext>
            </a:extLst>
          </p:cNvPr>
          <p:cNvSpPr>
            <a:spLocks noGrp="1"/>
          </p:cNvSpPr>
          <p:nvPr>
            <p:ph idx="1"/>
          </p:nvPr>
        </p:nvSpPr>
        <p:spPr/>
        <p:txBody>
          <a:bodyPr>
            <a:normAutofit/>
          </a:bodyPr>
          <a:lstStyle/>
          <a:p>
            <a:pPr marL="257175" indent="-257175">
              <a:lnSpc>
                <a:spcPct val="115000"/>
              </a:lnSpc>
              <a:spcBef>
                <a:spcPts val="0"/>
              </a:spcBef>
              <a:buFont typeface="Arial" panose="020B0604020202020204" pitchFamily="34" charset="0"/>
              <a:buAutoNum type="arabicPeriod" startAt="5"/>
            </a:pPr>
            <a:r>
              <a:rPr lang="en-US" sz="1800" b="1" dirty="0">
                <a:latin typeface="Times New Roman" panose="02020603050405020304" pitchFamily="18" charset="0"/>
                <a:ea typeface="Calibri" panose="020F0502020204030204" pitchFamily="34" charset="0"/>
                <a:cs typeface="Times New Roman" panose="02020603050405020304" pitchFamily="18" charset="0"/>
              </a:rPr>
              <a:t>Decoding: </a:t>
            </a:r>
            <a:r>
              <a:rPr lang="en-US" sz="1800" dirty="0">
                <a:latin typeface="Times New Roman" panose="02020603050405020304" pitchFamily="18" charset="0"/>
                <a:ea typeface="Calibri" panose="020F0502020204030204" pitchFamily="34" charset="0"/>
                <a:cs typeface="Times New Roman" panose="02020603050405020304" pitchFamily="18" charset="0"/>
              </a:rPr>
              <a:t>Decoding is a process of translating the message into some meaningful information. This is a process that is done by the receiver. Decoding is done as per the intention of the sender. </a:t>
            </a: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marL="257175" indent="-257175" algn="just">
              <a:lnSpc>
                <a:spcPct val="115000"/>
              </a:lnSpc>
              <a:spcBef>
                <a:spcPts val="0"/>
              </a:spcBef>
              <a:buAutoNum type="arabicPeriod" startAt="5"/>
            </a:pPr>
            <a:r>
              <a:rPr lang="en-US" sz="1800" b="1" dirty="0">
                <a:latin typeface="Times New Roman" panose="02020603050405020304" pitchFamily="18" charset="0"/>
                <a:ea typeface="Calibri" panose="020F0502020204030204" pitchFamily="34" charset="0"/>
                <a:cs typeface="Times New Roman" panose="02020603050405020304" pitchFamily="18" charset="0"/>
              </a:rPr>
              <a:t>Receiver: </a:t>
            </a:r>
            <a:r>
              <a:rPr lang="en-US" sz="1800" dirty="0">
                <a:latin typeface="Times New Roman" panose="02020603050405020304" pitchFamily="18" charset="0"/>
                <a:ea typeface="Calibri" panose="020F0502020204030204" pitchFamily="34" charset="0"/>
                <a:cs typeface="Times New Roman" panose="02020603050405020304" pitchFamily="18" charset="0"/>
              </a:rPr>
              <a:t>The person that receives the message that is sent by the sender is called a receiver. Receiver is actually the intended person for the message. For example, the general public who receive the message that is given by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Maayos</a:t>
            </a:r>
            <a:r>
              <a:rPr lang="en-US" sz="1800" dirty="0">
                <a:latin typeface="Times New Roman" panose="02020603050405020304" pitchFamily="18" charset="0"/>
                <a:ea typeface="Calibri" panose="020F0502020204030204" pitchFamily="34" charset="0"/>
                <a:cs typeface="Times New Roman" panose="02020603050405020304" pitchFamily="18" charset="0"/>
              </a:rPr>
              <a:t> organization were the receiver.</a:t>
            </a:r>
          </a:p>
          <a:p>
            <a:pPr marL="257175" indent="-257175" algn="just">
              <a:lnSpc>
                <a:spcPct val="115000"/>
              </a:lnSpc>
              <a:spcBef>
                <a:spcPts val="0"/>
              </a:spcBef>
              <a:buAutoNum type="arabicPeriod" startAt="5"/>
            </a:pPr>
            <a:r>
              <a:rPr lang="en-US" sz="1800" b="1" dirty="0">
                <a:latin typeface="Times New Roman" panose="02020603050405020304" pitchFamily="18" charset="0"/>
                <a:ea typeface="Calibri" panose="020F0502020204030204" pitchFamily="34" charset="0"/>
                <a:cs typeface="Times New Roman" panose="02020603050405020304" pitchFamily="18" charset="0"/>
              </a:rPr>
              <a:t>Feedback: </a:t>
            </a:r>
            <a:r>
              <a:rPr lang="en-US" sz="1800" dirty="0">
                <a:latin typeface="Times New Roman" panose="02020603050405020304" pitchFamily="18" charset="0"/>
                <a:ea typeface="Calibri" panose="020F0502020204030204" pitchFamily="34" charset="0"/>
                <a:cs typeface="Times New Roman" panose="02020603050405020304" pitchFamily="18" charset="0"/>
              </a:rPr>
              <a:t>Feedback is the process of proving response by the receiver to the sender. The response can be positive or negative. For example, in the above example, public increased the sales of the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Maayos</a:t>
            </a:r>
            <a:r>
              <a:rPr lang="en-US" sz="1800" dirty="0">
                <a:latin typeface="Times New Roman" panose="02020603050405020304" pitchFamily="18" charset="0"/>
                <a:ea typeface="Calibri" panose="020F0502020204030204" pitchFamily="34" charset="0"/>
                <a:cs typeface="Times New Roman" panose="02020603050405020304" pitchFamily="18" charset="0"/>
              </a:rPr>
              <a:t>. This shows a positive response to the sender.</a:t>
            </a:r>
          </a:p>
          <a:p>
            <a:pPr marL="257175" indent="-257175" algn="just">
              <a:lnSpc>
                <a:spcPct val="115000"/>
              </a:lnSpc>
              <a:spcBef>
                <a:spcPts val="0"/>
              </a:spcBef>
              <a:buAutoNum type="arabicPeriod" startAt="5"/>
            </a:pPr>
            <a:r>
              <a:rPr lang="en-US" sz="1800" b="1" dirty="0">
                <a:latin typeface="Times New Roman" panose="02020603050405020304" pitchFamily="18" charset="0"/>
                <a:ea typeface="Calibri" panose="020F0502020204030204" pitchFamily="34" charset="0"/>
                <a:cs typeface="Times New Roman" panose="02020603050405020304" pitchFamily="18" charset="0"/>
              </a:rPr>
              <a:t>Noise: </a:t>
            </a:r>
            <a:r>
              <a:rPr lang="en-US" sz="1800" dirty="0">
                <a:latin typeface="Times New Roman" panose="02020603050405020304" pitchFamily="18" charset="0"/>
                <a:ea typeface="Calibri" panose="020F0502020204030204" pitchFamily="34" charset="0"/>
                <a:cs typeface="Times New Roman" panose="02020603050405020304" pitchFamily="18" charset="0"/>
              </a:rPr>
              <a:t>Noise refers to all those barriers as physical, semantic, psychological etc. that affect the communication process. The presence of noise makes the communication process ineffective.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97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8687-720E-478E-83B1-BFAC37D837DE}"/>
              </a:ext>
            </a:extLst>
          </p:cNvPr>
          <p:cNvSpPr>
            <a:spLocks noGrp="1"/>
          </p:cNvSpPr>
          <p:nvPr>
            <p:ph type="title"/>
          </p:nvPr>
        </p:nvSpPr>
        <p:spPr/>
        <p:txBody>
          <a:bodyPr/>
          <a:lstStyle/>
          <a:p>
            <a:r>
              <a:rPr lang="en-US" dirty="0" err="1"/>
              <a:t>Cont</a:t>
            </a:r>
            <a:r>
              <a:rPr lang="en-US" dirty="0"/>
              <a:t>…</a:t>
            </a:r>
          </a:p>
        </p:txBody>
      </p:sp>
      <p:pic>
        <p:nvPicPr>
          <p:cNvPr id="5" name="Content Placeholder 4">
            <a:extLst>
              <a:ext uri="{FF2B5EF4-FFF2-40B4-BE49-F238E27FC236}">
                <a16:creationId xmlns:a16="http://schemas.microsoft.com/office/drawing/2014/main" id="{6B0B32FF-B15D-49C9-95DE-EABCA6C2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705" y="1871042"/>
            <a:ext cx="7650646" cy="3727174"/>
          </a:xfrm>
        </p:spPr>
      </p:pic>
    </p:spTree>
    <p:extLst>
      <p:ext uri="{BB962C8B-B14F-4D97-AF65-F5344CB8AC3E}">
        <p14:creationId xmlns:p14="http://schemas.microsoft.com/office/powerpoint/2010/main" val="162854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Forms/Types of organizational communication</a:t>
            </a:r>
          </a:p>
        </p:txBody>
      </p:sp>
      <p:sp>
        <p:nvSpPr>
          <p:cNvPr id="3" name="Content Placeholder 2"/>
          <p:cNvSpPr>
            <a:spLocks noGrp="1"/>
          </p:cNvSpPr>
          <p:nvPr>
            <p:ph idx="1"/>
          </p:nvPr>
        </p:nvSpPr>
        <p:spPr>
          <a:xfrm>
            <a:off x="838200" y="1417638"/>
            <a:ext cx="7848600" cy="4602162"/>
          </a:xfrm>
        </p:spPr>
        <p:txBody>
          <a:bodyPr>
            <a:noAutofit/>
          </a:bodyPr>
          <a:lstStyle/>
          <a:p>
            <a:pPr lvl="0">
              <a:buNone/>
            </a:pPr>
            <a:r>
              <a:rPr lang="en-US" sz="1800" b="1" dirty="0">
                <a:latin typeface="Times New Roman" panose="02020603050405020304" pitchFamily="18" charset="0"/>
                <a:cs typeface="Times New Roman" panose="02020603050405020304" pitchFamily="18" charset="0"/>
              </a:rPr>
              <a:t>Based on means/methods used</a:t>
            </a:r>
          </a:p>
          <a:p>
            <a:pPr lvl="0"/>
            <a:r>
              <a:rPr lang="en-US" sz="1800" dirty="0">
                <a:latin typeface="Times New Roman" panose="02020603050405020304" pitchFamily="18" charset="0"/>
                <a:cs typeface="Times New Roman" panose="02020603050405020304" pitchFamily="18" charset="0"/>
              </a:rPr>
              <a:t>Oral communication</a:t>
            </a:r>
          </a:p>
          <a:p>
            <a:pPr lvl="1"/>
            <a:r>
              <a:rPr lang="en-US" sz="1800" dirty="0">
                <a:latin typeface="Times New Roman" panose="02020603050405020304" pitchFamily="18" charset="0"/>
                <a:cs typeface="Times New Roman" panose="02020603050405020304" pitchFamily="18" charset="0"/>
              </a:rPr>
              <a:t>By face to face conversation</a:t>
            </a:r>
          </a:p>
          <a:p>
            <a:pPr lvl="1"/>
            <a:r>
              <a:rPr lang="en-US" sz="1800" dirty="0">
                <a:latin typeface="Times New Roman" panose="02020603050405020304" pitchFamily="18" charset="0"/>
                <a:cs typeface="Times New Roman" panose="02020603050405020304" pitchFamily="18" charset="0"/>
              </a:rPr>
              <a:t>Through mechanical devices</a:t>
            </a:r>
          </a:p>
          <a:p>
            <a:r>
              <a:rPr lang="en-US" sz="1800" dirty="0">
                <a:latin typeface="Times New Roman" panose="02020603050405020304" pitchFamily="18" charset="0"/>
                <a:cs typeface="Times New Roman" panose="02020603050405020304" pitchFamily="18" charset="0"/>
              </a:rPr>
              <a:t>Written communication</a:t>
            </a:r>
          </a:p>
          <a:p>
            <a:pPr lvl="1"/>
            <a:r>
              <a:rPr lang="en-US" sz="1800" dirty="0">
                <a:latin typeface="Times New Roman" panose="02020603050405020304" pitchFamily="18" charset="0"/>
                <a:cs typeface="Times New Roman" panose="02020603050405020304" pitchFamily="18" charset="0"/>
              </a:rPr>
              <a:t>Through letters, memos, formal reports, circulars, bulletins, policy guidelines etc.</a:t>
            </a:r>
          </a:p>
          <a:p>
            <a:pPr lvl="0"/>
            <a:r>
              <a:rPr lang="en-US" sz="1800" dirty="0">
                <a:latin typeface="Times New Roman" panose="02020603050405020304" pitchFamily="18" charset="0"/>
                <a:cs typeface="Times New Roman" panose="02020603050405020304" pitchFamily="18" charset="0"/>
              </a:rPr>
              <a:t>Non-verbal communication</a:t>
            </a:r>
          </a:p>
          <a:p>
            <a:pPr lvl="1"/>
            <a:r>
              <a:rPr lang="en-US" sz="1800" dirty="0">
                <a:latin typeface="Times New Roman" panose="02020603050405020304" pitchFamily="18" charset="0"/>
                <a:cs typeface="Times New Roman" panose="02020603050405020304" pitchFamily="18" charset="0"/>
              </a:rPr>
              <a:t>Through facial expressions, gestures (signal), postures etc.</a:t>
            </a:r>
          </a:p>
          <a:p>
            <a:pPr lvl="0">
              <a:buNone/>
            </a:pPr>
            <a:r>
              <a:rPr lang="en-US" sz="1800" b="1" dirty="0">
                <a:latin typeface="Times New Roman" panose="02020603050405020304" pitchFamily="18" charset="0"/>
                <a:cs typeface="Times New Roman" panose="02020603050405020304" pitchFamily="18" charset="0"/>
              </a:rPr>
              <a:t>Based on direction (Communication flow)</a:t>
            </a:r>
          </a:p>
          <a:p>
            <a:pPr lvl="0"/>
            <a:r>
              <a:rPr lang="en-US" sz="1800" dirty="0">
                <a:latin typeface="Times New Roman" panose="02020603050405020304" pitchFamily="18" charset="0"/>
                <a:cs typeface="Times New Roman" panose="02020603050405020304" pitchFamily="18" charset="0"/>
              </a:rPr>
              <a:t>Vertical (Downward, upward and two way)</a:t>
            </a:r>
          </a:p>
          <a:p>
            <a:pPr lvl="0"/>
            <a:r>
              <a:rPr lang="en-US" sz="1800" dirty="0">
                <a:latin typeface="Times New Roman" panose="02020603050405020304" pitchFamily="18" charset="0"/>
                <a:cs typeface="Times New Roman" panose="02020603050405020304" pitchFamily="18" charset="0"/>
              </a:rPr>
              <a:t>Horizontal (Interdepartmental)</a:t>
            </a:r>
          </a:p>
          <a:p>
            <a:pPr lvl="0"/>
            <a:r>
              <a:rPr lang="en-US" sz="1800" dirty="0">
                <a:latin typeface="Times New Roman" panose="02020603050405020304" pitchFamily="18" charset="0"/>
                <a:cs typeface="Times New Roman" panose="02020603050405020304" pitchFamily="18" charset="0"/>
              </a:rPr>
              <a:t>Diagonal</a:t>
            </a:r>
          </a:p>
          <a:p>
            <a:pPr>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lvl="0">
              <a:buNone/>
            </a:pPr>
            <a:r>
              <a:rPr lang="en-US" sz="1800" b="1" dirty="0">
                <a:latin typeface="Times New Roman" panose="02020603050405020304" pitchFamily="18" charset="0"/>
                <a:cs typeface="Times New Roman" panose="02020603050405020304" pitchFamily="18" charset="0"/>
              </a:rPr>
              <a:t>Based on the nature of relationships</a:t>
            </a:r>
          </a:p>
          <a:p>
            <a:pPr lvl="0">
              <a:buNone/>
            </a:pPr>
            <a:r>
              <a:rPr lang="en-US" sz="1800" b="1" dirty="0">
                <a:latin typeface="Times New Roman" panose="02020603050405020304" pitchFamily="18" charset="0"/>
                <a:cs typeface="Times New Roman" panose="02020603050405020304" pitchFamily="18" charset="0"/>
              </a:rPr>
              <a:t>Formal communication</a:t>
            </a:r>
          </a:p>
          <a:p>
            <a:pPr lvl="0"/>
            <a:r>
              <a:rPr lang="en-US" sz="1800" dirty="0">
                <a:latin typeface="Times New Roman" panose="02020603050405020304" pitchFamily="18" charset="0"/>
                <a:cs typeface="Times New Roman" panose="02020603050405020304" pitchFamily="18" charset="0"/>
              </a:rPr>
              <a:t>Communication which is officially determined, regulated, and controlled</a:t>
            </a:r>
          </a:p>
          <a:p>
            <a:pPr lvl="0"/>
            <a:r>
              <a:rPr lang="en-US" sz="1800" dirty="0">
                <a:latin typeface="Times New Roman" panose="02020603050405020304" pitchFamily="18" charset="0"/>
                <a:cs typeface="Times New Roman" panose="02020603050405020304" pitchFamily="18" charset="0"/>
              </a:rPr>
              <a:t>Examples: communication through official letters, notices, staff meetings etc.</a:t>
            </a:r>
          </a:p>
          <a:p>
            <a:pPr lvl="0">
              <a:buNone/>
            </a:pPr>
            <a:r>
              <a:rPr lang="en-US" sz="1800" b="1" dirty="0">
                <a:latin typeface="Times New Roman" panose="02020603050405020304" pitchFamily="18" charset="0"/>
                <a:cs typeface="Times New Roman" panose="02020603050405020304" pitchFamily="18" charset="0"/>
              </a:rPr>
              <a:t>Informal communication</a:t>
            </a:r>
          </a:p>
          <a:p>
            <a:pPr lvl="0"/>
            <a:r>
              <a:rPr lang="en-US" sz="1800" dirty="0">
                <a:latin typeface="Times New Roman" panose="02020603050405020304" pitchFamily="18" charset="0"/>
                <a:cs typeface="Times New Roman" panose="02020603050405020304" pitchFamily="18" charset="0"/>
              </a:rPr>
              <a:t>Communication through social interaction of people rather than scalar chain of organization</a:t>
            </a:r>
          </a:p>
          <a:p>
            <a:pPr lvl="0"/>
            <a:r>
              <a:rPr lang="en-US" sz="1800" dirty="0">
                <a:latin typeface="Times New Roman" panose="02020603050405020304" pitchFamily="18" charset="0"/>
                <a:cs typeface="Times New Roman" panose="02020603050405020304" pitchFamily="18" charset="0"/>
              </a:rPr>
              <a:t>It may be through grapevine (single stand chain, gossip chain, probability chain and cluster chain) or rumors.</a:t>
            </a:r>
          </a:p>
          <a:p>
            <a:pPr>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Formal communication network/structure</a:t>
            </a:r>
          </a:p>
        </p:txBody>
      </p:sp>
      <p:sp>
        <p:nvSpPr>
          <p:cNvPr id="3" name="Content Placeholder 2"/>
          <p:cNvSpPr>
            <a:spLocks noGrp="1"/>
          </p:cNvSpPr>
          <p:nvPr>
            <p:ph idx="1"/>
          </p:nvPr>
        </p:nvSpPr>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Communication structure is a pattern through which the members of a group of organization communicate with each other. It is also known as communication network or communication channel. The major types of communication structure or network are as follows:</a:t>
            </a:r>
          </a:p>
          <a:p>
            <a:pPr algn="just">
              <a:buNone/>
            </a:pPr>
            <a:r>
              <a:rPr lang="en-US" sz="1800" b="1" dirty="0">
                <a:latin typeface="Times New Roman" panose="02020603050405020304" pitchFamily="18" charset="0"/>
                <a:cs typeface="Times New Roman" panose="02020603050405020304" pitchFamily="18" charset="0"/>
              </a:rPr>
              <a:t>Types of Communication Networks</a:t>
            </a:r>
            <a:endParaRPr lang="en-US" sz="1800" dirty="0">
              <a:latin typeface="Times New Roman" panose="02020603050405020304" pitchFamily="18" charset="0"/>
              <a:cs typeface="Times New Roman" panose="02020603050405020304" pitchFamily="18" charset="0"/>
            </a:endParaRPr>
          </a:p>
          <a:p>
            <a:pPr algn="just">
              <a:buNone/>
            </a:pPr>
            <a:endParaRPr lang="en-US" sz="1500" dirty="0"/>
          </a:p>
        </p:txBody>
      </p:sp>
      <p:pic>
        <p:nvPicPr>
          <p:cNvPr id="4" name="Picture 3" descr="335020_la_18_02"/>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314450" y="3486150"/>
            <a:ext cx="6343650" cy="2286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F26322008C8141B4435E203426DDF6" ma:contentTypeVersion="8" ma:contentTypeDescription="Create a new document." ma:contentTypeScope="" ma:versionID="5bab1a6c36f1c170e4288c2c6f2f624f">
  <xsd:schema xmlns:xsd="http://www.w3.org/2001/XMLSchema" xmlns:xs="http://www.w3.org/2001/XMLSchema" xmlns:p="http://schemas.microsoft.com/office/2006/metadata/properties" xmlns:ns2="5bab5dc0-8d59-4a96-901a-64ce58ef0aea" targetNamespace="http://schemas.microsoft.com/office/2006/metadata/properties" ma:root="true" ma:fieldsID="699d0e1eaf5822409aa7aa579b93fb4d" ns2:_="">
    <xsd:import namespace="5bab5dc0-8d59-4a96-901a-64ce58ef0a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b5dc0-8d59-4a96-901a-64ce58ef0a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E70EE3-C127-4E77-A35F-972D7116B3C8}"/>
</file>

<file path=customXml/itemProps2.xml><?xml version="1.0" encoding="utf-8"?>
<ds:datastoreItem xmlns:ds="http://schemas.openxmlformats.org/officeDocument/2006/customXml" ds:itemID="{C028FF50-17C2-441C-BB5E-3CABC1895449}"/>
</file>

<file path=customXml/itemProps3.xml><?xml version="1.0" encoding="utf-8"?>
<ds:datastoreItem xmlns:ds="http://schemas.openxmlformats.org/officeDocument/2006/customXml" ds:itemID="{D6916A48-4736-4429-BC2E-4045B0BF593D}"/>
</file>

<file path=docProps/app.xml><?xml version="1.0" encoding="utf-8"?>
<Properties xmlns="http://schemas.openxmlformats.org/officeDocument/2006/extended-properties" xmlns:vt="http://schemas.openxmlformats.org/officeDocument/2006/docPropsVTypes">
  <TotalTime>439</TotalTime>
  <Words>1642</Words>
  <Application>Microsoft Office PowerPoint</Application>
  <PresentationFormat>On-screen Show (4:3)</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Symbol</vt:lpstr>
      <vt:lpstr>Times New Roman</vt:lpstr>
      <vt:lpstr>Wingdings</vt:lpstr>
      <vt:lpstr>Office Theme</vt:lpstr>
      <vt:lpstr>Communication</vt:lpstr>
      <vt:lpstr>Contents</vt:lpstr>
      <vt:lpstr> Communication: Meaning, process and networks </vt:lpstr>
      <vt:lpstr>Process of communication</vt:lpstr>
      <vt:lpstr>Cont…</vt:lpstr>
      <vt:lpstr>Cont…</vt:lpstr>
      <vt:lpstr>Forms/Types of organizational communication</vt:lpstr>
      <vt:lpstr>Cont…</vt:lpstr>
      <vt:lpstr>Formal communication network/structure</vt:lpstr>
      <vt:lpstr>Cont…</vt:lpstr>
      <vt:lpstr>Informal communication network</vt:lpstr>
      <vt:lpstr> Forms of informal communication network </vt:lpstr>
      <vt:lpstr>Types of Communication</vt:lpstr>
      <vt:lpstr> Formal Communication. </vt:lpstr>
      <vt:lpstr> Informal Communication </vt:lpstr>
      <vt:lpstr>Interpersonal Communication</vt:lpstr>
      <vt:lpstr> Non-verbal Communication: </vt:lpstr>
      <vt:lpstr>Barriers to effective communication</vt:lpstr>
      <vt:lpstr>Cont…</vt:lpstr>
      <vt:lpstr>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change</dc:title>
  <dc:creator>Lenovo</dc:creator>
  <cp:lastModifiedBy>Ashutosh Rimal</cp:lastModifiedBy>
  <cp:revision>56</cp:revision>
  <dcterms:created xsi:type="dcterms:W3CDTF">2016-01-03T08:01:11Z</dcterms:created>
  <dcterms:modified xsi:type="dcterms:W3CDTF">2021-10-06T16:13:07Z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0x01010010F26322008C8141B4435E203426DDF6</vt:lpwstr>
  </property>
</Properties>
</file>