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96" r:id="rId4"/>
    <p:sldId id="297" r:id="rId5"/>
    <p:sldId id="258" r:id="rId6"/>
    <p:sldId id="259" r:id="rId7"/>
    <p:sldId id="298" r:id="rId8"/>
    <p:sldId id="29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7" r:id="rId24"/>
    <p:sldId id="275" r:id="rId25"/>
    <p:sldId id="276" r:id="rId26"/>
    <p:sldId id="278" r:id="rId27"/>
    <p:sldId id="279" r:id="rId28"/>
    <p:sldId id="280" r:id="rId29"/>
    <p:sldId id="281" r:id="rId30"/>
    <p:sldId id="282" r:id="rId31"/>
    <p:sldId id="283" r:id="rId32"/>
    <p:sldId id="285" r:id="rId33"/>
    <p:sldId id="286" r:id="rId34"/>
    <p:sldId id="287" r:id="rId35"/>
    <p:sldId id="288" r:id="rId36"/>
    <p:sldId id="289" r:id="rId37"/>
    <p:sldId id="290" r:id="rId38"/>
    <p:sldId id="291" r:id="rId39"/>
    <p:sldId id="292" r:id="rId40"/>
    <p:sldId id="293" r:id="rId41"/>
    <p:sldId id="295" r:id="rId42"/>
    <p:sldId id="294" r:id="rId43"/>
    <p:sldId id="301" r:id="rId44"/>
    <p:sldId id="302" r:id="rId45"/>
    <p:sldId id="303" r:id="rId46"/>
    <p:sldId id="300" r:id="rId47"/>
    <p:sldId id="30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418" autoAdjust="0"/>
  </p:normalViewPr>
  <p:slideViewPr>
    <p:cSldViewPr snapToGrid="0">
      <p:cViewPr varScale="1">
        <p:scale>
          <a:sx n="66" d="100"/>
          <a:sy n="66" d="100"/>
        </p:scale>
        <p:origin x="-87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6368C-D05D-4DA2-AF6B-0B361A58881D}" type="datetimeFigureOut">
              <a:rPr lang="en-US" smtClean="0"/>
              <a:pPr/>
              <a:t>11/14/2021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C09C1-3312-410D-A5AE-41245150BAB6}" type="slidenum">
              <a:rPr lang="en-US" smtClean="0"/>
              <a:pPr/>
              <a:t>‹#›</a:t>
            </a:fld>
            <a:endParaRPr lang="en-US"/>
          </a:p>
        </p:txBody>
      </p:sp>
    </p:spTree>
    <p:extLst>
      <p:ext uri="{BB962C8B-B14F-4D97-AF65-F5344CB8AC3E}">
        <p14:creationId xmlns:p14="http://schemas.microsoft.com/office/powerpoint/2010/main" xmlns="" val="2653855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642D68-ED6B-4878-9538-EB799E69D485}" type="slidenum">
              <a:rPr lang="en-GB" altLang="en-US" sz="1200"/>
              <a:pPr eaLnBrk="1" hangingPunct="1"/>
              <a:t>4</a:t>
            </a:fld>
            <a:endParaRPr lang="en-GB"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GB" altLang="en-US" dirty="0" smtClean="0"/>
              <a:t>On the one hand there are repetitive jobs a similar task is carried out repeatedly, for example </a:t>
            </a:r>
            <a:r>
              <a:rPr lang="en-GB" altLang="en-US" dirty="0" err="1" smtClean="0"/>
              <a:t>Kwikfit</a:t>
            </a:r>
            <a:r>
              <a:rPr lang="en-GB" altLang="en-US" dirty="0" smtClean="0"/>
              <a:t> replacing a tyre on a car or a lecturer giving an introductory talk on project management. The task is well-defined and there is very little uncertainty. In some organizations, software development might tend to be like this – in these environments software </a:t>
            </a:r>
            <a:r>
              <a:rPr lang="en-GB" altLang="en-US" i="1" dirty="0" smtClean="0"/>
              <a:t>process</a:t>
            </a:r>
            <a:r>
              <a:rPr lang="en-GB" altLang="en-US" dirty="0" smtClean="0"/>
              <a:t> management might be more important than software </a:t>
            </a:r>
            <a:r>
              <a:rPr lang="en-GB" altLang="en-US" i="1" dirty="0" smtClean="0"/>
              <a:t>project </a:t>
            </a:r>
            <a:r>
              <a:rPr lang="en-GB" altLang="en-US" dirty="0" smtClean="0"/>
              <a:t>management</a:t>
            </a:r>
          </a:p>
          <a:p>
            <a:pPr eaLnBrk="1" hangingPunct="1"/>
            <a:endParaRPr lang="en-GB" altLang="en-US" dirty="0" smtClean="0"/>
          </a:p>
          <a:p>
            <a:pPr eaLnBrk="1" hangingPunct="1"/>
            <a:r>
              <a:rPr lang="en-GB" altLang="en-US" dirty="0" smtClean="0"/>
              <a:t>On the other hand some exploratory activities are very uncertain. Some research projects can be like this – we may not be sure what the outcome will be, but we hope that we will learn some things of importance. It may be very difficult to come up with precise plans, although we would probably have some idea of a general approach.</a:t>
            </a:r>
          </a:p>
          <a:p>
            <a:pPr eaLnBrk="1" hangingPunct="1"/>
            <a:endParaRPr lang="en-GB" altLang="en-US" dirty="0" smtClean="0"/>
          </a:p>
          <a:p>
            <a:pPr eaLnBrk="1" hangingPunct="1"/>
            <a:r>
              <a:rPr lang="en-GB" altLang="en-US" dirty="0" smtClean="0"/>
              <a:t>Projects seem to come somewhere between these two extremes. There are usually well-defined hoped-for outcomes but there are risks and uncertainties about achieving those outcomes.</a:t>
            </a:r>
          </a:p>
        </p:txBody>
      </p:sp>
    </p:spTree>
    <p:extLst>
      <p:ext uri="{BB962C8B-B14F-4D97-AF65-F5344CB8AC3E}">
        <p14:creationId xmlns:p14="http://schemas.microsoft.com/office/powerpoint/2010/main" xmlns="" val="235763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ea typeface="Times New Roman" panose="02020603050405020304" pitchFamily="18" charset="0"/>
              </a:rPr>
              <a:t> work involves several specialisms;</a:t>
            </a:r>
          </a:p>
          <a:p>
            <a:endParaRPr lang="en-US" dirty="0"/>
          </a:p>
        </p:txBody>
      </p:sp>
      <p:sp>
        <p:nvSpPr>
          <p:cNvPr id="4" name="Slide Number Placeholder 3"/>
          <p:cNvSpPr>
            <a:spLocks noGrp="1"/>
          </p:cNvSpPr>
          <p:nvPr>
            <p:ph type="sldNum" sz="quarter" idx="10"/>
          </p:nvPr>
        </p:nvSpPr>
        <p:spPr/>
        <p:txBody>
          <a:bodyPr/>
          <a:lstStyle/>
          <a:p>
            <a:fld id="{5D9C09C1-3312-410D-A5AE-41245150BAB6}" type="slidenum">
              <a:rPr lang="en-US" smtClean="0"/>
              <a:pPr/>
              <a:t>5</a:t>
            </a:fld>
            <a:endParaRPr lang="en-US"/>
          </a:p>
        </p:txBody>
      </p:sp>
    </p:spTree>
    <p:extLst>
      <p:ext uri="{BB962C8B-B14F-4D97-AF65-F5344CB8AC3E}">
        <p14:creationId xmlns:p14="http://schemas.microsoft.com/office/powerpoint/2010/main" xmlns="" val="205867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panose="02020603050405020304" pitchFamily="18" charset="0"/>
                <a:ea typeface="Times New Roman" panose="02020603050405020304" pitchFamily="18" charset="0"/>
              </a:rPr>
              <a:t>It is not just that individuals can be inconsistent. Organizations, because of lapses in collective memory, in internal communication or in effective decision-making can exhibit remarkable ‘organizational stupidity’ that developers have to cater for</a:t>
            </a:r>
            <a:endParaRPr lang="en-US" dirty="0"/>
          </a:p>
        </p:txBody>
      </p:sp>
      <p:sp>
        <p:nvSpPr>
          <p:cNvPr id="4" name="Slide Number Placeholder 3"/>
          <p:cNvSpPr>
            <a:spLocks noGrp="1"/>
          </p:cNvSpPr>
          <p:nvPr>
            <p:ph type="sldNum" sz="quarter" idx="10"/>
          </p:nvPr>
        </p:nvSpPr>
        <p:spPr/>
        <p:txBody>
          <a:bodyPr/>
          <a:lstStyle/>
          <a:p>
            <a:fld id="{5D9C09C1-3312-410D-A5AE-41245150BAB6}" type="slidenum">
              <a:rPr lang="en-US" smtClean="0"/>
              <a:pPr/>
              <a:t>10</a:t>
            </a:fld>
            <a:endParaRPr lang="en-US"/>
          </a:p>
        </p:txBody>
      </p:sp>
    </p:spTree>
    <p:extLst>
      <p:ext uri="{BB962C8B-B14F-4D97-AF65-F5344CB8AC3E}">
        <p14:creationId xmlns:p14="http://schemas.microsoft.com/office/powerpoint/2010/main" xmlns="" val="2717898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smtClean="0"/>
              <a:t>Validation</a:t>
            </a:r>
            <a:r>
              <a:rPr lang="en-US" i="1" dirty="0" smtClean="0"/>
              <a:t> is the process of checking whether the specification captures the customer’s needs. </a:t>
            </a:r>
            <a:r>
              <a:rPr lang="en-US" sz="1200" i="1" kern="1200" dirty="0" smtClean="0">
                <a:solidFill>
                  <a:schemeClr val="tx1"/>
                </a:solidFill>
                <a:effectLst/>
                <a:latin typeface="+mn-lt"/>
                <a:ea typeface="+mn-ea"/>
                <a:cs typeface="+mn-cs"/>
              </a:rPr>
              <a:t>“Did I build what I said I would?”</a:t>
            </a:r>
            <a:endParaRPr lang="en-US" dirty="0" smtClean="0"/>
          </a:p>
          <a:p>
            <a:r>
              <a:rPr lang="en-US" b="1" i="1" dirty="0" smtClean="0"/>
              <a:t>Verification</a:t>
            </a:r>
            <a:r>
              <a:rPr lang="en-US" i="1" dirty="0" smtClean="0"/>
              <a:t> is the process of checking that the software meets the specification.  </a:t>
            </a:r>
            <a:r>
              <a:rPr lang="en-US" sz="1200" i="1" kern="1200" dirty="0" smtClean="0">
                <a:solidFill>
                  <a:schemeClr val="tx1"/>
                </a:solidFill>
                <a:effectLst/>
                <a:latin typeface="+mn-lt"/>
                <a:ea typeface="+mn-ea"/>
                <a:cs typeface="+mn-cs"/>
              </a:rPr>
              <a:t>“Did I build what I need?”</a:t>
            </a:r>
          </a:p>
          <a:p>
            <a:r>
              <a:rPr lang="en-US" i="1" dirty="0" smtClean="0"/>
              <a:t>4. </a:t>
            </a:r>
            <a:r>
              <a:rPr lang="en-US" b="1" dirty="0" smtClean="0"/>
              <a:t>Verification</a:t>
            </a:r>
            <a:r>
              <a:rPr lang="en-US" dirty="0" smtClean="0"/>
              <a:t> uses methods like inspections, reviews, walkthroughs, and Desk-checking etc.</a:t>
            </a:r>
          </a:p>
          <a:p>
            <a:r>
              <a:rPr lang="en-US" i="1" dirty="0" smtClean="0"/>
              <a:t>4. </a:t>
            </a:r>
            <a:r>
              <a:rPr lang="en-US" b="1" dirty="0" smtClean="0"/>
              <a:t>Validation</a:t>
            </a:r>
            <a:r>
              <a:rPr lang="en-US" dirty="0" smtClean="0"/>
              <a:t> uses methods like black box (functional)  testing, gray box testing, and white box (structural) testing etc.</a:t>
            </a:r>
          </a:p>
          <a:p>
            <a:r>
              <a:rPr lang="en-US" dirty="0" smtClean="0"/>
              <a:t>5. </a:t>
            </a:r>
            <a:r>
              <a:rPr lang="en-US" b="1" dirty="0" smtClean="0"/>
              <a:t>Verification </a:t>
            </a:r>
            <a:r>
              <a:rPr lang="en-US" dirty="0" smtClean="0"/>
              <a:t>is to check whether the software conforms to specifications.</a:t>
            </a:r>
          </a:p>
          <a:p>
            <a:r>
              <a:rPr lang="en-US" dirty="0" smtClean="0"/>
              <a:t>5. </a:t>
            </a:r>
            <a:r>
              <a:rPr lang="en-US" b="1" dirty="0" smtClean="0"/>
              <a:t>Validation</a:t>
            </a:r>
            <a:r>
              <a:rPr lang="en-US" dirty="0" smtClean="0"/>
              <a:t> is to check whether software meets the customer expectations and requirements.</a:t>
            </a:r>
          </a:p>
          <a:p>
            <a:r>
              <a:rPr lang="en-US" dirty="0" smtClean="0"/>
              <a:t>9. </a:t>
            </a:r>
            <a:r>
              <a:rPr lang="en-US" b="1" dirty="0" smtClean="0"/>
              <a:t>verification</a:t>
            </a:r>
            <a:r>
              <a:rPr lang="en-US" dirty="0" smtClean="0"/>
              <a:t> generally comes first-done before validation.</a:t>
            </a:r>
          </a:p>
          <a:p>
            <a:r>
              <a:rPr lang="en-US" i="1" dirty="0" smtClean="0"/>
              <a:t>9. </a:t>
            </a:r>
            <a:r>
              <a:rPr lang="en-US" dirty="0" smtClean="0"/>
              <a:t>validation generally follows after </a:t>
            </a:r>
            <a:r>
              <a:rPr lang="en-US" b="1" dirty="0" smtClean="0"/>
              <a:t>verification</a:t>
            </a:r>
            <a:r>
              <a:rPr lang="en-US" dirty="0" smtClean="0"/>
              <a:t>.</a:t>
            </a:r>
          </a:p>
          <a:p>
            <a:endParaRPr lang="en-US" dirty="0"/>
          </a:p>
        </p:txBody>
      </p:sp>
      <p:sp>
        <p:nvSpPr>
          <p:cNvPr id="4" name="Slide Number Placeholder 3"/>
          <p:cNvSpPr>
            <a:spLocks noGrp="1"/>
          </p:cNvSpPr>
          <p:nvPr>
            <p:ph type="sldNum" sz="quarter" idx="10"/>
          </p:nvPr>
        </p:nvSpPr>
        <p:spPr/>
        <p:txBody>
          <a:bodyPr/>
          <a:lstStyle/>
          <a:p>
            <a:fld id="{5D9C09C1-3312-410D-A5AE-41245150BAB6}" type="slidenum">
              <a:rPr lang="en-US" smtClean="0"/>
              <a:pPr/>
              <a:t>18</a:t>
            </a:fld>
            <a:endParaRPr lang="en-US"/>
          </a:p>
        </p:txBody>
      </p:sp>
    </p:spTree>
    <p:extLst>
      <p:ext uri="{BB962C8B-B14F-4D97-AF65-F5344CB8AC3E}">
        <p14:creationId xmlns:p14="http://schemas.microsoft.com/office/powerpoint/2010/main" xmlns="" val="135084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16B678-476A-474A-AFB2-1AFAFFCCB21D}"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322374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6B678-476A-474A-AFB2-1AFAFFCCB21D}"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331548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6B678-476A-474A-AFB2-1AFAFFCCB21D}"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188017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4470400" y="6324600"/>
            <a:ext cx="3048000" cy="381000"/>
          </a:xfrm>
        </p:spPr>
        <p:txBody>
          <a:bodyPr/>
          <a:lstStyle>
            <a:lvl1pPr>
              <a:defRPr/>
            </a:lvl1pPr>
          </a:lstStyle>
          <a:p>
            <a:fld id="{47228608-A127-4539-8986-A5EC913F467A}" type="slidenum">
              <a:rPr lang="en-US" altLang="en-US"/>
              <a:pPr/>
              <a:t>‹#›</a:t>
            </a:fld>
            <a:endParaRPr lang="en-US" altLang="en-US"/>
          </a:p>
        </p:txBody>
      </p:sp>
    </p:spTree>
    <p:extLst>
      <p:ext uri="{BB962C8B-B14F-4D97-AF65-F5344CB8AC3E}">
        <p14:creationId xmlns:p14="http://schemas.microsoft.com/office/powerpoint/2010/main" xmlns="" val="5346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6B678-476A-474A-AFB2-1AFAFFCCB21D}"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195177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16B678-476A-474A-AFB2-1AFAFFCCB21D}" type="datetimeFigureOut">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303110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16B678-476A-474A-AFB2-1AFAFFCCB21D}"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404622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16B678-476A-474A-AFB2-1AFAFFCCB21D}" type="datetimeFigureOut">
              <a:rPr lang="en-US" smtClean="0"/>
              <a:pPr/>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1031816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16B678-476A-474A-AFB2-1AFAFFCCB21D}" type="datetimeFigureOut">
              <a:rPr lang="en-US" smtClean="0"/>
              <a:pPr/>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20879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6B678-476A-474A-AFB2-1AFAFFCCB21D}" type="datetimeFigureOut">
              <a:rPr lang="en-US" smtClean="0"/>
              <a:pPr/>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400544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16B678-476A-474A-AFB2-1AFAFFCCB21D}"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146528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16B678-476A-474A-AFB2-1AFAFFCCB21D}" type="datetimeFigureOut">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2320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6B678-476A-474A-AFB2-1AFAFFCCB21D}" type="datetimeFigureOut">
              <a:rPr lang="en-US" smtClean="0"/>
              <a:pPr/>
              <a:t>11/14/2021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C9539-7087-4A09-8FA9-1227F9F6C538}" type="slidenum">
              <a:rPr lang="en-US" smtClean="0"/>
              <a:pPr/>
              <a:t>‹#›</a:t>
            </a:fld>
            <a:endParaRPr lang="en-US"/>
          </a:p>
        </p:txBody>
      </p:sp>
    </p:spTree>
    <p:extLst>
      <p:ext uri="{BB962C8B-B14F-4D97-AF65-F5344CB8AC3E}">
        <p14:creationId xmlns:p14="http://schemas.microsoft.com/office/powerpoint/2010/main" xmlns="" val="351497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UNIT-I</a:t>
            </a:r>
            <a:br>
              <a:rPr lang="en-US" dirty="0" smtClean="0"/>
            </a:br>
            <a:r>
              <a:rPr lang="en-US" dirty="0" smtClean="0"/>
              <a:t>Introduction to Software Project Management (SPM)</a:t>
            </a:r>
            <a:endParaRPr lang="en-US" dirty="0"/>
          </a:p>
        </p:txBody>
      </p:sp>
      <p:sp>
        <p:nvSpPr>
          <p:cNvPr id="3" name="Subtitle 2"/>
          <p:cNvSpPr>
            <a:spLocks noGrp="1"/>
          </p:cNvSpPr>
          <p:nvPr>
            <p:ph type="subTitle" idx="1"/>
          </p:nvPr>
        </p:nvSpPr>
        <p:spPr/>
        <p:txBody>
          <a:bodyPr/>
          <a:lstStyle/>
          <a:p>
            <a:r>
              <a:rPr lang="en-US" dirty="0" smtClean="0"/>
              <a:t>Compiled </a:t>
            </a:r>
            <a:r>
              <a:rPr lang="en-US" dirty="0" err="1" smtClean="0"/>
              <a:t>by:Er</a:t>
            </a:r>
            <a:r>
              <a:rPr lang="en-US" dirty="0" smtClean="0"/>
              <a:t>. </a:t>
            </a:r>
            <a:r>
              <a:rPr lang="en-US" dirty="0" err="1" smtClean="0"/>
              <a:t>Loknath</a:t>
            </a:r>
            <a:r>
              <a:rPr lang="en-US" dirty="0" smtClean="0"/>
              <a:t> </a:t>
            </a:r>
            <a:r>
              <a:rPr lang="en-US" smtClean="0"/>
              <a:t>Regmi</a:t>
            </a:r>
            <a:endParaRPr lang="en-US" dirty="0"/>
          </a:p>
        </p:txBody>
      </p:sp>
    </p:spTree>
    <p:extLst>
      <p:ext uri="{BB962C8B-B14F-4D97-AF65-F5344CB8AC3E}">
        <p14:creationId xmlns:p14="http://schemas.microsoft.com/office/powerpoint/2010/main" xmlns="" val="312388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1818"/>
            <a:ext cx="10515600" cy="5715145"/>
          </a:xfrm>
        </p:spPr>
        <p:txBody>
          <a:bodyPr>
            <a:normAutofit fontScale="92500"/>
          </a:bodyPr>
          <a:lstStyle/>
          <a:p>
            <a:pPr marL="0" marR="0" indent="0" algn="just">
              <a:lnSpc>
                <a:spcPct val="150000"/>
              </a:lnSpc>
              <a:spcBef>
                <a:spcPts val="0"/>
              </a:spcBef>
              <a:spcAft>
                <a:spcPts val="0"/>
              </a:spcAft>
              <a:buNone/>
            </a:pPr>
            <a:r>
              <a:rPr lang="en-US" b="1" dirty="0">
                <a:latin typeface="Times New Roman" panose="02020603050405020304" pitchFamily="18" charset="0"/>
                <a:ea typeface="Times New Roman" panose="02020603050405020304" pitchFamily="18" charset="0"/>
              </a:rPr>
              <a:t>Complexity </a:t>
            </a:r>
            <a:endParaRPr lang="en-US" b="1" dirty="0" smtClean="0">
              <a:latin typeface="Times New Roman" panose="02020603050405020304" pitchFamily="18" charset="0"/>
              <a:ea typeface="Times New Roman" panose="02020603050405020304" pitchFamily="18" charset="0"/>
            </a:endParaRPr>
          </a:p>
          <a:p>
            <a:pPr algn="just">
              <a:lnSpc>
                <a:spcPct val="150000"/>
              </a:lnSpc>
              <a:spcBef>
                <a:spcPts val="0"/>
              </a:spcBef>
            </a:pPr>
            <a:r>
              <a:rPr lang="en-US" dirty="0" smtClean="0">
                <a:latin typeface="Times New Roman" panose="02020603050405020304" pitchFamily="18" charset="0"/>
                <a:ea typeface="Times New Roman" panose="02020603050405020304" pitchFamily="18" charset="0"/>
              </a:rPr>
              <a:t>software products contain more complexity than other engineered artefacts as it cannot be calculated or evaluated per </a:t>
            </a:r>
            <a:r>
              <a:rPr lang="en-US" dirty="0">
                <a:latin typeface="Times New Roman" panose="02020603050405020304" pitchFamily="18" charset="0"/>
                <a:ea typeface="Times New Roman" panose="02020603050405020304" pitchFamily="18" charset="0"/>
              </a:rPr>
              <a:t>dollar, </a:t>
            </a:r>
            <a:r>
              <a:rPr lang="en-US" dirty="0" smtClean="0">
                <a:latin typeface="Times New Roman" panose="02020603050405020304" pitchFamily="18" charset="0"/>
                <a:ea typeface="Times New Roman" panose="02020603050405020304" pitchFamily="18" charset="0"/>
              </a:rPr>
              <a:t>rupee spent.</a:t>
            </a:r>
          </a:p>
          <a:p>
            <a:pPr marL="0" marR="0" indent="0" algn="just">
              <a:lnSpc>
                <a:spcPct val="150000"/>
              </a:lnSpc>
              <a:spcBef>
                <a:spcPts val="0"/>
              </a:spcBef>
              <a:spcAft>
                <a:spcPts val="0"/>
              </a:spcAft>
              <a:buNone/>
            </a:pPr>
            <a:r>
              <a:rPr lang="en-US" b="1" dirty="0"/>
              <a:t>Conformity</a:t>
            </a:r>
            <a:endParaRPr lang="en-US" dirty="0" smtClean="0">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dirty="0" smtClean="0">
                <a:latin typeface="Times New Roman" panose="02020603050405020304" pitchFamily="18" charset="0"/>
                <a:ea typeface="Times New Roman" panose="02020603050405020304" pitchFamily="18" charset="0"/>
              </a:rPr>
              <a:t>Software </a:t>
            </a:r>
            <a:r>
              <a:rPr lang="en-US" dirty="0">
                <a:latin typeface="Times New Roman" panose="02020603050405020304" pitchFamily="18" charset="0"/>
                <a:ea typeface="Times New Roman" panose="02020603050405020304" pitchFamily="18" charset="0"/>
              </a:rPr>
              <a:t>developers have to conform to the requirements of human clients. </a:t>
            </a:r>
            <a:endParaRPr lang="en-US" dirty="0" smtClean="0">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0"/>
              </a:spcAft>
            </a:pPr>
            <a:r>
              <a:rPr lang="en-US" dirty="0" smtClean="0">
                <a:latin typeface="Times New Roman" panose="02020603050405020304" pitchFamily="18" charset="0"/>
                <a:ea typeface="Times New Roman" panose="02020603050405020304" pitchFamily="18" charset="0"/>
              </a:rPr>
              <a:t>However, the requirements of the human clients keeps on fluctuating..</a:t>
            </a:r>
            <a:endParaRPr lang="en-US" dirty="0">
              <a:latin typeface="Times New Roman" panose="02020603050405020304" pitchFamily="18" charset="0"/>
              <a:ea typeface="Times New Roman" panose="02020603050405020304" pitchFamily="18" charset="0"/>
            </a:endParaRPr>
          </a:p>
          <a:p>
            <a:pPr marL="0" indent="0" algn="just">
              <a:lnSpc>
                <a:spcPct val="150000"/>
              </a:lnSpc>
              <a:spcBef>
                <a:spcPts val="0"/>
              </a:spcBef>
              <a:buNone/>
            </a:pPr>
            <a:r>
              <a:rPr lang="en-US" b="1" dirty="0"/>
              <a:t>Flexibility </a:t>
            </a:r>
            <a:endParaRPr lang="en-US" b="1" dirty="0" smtClean="0"/>
          </a:p>
          <a:p>
            <a:pPr algn="just">
              <a:lnSpc>
                <a:spcPct val="150000"/>
              </a:lnSpc>
              <a:spcBef>
                <a:spcPts val="0"/>
              </a:spcBef>
            </a:pPr>
            <a:r>
              <a:rPr lang="en-US" dirty="0" smtClean="0"/>
              <a:t>This </a:t>
            </a:r>
            <a:r>
              <a:rPr lang="en-US" dirty="0"/>
              <a:t>means the software systems are likely to be subject to a high degree of change.</a:t>
            </a:r>
          </a:p>
          <a:p>
            <a:pPr marL="0" algn="just">
              <a:lnSpc>
                <a:spcPct val="150000"/>
              </a:lnSpc>
              <a:spcBef>
                <a:spcPts val="0"/>
              </a:spcBef>
            </a:pPr>
            <a:endParaRPr lang="en-US" dirty="0"/>
          </a:p>
        </p:txBody>
      </p:sp>
    </p:spTree>
    <p:extLst>
      <p:ext uri="{BB962C8B-B14F-4D97-AF65-F5344CB8AC3E}">
        <p14:creationId xmlns:p14="http://schemas.microsoft.com/office/powerpoint/2010/main" xmlns="" val="191392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covered by software project management</a:t>
            </a:r>
            <a:endParaRPr lang="en-US" dirty="0"/>
          </a:p>
        </p:txBody>
      </p:sp>
      <p:sp>
        <p:nvSpPr>
          <p:cNvPr id="3" name="Content Placeholder 2"/>
          <p:cNvSpPr>
            <a:spLocks noGrp="1"/>
          </p:cNvSpPr>
          <p:nvPr>
            <p:ph idx="1"/>
          </p:nvPr>
        </p:nvSpPr>
        <p:spPr/>
        <p:txBody>
          <a:bodyPr>
            <a:normAutofit lnSpcReduction="10000"/>
          </a:bodyPr>
          <a:lstStyle/>
          <a:p>
            <a:pPr algn="just"/>
            <a:r>
              <a:rPr lang="en-US" dirty="0"/>
              <a:t>A software project is not only concerned with the </a:t>
            </a:r>
            <a:r>
              <a:rPr lang="en-US" dirty="0" smtClean="0"/>
              <a:t>writing or developing of the </a:t>
            </a:r>
            <a:r>
              <a:rPr lang="en-US" dirty="0"/>
              <a:t>software</a:t>
            </a:r>
            <a:r>
              <a:rPr lang="en-US" dirty="0" smtClean="0"/>
              <a:t>.</a:t>
            </a:r>
          </a:p>
          <a:p>
            <a:pPr algn="just"/>
            <a:r>
              <a:rPr lang="en-US" dirty="0" smtClean="0"/>
              <a:t>It includes the following activities:</a:t>
            </a:r>
          </a:p>
          <a:p>
            <a:pPr marL="514350" indent="-514350" algn="just">
              <a:buAutoNum type="arabicPeriod"/>
            </a:pPr>
            <a:r>
              <a:rPr lang="en-US" b="1" dirty="0" smtClean="0"/>
              <a:t>The </a:t>
            </a:r>
            <a:r>
              <a:rPr lang="en-US" b="1" dirty="0"/>
              <a:t>feasibility </a:t>
            </a:r>
            <a:r>
              <a:rPr lang="en-US" b="1" dirty="0" smtClean="0"/>
              <a:t>study</a:t>
            </a:r>
          </a:p>
          <a:p>
            <a:pPr algn="just"/>
            <a:r>
              <a:rPr lang="en-US" dirty="0"/>
              <a:t>This is an investigation into whether a </a:t>
            </a:r>
            <a:r>
              <a:rPr lang="en-US" dirty="0" smtClean="0"/>
              <a:t>prospective (probable) project </a:t>
            </a:r>
            <a:r>
              <a:rPr lang="en-US" dirty="0"/>
              <a:t>is worth starting. </a:t>
            </a:r>
            <a:endParaRPr lang="en-US" dirty="0" smtClean="0"/>
          </a:p>
          <a:p>
            <a:pPr algn="just"/>
            <a:r>
              <a:rPr lang="en-US" dirty="0" smtClean="0"/>
              <a:t>Information </a:t>
            </a:r>
            <a:r>
              <a:rPr lang="en-US" dirty="0"/>
              <a:t>is gathered about the requirements of the proposed application. </a:t>
            </a:r>
            <a:endParaRPr lang="en-US" dirty="0" smtClean="0"/>
          </a:p>
          <a:p>
            <a:pPr algn="just"/>
            <a:r>
              <a:rPr lang="en-US" dirty="0" smtClean="0"/>
              <a:t>The </a:t>
            </a:r>
            <a:r>
              <a:rPr lang="en-US" dirty="0"/>
              <a:t>probable developmental and operational costs, along with the value of the benefits of the new system, are estimated. </a:t>
            </a:r>
            <a:endParaRPr lang="en-US" dirty="0" smtClean="0"/>
          </a:p>
          <a:p>
            <a:pPr algn="just"/>
            <a:endParaRPr lang="en-US" dirty="0"/>
          </a:p>
        </p:txBody>
      </p:sp>
    </p:spTree>
    <p:extLst>
      <p:ext uri="{BB962C8B-B14F-4D97-AF65-F5344CB8AC3E}">
        <p14:creationId xmlns:p14="http://schemas.microsoft.com/office/powerpoint/2010/main" xmlns="" val="323972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Planning</a:t>
            </a:r>
            <a:endParaRPr lang="en-US" dirty="0"/>
          </a:p>
        </p:txBody>
      </p:sp>
      <p:sp>
        <p:nvSpPr>
          <p:cNvPr id="3" name="Content Placeholder 2"/>
          <p:cNvSpPr>
            <a:spLocks noGrp="1"/>
          </p:cNvSpPr>
          <p:nvPr>
            <p:ph idx="1"/>
          </p:nvPr>
        </p:nvSpPr>
        <p:spPr>
          <a:xfrm>
            <a:off x="838200" y="1825625"/>
            <a:ext cx="10515600" cy="4547466"/>
          </a:xfrm>
        </p:spPr>
        <p:txBody>
          <a:bodyPr>
            <a:normAutofit/>
          </a:bodyPr>
          <a:lstStyle/>
          <a:p>
            <a:pPr algn="just"/>
            <a:r>
              <a:rPr lang="en-US" dirty="0" smtClean="0"/>
              <a:t>If </a:t>
            </a:r>
            <a:r>
              <a:rPr lang="en-US" dirty="0"/>
              <a:t>the feasibility study produces results which indicate that </a:t>
            </a:r>
            <a:r>
              <a:rPr lang="en-US" dirty="0" smtClean="0"/>
              <a:t>the prospective </a:t>
            </a:r>
            <a:r>
              <a:rPr lang="en-US" dirty="0"/>
              <a:t>project appears viable, planning of the project can take place. </a:t>
            </a:r>
            <a:endParaRPr lang="en-US" dirty="0" smtClean="0"/>
          </a:p>
          <a:p>
            <a:pPr algn="just"/>
            <a:r>
              <a:rPr lang="en-US" dirty="0" smtClean="0"/>
              <a:t>However</a:t>
            </a:r>
            <a:r>
              <a:rPr lang="en-US" dirty="0"/>
              <a:t>, for a large project, we would not do all our detailed planning right at the beginning. </a:t>
            </a:r>
            <a:endParaRPr lang="en-US" dirty="0" smtClean="0"/>
          </a:p>
          <a:p>
            <a:pPr algn="just"/>
            <a:r>
              <a:rPr lang="en-US" dirty="0" smtClean="0"/>
              <a:t>We </a:t>
            </a:r>
            <a:r>
              <a:rPr lang="en-US" dirty="0"/>
              <a:t>would formulate an outline plan for the whole project and a detailed one for the first stage. </a:t>
            </a:r>
            <a:endParaRPr lang="en-US" dirty="0" smtClean="0"/>
          </a:p>
          <a:p>
            <a:pPr algn="just"/>
            <a:r>
              <a:rPr lang="en-US" dirty="0" smtClean="0"/>
              <a:t>More </a:t>
            </a:r>
            <a:r>
              <a:rPr lang="en-US" dirty="0"/>
              <a:t>detailed planning of the later stages would be done as they approached. </a:t>
            </a:r>
            <a:endParaRPr lang="en-US" dirty="0" smtClean="0"/>
          </a:p>
          <a:p>
            <a:pPr algn="just"/>
            <a:r>
              <a:rPr lang="en-US" dirty="0" smtClean="0"/>
              <a:t>This continues till the end of the project.</a:t>
            </a:r>
            <a:endParaRPr lang="en-US" dirty="0"/>
          </a:p>
          <a:p>
            <a:pPr algn="just"/>
            <a:endParaRPr lang="en-US" dirty="0"/>
          </a:p>
        </p:txBody>
      </p:sp>
    </p:spTree>
    <p:extLst>
      <p:ext uri="{BB962C8B-B14F-4D97-AF65-F5344CB8AC3E}">
        <p14:creationId xmlns:p14="http://schemas.microsoft.com/office/powerpoint/2010/main" xmlns="" val="3127191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Project execution</a:t>
            </a:r>
            <a:endParaRPr lang="en-US" dirty="0"/>
          </a:p>
        </p:txBody>
      </p:sp>
      <p:sp>
        <p:nvSpPr>
          <p:cNvPr id="3" name="Content Placeholder 2"/>
          <p:cNvSpPr>
            <a:spLocks noGrp="1"/>
          </p:cNvSpPr>
          <p:nvPr>
            <p:ph idx="1"/>
          </p:nvPr>
        </p:nvSpPr>
        <p:spPr/>
        <p:txBody>
          <a:bodyPr/>
          <a:lstStyle/>
          <a:p>
            <a:pPr algn="just"/>
            <a:r>
              <a:rPr lang="en-US" dirty="0"/>
              <a:t>The project can now be executed. </a:t>
            </a:r>
            <a:endParaRPr lang="en-US" dirty="0" smtClean="0"/>
          </a:p>
          <a:p>
            <a:pPr algn="just"/>
            <a:r>
              <a:rPr lang="en-US" dirty="0" smtClean="0"/>
              <a:t>The </a:t>
            </a:r>
            <a:r>
              <a:rPr lang="en-US" dirty="0"/>
              <a:t>execution of a project often contains </a:t>
            </a:r>
            <a:r>
              <a:rPr lang="en-US" i="1" dirty="0"/>
              <a:t>design </a:t>
            </a:r>
            <a:r>
              <a:rPr lang="en-US" dirty="0"/>
              <a:t>and </a:t>
            </a:r>
            <a:r>
              <a:rPr lang="en-US" i="1" dirty="0"/>
              <a:t>implementation </a:t>
            </a:r>
            <a:r>
              <a:rPr lang="en-US" dirty="0"/>
              <a:t>sub-phases.</a:t>
            </a:r>
          </a:p>
        </p:txBody>
      </p:sp>
    </p:spTree>
    <p:extLst>
      <p:ext uri="{BB962C8B-B14F-4D97-AF65-F5344CB8AC3E}">
        <p14:creationId xmlns:p14="http://schemas.microsoft.com/office/powerpoint/2010/main" xmlns="" val="175670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98526" y="200099"/>
            <a:ext cx="10855274" cy="6657902"/>
          </a:xfrm>
          <a:prstGeom prst="rect">
            <a:avLst/>
          </a:prstGeom>
        </p:spPr>
      </p:pic>
    </p:spTree>
    <p:extLst>
      <p:ext uri="{BB962C8B-B14F-4D97-AF65-F5344CB8AC3E}">
        <p14:creationId xmlns:p14="http://schemas.microsoft.com/office/powerpoint/2010/main" xmlns="" val="4064933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classic </a:t>
            </a:r>
            <a:r>
              <a:rPr lang="en-US" b="1" dirty="0"/>
              <a:t>project life cycle</a:t>
            </a:r>
          </a:p>
        </p:txBody>
      </p:sp>
      <p:pic>
        <p:nvPicPr>
          <p:cNvPr id="5" name="Content Placeholder 4"/>
          <p:cNvPicPr>
            <a:picLocks noGrp="1"/>
          </p:cNvPicPr>
          <p:nvPr>
            <p:ph idx="1"/>
          </p:nvPr>
        </p:nvPicPr>
        <p:blipFill>
          <a:blip r:embed="rId2" cstate="print"/>
          <a:srcRect/>
          <a:stretch>
            <a:fillRect/>
          </a:stretch>
        </p:blipFill>
        <p:spPr bwMode="auto">
          <a:xfrm>
            <a:off x="291954" y="1505526"/>
            <a:ext cx="11835391" cy="4498109"/>
          </a:xfrm>
          <a:prstGeom prst="rect">
            <a:avLst/>
          </a:prstGeom>
          <a:noFill/>
          <a:ln w="9525">
            <a:noFill/>
            <a:miter lim="800000"/>
            <a:headEnd/>
            <a:tailEnd/>
          </a:ln>
        </p:spPr>
      </p:pic>
    </p:spTree>
    <p:extLst>
      <p:ext uri="{BB962C8B-B14F-4D97-AF65-F5344CB8AC3E}">
        <p14:creationId xmlns:p14="http://schemas.microsoft.com/office/powerpoint/2010/main" xmlns="" val="11824289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Requirements analysis</a:t>
            </a:r>
            <a:endParaRPr lang="en-US" dirty="0"/>
          </a:p>
        </p:txBody>
      </p:sp>
      <p:sp>
        <p:nvSpPr>
          <p:cNvPr id="3" name="Content Placeholder 2"/>
          <p:cNvSpPr>
            <a:spLocks noGrp="1"/>
          </p:cNvSpPr>
          <p:nvPr>
            <p:ph idx="1"/>
          </p:nvPr>
        </p:nvSpPr>
        <p:spPr/>
        <p:txBody>
          <a:bodyPr/>
          <a:lstStyle/>
          <a:p>
            <a:pPr algn="just"/>
            <a:r>
              <a:rPr lang="en-US" dirty="0"/>
              <a:t>This is finding out in detail what the users require of the system that the project is to implement. </a:t>
            </a:r>
            <a:endParaRPr lang="en-US" dirty="0" smtClean="0"/>
          </a:p>
          <a:p>
            <a:pPr algn="just"/>
            <a:r>
              <a:rPr lang="en-US" dirty="0" smtClean="0"/>
              <a:t>Original information </a:t>
            </a:r>
            <a:r>
              <a:rPr lang="en-US" dirty="0"/>
              <a:t>obtained needs to be updated and supplemented. </a:t>
            </a:r>
            <a:endParaRPr lang="en-US" dirty="0" smtClean="0"/>
          </a:p>
          <a:p>
            <a:pPr algn="just"/>
            <a:r>
              <a:rPr lang="en-US" dirty="0" smtClean="0"/>
              <a:t>Several </a:t>
            </a:r>
            <a:r>
              <a:rPr lang="en-US" dirty="0"/>
              <a:t>different approaches to the users’ requirements may be explored.</a:t>
            </a:r>
          </a:p>
        </p:txBody>
      </p:sp>
    </p:spTree>
    <p:extLst>
      <p:ext uri="{BB962C8B-B14F-4D97-AF65-F5344CB8AC3E}">
        <p14:creationId xmlns:p14="http://schemas.microsoft.com/office/powerpoint/2010/main" xmlns="" val="32115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5678199"/>
          </a:xfrm>
        </p:spPr>
        <p:txBody>
          <a:bodyPr/>
          <a:lstStyle/>
          <a:p>
            <a:pPr marL="0" indent="0">
              <a:buNone/>
            </a:pPr>
            <a:r>
              <a:rPr lang="en-US" sz="3200" b="1" i="1" dirty="0" smtClean="0"/>
              <a:t>Specification</a:t>
            </a:r>
          </a:p>
          <a:p>
            <a:r>
              <a:rPr lang="en-US" dirty="0"/>
              <a:t>Detailed documentation of what the proposed system is to  do</a:t>
            </a:r>
            <a:r>
              <a:rPr lang="en-US" dirty="0" smtClean="0"/>
              <a:t>.</a:t>
            </a:r>
          </a:p>
          <a:p>
            <a:pPr marL="0" indent="0">
              <a:buNone/>
            </a:pPr>
            <a:r>
              <a:rPr lang="en-US" sz="3200" b="1" i="1" dirty="0"/>
              <a:t>Design</a:t>
            </a:r>
            <a:r>
              <a:rPr lang="en-US" sz="3200" i="1" dirty="0"/>
              <a:t> </a:t>
            </a:r>
            <a:endParaRPr lang="en-US" sz="3200" i="1" dirty="0" smtClean="0"/>
          </a:p>
          <a:p>
            <a:pPr algn="just"/>
            <a:r>
              <a:rPr lang="en-US" dirty="0" smtClean="0"/>
              <a:t>A </a:t>
            </a:r>
            <a:r>
              <a:rPr lang="en-US" dirty="0"/>
              <a:t>design has to be drawn up which meets the specification. </a:t>
            </a:r>
            <a:endParaRPr lang="en-US" dirty="0" smtClean="0"/>
          </a:p>
          <a:p>
            <a:pPr algn="just"/>
            <a:r>
              <a:rPr lang="en-US" dirty="0" smtClean="0"/>
              <a:t>Design  </a:t>
            </a:r>
            <a:r>
              <a:rPr lang="en-US" dirty="0"/>
              <a:t>will be in two stages. </a:t>
            </a:r>
            <a:endParaRPr lang="en-US" dirty="0" smtClean="0"/>
          </a:p>
          <a:p>
            <a:pPr marL="971550" lvl="1" indent="-514350" algn="just">
              <a:buAutoNum type="romanLcPeriod"/>
            </a:pPr>
            <a:r>
              <a:rPr lang="en-US" sz="2800" dirty="0" smtClean="0"/>
              <a:t>One </a:t>
            </a:r>
            <a:r>
              <a:rPr lang="en-US" sz="2800" dirty="0"/>
              <a:t>will be the external or </a:t>
            </a:r>
            <a:r>
              <a:rPr lang="en-US" sz="2800" dirty="0" smtClean="0"/>
              <a:t>user design </a:t>
            </a:r>
            <a:r>
              <a:rPr lang="en-US" sz="2800" dirty="0"/>
              <a:t>concerned with the external appearance of the </a:t>
            </a:r>
            <a:r>
              <a:rPr lang="en-US" sz="2800" dirty="0" smtClean="0"/>
              <a:t>application </a:t>
            </a:r>
            <a:r>
              <a:rPr lang="en-US" sz="2800" dirty="0" err="1" smtClean="0"/>
              <a:t>eg</a:t>
            </a:r>
            <a:r>
              <a:rPr lang="en-US" sz="2800" dirty="0" smtClean="0"/>
              <a:t>: menus, forms, reports etc. </a:t>
            </a:r>
          </a:p>
          <a:p>
            <a:pPr marL="971550" lvl="1" indent="-514350" algn="just">
              <a:buAutoNum type="romanLcPeriod"/>
            </a:pPr>
            <a:r>
              <a:rPr lang="en-US" sz="2800" dirty="0" smtClean="0"/>
              <a:t>The </a:t>
            </a:r>
            <a:r>
              <a:rPr lang="en-US" sz="2800" dirty="0"/>
              <a:t>other produces the physical design which tackles the way that the data and software procedures are to be structured internally.</a:t>
            </a:r>
          </a:p>
          <a:p>
            <a:pPr marL="0" indent="0">
              <a:buNone/>
            </a:pPr>
            <a:endParaRPr lang="en-US" dirty="0" smtClean="0"/>
          </a:p>
        </p:txBody>
      </p:sp>
    </p:spTree>
    <p:extLst>
      <p:ext uri="{BB962C8B-B14F-4D97-AF65-F5344CB8AC3E}">
        <p14:creationId xmlns:p14="http://schemas.microsoft.com/office/powerpoint/2010/main" xmlns="" val="242428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291"/>
            <a:ext cx="10515600" cy="5696672"/>
          </a:xfrm>
        </p:spPr>
        <p:txBody>
          <a:bodyPr/>
          <a:lstStyle/>
          <a:p>
            <a:pPr marL="0" indent="0" algn="just">
              <a:buNone/>
            </a:pPr>
            <a:r>
              <a:rPr lang="en-US" sz="3200" b="1" i="1" dirty="0"/>
              <a:t>Coding</a:t>
            </a:r>
            <a:r>
              <a:rPr lang="en-US" sz="3200" i="1" dirty="0"/>
              <a:t> </a:t>
            </a:r>
            <a:endParaRPr lang="en-US" sz="3200" i="1" dirty="0" smtClean="0"/>
          </a:p>
          <a:p>
            <a:pPr algn="just"/>
            <a:r>
              <a:rPr lang="en-US" dirty="0" smtClean="0"/>
              <a:t>This </a:t>
            </a:r>
            <a:r>
              <a:rPr lang="en-US" dirty="0"/>
              <a:t>may refer to writing code in </a:t>
            </a:r>
            <a:r>
              <a:rPr lang="en-US" dirty="0" smtClean="0"/>
              <a:t>some programming language.</a:t>
            </a:r>
          </a:p>
          <a:p>
            <a:pPr algn="just"/>
            <a:r>
              <a:rPr lang="en-US" dirty="0" smtClean="0"/>
              <a:t>Even </a:t>
            </a:r>
            <a:r>
              <a:rPr lang="en-US" dirty="0"/>
              <a:t>where software is not being built from scratch, some modification to the base package could be required to meet the needs of the new application</a:t>
            </a:r>
            <a:r>
              <a:rPr lang="en-US" dirty="0" smtClean="0"/>
              <a:t>.</a:t>
            </a:r>
          </a:p>
          <a:p>
            <a:pPr marL="0" indent="0" algn="just">
              <a:buNone/>
            </a:pPr>
            <a:r>
              <a:rPr lang="en-US" sz="3200" b="1" i="1" dirty="0"/>
              <a:t>Verification and validation</a:t>
            </a:r>
            <a:r>
              <a:rPr lang="en-US" sz="3200" i="1" dirty="0"/>
              <a:t> </a:t>
            </a:r>
            <a:endParaRPr lang="en-US" sz="3200" i="1" dirty="0" smtClean="0"/>
          </a:p>
          <a:p>
            <a:pPr algn="just"/>
            <a:r>
              <a:rPr lang="en-US" dirty="0" smtClean="0"/>
              <a:t>Whether </a:t>
            </a:r>
            <a:r>
              <a:rPr lang="en-US" dirty="0"/>
              <a:t>software is developed specially for the current application or not, careful testing will be needed to check that the proposed system meets its requirements.</a:t>
            </a:r>
          </a:p>
          <a:p>
            <a:pPr marL="0" indent="0" algn="just">
              <a:buNone/>
            </a:pPr>
            <a:endParaRPr lang="en-US" dirty="0"/>
          </a:p>
          <a:p>
            <a:endParaRPr lang="en-US" dirty="0"/>
          </a:p>
        </p:txBody>
      </p:sp>
    </p:spTree>
    <p:extLst>
      <p:ext uri="{BB962C8B-B14F-4D97-AF65-F5344CB8AC3E}">
        <p14:creationId xmlns:p14="http://schemas.microsoft.com/office/powerpoint/2010/main" xmlns="" val="374935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7668"/>
            <a:ext cx="10515600" cy="5379295"/>
          </a:xfrm>
        </p:spPr>
        <p:txBody>
          <a:bodyPr/>
          <a:lstStyle/>
          <a:p>
            <a:pPr algn="just"/>
            <a:r>
              <a:rPr lang="en-US" sz="3200" b="1" i="1" dirty="0"/>
              <a:t>Implementation/installation</a:t>
            </a:r>
            <a:r>
              <a:rPr lang="en-US" sz="3200" i="1" dirty="0"/>
              <a:t> </a:t>
            </a:r>
            <a:endParaRPr lang="en-US" sz="3200" i="1" dirty="0" smtClean="0"/>
          </a:p>
          <a:p>
            <a:pPr algn="just"/>
            <a:r>
              <a:rPr lang="en-US" dirty="0" smtClean="0"/>
              <a:t>Some </a:t>
            </a:r>
            <a:r>
              <a:rPr lang="en-US" dirty="0"/>
              <a:t>system development practitioners refer to the whole of the project after design as ‘implementation’ (that is, the implementation of the design) </a:t>
            </a:r>
            <a:endParaRPr lang="en-US" dirty="0" smtClean="0"/>
          </a:p>
          <a:p>
            <a:pPr algn="just"/>
            <a:r>
              <a:rPr lang="en-US" dirty="0" smtClean="0"/>
              <a:t>while </a:t>
            </a:r>
            <a:r>
              <a:rPr lang="en-US" dirty="0"/>
              <a:t>others insist that the term refers to the installation of the system after the software has been developed. </a:t>
            </a:r>
            <a:endParaRPr lang="en-US" dirty="0" smtClean="0"/>
          </a:p>
          <a:p>
            <a:pPr algn="just"/>
            <a:r>
              <a:rPr lang="en-US" dirty="0" smtClean="0"/>
              <a:t>In </a:t>
            </a:r>
            <a:r>
              <a:rPr lang="en-US" dirty="0"/>
              <a:t>this latter case it includes setting up operational data files and system parameters, writing user manuals and training users of the new system.</a:t>
            </a:r>
          </a:p>
          <a:p>
            <a:endParaRPr lang="en-US" dirty="0"/>
          </a:p>
        </p:txBody>
      </p:sp>
    </p:spTree>
    <p:extLst>
      <p:ext uri="{BB962C8B-B14F-4D97-AF65-F5344CB8AC3E}">
        <p14:creationId xmlns:p14="http://schemas.microsoft.com/office/powerpoint/2010/main" xmlns="" val="185012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Project Definition:</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ea typeface="Times New Roman" panose="02020603050405020304" pitchFamily="18" charset="0"/>
              </a:rPr>
              <a:t>The dictionary definitions put a clear emphasis on the project being a </a:t>
            </a:r>
            <a:r>
              <a:rPr lang="en-US" i="1" dirty="0">
                <a:latin typeface="Times New Roman" panose="02020603050405020304" pitchFamily="18" charset="0"/>
                <a:ea typeface="Times New Roman" panose="02020603050405020304" pitchFamily="18" charset="0"/>
              </a:rPr>
              <a:t>planned </a:t>
            </a:r>
            <a:r>
              <a:rPr lang="en-US" dirty="0">
                <a:latin typeface="Times New Roman" panose="02020603050405020304" pitchFamily="18" charset="0"/>
                <a:ea typeface="Times New Roman" panose="02020603050405020304" pitchFamily="18" charset="0"/>
              </a:rPr>
              <a:t>activity</a:t>
            </a:r>
            <a:r>
              <a:rPr lang="en-US" dirty="0" smtClean="0">
                <a:latin typeface="Times New Roman" panose="02020603050405020304" pitchFamily="18" charset="0"/>
                <a:ea typeface="Times New Roman" panose="02020603050405020304" pitchFamily="18" charset="0"/>
              </a:rPr>
              <a:t>.</a:t>
            </a:r>
          </a:p>
          <a:p>
            <a:pPr algn="just"/>
            <a:r>
              <a:rPr lang="en-US" dirty="0" smtClean="0">
                <a:latin typeface="Times New Roman" panose="02020603050405020304" pitchFamily="18" charset="0"/>
                <a:ea typeface="Times New Roman" panose="02020603050405020304" pitchFamily="18" charset="0"/>
              </a:rPr>
              <a:t>Planning </a:t>
            </a:r>
            <a:r>
              <a:rPr lang="en-US" dirty="0">
                <a:latin typeface="Times New Roman" panose="02020603050405020304" pitchFamily="18" charset="0"/>
                <a:ea typeface="Times New Roman" panose="02020603050405020304" pitchFamily="18" charset="0"/>
              </a:rPr>
              <a:t>is in essence thinking carefully about something before you do </a:t>
            </a:r>
            <a:r>
              <a:rPr lang="en-US" dirty="0" smtClean="0">
                <a:latin typeface="Times New Roman" panose="02020603050405020304" pitchFamily="18" charset="0"/>
                <a:ea typeface="Times New Roman" panose="02020603050405020304" pitchFamily="18" charset="0"/>
              </a:rPr>
              <a:t>it.</a:t>
            </a:r>
          </a:p>
          <a:p>
            <a:pPr algn="just"/>
            <a:r>
              <a:rPr lang="en-US" dirty="0" smtClean="0">
                <a:latin typeface="Times New Roman" panose="02020603050405020304" pitchFamily="18" charset="0"/>
                <a:ea typeface="Times New Roman" panose="02020603050405020304" pitchFamily="18" charset="0"/>
              </a:rPr>
              <a:t>Planning defines how we are going to carry out the given activities.</a:t>
            </a:r>
          </a:p>
          <a:p>
            <a:pPr algn="just"/>
            <a:r>
              <a:rPr lang="en-US" dirty="0" smtClean="0"/>
              <a:t>Set of interrelated tasks to be executed over a fixed  period and within certain costs and other limitations.</a:t>
            </a:r>
            <a:endParaRPr lang="en-US" dirty="0"/>
          </a:p>
        </p:txBody>
      </p:sp>
    </p:spTree>
    <p:extLst>
      <p:ext uri="{BB962C8B-B14F-4D97-AF65-F5344CB8AC3E}">
        <p14:creationId xmlns:p14="http://schemas.microsoft.com/office/powerpoint/2010/main" xmlns="" val="3966360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9149"/>
            <a:ext cx="10515600" cy="4717814"/>
          </a:xfrm>
        </p:spPr>
        <p:txBody>
          <a:bodyPr/>
          <a:lstStyle/>
          <a:p>
            <a:pPr marL="0" indent="0" algn="just">
              <a:buNone/>
            </a:pPr>
            <a:r>
              <a:rPr lang="en-US" sz="3200" b="1" i="1" dirty="0"/>
              <a:t>Maintenance and support</a:t>
            </a:r>
            <a:r>
              <a:rPr lang="en-US" sz="3200" i="1" dirty="0"/>
              <a:t> </a:t>
            </a:r>
            <a:endParaRPr lang="en-US" sz="3200" i="1" dirty="0" smtClean="0"/>
          </a:p>
          <a:p>
            <a:pPr algn="just"/>
            <a:r>
              <a:rPr lang="en-US" dirty="0" smtClean="0"/>
              <a:t>Once </a:t>
            </a:r>
            <a:r>
              <a:rPr lang="en-US" dirty="0"/>
              <a:t>the system has been implemented there is </a:t>
            </a:r>
            <a:r>
              <a:rPr lang="en-US" dirty="0" smtClean="0"/>
              <a:t>a continuing </a:t>
            </a:r>
            <a:r>
              <a:rPr lang="en-US" dirty="0"/>
              <a:t>need for the correction of any errors that may </a:t>
            </a:r>
            <a:r>
              <a:rPr lang="en-US" dirty="0" smtClean="0"/>
              <a:t>be into the system </a:t>
            </a:r>
            <a:r>
              <a:rPr lang="en-US" dirty="0"/>
              <a:t>and for extensions and improvements to the system. </a:t>
            </a:r>
            <a:endParaRPr lang="en-US" dirty="0" smtClean="0"/>
          </a:p>
          <a:p>
            <a:pPr algn="just"/>
            <a:r>
              <a:rPr lang="en-US" dirty="0" smtClean="0"/>
              <a:t>Maintenance </a:t>
            </a:r>
            <a:r>
              <a:rPr lang="en-US" dirty="0"/>
              <a:t>and support activities may be seen as a series of minor software projects. </a:t>
            </a:r>
            <a:endParaRPr lang="en-US" dirty="0" smtClean="0"/>
          </a:p>
          <a:p>
            <a:pPr algn="just"/>
            <a:r>
              <a:rPr lang="en-US" dirty="0" smtClean="0"/>
              <a:t>In </a:t>
            </a:r>
            <a:r>
              <a:rPr lang="en-US" dirty="0"/>
              <a:t>many environments, most software </a:t>
            </a:r>
            <a:r>
              <a:rPr lang="en-US" dirty="0" smtClean="0"/>
              <a:t>development after implementation </a:t>
            </a:r>
            <a:r>
              <a:rPr lang="en-US" dirty="0"/>
              <a:t>is in fact maintenance.</a:t>
            </a:r>
          </a:p>
          <a:p>
            <a:endParaRPr lang="en-US" dirty="0"/>
          </a:p>
        </p:txBody>
      </p:sp>
    </p:spTree>
    <p:extLst>
      <p:ext uri="{BB962C8B-B14F-4D97-AF65-F5344CB8AC3E}">
        <p14:creationId xmlns:p14="http://schemas.microsoft.com/office/powerpoint/2010/main" xmlns="" val="271861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 with software projects</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from the manager's point of view</a:t>
            </a:r>
          </a:p>
          <a:p>
            <a:r>
              <a:rPr lang="en-US" dirty="0" smtClean="0"/>
              <a:t>poor estimates and plans;</a:t>
            </a:r>
          </a:p>
          <a:p>
            <a:r>
              <a:rPr lang="en-US" dirty="0" smtClean="0"/>
              <a:t>lack of quality standards and measures;</a:t>
            </a:r>
          </a:p>
          <a:p>
            <a:r>
              <a:rPr lang="en-US" dirty="0" smtClean="0"/>
              <a:t>lack of guidance about making organizational decisions;</a:t>
            </a:r>
          </a:p>
          <a:p>
            <a:r>
              <a:rPr lang="en-US" dirty="0" smtClean="0"/>
              <a:t>lack of techniques to make progress visible;</a:t>
            </a:r>
          </a:p>
        </p:txBody>
      </p:sp>
    </p:spTree>
    <p:extLst>
      <p:ext uri="{BB962C8B-B14F-4D97-AF65-F5344CB8AC3E}">
        <p14:creationId xmlns:p14="http://schemas.microsoft.com/office/powerpoint/2010/main" xmlns="" val="688635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105"/>
          </a:xfrm>
        </p:spPr>
        <p:txBody>
          <a:bodyPr>
            <a:normAutofit/>
          </a:bodyPr>
          <a:lstStyle/>
          <a:p>
            <a:r>
              <a:rPr lang="en-US" b="1" dirty="0" smtClean="0"/>
              <a:t>Stakeholder’s view of the software problems</a:t>
            </a:r>
            <a:endParaRPr lang="en-US" b="1" dirty="0"/>
          </a:p>
        </p:txBody>
      </p:sp>
      <p:sp>
        <p:nvSpPr>
          <p:cNvPr id="3" name="Content Placeholder 2"/>
          <p:cNvSpPr>
            <a:spLocks noGrp="1"/>
          </p:cNvSpPr>
          <p:nvPr>
            <p:ph idx="1"/>
          </p:nvPr>
        </p:nvSpPr>
        <p:spPr>
          <a:xfrm>
            <a:off x="838200" y="1206230"/>
            <a:ext cx="10515600" cy="5243208"/>
          </a:xfrm>
        </p:spPr>
        <p:txBody>
          <a:bodyPr>
            <a:normAutofit/>
          </a:bodyPr>
          <a:lstStyle/>
          <a:p>
            <a:pPr algn="just"/>
            <a:r>
              <a:rPr lang="en-US" dirty="0" smtClean="0"/>
              <a:t>lack of up-to-date documentation;</a:t>
            </a:r>
          </a:p>
          <a:p>
            <a:pPr algn="just"/>
            <a:r>
              <a:rPr lang="en-US" dirty="0" smtClean="0"/>
              <a:t>earlier activities not completed on time - including late delivery of equipment;</a:t>
            </a:r>
          </a:p>
          <a:p>
            <a:pPr algn="just"/>
            <a:r>
              <a:rPr lang="en-US" dirty="0" smtClean="0"/>
              <a:t>lack of communication between users and technicians;</a:t>
            </a:r>
          </a:p>
          <a:p>
            <a:pPr algn="just"/>
            <a:r>
              <a:rPr lang="en-US" dirty="0" smtClean="0"/>
              <a:t>lack of communication leading to duplication of work;</a:t>
            </a:r>
          </a:p>
          <a:p>
            <a:pPr algn="just"/>
            <a:r>
              <a:rPr lang="en-US" dirty="0" smtClean="0"/>
              <a:t>Lack of technical expertise;</a:t>
            </a:r>
          </a:p>
          <a:p>
            <a:pPr algn="just"/>
            <a:r>
              <a:rPr lang="en-US" dirty="0" smtClean="0"/>
              <a:t>changing statutory(legal) requirements;</a:t>
            </a:r>
          </a:p>
          <a:p>
            <a:pPr algn="just"/>
            <a:r>
              <a:rPr lang="en-US" dirty="0" smtClean="0"/>
              <a:t>changing software environment;</a:t>
            </a:r>
          </a:p>
          <a:p>
            <a:pPr algn="just"/>
            <a:r>
              <a:rPr lang="en-US" dirty="0" smtClean="0"/>
              <a:t>deadline pressure;</a:t>
            </a:r>
          </a:p>
          <a:p>
            <a:pPr algn="just"/>
            <a:r>
              <a:rPr lang="en-US" dirty="0" smtClean="0"/>
              <a:t>lack of quality control;</a:t>
            </a:r>
          </a:p>
          <a:p>
            <a:endParaRPr lang="en-US" dirty="0"/>
          </a:p>
        </p:txBody>
      </p:sp>
    </p:spTree>
    <p:extLst>
      <p:ext uri="{BB962C8B-B14F-4D97-AF65-F5344CB8AC3E}">
        <p14:creationId xmlns:p14="http://schemas.microsoft.com/office/powerpoint/2010/main" xmlns="" val="50841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6000" dirty="0" smtClean="0">
                <a:solidFill>
                  <a:srgbClr val="000000"/>
                </a:solidFill>
                <a:latin typeface="Times New Roman" panose="02020603050405020304" pitchFamily="18" charset="0"/>
                <a:ea typeface="+mj-ea"/>
                <a:cs typeface="+mj-cs"/>
              </a:rPr>
              <a:t>project </a:t>
            </a:r>
            <a:r>
              <a:rPr lang="en-US" sz="6000" dirty="0">
                <a:solidFill>
                  <a:srgbClr val="000000"/>
                </a:solidFill>
                <a:latin typeface="Times New Roman" panose="02020603050405020304" pitchFamily="18" charset="0"/>
                <a:ea typeface="+mj-ea"/>
                <a:cs typeface="+mj-cs"/>
              </a:rPr>
              <a:t>plan </a:t>
            </a:r>
            <a:endParaRPr lang="en-US" sz="6000" dirty="0"/>
          </a:p>
        </p:txBody>
      </p:sp>
    </p:spTree>
    <p:extLst>
      <p:ext uri="{BB962C8B-B14F-4D97-AF65-F5344CB8AC3E}">
        <p14:creationId xmlns:p14="http://schemas.microsoft.com/office/powerpoint/2010/main" xmlns="" val="1794168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dirty="0"/>
          </a:p>
        </p:txBody>
      </p:sp>
      <p:sp>
        <p:nvSpPr>
          <p:cNvPr id="3" name="Content Placeholder 2"/>
          <p:cNvSpPr>
            <a:spLocks noGrp="1"/>
          </p:cNvSpPr>
          <p:nvPr>
            <p:ph idx="1"/>
          </p:nvPr>
        </p:nvSpPr>
        <p:spPr>
          <a:xfrm>
            <a:off x="838200" y="1546698"/>
            <a:ext cx="10515600" cy="4630265"/>
          </a:xfrm>
        </p:spPr>
        <p:txBody>
          <a:bodyPr>
            <a:normAutofit/>
          </a:bodyPr>
          <a:lstStyle/>
          <a:p>
            <a:pPr algn="just"/>
            <a:r>
              <a:rPr lang="en-US" dirty="0" smtClean="0"/>
              <a:t>The </a:t>
            </a:r>
            <a:r>
              <a:rPr lang="en-US" dirty="0"/>
              <a:t>key to a successful project is in the planning.</a:t>
            </a:r>
          </a:p>
          <a:p>
            <a:pPr algn="just"/>
            <a:r>
              <a:rPr lang="en-US" dirty="0" smtClean="0"/>
              <a:t>Planning </a:t>
            </a:r>
            <a:r>
              <a:rPr lang="en-US" dirty="0"/>
              <a:t>is the first thing that is done when one undertakes </a:t>
            </a:r>
            <a:r>
              <a:rPr lang="en-US" dirty="0" smtClean="0"/>
              <a:t>a project</a:t>
            </a:r>
            <a:r>
              <a:rPr lang="en-US" dirty="0"/>
              <a:t>.</a:t>
            </a:r>
          </a:p>
          <a:p>
            <a:pPr algn="just"/>
            <a:r>
              <a:rPr lang="en-US" dirty="0" smtClean="0"/>
              <a:t>Often </a:t>
            </a:r>
            <a:r>
              <a:rPr lang="en-US" dirty="0"/>
              <a:t>project planning is </a:t>
            </a:r>
            <a:r>
              <a:rPr lang="en-US" dirty="0" smtClean="0"/>
              <a:t>ignored </a:t>
            </a:r>
            <a:r>
              <a:rPr lang="en-US" dirty="0"/>
              <a:t>to rush in for the work.</a:t>
            </a:r>
          </a:p>
          <a:p>
            <a:pPr algn="just"/>
            <a:r>
              <a:rPr lang="en-US" dirty="0" smtClean="0"/>
              <a:t>The </a:t>
            </a:r>
            <a:r>
              <a:rPr lang="en-US" dirty="0"/>
              <a:t>value of project planning is</a:t>
            </a:r>
          </a:p>
          <a:p>
            <a:pPr algn="just">
              <a:buFontTx/>
              <a:buChar char="-"/>
            </a:pPr>
            <a:r>
              <a:rPr lang="en-US" dirty="0" smtClean="0"/>
              <a:t>saving money.</a:t>
            </a:r>
          </a:p>
          <a:p>
            <a:pPr algn="just">
              <a:buFontTx/>
              <a:buChar char="-"/>
            </a:pPr>
            <a:r>
              <a:rPr lang="en-US" dirty="0" smtClean="0"/>
              <a:t>saving time.</a:t>
            </a:r>
          </a:p>
          <a:p>
            <a:pPr algn="just">
              <a:buFontTx/>
              <a:buChar char="-"/>
            </a:pPr>
            <a:r>
              <a:rPr lang="en-US" dirty="0" smtClean="0"/>
              <a:t>quality </a:t>
            </a:r>
            <a:r>
              <a:rPr lang="en-US" dirty="0"/>
              <a:t>output.</a:t>
            </a:r>
          </a:p>
          <a:p>
            <a:pPr algn="just"/>
            <a:r>
              <a:rPr lang="en-US" dirty="0" smtClean="0"/>
              <a:t>Note</a:t>
            </a:r>
            <a:r>
              <a:rPr lang="en-US" dirty="0"/>
              <a:t>: If you fail to plan, you plan to fail.</a:t>
            </a:r>
          </a:p>
        </p:txBody>
      </p:sp>
      <p:pic>
        <p:nvPicPr>
          <p:cNvPr id="5" name="Picture 4"/>
          <p:cNvPicPr>
            <a:picLocks noChangeAspect="1"/>
          </p:cNvPicPr>
          <p:nvPr/>
        </p:nvPicPr>
        <p:blipFill>
          <a:blip r:embed="rId2"/>
          <a:stretch>
            <a:fillRect/>
          </a:stretch>
        </p:blipFill>
        <p:spPr>
          <a:xfrm>
            <a:off x="8026263" y="3907345"/>
            <a:ext cx="3921600" cy="2785634"/>
          </a:xfrm>
          <a:prstGeom prst="rect">
            <a:avLst/>
          </a:prstGeom>
        </p:spPr>
      </p:pic>
    </p:spTree>
    <p:extLst>
      <p:ext uri="{BB962C8B-B14F-4D97-AF65-F5344CB8AC3E}">
        <p14:creationId xmlns:p14="http://schemas.microsoft.com/office/powerpoint/2010/main" xmlns="" val="847695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Essential Elements For Project Planning</a:t>
            </a:r>
            <a:endParaRPr lang="en-US" dirty="0"/>
          </a:p>
        </p:txBody>
      </p:sp>
      <p:sp>
        <p:nvSpPr>
          <p:cNvPr id="3" name="Content Placeholder 2"/>
          <p:cNvSpPr>
            <a:spLocks noGrp="1"/>
          </p:cNvSpPr>
          <p:nvPr>
            <p:ph idx="1"/>
          </p:nvPr>
        </p:nvSpPr>
        <p:spPr/>
        <p:txBody>
          <a:bodyPr>
            <a:normAutofit/>
          </a:bodyPr>
          <a:lstStyle/>
          <a:p>
            <a:r>
              <a:rPr lang="en-US" b="1" dirty="0"/>
              <a:t>Aim of project</a:t>
            </a:r>
          </a:p>
          <a:p>
            <a:pPr marL="0" indent="0">
              <a:buNone/>
            </a:pPr>
            <a:r>
              <a:rPr lang="en-US" dirty="0" smtClean="0"/>
              <a:t>- What </a:t>
            </a:r>
            <a:r>
              <a:rPr lang="en-US" dirty="0"/>
              <a:t>do we want to produce?</a:t>
            </a:r>
          </a:p>
          <a:p>
            <a:r>
              <a:rPr lang="en-US" b="1" dirty="0" smtClean="0"/>
              <a:t>Outputs</a:t>
            </a:r>
            <a:endParaRPr lang="en-US" b="1" dirty="0"/>
          </a:p>
          <a:p>
            <a:pPr marL="0" indent="0">
              <a:buNone/>
            </a:pPr>
            <a:r>
              <a:rPr lang="en-US" dirty="0" smtClean="0"/>
              <a:t>- What </a:t>
            </a:r>
            <a:r>
              <a:rPr lang="en-US" dirty="0"/>
              <a:t>do we actually need to get there?</a:t>
            </a:r>
          </a:p>
          <a:p>
            <a:r>
              <a:rPr lang="en-US" b="1" dirty="0" smtClean="0"/>
              <a:t>Quality </a:t>
            </a:r>
            <a:r>
              <a:rPr lang="en-US" b="1" dirty="0"/>
              <a:t>criteria</a:t>
            </a:r>
          </a:p>
          <a:p>
            <a:pPr>
              <a:buFontTx/>
              <a:buChar char="-"/>
            </a:pPr>
            <a:r>
              <a:rPr lang="en-US" dirty="0" smtClean="0"/>
              <a:t>What </a:t>
            </a:r>
            <a:r>
              <a:rPr lang="en-US" dirty="0"/>
              <a:t>is the quality of the </a:t>
            </a:r>
            <a:r>
              <a:rPr lang="en-US" dirty="0" smtClean="0"/>
              <a:t>output?</a:t>
            </a:r>
          </a:p>
          <a:p>
            <a:pPr>
              <a:buFontTx/>
              <a:buChar char="-"/>
            </a:pPr>
            <a:r>
              <a:rPr lang="en-US" dirty="0" smtClean="0"/>
              <a:t>We </a:t>
            </a:r>
            <a:r>
              <a:rPr lang="en-US" dirty="0"/>
              <a:t>need the completed output to be of certain quality and </a:t>
            </a:r>
            <a:r>
              <a:rPr lang="en-US" dirty="0" smtClean="0"/>
              <a:t>we need </a:t>
            </a:r>
            <a:r>
              <a:rPr lang="en-US" dirty="0"/>
              <a:t>to define what that quality is (we define it using </a:t>
            </a:r>
            <a:r>
              <a:rPr lang="en-US" dirty="0" smtClean="0"/>
              <a:t>the SMART </a:t>
            </a:r>
            <a:r>
              <a:rPr lang="en-US" dirty="0"/>
              <a:t>principle: Specific, Measurable, Achievable, </a:t>
            </a:r>
            <a:r>
              <a:rPr lang="en-US" dirty="0" smtClean="0"/>
              <a:t>Realistic, Timely</a:t>
            </a:r>
            <a:r>
              <a:rPr lang="en-US" dirty="0"/>
              <a:t>).</a:t>
            </a:r>
          </a:p>
        </p:txBody>
      </p:sp>
    </p:spTree>
    <p:extLst>
      <p:ext uri="{BB962C8B-B14F-4D97-AF65-F5344CB8AC3E}">
        <p14:creationId xmlns:p14="http://schemas.microsoft.com/office/powerpoint/2010/main" xmlns="" val="1545854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838200" y="1498060"/>
            <a:ext cx="10515600" cy="4678903"/>
          </a:xfrm>
        </p:spPr>
        <p:txBody>
          <a:bodyPr>
            <a:normAutofit lnSpcReduction="10000"/>
          </a:bodyPr>
          <a:lstStyle/>
          <a:p>
            <a:pPr algn="just"/>
            <a:r>
              <a:rPr lang="en-US" b="1" dirty="0"/>
              <a:t>Resources</a:t>
            </a:r>
          </a:p>
          <a:p>
            <a:pPr marL="0" indent="0" algn="just">
              <a:buNone/>
            </a:pPr>
            <a:r>
              <a:rPr lang="en-US" dirty="0" smtClean="0"/>
              <a:t>- Includes </a:t>
            </a:r>
            <a:r>
              <a:rPr lang="en-US" dirty="0"/>
              <a:t>staff time, particular knowledge or skill sets, money, time.</a:t>
            </a:r>
          </a:p>
          <a:p>
            <a:pPr algn="just"/>
            <a:r>
              <a:rPr lang="en-US" dirty="0" smtClean="0"/>
              <a:t>Management </a:t>
            </a:r>
            <a:r>
              <a:rPr lang="en-US" dirty="0"/>
              <a:t>structure</a:t>
            </a:r>
          </a:p>
          <a:p>
            <a:pPr marL="0" indent="0" algn="just">
              <a:buNone/>
            </a:pPr>
            <a:r>
              <a:rPr lang="en-US" dirty="0" smtClean="0"/>
              <a:t>- How </a:t>
            </a:r>
            <a:r>
              <a:rPr lang="en-US" dirty="0"/>
              <a:t>are we going to manage the work.</a:t>
            </a:r>
          </a:p>
          <a:p>
            <a:pPr algn="just"/>
            <a:r>
              <a:rPr lang="en-US" b="1" dirty="0" smtClean="0"/>
              <a:t>Milestones</a:t>
            </a:r>
            <a:endParaRPr lang="en-US" b="1" dirty="0"/>
          </a:p>
          <a:p>
            <a:pPr algn="just">
              <a:buFontTx/>
              <a:buChar char="-"/>
            </a:pPr>
            <a:r>
              <a:rPr lang="en-US" dirty="0" smtClean="0"/>
              <a:t>A </a:t>
            </a:r>
            <a:r>
              <a:rPr lang="en-US" dirty="0"/>
              <a:t>defined milestone will help to identify when each section </a:t>
            </a:r>
            <a:r>
              <a:rPr lang="en-US" dirty="0" smtClean="0"/>
              <a:t>is completed.</a:t>
            </a:r>
            <a:endParaRPr lang="en-US" dirty="0"/>
          </a:p>
          <a:p>
            <a:pPr algn="just"/>
            <a:r>
              <a:rPr lang="en-US" b="1" dirty="0" smtClean="0"/>
              <a:t>Tolerances</a:t>
            </a:r>
            <a:endParaRPr lang="en-US" b="1" dirty="0"/>
          </a:p>
          <a:p>
            <a:pPr algn="just">
              <a:buFontTx/>
              <a:buChar char="-"/>
            </a:pPr>
            <a:r>
              <a:rPr lang="en-US" dirty="0" smtClean="0"/>
              <a:t>How </a:t>
            </a:r>
            <a:r>
              <a:rPr lang="en-US" dirty="0"/>
              <a:t>far can we let the project stray from the defined targets </a:t>
            </a:r>
            <a:r>
              <a:rPr lang="en-US" dirty="0" smtClean="0"/>
              <a:t>before sounding </a:t>
            </a:r>
            <a:r>
              <a:rPr lang="en-US" dirty="0"/>
              <a:t>the alarm</a:t>
            </a:r>
            <a:r>
              <a:rPr lang="en-US" dirty="0" smtClean="0"/>
              <a:t>.</a:t>
            </a:r>
          </a:p>
          <a:p>
            <a:pPr marL="0" indent="0" algn="just">
              <a:buNone/>
            </a:pPr>
            <a:endParaRPr lang="en-US" dirty="0"/>
          </a:p>
        </p:txBody>
      </p:sp>
    </p:spTree>
    <p:extLst>
      <p:ext uri="{BB962C8B-B14F-4D97-AF65-F5344CB8AC3E}">
        <p14:creationId xmlns:p14="http://schemas.microsoft.com/office/powerpoint/2010/main" xmlns="" val="3608922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3038"/>
            <a:ext cx="10515600" cy="5447490"/>
          </a:xfrm>
        </p:spPr>
        <p:txBody>
          <a:bodyPr>
            <a:normAutofit/>
          </a:bodyPr>
          <a:lstStyle/>
          <a:p>
            <a:pPr algn="just"/>
            <a:r>
              <a:rPr lang="en-US" b="1" dirty="0"/>
              <a:t>Dependencies</a:t>
            </a:r>
          </a:p>
          <a:p>
            <a:pPr algn="just">
              <a:buFontTx/>
              <a:buChar char="-"/>
            </a:pPr>
            <a:r>
              <a:rPr lang="en-US" dirty="0" smtClean="0"/>
              <a:t>Understanding </a:t>
            </a:r>
            <a:r>
              <a:rPr lang="en-US" dirty="0"/>
              <a:t>dependencies will help understand the impact </a:t>
            </a:r>
            <a:r>
              <a:rPr lang="en-US" dirty="0" smtClean="0"/>
              <a:t>of changes </a:t>
            </a:r>
            <a:r>
              <a:rPr lang="en-US" dirty="0"/>
              <a:t>in any part of the project</a:t>
            </a:r>
            <a:r>
              <a:rPr lang="en-US" dirty="0" smtClean="0"/>
              <a:t>.</a:t>
            </a:r>
            <a:endParaRPr lang="en-US" dirty="0"/>
          </a:p>
          <a:p>
            <a:pPr algn="just"/>
            <a:r>
              <a:rPr lang="en-US" b="1" dirty="0" smtClean="0"/>
              <a:t>Risks</a:t>
            </a:r>
            <a:endParaRPr lang="en-US" b="1" dirty="0"/>
          </a:p>
          <a:p>
            <a:pPr algn="just">
              <a:buFontTx/>
              <a:buChar char="-"/>
            </a:pPr>
            <a:r>
              <a:rPr lang="en-US" dirty="0" smtClean="0"/>
              <a:t>What </a:t>
            </a:r>
            <a:r>
              <a:rPr lang="en-US" dirty="0"/>
              <a:t>could happen that may affect our ability to deliver </a:t>
            </a:r>
            <a:r>
              <a:rPr lang="en-US" dirty="0" smtClean="0"/>
              <a:t>the project </a:t>
            </a:r>
            <a:r>
              <a:rPr lang="en-US" dirty="0"/>
              <a:t>on </a:t>
            </a:r>
            <a:r>
              <a:rPr lang="en-US" dirty="0" smtClean="0"/>
              <a:t>time?</a:t>
            </a:r>
          </a:p>
          <a:p>
            <a:pPr algn="just">
              <a:buFontTx/>
              <a:buChar char="-"/>
            </a:pPr>
            <a:r>
              <a:rPr lang="en-US" dirty="0" smtClean="0"/>
              <a:t>What </a:t>
            </a:r>
            <a:r>
              <a:rPr lang="en-US" dirty="0"/>
              <a:t>can we do to avoid them?</a:t>
            </a:r>
          </a:p>
          <a:p>
            <a:pPr algn="just"/>
            <a:r>
              <a:rPr lang="en-US" b="1" dirty="0" smtClean="0"/>
              <a:t>Scheduling</a:t>
            </a:r>
            <a:endParaRPr lang="en-US" b="1" dirty="0"/>
          </a:p>
          <a:p>
            <a:pPr algn="just">
              <a:buFontTx/>
              <a:buChar char="-"/>
            </a:pPr>
            <a:r>
              <a:rPr lang="en-US" dirty="0" smtClean="0"/>
              <a:t>There </a:t>
            </a:r>
            <a:r>
              <a:rPr lang="en-US" dirty="0"/>
              <a:t>is no perfect </a:t>
            </a:r>
            <a:r>
              <a:rPr lang="en-US" dirty="0" smtClean="0"/>
              <a:t>schedule.</a:t>
            </a:r>
          </a:p>
          <a:p>
            <a:pPr algn="just">
              <a:buFontTx/>
              <a:buChar char="-"/>
            </a:pPr>
            <a:r>
              <a:rPr lang="en-US" dirty="0" smtClean="0"/>
              <a:t>Schedule </a:t>
            </a:r>
            <a:r>
              <a:rPr lang="en-US" dirty="0"/>
              <a:t>is not engraved on stone. One should expect changes .</a:t>
            </a:r>
          </a:p>
        </p:txBody>
      </p:sp>
      <p:sp>
        <p:nvSpPr>
          <p:cNvPr id="4" name="Rectangle 3"/>
          <p:cNvSpPr/>
          <p:nvPr/>
        </p:nvSpPr>
        <p:spPr>
          <a:xfrm>
            <a:off x="1004620" y="193597"/>
            <a:ext cx="1816972" cy="769441"/>
          </a:xfrm>
          <a:prstGeom prst="rect">
            <a:avLst/>
          </a:prstGeom>
        </p:spPr>
        <p:txBody>
          <a:bodyPr wrap="none">
            <a:spAutoFit/>
          </a:bodyPr>
          <a:lstStyle/>
          <a:p>
            <a:r>
              <a:rPr lang="en-US" sz="4400" dirty="0">
                <a:solidFill>
                  <a:prstClr val="black"/>
                </a:solidFill>
                <a:latin typeface="Calibri Light" panose="020F0302020204030204"/>
                <a:ea typeface="+mj-ea"/>
                <a:cs typeface="+mj-cs"/>
              </a:rPr>
              <a:t>Contd..</a:t>
            </a:r>
            <a:endParaRPr lang="en-US" dirty="0"/>
          </a:p>
        </p:txBody>
      </p:sp>
    </p:spTree>
    <p:extLst>
      <p:ext uri="{BB962C8B-B14F-4D97-AF65-F5344CB8AC3E}">
        <p14:creationId xmlns:p14="http://schemas.microsoft.com/office/powerpoint/2010/main" xmlns="" val="3819303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rPr>
              <a:t>Project Planning Process</a:t>
            </a:r>
            <a:endParaRPr lang="en-US" b="1" dirty="0"/>
          </a:p>
        </p:txBody>
      </p:sp>
      <p:pic>
        <p:nvPicPr>
          <p:cNvPr id="4" name="Content Placeholder 3"/>
          <p:cNvPicPr>
            <a:picLocks noGrp="1" noChangeAspect="1"/>
          </p:cNvPicPr>
          <p:nvPr>
            <p:ph idx="1"/>
          </p:nvPr>
        </p:nvPicPr>
        <p:blipFill>
          <a:blip r:embed="rId2"/>
          <a:stretch>
            <a:fillRect/>
          </a:stretch>
        </p:blipFill>
        <p:spPr>
          <a:xfrm>
            <a:off x="847581" y="1449421"/>
            <a:ext cx="10811507" cy="5332141"/>
          </a:xfrm>
          <a:prstGeom prst="rect">
            <a:avLst/>
          </a:prstGeom>
        </p:spPr>
      </p:pic>
    </p:spTree>
    <p:extLst>
      <p:ext uri="{BB962C8B-B14F-4D97-AF65-F5344CB8AC3E}">
        <p14:creationId xmlns:p14="http://schemas.microsoft.com/office/powerpoint/2010/main" xmlns="" val="3254682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Bold"/>
              </a:rPr>
              <a:t>Steps in Planning</a:t>
            </a:r>
            <a:endParaRPr lang="en-US" dirty="0"/>
          </a:p>
        </p:txBody>
      </p:sp>
      <p:sp>
        <p:nvSpPr>
          <p:cNvPr id="3" name="Content Placeholder 2"/>
          <p:cNvSpPr>
            <a:spLocks noGrp="1"/>
          </p:cNvSpPr>
          <p:nvPr>
            <p:ph idx="1"/>
          </p:nvPr>
        </p:nvSpPr>
        <p:spPr/>
        <p:txBody>
          <a:bodyPr/>
          <a:lstStyle/>
          <a:p>
            <a:r>
              <a:rPr lang="en-US" dirty="0"/>
              <a:t>Specification</a:t>
            </a:r>
          </a:p>
          <a:p>
            <a:r>
              <a:rPr lang="en-US" dirty="0" smtClean="0"/>
              <a:t>Project </a:t>
            </a:r>
            <a:r>
              <a:rPr lang="en-US" dirty="0"/>
              <a:t>Goals</a:t>
            </a:r>
          </a:p>
          <a:p>
            <a:r>
              <a:rPr lang="en-US" dirty="0" smtClean="0"/>
              <a:t>Global </a:t>
            </a:r>
            <a:r>
              <a:rPr lang="en-US" dirty="0"/>
              <a:t>Structure</a:t>
            </a:r>
          </a:p>
          <a:p>
            <a:r>
              <a:rPr lang="en-US" dirty="0" smtClean="0"/>
              <a:t>Project </a:t>
            </a:r>
            <a:r>
              <a:rPr lang="en-US" dirty="0"/>
              <a:t>Breakdown</a:t>
            </a:r>
          </a:p>
          <a:p>
            <a:r>
              <a:rPr lang="en-US" dirty="0" smtClean="0"/>
              <a:t>Task </a:t>
            </a:r>
            <a:r>
              <a:rPr lang="en-US" dirty="0"/>
              <a:t>Delegation</a:t>
            </a:r>
          </a:p>
          <a:p>
            <a:r>
              <a:rPr lang="en-US" dirty="0" smtClean="0"/>
              <a:t>Time </a:t>
            </a:r>
            <a:r>
              <a:rPr lang="en-US" dirty="0"/>
              <a:t>Estimation</a:t>
            </a:r>
          </a:p>
          <a:p>
            <a:r>
              <a:rPr lang="en-US" dirty="0" smtClean="0"/>
              <a:t>Supporting </a:t>
            </a:r>
            <a:r>
              <a:rPr lang="en-US" dirty="0"/>
              <a:t>Plans</a:t>
            </a:r>
          </a:p>
          <a:p>
            <a:r>
              <a:rPr lang="en-US" smtClean="0"/>
              <a:t>Setting Controls</a:t>
            </a:r>
            <a:endParaRPr lang="en-US" dirty="0"/>
          </a:p>
        </p:txBody>
      </p:sp>
    </p:spTree>
    <p:extLst>
      <p:ext uri="{BB962C8B-B14F-4D97-AF65-F5344CB8AC3E}">
        <p14:creationId xmlns:p14="http://schemas.microsoft.com/office/powerpoint/2010/main" xmlns="" val="253665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03FDE8D-397E-4118-9294-FD596CF75C2F}" type="slidenum">
              <a:rPr lang="zh-TW" altLang="en-US" sz="1400"/>
              <a:pPr eaLnBrk="1" hangingPunct="1"/>
              <a:t>3</a:t>
            </a:fld>
            <a:endParaRPr lang="en-US" altLang="zh-TW" sz="1400"/>
          </a:p>
        </p:txBody>
      </p:sp>
      <p:sp>
        <p:nvSpPr>
          <p:cNvPr id="9219" name="Rectangle 2"/>
          <p:cNvSpPr>
            <a:spLocks noGrp="1" noChangeArrowheads="1"/>
          </p:cNvSpPr>
          <p:nvPr>
            <p:ph type="title"/>
          </p:nvPr>
        </p:nvSpPr>
        <p:spPr/>
        <p:txBody>
          <a:bodyPr/>
          <a:lstStyle/>
          <a:p>
            <a:pPr eaLnBrk="1" hangingPunct="1"/>
            <a:r>
              <a:rPr lang="en-US" altLang="zh-TW" smtClean="0">
                <a:ea typeface="新細明體" pitchFamily="18" charset="-120"/>
              </a:rPr>
              <a:t>What Is a Project?</a:t>
            </a:r>
          </a:p>
        </p:txBody>
      </p:sp>
      <p:sp>
        <p:nvSpPr>
          <p:cNvPr id="9220" name="Rectangle 3"/>
          <p:cNvSpPr>
            <a:spLocks noGrp="1" noChangeArrowheads="1"/>
          </p:cNvSpPr>
          <p:nvPr>
            <p:ph type="body" idx="1"/>
          </p:nvPr>
        </p:nvSpPr>
        <p:spPr>
          <a:xfrm>
            <a:off x="1707204" y="1747837"/>
            <a:ext cx="8623570" cy="4791075"/>
          </a:xfrm>
        </p:spPr>
        <p:txBody>
          <a:bodyPr/>
          <a:lstStyle/>
          <a:p>
            <a:pPr eaLnBrk="1" hangingPunct="1"/>
            <a:r>
              <a:rPr lang="en-US" altLang="zh-TW" dirty="0" smtClean="0">
                <a:ea typeface="新細明體" pitchFamily="18" charset="-120"/>
              </a:rPr>
              <a:t>A project is “a temporary endeavor undertaken to accomplish a unique product or service”</a:t>
            </a:r>
          </a:p>
          <a:p>
            <a:pPr eaLnBrk="1" hangingPunct="1"/>
            <a:r>
              <a:rPr lang="en-US" altLang="zh-TW" dirty="0" smtClean="0">
                <a:ea typeface="新細明體" pitchFamily="18" charset="-120"/>
              </a:rPr>
              <a:t>Attributes of projects</a:t>
            </a:r>
          </a:p>
          <a:p>
            <a:pPr lvl="1" eaLnBrk="1" hangingPunct="1"/>
            <a:r>
              <a:rPr lang="en-US" altLang="zh-TW" dirty="0" smtClean="0">
                <a:ea typeface="新細明體" pitchFamily="18" charset="-120"/>
              </a:rPr>
              <a:t>unique purpose</a:t>
            </a:r>
          </a:p>
          <a:p>
            <a:pPr lvl="1" eaLnBrk="1" hangingPunct="1"/>
            <a:r>
              <a:rPr lang="en-US" altLang="zh-TW" dirty="0" smtClean="0">
                <a:ea typeface="新細明體" pitchFamily="18" charset="-120"/>
              </a:rPr>
              <a:t>temporary</a:t>
            </a:r>
          </a:p>
          <a:p>
            <a:pPr lvl="1" eaLnBrk="1" hangingPunct="1"/>
            <a:r>
              <a:rPr lang="en-US" altLang="zh-TW" dirty="0" smtClean="0">
                <a:ea typeface="新細明體" pitchFamily="18" charset="-120"/>
              </a:rPr>
              <a:t>require resources, often from various areas</a:t>
            </a:r>
          </a:p>
          <a:p>
            <a:pPr lvl="1" eaLnBrk="1" hangingPunct="1"/>
            <a:r>
              <a:rPr lang="en-US" altLang="zh-TW" dirty="0" smtClean="0">
                <a:ea typeface="新細明體" pitchFamily="18" charset="-120"/>
              </a:rPr>
              <a:t>should have a primary sponsor and/or customer</a:t>
            </a:r>
          </a:p>
          <a:p>
            <a:pPr lvl="1" eaLnBrk="1" hangingPunct="1"/>
            <a:r>
              <a:rPr lang="en-US" altLang="zh-TW" dirty="0" smtClean="0">
                <a:ea typeface="新細明體" pitchFamily="18" charset="-120"/>
              </a:rPr>
              <a:t>involve uncertainty</a:t>
            </a:r>
          </a:p>
        </p:txBody>
      </p:sp>
    </p:spTree>
    <p:extLst>
      <p:ext uri="{BB962C8B-B14F-4D97-AF65-F5344CB8AC3E}">
        <p14:creationId xmlns:p14="http://schemas.microsoft.com/office/powerpoint/2010/main" xmlns="" val="2342504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Bold"/>
              </a:rPr>
              <a:t>Specification</a:t>
            </a:r>
            <a:endParaRPr lang="en-US" dirty="0"/>
          </a:p>
        </p:txBody>
      </p:sp>
      <p:sp>
        <p:nvSpPr>
          <p:cNvPr id="3" name="Content Placeholder 2"/>
          <p:cNvSpPr>
            <a:spLocks noGrp="1"/>
          </p:cNvSpPr>
          <p:nvPr>
            <p:ph idx="1"/>
          </p:nvPr>
        </p:nvSpPr>
        <p:spPr/>
        <p:txBody>
          <a:bodyPr/>
          <a:lstStyle/>
          <a:p>
            <a:pPr algn="just"/>
            <a:r>
              <a:rPr lang="en-US" dirty="0"/>
              <a:t>A written definition of requirements and deadlines.</a:t>
            </a:r>
          </a:p>
          <a:p>
            <a:pPr algn="just"/>
            <a:r>
              <a:rPr lang="en-US" dirty="0" smtClean="0"/>
              <a:t>Should </a:t>
            </a:r>
            <a:r>
              <a:rPr lang="en-US" dirty="0"/>
              <a:t>be clear, complete </a:t>
            </a:r>
            <a:r>
              <a:rPr lang="en-US" dirty="0" smtClean="0"/>
              <a:t>and could eliminate misunderstandings</a:t>
            </a:r>
            <a:r>
              <a:rPr lang="en-US" dirty="0"/>
              <a:t>, </a:t>
            </a:r>
            <a:r>
              <a:rPr lang="en-US" dirty="0" smtClean="0"/>
              <a:t>contradictions of technical difficulties</a:t>
            </a:r>
            <a:r>
              <a:rPr lang="en-US" dirty="0"/>
              <a:t>.</a:t>
            </a:r>
          </a:p>
        </p:txBody>
      </p:sp>
    </p:spTree>
    <p:extLst>
      <p:ext uri="{BB962C8B-B14F-4D97-AF65-F5344CB8AC3E}">
        <p14:creationId xmlns:p14="http://schemas.microsoft.com/office/powerpoint/2010/main" xmlns="" val="774614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Bold"/>
              </a:rPr>
              <a:t>Project goals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Identify the stakeholders of the project.</a:t>
            </a:r>
          </a:p>
          <a:p>
            <a:pPr algn="just"/>
            <a:r>
              <a:rPr lang="en-US" dirty="0" smtClean="0"/>
              <a:t>Stakeholder </a:t>
            </a:r>
            <a:r>
              <a:rPr lang="en-US" dirty="0"/>
              <a:t>is any body impacted directly or indirectly by the project.</a:t>
            </a:r>
          </a:p>
          <a:p>
            <a:pPr algn="just"/>
            <a:r>
              <a:rPr lang="en-US" dirty="0" smtClean="0"/>
              <a:t>Establish </a:t>
            </a:r>
            <a:r>
              <a:rPr lang="en-US" dirty="0"/>
              <a:t>their needs by interviewing or having consolidated meetings.</a:t>
            </a:r>
          </a:p>
          <a:p>
            <a:pPr algn="just"/>
            <a:r>
              <a:rPr lang="en-US" dirty="0" smtClean="0"/>
              <a:t>Prioritize </a:t>
            </a:r>
            <a:r>
              <a:rPr lang="en-US" dirty="0"/>
              <a:t>stakeholders needs.</a:t>
            </a:r>
          </a:p>
          <a:p>
            <a:pPr algn="just"/>
            <a:r>
              <a:rPr lang="en-US" dirty="0" smtClean="0"/>
              <a:t>Create </a:t>
            </a:r>
            <a:r>
              <a:rPr lang="en-US" dirty="0"/>
              <a:t>a set of goals that can be easily measured (you may use the </a:t>
            </a:r>
            <a:r>
              <a:rPr lang="en-US" dirty="0" smtClean="0"/>
              <a:t>SMART technique </a:t>
            </a:r>
            <a:r>
              <a:rPr lang="en-US" dirty="0"/>
              <a:t>for this)</a:t>
            </a:r>
          </a:p>
          <a:p>
            <a:pPr marL="0" indent="0" algn="just">
              <a:buNone/>
            </a:pPr>
            <a:r>
              <a:rPr lang="en-US" dirty="0" smtClean="0"/>
              <a:t> </a:t>
            </a:r>
            <a:r>
              <a:rPr lang="en-US" dirty="0"/>
              <a:t>S – specific</a:t>
            </a:r>
          </a:p>
          <a:p>
            <a:pPr marL="0" indent="0" algn="just">
              <a:buNone/>
            </a:pPr>
            <a:r>
              <a:rPr lang="en-US" dirty="0" smtClean="0"/>
              <a:t> </a:t>
            </a:r>
            <a:r>
              <a:rPr lang="en-US" dirty="0"/>
              <a:t>M – measurable</a:t>
            </a:r>
          </a:p>
          <a:p>
            <a:pPr marL="0" indent="0" algn="just">
              <a:buNone/>
            </a:pPr>
            <a:r>
              <a:rPr lang="en-US" dirty="0" smtClean="0"/>
              <a:t> </a:t>
            </a:r>
            <a:r>
              <a:rPr lang="en-US" dirty="0"/>
              <a:t>A – achievable</a:t>
            </a:r>
          </a:p>
          <a:p>
            <a:pPr marL="0" indent="0" algn="just">
              <a:buNone/>
            </a:pPr>
            <a:r>
              <a:rPr lang="en-US" dirty="0" smtClean="0"/>
              <a:t> </a:t>
            </a:r>
            <a:r>
              <a:rPr lang="en-US" dirty="0"/>
              <a:t>R – realistic</a:t>
            </a:r>
          </a:p>
          <a:p>
            <a:pPr marL="0" indent="0" algn="just">
              <a:buNone/>
            </a:pPr>
            <a:r>
              <a:rPr lang="en-US" dirty="0" smtClean="0"/>
              <a:t> </a:t>
            </a:r>
            <a:r>
              <a:rPr lang="en-US" dirty="0"/>
              <a:t>T – timely</a:t>
            </a:r>
          </a:p>
        </p:txBody>
      </p:sp>
    </p:spTree>
    <p:extLst>
      <p:ext uri="{BB962C8B-B14F-4D97-AF65-F5344CB8AC3E}">
        <p14:creationId xmlns:p14="http://schemas.microsoft.com/office/powerpoint/2010/main" xmlns="" val="2837386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Bold"/>
              </a:rPr>
              <a:t>Global Structure</a:t>
            </a:r>
            <a:endParaRPr lang="en-US" dirty="0"/>
          </a:p>
        </p:txBody>
      </p:sp>
      <p:sp>
        <p:nvSpPr>
          <p:cNvPr id="3" name="Content Placeholder 2"/>
          <p:cNvSpPr>
            <a:spLocks noGrp="1"/>
          </p:cNvSpPr>
          <p:nvPr>
            <p:ph idx="1"/>
          </p:nvPr>
        </p:nvSpPr>
        <p:spPr/>
        <p:txBody>
          <a:bodyPr/>
          <a:lstStyle/>
          <a:p>
            <a:r>
              <a:rPr lang="en-US" dirty="0" smtClean="0"/>
              <a:t>Includes </a:t>
            </a:r>
            <a:r>
              <a:rPr lang="en-US" dirty="0"/>
              <a:t>tasks that must be accomplished.</a:t>
            </a:r>
          </a:p>
          <a:p>
            <a:r>
              <a:rPr lang="en-US" dirty="0" smtClean="0"/>
              <a:t>Who </a:t>
            </a:r>
            <a:r>
              <a:rPr lang="en-US" dirty="0"/>
              <a:t>will do what?</a:t>
            </a:r>
          </a:p>
          <a:p>
            <a:r>
              <a:rPr lang="en-US" dirty="0" smtClean="0"/>
              <a:t>When </a:t>
            </a:r>
            <a:r>
              <a:rPr lang="en-US" dirty="0"/>
              <a:t>will it be done?</a:t>
            </a:r>
          </a:p>
        </p:txBody>
      </p:sp>
    </p:spTree>
    <p:extLst>
      <p:ext uri="{BB962C8B-B14F-4D97-AF65-F5344CB8AC3E}">
        <p14:creationId xmlns:p14="http://schemas.microsoft.com/office/powerpoint/2010/main" xmlns="" val="4269784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Bold"/>
              </a:rPr>
              <a:t>Project Breakdown</a:t>
            </a:r>
            <a:endParaRPr lang="en-US" dirty="0"/>
          </a:p>
        </p:txBody>
      </p:sp>
      <p:sp>
        <p:nvSpPr>
          <p:cNvPr id="3" name="Content Placeholder 2"/>
          <p:cNvSpPr>
            <a:spLocks noGrp="1"/>
          </p:cNvSpPr>
          <p:nvPr>
            <p:ph idx="1"/>
          </p:nvPr>
        </p:nvSpPr>
        <p:spPr/>
        <p:txBody>
          <a:bodyPr/>
          <a:lstStyle/>
          <a:p>
            <a:r>
              <a:rPr lang="en-US" dirty="0">
                <a:latin typeface="Times-Roman"/>
              </a:rPr>
              <a:t>Break project down into a series of task.</a:t>
            </a:r>
          </a:p>
          <a:p>
            <a:r>
              <a:rPr lang="en-US" dirty="0" smtClean="0">
                <a:latin typeface="Times-Roman"/>
              </a:rPr>
              <a:t>Break </a:t>
            </a:r>
            <a:r>
              <a:rPr lang="en-US" dirty="0">
                <a:latin typeface="Times-Roman"/>
              </a:rPr>
              <a:t>each task down into subtasks.</a:t>
            </a:r>
          </a:p>
          <a:p>
            <a:r>
              <a:rPr lang="en-US" dirty="0" smtClean="0">
                <a:latin typeface="Times-Roman"/>
              </a:rPr>
              <a:t>Continue </a:t>
            </a:r>
            <a:r>
              <a:rPr lang="en-US" dirty="0">
                <a:latin typeface="Times-Roman"/>
              </a:rPr>
              <a:t>until all items are doable and understandable.</a:t>
            </a:r>
            <a:endParaRPr lang="en-US" dirty="0"/>
          </a:p>
        </p:txBody>
      </p:sp>
    </p:spTree>
    <p:extLst>
      <p:ext uri="{BB962C8B-B14F-4D97-AF65-F5344CB8AC3E}">
        <p14:creationId xmlns:p14="http://schemas.microsoft.com/office/powerpoint/2010/main" xmlns="" val="4039283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Bold"/>
              </a:rPr>
              <a:t>Task Delegation</a:t>
            </a:r>
            <a:endParaRPr lang="en-US" dirty="0"/>
          </a:p>
        </p:txBody>
      </p:sp>
      <p:sp>
        <p:nvSpPr>
          <p:cNvPr id="3" name="Content Placeholder 2"/>
          <p:cNvSpPr>
            <a:spLocks noGrp="1"/>
          </p:cNvSpPr>
          <p:nvPr>
            <p:ph idx="1"/>
          </p:nvPr>
        </p:nvSpPr>
        <p:spPr/>
        <p:txBody>
          <a:bodyPr/>
          <a:lstStyle/>
          <a:p>
            <a:r>
              <a:rPr lang="en-US" dirty="0"/>
              <a:t>Assign tasks to specific people (or teams).</a:t>
            </a:r>
          </a:p>
          <a:p>
            <a:r>
              <a:rPr lang="en-US" dirty="0" smtClean="0"/>
              <a:t>Order </a:t>
            </a:r>
            <a:r>
              <a:rPr lang="en-US" dirty="0"/>
              <a:t>tasks so that they occur in a logical sequence.</a:t>
            </a:r>
          </a:p>
          <a:p>
            <a:r>
              <a:rPr lang="en-US" dirty="0" smtClean="0"/>
              <a:t>Match </a:t>
            </a:r>
            <a:r>
              <a:rPr lang="en-US" dirty="0"/>
              <a:t>tasks to abilities of the team</a:t>
            </a:r>
            <a:r>
              <a:rPr lang="en-US" dirty="0" smtClean="0"/>
              <a:t>.</a:t>
            </a:r>
            <a:endParaRPr lang="en-US" dirty="0"/>
          </a:p>
        </p:txBody>
      </p:sp>
    </p:spTree>
    <p:extLst>
      <p:ext uri="{BB962C8B-B14F-4D97-AF65-F5344CB8AC3E}">
        <p14:creationId xmlns:p14="http://schemas.microsoft.com/office/powerpoint/2010/main" xmlns="" val="3834406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Bold"/>
              </a:rPr>
              <a:t>Time Estimation</a:t>
            </a:r>
            <a:endParaRPr lang="en-US" dirty="0"/>
          </a:p>
        </p:txBody>
      </p:sp>
      <p:sp>
        <p:nvSpPr>
          <p:cNvPr id="3" name="Content Placeholder 2"/>
          <p:cNvSpPr>
            <a:spLocks noGrp="1"/>
          </p:cNvSpPr>
          <p:nvPr>
            <p:ph idx="1"/>
          </p:nvPr>
        </p:nvSpPr>
        <p:spPr/>
        <p:txBody>
          <a:bodyPr/>
          <a:lstStyle/>
          <a:p>
            <a:r>
              <a:rPr lang="en-US" dirty="0"/>
              <a:t>Times are based on previous experience.</a:t>
            </a:r>
          </a:p>
          <a:p>
            <a:r>
              <a:rPr lang="en-US" dirty="0" smtClean="0"/>
              <a:t>They </a:t>
            </a:r>
            <a:r>
              <a:rPr lang="en-US" dirty="0"/>
              <a:t>are always wrong so one must plan accordingly.</a:t>
            </a:r>
          </a:p>
          <a:p>
            <a:r>
              <a:rPr lang="en-US" dirty="0" smtClean="0"/>
              <a:t>Example</a:t>
            </a:r>
            <a:endParaRPr lang="en-US" dirty="0"/>
          </a:p>
          <a:p>
            <a:pPr marL="0" indent="0">
              <a:buNone/>
            </a:pPr>
            <a:r>
              <a:rPr lang="en-US" dirty="0"/>
              <a:t>How long should it take you to climb the statue of Liberty?</a:t>
            </a:r>
          </a:p>
          <a:p>
            <a:r>
              <a:rPr lang="en-US" dirty="0" smtClean="0"/>
              <a:t>Estimate </a:t>
            </a:r>
            <a:r>
              <a:rPr lang="en-US" dirty="0"/>
              <a:t>the number of steps.</a:t>
            </a:r>
          </a:p>
          <a:p>
            <a:r>
              <a:rPr lang="en-US" dirty="0" smtClean="0"/>
              <a:t>Estimate </a:t>
            </a:r>
            <a:r>
              <a:rPr lang="en-US" dirty="0"/>
              <a:t>the time per steps</a:t>
            </a:r>
            <a:r>
              <a:rPr lang="en-US" dirty="0" smtClean="0"/>
              <a:t>.</a:t>
            </a:r>
          </a:p>
        </p:txBody>
      </p:sp>
    </p:spTree>
    <p:extLst>
      <p:ext uri="{BB962C8B-B14F-4D97-AF65-F5344CB8AC3E}">
        <p14:creationId xmlns:p14="http://schemas.microsoft.com/office/powerpoint/2010/main" xmlns="" val="707801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Bold"/>
              </a:rPr>
              <a:t>Supporting plans</a:t>
            </a:r>
            <a:endParaRPr lang="en-US" dirty="0"/>
          </a:p>
        </p:txBody>
      </p:sp>
      <p:sp>
        <p:nvSpPr>
          <p:cNvPr id="3" name="Content Placeholder 2"/>
          <p:cNvSpPr>
            <a:spLocks noGrp="1"/>
          </p:cNvSpPr>
          <p:nvPr>
            <p:ph idx="1"/>
          </p:nvPr>
        </p:nvSpPr>
        <p:spPr/>
        <p:txBody>
          <a:bodyPr>
            <a:normAutofit/>
          </a:bodyPr>
          <a:lstStyle/>
          <a:p>
            <a:pPr algn="just"/>
            <a:r>
              <a:rPr lang="en-US" sz="3200" b="1" dirty="0"/>
              <a:t>Human resource plan</a:t>
            </a:r>
          </a:p>
          <a:p>
            <a:pPr algn="just">
              <a:buFontTx/>
              <a:buChar char="-"/>
            </a:pPr>
            <a:r>
              <a:rPr lang="en-US" dirty="0" smtClean="0"/>
              <a:t>Identify </a:t>
            </a:r>
            <a:r>
              <a:rPr lang="en-US" dirty="0"/>
              <a:t>by name the individuals with a leading role in the </a:t>
            </a:r>
            <a:r>
              <a:rPr lang="en-US" dirty="0" smtClean="0"/>
              <a:t>project and </a:t>
            </a:r>
            <a:r>
              <a:rPr lang="en-US" dirty="0"/>
              <a:t>describe roles and </a:t>
            </a:r>
            <a:r>
              <a:rPr lang="en-US" dirty="0" smtClean="0"/>
              <a:t>responsibilities.</a:t>
            </a:r>
          </a:p>
          <a:p>
            <a:pPr algn="just">
              <a:buFontTx/>
              <a:buChar char="-"/>
            </a:pPr>
            <a:r>
              <a:rPr lang="en-US" dirty="0" smtClean="0"/>
              <a:t>Describe </a:t>
            </a:r>
            <a:r>
              <a:rPr lang="en-US" dirty="0"/>
              <a:t>the number and type of people needed to carryout </a:t>
            </a:r>
            <a:r>
              <a:rPr lang="en-US" dirty="0" smtClean="0"/>
              <a:t>the project.</a:t>
            </a:r>
          </a:p>
          <a:p>
            <a:pPr algn="just">
              <a:buFontTx/>
              <a:buChar char="-"/>
            </a:pPr>
            <a:r>
              <a:rPr lang="en-US" dirty="0" smtClean="0"/>
              <a:t>Include </a:t>
            </a:r>
            <a:r>
              <a:rPr lang="en-US" dirty="0"/>
              <a:t>SME’s (subject matter experts) and specific trades of </a:t>
            </a:r>
            <a:r>
              <a:rPr lang="en-US" dirty="0" smtClean="0"/>
              <a:t>the market. </a:t>
            </a:r>
          </a:p>
          <a:p>
            <a:pPr algn="just">
              <a:buFontTx/>
              <a:buChar char="-"/>
            </a:pPr>
            <a:r>
              <a:rPr lang="en-US" dirty="0" smtClean="0"/>
              <a:t>The </a:t>
            </a:r>
            <a:r>
              <a:rPr lang="en-US" dirty="0"/>
              <a:t>above will help establishing the project budget</a:t>
            </a:r>
          </a:p>
        </p:txBody>
      </p:sp>
    </p:spTree>
    <p:extLst>
      <p:ext uri="{BB962C8B-B14F-4D97-AF65-F5344CB8AC3E}">
        <p14:creationId xmlns:p14="http://schemas.microsoft.com/office/powerpoint/2010/main" xmlns="" val="45210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marL="0" indent="0" algn="just">
              <a:buNone/>
            </a:pPr>
            <a:r>
              <a:rPr lang="en-US" sz="3200" b="1" dirty="0" smtClean="0"/>
              <a:t>Communications </a:t>
            </a:r>
            <a:r>
              <a:rPr lang="en-US" sz="3200" b="1" dirty="0"/>
              <a:t>plan</a:t>
            </a:r>
          </a:p>
          <a:p>
            <a:pPr algn="just"/>
            <a:r>
              <a:rPr lang="en-US" dirty="0" smtClean="0"/>
              <a:t>Who </a:t>
            </a:r>
            <a:r>
              <a:rPr lang="en-US" dirty="0"/>
              <a:t>needs to be informed about the project?</a:t>
            </a:r>
          </a:p>
          <a:p>
            <a:pPr algn="just"/>
            <a:r>
              <a:rPr lang="en-US" dirty="0" smtClean="0"/>
              <a:t>How </a:t>
            </a:r>
            <a:r>
              <a:rPr lang="en-US" dirty="0"/>
              <a:t>will they receive the </a:t>
            </a:r>
            <a:r>
              <a:rPr lang="en-US" dirty="0" smtClean="0"/>
              <a:t>information ?</a:t>
            </a:r>
          </a:p>
          <a:p>
            <a:pPr algn="just">
              <a:buFontTx/>
              <a:buChar char="-"/>
            </a:pPr>
            <a:r>
              <a:rPr lang="en-US" dirty="0" smtClean="0"/>
              <a:t>Weekly/monthly </a:t>
            </a:r>
            <a:r>
              <a:rPr lang="en-US" dirty="0"/>
              <a:t>progress reports to include performance, status, </a:t>
            </a:r>
            <a:r>
              <a:rPr lang="en-US" dirty="0" smtClean="0"/>
              <a:t>milestones achieved</a:t>
            </a:r>
            <a:r>
              <a:rPr lang="en-US" dirty="0"/>
              <a:t>, work planned for next periods etc</a:t>
            </a:r>
            <a:r>
              <a:rPr lang="en-US" dirty="0" smtClean="0"/>
              <a:t>.</a:t>
            </a:r>
          </a:p>
          <a:p>
            <a:pPr marL="0" indent="0" algn="just">
              <a:buNone/>
            </a:pPr>
            <a:endParaRPr lang="en-US" dirty="0"/>
          </a:p>
        </p:txBody>
      </p:sp>
    </p:spTree>
    <p:extLst>
      <p:ext uri="{BB962C8B-B14F-4D97-AF65-F5344CB8AC3E}">
        <p14:creationId xmlns:p14="http://schemas.microsoft.com/office/powerpoint/2010/main" xmlns="" val="1994681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Roman"/>
              </a:rPr>
              <a:t>Contd..</a:t>
            </a:r>
            <a:endParaRPr lang="en-US" dirty="0"/>
          </a:p>
        </p:txBody>
      </p:sp>
      <p:sp>
        <p:nvSpPr>
          <p:cNvPr id="3" name="Content Placeholder 2"/>
          <p:cNvSpPr>
            <a:spLocks noGrp="1"/>
          </p:cNvSpPr>
          <p:nvPr>
            <p:ph idx="1"/>
          </p:nvPr>
        </p:nvSpPr>
        <p:spPr/>
        <p:txBody>
          <a:bodyPr>
            <a:normAutofit/>
          </a:bodyPr>
          <a:lstStyle/>
          <a:p>
            <a:pPr marL="0" indent="0">
              <a:buNone/>
            </a:pPr>
            <a:r>
              <a:rPr lang="en-US" sz="3200" b="1" dirty="0"/>
              <a:t>Risk Management Plan</a:t>
            </a:r>
          </a:p>
          <a:p>
            <a:r>
              <a:rPr lang="en-US" dirty="0" smtClean="0"/>
              <a:t>Identify </a:t>
            </a:r>
            <a:r>
              <a:rPr lang="en-US" dirty="0"/>
              <a:t>as many risks as possible.</a:t>
            </a:r>
          </a:p>
          <a:p>
            <a:r>
              <a:rPr lang="en-US" dirty="0" smtClean="0"/>
              <a:t>Be </a:t>
            </a:r>
            <a:r>
              <a:rPr lang="en-US" dirty="0"/>
              <a:t>prepared if something bad happens.</a:t>
            </a:r>
          </a:p>
          <a:p>
            <a:pPr marL="0" indent="0">
              <a:buNone/>
            </a:pPr>
            <a:r>
              <a:rPr lang="en-US" dirty="0" smtClean="0"/>
              <a:t>Common </a:t>
            </a:r>
            <a:r>
              <a:rPr lang="en-US" dirty="0"/>
              <a:t>project risks</a:t>
            </a:r>
          </a:p>
          <a:p>
            <a:r>
              <a:rPr lang="en-US" dirty="0" smtClean="0"/>
              <a:t>Time </a:t>
            </a:r>
            <a:r>
              <a:rPr lang="en-US" dirty="0"/>
              <a:t>and costs estimates too optimistic.</a:t>
            </a:r>
          </a:p>
          <a:p>
            <a:r>
              <a:rPr lang="en-US" dirty="0" smtClean="0"/>
              <a:t>Unexpected </a:t>
            </a:r>
            <a:r>
              <a:rPr lang="en-US" dirty="0"/>
              <a:t>budget cuts.</a:t>
            </a:r>
          </a:p>
          <a:p>
            <a:r>
              <a:rPr lang="en-US" dirty="0" smtClean="0"/>
              <a:t>Scope </a:t>
            </a:r>
            <a:r>
              <a:rPr lang="en-US" dirty="0"/>
              <a:t>changes.</a:t>
            </a:r>
          </a:p>
          <a:p>
            <a:r>
              <a:rPr lang="en-US" dirty="0" smtClean="0"/>
              <a:t>Atmospheric </a:t>
            </a:r>
            <a:r>
              <a:rPr lang="en-US" dirty="0"/>
              <a:t>events</a:t>
            </a:r>
            <a:r>
              <a:rPr lang="en-US" dirty="0" smtClean="0"/>
              <a:t>.</a:t>
            </a:r>
            <a:endParaRPr lang="en-US" dirty="0"/>
          </a:p>
        </p:txBody>
      </p:sp>
    </p:spTree>
    <p:extLst>
      <p:ext uri="{BB962C8B-B14F-4D97-AF65-F5344CB8AC3E}">
        <p14:creationId xmlns:p14="http://schemas.microsoft.com/office/powerpoint/2010/main" xmlns="" val="88524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Project Plan</a:t>
            </a:r>
            <a:endParaRPr lang="en-US" dirty="0"/>
          </a:p>
        </p:txBody>
      </p:sp>
      <p:sp>
        <p:nvSpPr>
          <p:cNvPr id="3" name="Content Placeholder 2"/>
          <p:cNvSpPr>
            <a:spLocks noGrp="1"/>
          </p:cNvSpPr>
          <p:nvPr>
            <p:ph idx="1"/>
          </p:nvPr>
        </p:nvSpPr>
        <p:spPr/>
        <p:txBody>
          <a:bodyPr>
            <a:normAutofit/>
          </a:bodyPr>
          <a:lstStyle/>
          <a:p>
            <a:pPr marL="0" indent="0" algn="just">
              <a:buNone/>
            </a:pPr>
            <a:r>
              <a:rPr lang="en-US" b="1" dirty="0"/>
              <a:t>Quality plan</a:t>
            </a:r>
          </a:p>
          <a:p>
            <a:pPr algn="just"/>
            <a:r>
              <a:rPr lang="en-US" dirty="0"/>
              <a:t>Describes the quality procedures and standards that will be used in </a:t>
            </a:r>
            <a:r>
              <a:rPr lang="en-US" dirty="0" smtClean="0"/>
              <a:t>a project</a:t>
            </a:r>
            <a:r>
              <a:rPr lang="en-US" dirty="0"/>
              <a:t>.</a:t>
            </a:r>
          </a:p>
          <a:p>
            <a:pPr marL="0" indent="0" algn="just">
              <a:buNone/>
            </a:pPr>
            <a:r>
              <a:rPr lang="en-US" b="1" dirty="0" smtClean="0"/>
              <a:t>Validation </a:t>
            </a:r>
            <a:r>
              <a:rPr lang="en-US" b="1" dirty="0"/>
              <a:t>plan</a:t>
            </a:r>
          </a:p>
          <a:p>
            <a:pPr algn="just"/>
            <a:r>
              <a:rPr lang="en-US" dirty="0"/>
              <a:t>Describes the approach, resources and schedule used for system validation.</a:t>
            </a:r>
          </a:p>
          <a:p>
            <a:pPr marL="0" indent="0" algn="just">
              <a:buNone/>
            </a:pPr>
            <a:r>
              <a:rPr lang="en-US" b="1" dirty="0" smtClean="0"/>
              <a:t>Configuration </a:t>
            </a:r>
            <a:r>
              <a:rPr lang="en-US" b="1" dirty="0"/>
              <a:t>management plan</a:t>
            </a:r>
          </a:p>
          <a:p>
            <a:pPr algn="just"/>
            <a:r>
              <a:rPr lang="en-US" dirty="0"/>
              <a:t>Describes the configuration management procedures and structures to </a:t>
            </a:r>
            <a:r>
              <a:rPr lang="en-US" dirty="0" smtClean="0"/>
              <a:t>be used</a:t>
            </a:r>
            <a:r>
              <a:rPr lang="en-US" dirty="0"/>
              <a:t>.</a:t>
            </a:r>
          </a:p>
        </p:txBody>
      </p:sp>
    </p:spTree>
    <p:extLst>
      <p:ext uri="{BB962C8B-B14F-4D97-AF65-F5344CB8AC3E}">
        <p14:creationId xmlns:p14="http://schemas.microsoft.com/office/powerpoint/2010/main" xmlns="" val="116447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EE1DCE0-8EDE-4A61-9AFA-092A41573AE5}" type="slidenum">
              <a:rPr lang="en-US" altLang="en-US" sz="1400"/>
              <a:pPr eaLnBrk="1" hangingPunct="1"/>
              <a:t>4</a:t>
            </a:fld>
            <a:endParaRPr lang="en-US" altLang="en-US" sz="1400"/>
          </a:p>
        </p:txBody>
      </p:sp>
      <p:sp>
        <p:nvSpPr>
          <p:cNvPr id="10243" name="Rectangle 2"/>
          <p:cNvSpPr>
            <a:spLocks noGrp="1" noChangeArrowheads="1"/>
          </p:cNvSpPr>
          <p:nvPr>
            <p:ph type="title"/>
          </p:nvPr>
        </p:nvSpPr>
        <p:spPr>
          <a:xfrm>
            <a:off x="894945" y="0"/>
            <a:ext cx="10363200" cy="1143000"/>
          </a:xfrm>
        </p:spPr>
        <p:txBody>
          <a:bodyPr/>
          <a:lstStyle/>
          <a:p>
            <a:pPr eaLnBrk="1" hangingPunct="1"/>
            <a:r>
              <a:rPr lang="en-GB" altLang="en-US" u="sng" dirty="0" smtClean="0"/>
              <a:t>Jobs versus projects</a:t>
            </a:r>
          </a:p>
        </p:txBody>
      </p:sp>
      <p:sp>
        <p:nvSpPr>
          <p:cNvPr id="10244" name="Rectangle 3"/>
          <p:cNvSpPr>
            <a:spLocks noGrp="1" noChangeArrowheads="1"/>
          </p:cNvSpPr>
          <p:nvPr>
            <p:ph type="body" sz="half" idx="1"/>
          </p:nvPr>
        </p:nvSpPr>
        <p:spPr>
          <a:xfrm>
            <a:off x="1313236" y="3853404"/>
            <a:ext cx="9221820" cy="1871662"/>
          </a:xfrm>
        </p:spPr>
        <p:txBody>
          <a:bodyPr>
            <a:noAutofit/>
          </a:bodyPr>
          <a:lstStyle/>
          <a:p>
            <a:pPr eaLnBrk="1" hangingPunct="1">
              <a:lnSpc>
                <a:spcPct val="90000"/>
              </a:lnSpc>
              <a:buFontTx/>
              <a:buNone/>
            </a:pPr>
            <a:r>
              <a:rPr lang="en-GB" altLang="en-US" dirty="0"/>
              <a:t>‘Jobs’ – repetition of very well-defined and well understood tasks with very little </a:t>
            </a:r>
            <a:r>
              <a:rPr lang="en-GB" altLang="en-US" dirty="0" smtClean="0"/>
              <a:t>uncertainty</a:t>
            </a:r>
            <a:endParaRPr lang="en-GB" altLang="en-US" dirty="0"/>
          </a:p>
          <a:p>
            <a:pPr eaLnBrk="1" hangingPunct="1">
              <a:lnSpc>
                <a:spcPct val="90000"/>
              </a:lnSpc>
              <a:buFontTx/>
              <a:buNone/>
            </a:pPr>
            <a:r>
              <a:rPr lang="en-GB" altLang="en-US" dirty="0"/>
              <a:t>‘Exploration’ – e.g. finding a cure for cancer: the outcome is very </a:t>
            </a:r>
            <a:r>
              <a:rPr lang="en-GB" altLang="en-US" dirty="0" smtClean="0"/>
              <a:t>uncertain</a:t>
            </a:r>
            <a:endParaRPr lang="en-GB" altLang="en-US" dirty="0"/>
          </a:p>
          <a:p>
            <a:pPr eaLnBrk="1" hangingPunct="1">
              <a:lnSpc>
                <a:spcPct val="90000"/>
              </a:lnSpc>
              <a:buFontTx/>
              <a:buNone/>
            </a:pPr>
            <a:r>
              <a:rPr lang="en-GB" altLang="en-US" dirty="0"/>
              <a:t>‘Projects’ – in the middle!</a:t>
            </a:r>
          </a:p>
        </p:txBody>
      </p:sp>
      <p:pic>
        <p:nvPicPr>
          <p:cNvPr id="10245" name="Picture 8"/>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a:xfrm>
            <a:off x="3413734" y="940342"/>
            <a:ext cx="6264275" cy="2913062"/>
          </a:xfrm>
          <a:noFill/>
        </p:spPr>
      </p:pic>
    </p:spTree>
    <p:extLst>
      <p:ext uri="{BB962C8B-B14F-4D97-AF65-F5344CB8AC3E}">
        <p14:creationId xmlns:p14="http://schemas.microsoft.com/office/powerpoint/2010/main" xmlns="" val="13455995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Maintenance plan</a:t>
            </a:r>
          </a:p>
          <a:p>
            <a:r>
              <a:rPr lang="en-US" dirty="0"/>
              <a:t>Predicts the maintenance requirements of the system, maintenance </a:t>
            </a:r>
            <a:r>
              <a:rPr lang="en-US" dirty="0" smtClean="0"/>
              <a:t>costs and </a:t>
            </a:r>
            <a:r>
              <a:rPr lang="en-US" dirty="0"/>
              <a:t>effort required.</a:t>
            </a:r>
          </a:p>
          <a:p>
            <a:pPr marL="0" indent="0">
              <a:buNone/>
            </a:pPr>
            <a:r>
              <a:rPr lang="en-US" b="1" dirty="0" smtClean="0"/>
              <a:t>Staff </a:t>
            </a:r>
            <a:r>
              <a:rPr lang="en-US" b="1" dirty="0"/>
              <a:t>development plan.</a:t>
            </a:r>
          </a:p>
          <a:p>
            <a:r>
              <a:rPr lang="en-US" dirty="0"/>
              <a:t>Describes how the skills and experience of the project team members </a:t>
            </a:r>
            <a:r>
              <a:rPr lang="en-US" dirty="0" smtClean="0"/>
              <a:t>will be </a:t>
            </a:r>
            <a:r>
              <a:rPr lang="en-US" dirty="0"/>
              <a:t>developed.</a:t>
            </a:r>
          </a:p>
        </p:txBody>
      </p:sp>
    </p:spTree>
    <p:extLst>
      <p:ext uri="{BB962C8B-B14F-4D97-AF65-F5344CB8AC3E}">
        <p14:creationId xmlns:p14="http://schemas.microsoft.com/office/powerpoint/2010/main" xmlns="" val="779846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t>Spm</a:t>
            </a:r>
            <a:r>
              <a:rPr lang="en-US" b="1" i="1" dirty="0" smtClean="0"/>
              <a:t> framework:		</a:t>
            </a:r>
            <a:endParaRPr lang="en-US" b="1" i="1" dirty="0"/>
          </a:p>
        </p:txBody>
      </p:sp>
      <p:sp>
        <p:nvSpPr>
          <p:cNvPr id="3" name="Content Placeholder 2"/>
          <p:cNvSpPr>
            <a:spLocks noGrp="1"/>
          </p:cNvSpPr>
          <p:nvPr>
            <p:ph idx="1"/>
          </p:nvPr>
        </p:nvSpPr>
        <p:spPr/>
        <p:txBody>
          <a:bodyPr/>
          <a:lstStyle/>
          <a:p>
            <a:pPr algn="just"/>
            <a:r>
              <a:rPr lang="en-US" dirty="0" smtClean="0"/>
              <a:t>Project management framework contains sets of processes, tools, techniques and templates designed to be used together to manage a project through its life cycle.</a:t>
            </a:r>
          </a:p>
          <a:p>
            <a:pPr algn="just"/>
            <a:r>
              <a:rPr lang="en-US" dirty="0" smtClean="0"/>
              <a:t>It ensure that all major development processes will be under control.</a:t>
            </a:r>
          </a:p>
          <a:p>
            <a:pPr algn="just"/>
            <a:r>
              <a:rPr lang="en-US" dirty="0" smtClean="0"/>
              <a:t>To achieve all development process must be continuously monitored.</a:t>
            </a:r>
          </a:p>
        </p:txBody>
      </p:sp>
    </p:spTree>
    <p:extLst>
      <p:ext uri="{BB962C8B-B14F-4D97-AF65-F5344CB8AC3E}">
        <p14:creationId xmlns:p14="http://schemas.microsoft.com/office/powerpoint/2010/main" xmlns="" val="1041494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91662" y="522576"/>
            <a:ext cx="10128217" cy="5751664"/>
          </a:xfrm>
          <a:prstGeom prst="rect">
            <a:avLst/>
          </a:prstGeom>
        </p:spPr>
      </p:pic>
    </p:spTree>
    <p:extLst>
      <p:ext uri="{BB962C8B-B14F-4D97-AF65-F5344CB8AC3E}">
        <p14:creationId xmlns:p14="http://schemas.microsoft.com/office/powerpoint/2010/main" xmlns="" val="192495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524000" y="284163"/>
            <a:ext cx="9144000" cy="660400"/>
          </a:xfrm>
        </p:spPr>
        <p:txBody>
          <a:bodyPr>
            <a:normAutofit fontScale="90000"/>
          </a:bodyPr>
          <a:lstStyle/>
          <a:p>
            <a:pPr eaLnBrk="1" hangingPunct="1"/>
            <a:r>
              <a:rPr lang="en-US" altLang="zh-TW" smtClean="0">
                <a:ea typeface="新細明體" pitchFamily="18" charset="-120"/>
              </a:rPr>
              <a:t>Project Management Framework</a:t>
            </a:r>
          </a:p>
        </p:txBody>
      </p:sp>
      <p:pic>
        <p:nvPicPr>
          <p:cNvPr id="20484" name="Picture 8"/>
          <p:cNvPicPr>
            <a:picLocks noChangeAspect="1" noChangeArrowheads="1"/>
          </p:cNvPicPr>
          <p:nvPr/>
        </p:nvPicPr>
        <p:blipFill>
          <a:blip r:embed="rId2">
            <a:extLst>
              <a:ext uri="{28A0092B-C50C-407E-A947-70E740481C1C}">
                <a14:useLocalDpi xmlns:a14="http://schemas.microsoft.com/office/drawing/2010/main" xmlns="" val="0"/>
              </a:ext>
            </a:extLst>
          </a:blip>
          <a:srcRect t="10036" b="8244"/>
          <a:stretch>
            <a:fillRect/>
          </a:stretch>
        </p:blipFill>
        <p:spPr bwMode="auto">
          <a:xfrm>
            <a:off x="1736388" y="944563"/>
            <a:ext cx="9255868" cy="567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23837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TW" smtClean="0">
                <a:ea typeface="新細明體" pitchFamily="18" charset="-120"/>
              </a:rPr>
              <a:t>Project Stakeholders</a:t>
            </a:r>
          </a:p>
        </p:txBody>
      </p:sp>
      <p:sp>
        <p:nvSpPr>
          <p:cNvPr id="21508" name="Rectangle 3"/>
          <p:cNvSpPr>
            <a:spLocks noGrp="1" noChangeArrowheads="1"/>
          </p:cNvSpPr>
          <p:nvPr>
            <p:ph type="body" idx="1"/>
          </p:nvPr>
        </p:nvSpPr>
        <p:spPr>
          <a:xfrm>
            <a:off x="1664141" y="1481848"/>
            <a:ext cx="8186737" cy="4791075"/>
          </a:xfrm>
        </p:spPr>
        <p:txBody>
          <a:bodyPr>
            <a:normAutofit/>
          </a:bodyPr>
          <a:lstStyle/>
          <a:p>
            <a:pPr eaLnBrk="1" hangingPunct="1"/>
            <a:r>
              <a:rPr lang="en-US" altLang="zh-TW" dirty="0" smtClean="0">
                <a:ea typeface="新細明體" pitchFamily="18" charset="-120"/>
              </a:rPr>
              <a:t>Stakeholders are the people involved in or affected by project activities</a:t>
            </a:r>
          </a:p>
          <a:p>
            <a:pPr eaLnBrk="1" hangingPunct="1"/>
            <a:r>
              <a:rPr lang="en-US" altLang="zh-TW" dirty="0" smtClean="0">
                <a:ea typeface="新細明體" pitchFamily="18" charset="-120"/>
              </a:rPr>
              <a:t>Stakeholders include</a:t>
            </a:r>
          </a:p>
          <a:p>
            <a:pPr lvl="1" eaLnBrk="1" hangingPunct="1"/>
            <a:r>
              <a:rPr lang="en-US" altLang="zh-TW" sz="2800" dirty="0" smtClean="0">
                <a:ea typeface="新細明體" pitchFamily="18" charset="-120"/>
              </a:rPr>
              <a:t>the project sponsor and project team</a:t>
            </a:r>
          </a:p>
          <a:p>
            <a:pPr lvl="1" eaLnBrk="1" hangingPunct="1"/>
            <a:r>
              <a:rPr lang="en-US" altLang="zh-TW" sz="2800" dirty="0" smtClean="0">
                <a:ea typeface="新細明體" pitchFamily="18" charset="-120"/>
              </a:rPr>
              <a:t>support staff</a:t>
            </a:r>
          </a:p>
          <a:p>
            <a:pPr lvl="1" eaLnBrk="1" hangingPunct="1"/>
            <a:r>
              <a:rPr lang="en-US" altLang="zh-TW" sz="2800" dirty="0" smtClean="0">
                <a:ea typeface="新細明體" pitchFamily="18" charset="-120"/>
              </a:rPr>
              <a:t>customers</a:t>
            </a:r>
          </a:p>
          <a:p>
            <a:pPr lvl="1" eaLnBrk="1" hangingPunct="1"/>
            <a:r>
              <a:rPr lang="en-US" altLang="zh-TW" sz="2800" dirty="0" smtClean="0">
                <a:ea typeface="新細明體" pitchFamily="18" charset="-120"/>
              </a:rPr>
              <a:t>users</a:t>
            </a:r>
          </a:p>
          <a:p>
            <a:pPr lvl="1" eaLnBrk="1" hangingPunct="1"/>
            <a:r>
              <a:rPr lang="en-US" altLang="zh-TW" sz="2800" dirty="0" smtClean="0">
                <a:ea typeface="新細明體" pitchFamily="18" charset="-120"/>
              </a:rPr>
              <a:t>suppliers</a:t>
            </a:r>
          </a:p>
          <a:p>
            <a:pPr lvl="1" eaLnBrk="1" hangingPunct="1"/>
            <a:r>
              <a:rPr lang="en-US" altLang="zh-TW" sz="2800" dirty="0" smtClean="0">
                <a:ea typeface="新細明體" pitchFamily="18" charset="-120"/>
              </a:rPr>
              <a:t>opponents to the project</a:t>
            </a:r>
          </a:p>
        </p:txBody>
      </p:sp>
    </p:spTree>
    <p:extLst>
      <p:ext uri="{BB962C8B-B14F-4D97-AF65-F5344CB8AC3E}">
        <p14:creationId xmlns:p14="http://schemas.microsoft.com/office/powerpoint/2010/main" xmlns="" val="2921761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99757BC-D9E3-4119-A564-3226E6F0C46B}" type="slidenum">
              <a:rPr lang="zh-TW" altLang="en-US" sz="1400"/>
              <a:pPr eaLnBrk="1" hangingPunct="1"/>
              <a:t>45</a:t>
            </a:fld>
            <a:endParaRPr lang="en-US" altLang="zh-TW" sz="1400"/>
          </a:p>
        </p:txBody>
      </p:sp>
      <p:sp>
        <p:nvSpPr>
          <p:cNvPr id="23555" name="Rectangle 2"/>
          <p:cNvSpPr>
            <a:spLocks noGrp="1" noChangeArrowheads="1"/>
          </p:cNvSpPr>
          <p:nvPr>
            <p:ph type="title"/>
          </p:nvPr>
        </p:nvSpPr>
        <p:spPr/>
        <p:txBody>
          <a:bodyPr/>
          <a:lstStyle/>
          <a:p>
            <a:pPr eaLnBrk="1" hangingPunct="1"/>
            <a:r>
              <a:rPr lang="en-US" altLang="zh-TW" b="1" dirty="0" smtClean="0">
                <a:ea typeface="新細明體" pitchFamily="18" charset="-120"/>
              </a:rPr>
              <a:t>Project Management Tools and Techniques</a:t>
            </a:r>
          </a:p>
        </p:txBody>
      </p:sp>
      <p:sp>
        <p:nvSpPr>
          <p:cNvPr id="23556" name="Rectangle 3"/>
          <p:cNvSpPr>
            <a:spLocks noGrp="1" noChangeArrowheads="1"/>
          </p:cNvSpPr>
          <p:nvPr>
            <p:ph type="body" idx="1"/>
          </p:nvPr>
        </p:nvSpPr>
        <p:spPr/>
        <p:txBody>
          <a:bodyPr>
            <a:normAutofit/>
          </a:bodyPr>
          <a:lstStyle/>
          <a:p>
            <a:pPr eaLnBrk="1" hangingPunct="1"/>
            <a:r>
              <a:rPr lang="en-US" altLang="zh-TW" dirty="0">
                <a:ea typeface="新細明體" pitchFamily="18" charset="-120"/>
              </a:rPr>
              <a:t>Project management tools and techniques assist project managers and their teams in various aspects of project management</a:t>
            </a:r>
          </a:p>
          <a:p>
            <a:pPr eaLnBrk="1" hangingPunct="1"/>
            <a:r>
              <a:rPr lang="en-US" altLang="zh-TW" dirty="0">
                <a:ea typeface="新細明體" pitchFamily="18" charset="-120"/>
              </a:rPr>
              <a:t>Some specific ones include</a:t>
            </a:r>
          </a:p>
          <a:p>
            <a:pPr lvl="1" eaLnBrk="1" hangingPunct="1"/>
            <a:r>
              <a:rPr lang="en-US" altLang="zh-TW" sz="2800" dirty="0">
                <a:ea typeface="新細明體" pitchFamily="18" charset="-120"/>
              </a:rPr>
              <a:t>Project Agreement, scope statement, and WBS (work breakdown structure) (scope)</a:t>
            </a:r>
          </a:p>
          <a:p>
            <a:pPr lvl="1" eaLnBrk="1" hangingPunct="1"/>
            <a:r>
              <a:rPr lang="en-US" altLang="zh-TW" sz="2800" dirty="0">
                <a:ea typeface="新細明體" pitchFamily="18" charset="-120"/>
              </a:rPr>
              <a:t>Gantt charts, network diagrams, critical path analysis, critical chain scheduling (time)</a:t>
            </a:r>
          </a:p>
          <a:p>
            <a:pPr lvl="1" eaLnBrk="1" hangingPunct="1"/>
            <a:r>
              <a:rPr lang="en-US" altLang="zh-TW" sz="2800" dirty="0">
                <a:ea typeface="新細明體" pitchFamily="18" charset="-120"/>
              </a:rPr>
              <a:t>Cost estimates and earned value management (cost)</a:t>
            </a:r>
          </a:p>
          <a:p>
            <a:pPr lvl="1" eaLnBrk="1" hangingPunct="1"/>
            <a:endParaRPr lang="en-US" altLang="zh-TW" sz="2800" dirty="0">
              <a:ea typeface="新細明體" pitchFamily="18" charset="-120"/>
            </a:endParaRPr>
          </a:p>
        </p:txBody>
      </p:sp>
    </p:spTree>
    <p:extLst>
      <p:ext uri="{BB962C8B-B14F-4D97-AF65-F5344CB8AC3E}">
        <p14:creationId xmlns:p14="http://schemas.microsoft.com/office/powerpoint/2010/main" xmlns="" val="3846297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Categorizing Software Projects:</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b="1" dirty="0" smtClean="0"/>
              <a:t>Compulsory </a:t>
            </a:r>
            <a:r>
              <a:rPr lang="en-US" b="1" dirty="0"/>
              <a:t>Vs Voluntary systems (projects</a:t>
            </a:r>
            <a:r>
              <a:rPr lang="en-US" b="1" dirty="0" smtClean="0"/>
              <a:t>):</a:t>
            </a:r>
          </a:p>
          <a:p>
            <a:pPr algn="just"/>
            <a:r>
              <a:rPr lang="en-US" b="1" dirty="0"/>
              <a:t>Compulsory systems </a:t>
            </a:r>
            <a:r>
              <a:rPr lang="en-US" dirty="0"/>
              <a:t>are the systems which the staff of an </a:t>
            </a:r>
            <a:r>
              <a:rPr lang="en-US" dirty="0" smtClean="0"/>
              <a:t>organization </a:t>
            </a:r>
            <a:r>
              <a:rPr lang="en-US" dirty="0"/>
              <a:t>have to use if they want to do a task.</a:t>
            </a:r>
          </a:p>
          <a:p>
            <a:pPr algn="just"/>
            <a:r>
              <a:rPr lang="en-US" dirty="0"/>
              <a:t>Voluntary systems are the systems which are voluntarily used by the users </a:t>
            </a:r>
            <a:r>
              <a:rPr lang="en-US" dirty="0" err="1"/>
              <a:t>eg</a:t>
            </a:r>
            <a:r>
              <a:rPr lang="en-US" dirty="0"/>
              <a:t>. computer </a:t>
            </a:r>
            <a:r>
              <a:rPr lang="en-US" dirty="0" smtClean="0"/>
              <a:t>gaming etc.</a:t>
            </a:r>
          </a:p>
          <a:p>
            <a:pPr marL="0" indent="0" algn="just">
              <a:buNone/>
            </a:pPr>
            <a:r>
              <a:rPr lang="en-US" b="1" dirty="0"/>
              <a:t>Information Vs Embedded systems (projects</a:t>
            </a:r>
            <a:r>
              <a:rPr lang="en-US" b="1" dirty="0" smtClean="0"/>
              <a:t>):</a:t>
            </a:r>
          </a:p>
          <a:p>
            <a:pPr algn="just"/>
            <a:r>
              <a:rPr lang="en-US" dirty="0"/>
              <a:t>Information systems are used by staff to carry out office processes and tasks </a:t>
            </a:r>
            <a:r>
              <a:rPr lang="en-US" dirty="0" err="1"/>
              <a:t>eg</a:t>
            </a:r>
            <a:r>
              <a:rPr lang="en-US" dirty="0"/>
              <a:t>. stock control system.</a:t>
            </a:r>
          </a:p>
          <a:p>
            <a:pPr algn="just"/>
            <a:r>
              <a:rPr lang="en-US" dirty="0"/>
              <a:t>Embedded systems are used to control machines </a:t>
            </a:r>
            <a:r>
              <a:rPr lang="en-US" dirty="0" err="1"/>
              <a:t>eg</a:t>
            </a:r>
            <a:r>
              <a:rPr lang="en-US" dirty="0"/>
              <a:t>. a system controlling equipment in a building.</a:t>
            </a:r>
          </a:p>
          <a:p>
            <a:pPr algn="just"/>
            <a:endParaRPr lang="en-US" dirty="0"/>
          </a:p>
          <a:p>
            <a:pPr algn="just"/>
            <a:endParaRPr lang="en-US" dirty="0"/>
          </a:p>
        </p:txBody>
      </p:sp>
    </p:spTree>
    <p:extLst>
      <p:ext uri="{BB962C8B-B14F-4D97-AF65-F5344CB8AC3E}">
        <p14:creationId xmlns:p14="http://schemas.microsoft.com/office/powerpoint/2010/main" xmlns="" val="33293972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566"/>
            <a:ext cx="10515600" cy="5661397"/>
          </a:xfrm>
        </p:spPr>
        <p:txBody>
          <a:bodyPr>
            <a:normAutofit lnSpcReduction="10000"/>
          </a:bodyPr>
          <a:lstStyle/>
          <a:p>
            <a:pPr marL="0" indent="0" algn="just">
              <a:buNone/>
            </a:pPr>
            <a:r>
              <a:rPr lang="en-US" b="1" dirty="0"/>
              <a:t>Objective-based Vs Product-based systems (projects</a:t>
            </a:r>
            <a:r>
              <a:rPr lang="en-US" b="1" dirty="0" smtClean="0"/>
              <a:t>):</a:t>
            </a:r>
          </a:p>
          <a:p>
            <a:pPr algn="just"/>
            <a:r>
              <a:rPr lang="en-US" dirty="0"/>
              <a:t>With objective-based projects, a general objective or problem </a:t>
            </a:r>
            <a:r>
              <a:rPr lang="en-US" dirty="0" smtClean="0"/>
              <a:t>is defined</a:t>
            </a:r>
            <a:r>
              <a:rPr lang="en-US" dirty="0"/>
              <a:t>, </a:t>
            </a:r>
            <a:r>
              <a:rPr lang="en-US" dirty="0" smtClean="0"/>
              <a:t>and </a:t>
            </a:r>
            <a:r>
              <a:rPr lang="en-US" dirty="0"/>
              <a:t>there are several different ways in which that objective </a:t>
            </a:r>
            <a:r>
              <a:rPr lang="en-US" dirty="0" smtClean="0"/>
              <a:t>could be reached</a:t>
            </a:r>
            <a:r>
              <a:rPr lang="en-US" dirty="0"/>
              <a:t>. The project team have freedom to select what appears to </a:t>
            </a:r>
            <a:r>
              <a:rPr lang="en-US" dirty="0" smtClean="0"/>
              <a:t>be the most </a:t>
            </a:r>
            <a:r>
              <a:rPr lang="en-US" dirty="0"/>
              <a:t>appropriate approach. </a:t>
            </a:r>
            <a:endParaRPr lang="en-US" dirty="0" smtClean="0"/>
          </a:p>
          <a:p>
            <a:pPr algn="just"/>
            <a:r>
              <a:rPr lang="en-US" dirty="0" smtClean="0"/>
              <a:t>With </a:t>
            </a:r>
            <a:r>
              <a:rPr lang="en-US" dirty="0"/>
              <a:t>product-based projects, the product is already very strictly </a:t>
            </a:r>
            <a:br>
              <a:rPr lang="en-US" dirty="0"/>
            </a:br>
            <a:r>
              <a:rPr lang="en-US" dirty="0"/>
              <a:t>defined and the development team’s job is to implement the </a:t>
            </a:r>
            <a:br>
              <a:rPr lang="en-US" dirty="0"/>
            </a:br>
            <a:r>
              <a:rPr lang="en-US" dirty="0"/>
              <a:t>specification with which they have been presented. the details of which have been specified by the client, is product-based project</a:t>
            </a:r>
            <a:r>
              <a:rPr lang="en-US" dirty="0" smtClean="0"/>
              <a:t>.</a:t>
            </a:r>
          </a:p>
          <a:p>
            <a:pPr marL="0" indent="0" algn="just">
              <a:buNone/>
            </a:pPr>
            <a:r>
              <a:rPr lang="en-US" b="1" dirty="0"/>
              <a:t>Projects </a:t>
            </a:r>
            <a:r>
              <a:rPr lang="en-US" b="1" dirty="0" smtClean="0"/>
              <a:t>can also </a:t>
            </a:r>
            <a:r>
              <a:rPr lang="en-US" b="1" dirty="0"/>
              <a:t>be: </a:t>
            </a:r>
            <a:endParaRPr lang="en-US" b="1" dirty="0" smtClean="0"/>
          </a:p>
          <a:p>
            <a:pPr algn="just"/>
            <a:r>
              <a:rPr lang="en-US" b="1" dirty="0" smtClean="0"/>
              <a:t>In-house</a:t>
            </a:r>
            <a:r>
              <a:rPr lang="en-US" b="1" dirty="0"/>
              <a:t>: </a:t>
            </a:r>
            <a:r>
              <a:rPr lang="en-US" dirty="0"/>
              <a:t>clients and developers are employed by the same organization </a:t>
            </a:r>
            <a:endParaRPr lang="en-US" dirty="0" smtClean="0"/>
          </a:p>
          <a:p>
            <a:pPr algn="just"/>
            <a:r>
              <a:rPr lang="en-US" b="1" dirty="0" smtClean="0"/>
              <a:t>Out-sourced: </a:t>
            </a:r>
            <a:r>
              <a:rPr lang="en-US" dirty="0" smtClean="0"/>
              <a:t>clients </a:t>
            </a:r>
            <a:r>
              <a:rPr lang="en-US" dirty="0"/>
              <a:t>and developers employed by different </a:t>
            </a:r>
            <a:r>
              <a:rPr lang="en-US" dirty="0" smtClean="0"/>
              <a:t>organizations </a:t>
            </a:r>
            <a:endParaRPr lang="en-US" dirty="0"/>
          </a:p>
        </p:txBody>
      </p:sp>
    </p:spTree>
    <p:extLst>
      <p:ext uri="{BB962C8B-B14F-4D97-AF65-F5344CB8AC3E}">
        <p14:creationId xmlns:p14="http://schemas.microsoft.com/office/powerpoint/2010/main" xmlns="" val="1088946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1930"/>
          </a:xfrm>
        </p:spPr>
        <p:txBody>
          <a:bodyPr>
            <a:normAutofit/>
          </a:bodyPr>
          <a:lstStyle/>
          <a:p>
            <a:pPr marL="0" marR="0">
              <a:lnSpc>
                <a:spcPct val="150000"/>
              </a:lnSpc>
              <a:spcBef>
                <a:spcPts val="0"/>
              </a:spcBef>
              <a:spcAft>
                <a:spcPts val="0"/>
              </a:spcAft>
            </a:pPr>
            <a:r>
              <a:rPr lang="en-US" dirty="0">
                <a:latin typeface="Times New Roman" panose="02020603050405020304" pitchFamily="18" charset="0"/>
                <a:ea typeface="Times New Roman" panose="02020603050405020304" pitchFamily="18" charset="0"/>
              </a:rPr>
              <a:t>The characteristics </a:t>
            </a:r>
            <a:r>
              <a:rPr lang="en-US" dirty="0" smtClean="0">
                <a:latin typeface="Times New Roman" panose="02020603050405020304" pitchFamily="18" charset="0"/>
                <a:ea typeface="Times New Roman" panose="02020603050405020304" pitchFamily="18" charset="0"/>
              </a:rPr>
              <a:t>of projects are as follows</a:t>
            </a:r>
            <a:r>
              <a:rPr lang="en-US" dirty="0">
                <a:latin typeface="Times New Roman" panose="02020603050405020304" pitchFamily="18" charset="0"/>
                <a:ea typeface="Times New Roman" panose="02020603050405020304" pitchFamily="18" charset="0"/>
              </a:rPr>
              <a:t>:</a:t>
            </a:r>
            <a:endParaRPr lang="en-US" dirty="0"/>
          </a:p>
        </p:txBody>
      </p:sp>
      <p:sp>
        <p:nvSpPr>
          <p:cNvPr id="3" name="Content Placeholder 2"/>
          <p:cNvSpPr>
            <a:spLocks noGrp="1"/>
          </p:cNvSpPr>
          <p:nvPr>
            <p:ph idx="1"/>
          </p:nvPr>
        </p:nvSpPr>
        <p:spPr>
          <a:xfrm>
            <a:off x="838200" y="1487056"/>
            <a:ext cx="10515600" cy="5052289"/>
          </a:xfrm>
        </p:spPr>
        <p:txBody>
          <a:bodyPr>
            <a:normAutofit lnSpcReduction="10000"/>
          </a:bodyPr>
          <a:lstStyle/>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rPr>
              <a:t>non-routine tasks are involved</a:t>
            </a:r>
            <a:r>
              <a:rPr lang="en-US" dirty="0" smtClean="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planning is required;</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rPr>
              <a:t> specific objectives are to be met or a specified product is to </a:t>
            </a:r>
            <a:r>
              <a:rPr lang="en-US" dirty="0" smtClean="0">
                <a:latin typeface="Times New Roman" panose="02020603050405020304" pitchFamily="18" charset="0"/>
                <a:ea typeface="Times New Roman" panose="02020603050405020304" pitchFamily="18" charset="0"/>
              </a:rPr>
              <a:t>be </a:t>
            </a:r>
            <a:r>
              <a:rPr lang="en-US" dirty="0">
                <a:latin typeface="Times New Roman" panose="02020603050405020304" pitchFamily="18" charset="0"/>
                <a:ea typeface="Times New Roman" panose="02020603050405020304" pitchFamily="18" charset="0"/>
              </a:rPr>
              <a:t>created;</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rPr>
              <a:t> the project has a pre-determined time span;</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rPr>
              <a:t> work is carried out for someone other than yourself;</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dirty="0" smtClean="0">
                <a:latin typeface="Times New Roman" panose="02020603050405020304" pitchFamily="18" charset="0"/>
                <a:ea typeface="Times New Roman" panose="02020603050405020304" pitchFamily="18" charset="0"/>
              </a:rPr>
              <a:t>work </a:t>
            </a:r>
            <a:r>
              <a:rPr lang="en-US" dirty="0">
                <a:latin typeface="Times New Roman" panose="02020603050405020304" pitchFamily="18" charset="0"/>
                <a:ea typeface="Times New Roman" panose="02020603050405020304" pitchFamily="18" charset="0"/>
              </a:rPr>
              <a:t>is carried out in several phases;</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rPr>
              <a:t> the resources that are available for use on the project are </a:t>
            </a:r>
            <a:r>
              <a:rPr lang="en-US" dirty="0" smtClean="0">
                <a:latin typeface="Times New Roman" panose="02020603050405020304" pitchFamily="18" charset="0"/>
                <a:ea typeface="Times New Roman" panose="02020603050405020304" pitchFamily="18" charset="0"/>
              </a:rPr>
              <a:t>constrained</a:t>
            </a:r>
            <a:r>
              <a:rPr lang="en-US" dirty="0">
                <a:latin typeface="Times New Roman" panose="02020603050405020304" pitchFamily="18" charset="0"/>
                <a:ea typeface="Times New Roman" panose="02020603050405020304" pitchFamily="18" charset="0"/>
              </a:rPr>
              <a:t>;</a:t>
            </a:r>
          </a:p>
          <a:p>
            <a:pPr marL="342900" marR="0" lvl="0" indent="-342900" algn="just">
              <a:lnSpc>
                <a:spcPct val="150000"/>
              </a:lnSpc>
              <a:spcBef>
                <a:spcPts val="0"/>
              </a:spcBef>
              <a:spcAft>
                <a:spcPts val="0"/>
              </a:spcAft>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rPr>
              <a:t> The project </a:t>
            </a:r>
            <a:r>
              <a:rPr lang="en-US" dirty="0" smtClean="0">
                <a:latin typeface="Times New Roman" panose="02020603050405020304" pitchFamily="18" charset="0"/>
                <a:ea typeface="Times New Roman" panose="02020603050405020304" pitchFamily="18" charset="0"/>
              </a:rPr>
              <a:t>may be </a:t>
            </a:r>
            <a:r>
              <a:rPr lang="en-US" dirty="0">
                <a:latin typeface="Times New Roman" panose="02020603050405020304" pitchFamily="18" charset="0"/>
                <a:ea typeface="Times New Roman" panose="02020603050405020304" pitchFamily="18" charset="0"/>
              </a:rPr>
              <a:t>large or complex.</a:t>
            </a:r>
          </a:p>
          <a:p>
            <a:endParaRPr lang="en-US" dirty="0"/>
          </a:p>
        </p:txBody>
      </p:sp>
    </p:spTree>
    <p:extLst>
      <p:ext uri="{BB962C8B-B14F-4D97-AF65-F5344CB8AC3E}">
        <p14:creationId xmlns:p14="http://schemas.microsoft.com/office/powerpoint/2010/main" xmlns="" val="3291391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9420"/>
          </a:xfrm>
        </p:spPr>
        <p:txBody>
          <a:bodyPr/>
          <a:lstStyle/>
          <a:p>
            <a:r>
              <a:rPr lang="en-US" b="1" dirty="0" smtClean="0"/>
              <a:t>Software project</a:t>
            </a:r>
            <a:endParaRPr lang="en-US" b="1" dirty="0"/>
          </a:p>
        </p:txBody>
      </p:sp>
      <p:sp>
        <p:nvSpPr>
          <p:cNvPr id="3" name="Content Placeholder 2"/>
          <p:cNvSpPr>
            <a:spLocks noGrp="1"/>
          </p:cNvSpPr>
          <p:nvPr>
            <p:ph idx="1"/>
          </p:nvPr>
        </p:nvSpPr>
        <p:spPr>
          <a:xfrm>
            <a:off x="838200" y="1154546"/>
            <a:ext cx="10515600" cy="5532581"/>
          </a:xfrm>
        </p:spPr>
        <p:txBody>
          <a:bodyPr>
            <a:normAutofit fontScale="92500" lnSpcReduction="20000"/>
          </a:bodyPr>
          <a:lstStyle/>
          <a:p>
            <a:pPr algn="just"/>
            <a:r>
              <a:rPr lang="en-US" dirty="0" smtClean="0"/>
              <a:t>Software project is collection and integration of various components of the software.</a:t>
            </a:r>
          </a:p>
          <a:p>
            <a:pPr algn="just"/>
            <a:r>
              <a:rPr lang="en-US" dirty="0" smtClean="0"/>
              <a:t>It begins with early investigation and ends with implementation.</a:t>
            </a:r>
          </a:p>
          <a:p>
            <a:pPr marL="0" indent="0" algn="just">
              <a:buNone/>
            </a:pPr>
            <a:r>
              <a:rPr lang="en-US" sz="4000" b="1" dirty="0" smtClean="0">
                <a:latin typeface="Times New Roman" panose="02020603050405020304" pitchFamily="18" charset="0"/>
                <a:cs typeface="Times New Roman" panose="02020603050405020304" pitchFamily="18" charset="0"/>
              </a:rPr>
              <a:t>Management</a:t>
            </a:r>
          </a:p>
          <a:p>
            <a:pPr marL="0" indent="0" algn="just">
              <a:buNone/>
            </a:pPr>
            <a:r>
              <a:rPr lang="en-US" dirty="0" smtClean="0">
                <a:latin typeface="Times New Roman" panose="02020603050405020304" pitchFamily="18" charset="0"/>
                <a:cs typeface="Times New Roman" panose="02020603050405020304" pitchFamily="18" charset="0"/>
              </a:rPr>
              <a:t>It includes activities such as:</a:t>
            </a:r>
          </a:p>
          <a:p>
            <a:pPr algn="just"/>
            <a:r>
              <a:rPr lang="en-US" dirty="0" smtClean="0">
                <a:latin typeface="Times New Roman" panose="02020603050405020304" pitchFamily="18" charset="0"/>
                <a:cs typeface="Times New Roman" panose="02020603050405020304" pitchFamily="18" charset="0"/>
              </a:rPr>
              <a:t>Planning </a:t>
            </a:r>
          </a:p>
          <a:p>
            <a:pPr algn="just"/>
            <a:r>
              <a:rPr lang="en-US" dirty="0" smtClean="0">
                <a:latin typeface="Times New Roman" panose="02020603050405020304" pitchFamily="18" charset="0"/>
                <a:cs typeface="Times New Roman" panose="02020603050405020304" pitchFamily="18" charset="0"/>
              </a:rPr>
              <a:t>Organizing </a:t>
            </a:r>
          </a:p>
          <a:p>
            <a:pPr algn="just"/>
            <a:r>
              <a:rPr lang="en-US" dirty="0" smtClean="0">
                <a:latin typeface="Times New Roman" panose="02020603050405020304" pitchFamily="18" charset="0"/>
                <a:cs typeface="Times New Roman" panose="02020603050405020304" pitchFamily="18" charset="0"/>
              </a:rPr>
              <a:t>Staffing </a:t>
            </a:r>
          </a:p>
          <a:p>
            <a:pPr algn="just"/>
            <a:r>
              <a:rPr lang="en-US" dirty="0" smtClean="0">
                <a:latin typeface="Times New Roman" panose="02020603050405020304" pitchFamily="18" charset="0"/>
                <a:cs typeface="Times New Roman" panose="02020603050405020304" pitchFamily="18" charset="0"/>
              </a:rPr>
              <a:t>Directing</a:t>
            </a:r>
          </a:p>
          <a:p>
            <a:pPr algn="just"/>
            <a:r>
              <a:rPr lang="en-US" dirty="0" smtClean="0">
                <a:latin typeface="Times New Roman" panose="02020603050405020304" pitchFamily="18" charset="0"/>
                <a:cs typeface="Times New Roman" panose="02020603050405020304" pitchFamily="18" charset="0"/>
              </a:rPr>
              <a:t>Monitoring(checking progress)</a:t>
            </a:r>
          </a:p>
          <a:p>
            <a:pPr algn="just"/>
            <a:r>
              <a:rPr lang="en-US" dirty="0" smtClean="0">
                <a:latin typeface="Times New Roman" panose="02020603050405020304" pitchFamily="18" charset="0"/>
                <a:cs typeface="Times New Roman" panose="02020603050405020304" pitchFamily="18" charset="0"/>
              </a:rPr>
              <a:t>Controlling</a:t>
            </a:r>
          </a:p>
          <a:p>
            <a:pPr algn="just"/>
            <a:r>
              <a:rPr lang="en-US" dirty="0" smtClean="0">
                <a:latin typeface="Times New Roman" panose="02020603050405020304" pitchFamily="18" charset="0"/>
                <a:cs typeface="Times New Roman" panose="02020603050405020304" pitchFamily="18" charset="0"/>
              </a:rPr>
              <a:t>Innovating</a:t>
            </a:r>
          </a:p>
          <a:p>
            <a:pPr algn="just"/>
            <a:r>
              <a:rPr lang="en-US" dirty="0" smtClean="0">
                <a:latin typeface="Times New Roman" panose="02020603050405020304" pitchFamily="18" charset="0"/>
                <a:cs typeface="Times New Roman" panose="02020603050405020304" pitchFamily="18" charset="0"/>
              </a:rPr>
              <a:t>representing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880624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0"/>
            <a:ext cx="10515600" cy="1325563"/>
          </a:xfrm>
        </p:spPr>
        <p:txBody>
          <a:bodyPr/>
          <a:lstStyle/>
          <a:p>
            <a:pPr eaLnBrk="1" hangingPunct="1"/>
            <a:r>
              <a:rPr lang="en-US" altLang="en-US" dirty="0" smtClean="0"/>
              <a:t>Management Functions</a:t>
            </a:r>
          </a:p>
        </p:txBody>
      </p:sp>
      <p:sp>
        <p:nvSpPr>
          <p:cNvPr id="15363" name="Rectangle 3"/>
          <p:cNvSpPr>
            <a:spLocks noGrp="1" noChangeArrowheads="1"/>
          </p:cNvSpPr>
          <p:nvPr>
            <p:ph type="body" idx="1"/>
          </p:nvPr>
        </p:nvSpPr>
        <p:spPr>
          <a:xfrm>
            <a:off x="838200" y="1001949"/>
            <a:ext cx="11058728" cy="5175014"/>
          </a:xfrm>
        </p:spPr>
        <p:txBody>
          <a:bodyPr>
            <a:noAutofit/>
          </a:bodyPr>
          <a:lstStyle/>
          <a:p>
            <a:pPr eaLnBrk="1" hangingPunct="1">
              <a:lnSpc>
                <a:spcPct val="90000"/>
              </a:lnSpc>
            </a:pPr>
            <a:r>
              <a:rPr lang="en-US" altLang="en-US" sz="2600" b="1" dirty="0"/>
              <a:t>Planning</a:t>
            </a:r>
            <a:br>
              <a:rPr lang="en-US" altLang="en-US" sz="2600" b="1" dirty="0"/>
            </a:br>
            <a:r>
              <a:rPr lang="en-US" altLang="en-US" sz="2600" dirty="0"/>
              <a:t>Predetermining a </a:t>
            </a:r>
            <a:r>
              <a:rPr lang="en-US" altLang="en-US" sz="2600" dirty="0">
                <a:solidFill>
                  <a:srgbClr val="CC0000"/>
                </a:solidFill>
              </a:rPr>
              <a:t>course of action</a:t>
            </a:r>
            <a:r>
              <a:rPr lang="en-US" altLang="en-US" sz="2600" dirty="0"/>
              <a:t> for accomplishing organizational Objectives</a:t>
            </a:r>
          </a:p>
          <a:p>
            <a:pPr eaLnBrk="1" hangingPunct="1">
              <a:lnSpc>
                <a:spcPct val="90000"/>
              </a:lnSpc>
            </a:pPr>
            <a:r>
              <a:rPr lang="en-US" altLang="en-US" sz="2600" b="1" dirty="0"/>
              <a:t>Organizing</a:t>
            </a:r>
            <a:br>
              <a:rPr lang="en-US" altLang="en-US" sz="2600" b="1" dirty="0"/>
            </a:br>
            <a:r>
              <a:rPr lang="en-US" altLang="en-US" sz="2600" dirty="0"/>
              <a:t>Arranging the </a:t>
            </a:r>
            <a:r>
              <a:rPr lang="en-US" altLang="en-US" sz="2600" dirty="0">
                <a:solidFill>
                  <a:srgbClr val="CC0000"/>
                </a:solidFill>
              </a:rPr>
              <a:t>relationships among work units</a:t>
            </a:r>
            <a:r>
              <a:rPr lang="en-US" altLang="en-US" sz="2600" dirty="0"/>
              <a:t> for accomplishment of objectives and the granting of responsibility and authority to obtain those objectives</a:t>
            </a:r>
          </a:p>
          <a:p>
            <a:pPr eaLnBrk="1" hangingPunct="1">
              <a:lnSpc>
                <a:spcPct val="90000"/>
              </a:lnSpc>
            </a:pPr>
            <a:r>
              <a:rPr lang="en-US" altLang="en-US" sz="2600" b="1" dirty="0"/>
              <a:t>Staffing</a:t>
            </a:r>
            <a:r>
              <a:rPr lang="en-US" altLang="en-US" sz="2600" b="1" dirty="0">
                <a:solidFill>
                  <a:srgbClr val="808000"/>
                </a:solidFill>
              </a:rPr>
              <a:t/>
            </a:r>
            <a:br>
              <a:rPr lang="en-US" altLang="en-US" sz="2600" b="1" dirty="0">
                <a:solidFill>
                  <a:srgbClr val="808000"/>
                </a:solidFill>
              </a:rPr>
            </a:br>
            <a:r>
              <a:rPr lang="en-US" altLang="en-US" sz="2600" dirty="0">
                <a:solidFill>
                  <a:srgbClr val="CC0000"/>
                </a:solidFill>
              </a:rPr>
              <a:t>Selecting </a:t>
            </a:r>
            <a:r>
              <a:rPr lang="en-US" altLang="en-US" sz="2600" dirty="0"/>
              <a:t>and </a:t>
            </a:r>
            <a:r>
              <a:rPr lang="en-US" altLang="en-US" sz="2600" dirty="0">
                <a:solidFill>
                  <a:srgbClr val="CC0000"/>
                </a:solidFill>
              </a:rPr>
              <a:t>training </a:t>
            </a:r>
            <a:r>
              <a:rPr lang="en-US" altLang="en-US" sz="2600" dirty="0">
                <a:solidFill>
                  <a:schemeClr val="tx2"/>
                </a:solidFill>
              </a:rPr>
              <a:t>people</a:t>
            </a:r>
            <a:r>
              <a:rPr lang="en-US" altLang="en-US" sz="2600" dirty="0"/>
              <a:t> for positions in the organization</a:t>
            </a:r>
          </a:p>
          <a:p>
            <a:pPr eaLnBrk="1" hangingPunct="1">
              <a:lnSpc>
                <a:spcPct val="90000"/>
              </a:lnSpc>
            </a:pPr>
            <a:r>
              <a:rPr lang="en-US" altLang="en-US" sz="2600" b="1" dirty="0"/>
              <a:t>Directing</a:t>
            </a:r>
            <a:r>
              <a:rPr lang="en-US" altLang="en-US" sz="2600" b="1" dirty="0">
                <a:solidFill>
                  <a:srgbClr val="808000"/>
                </a:solidFill>
              </a:rPr>
              <a:t/>
            </a:r>
            <a:br>
              <a:rPr lang="en-US" altLang="en-US" sz="2600" b="1" dirty="0">
                <a:solidFill>
                  <a:srgbClr val="808000"/>
                </a:solidFill>
              </a:rPr>
            </a:br>
            <a:r>
              <a:rPr lang="en-US" altLang="en-US" sz="2600" dirty="0"/>
              <a:t>Creating an atmosphere that will </a:t>
            </a:r>
            <a:r>
              <a:rPr lang="en-US" altLang="en-US" sz="2600" dirty="0">
                <a:solidFill>
                  <a:srgbClr val="CC0000"/>
                </a:solidFill>
              </a:rPr>
              <a:t>assist </a:t>
            </a:r>
            <a:r>
              <a:rPr lang="en-US" altLang="en-US" sz="2600" dirty="0"/>
              <a:t>and </a:t>
            </a:r>
            <a:r>
              <a:rPr lang="en-US" altLang="en-US" sz="2600" dirty="0">
                <a:solidFill>
                  <a:srgbClr val="CC0000"/>
                </a:solidFill>
              </a:rPr>
              <a:t>motivate</a:t>
            </a:r>
            <a:r>
              <a:rPr lang="en-US" altLang="en-US" sz="2600" dirty="0"/>
              <a:t> people to achieve desired end results</a:t>
            </a:r>
          </a:p>
          <a:p>
            <a:pPr eaLnBrk="1" hangingPunct="1">
              <a:lnSpc>
                <a:spcPct val="90000"/>
              </a:lnSpc>
            </a:pPr>
            <a:r>
              <a:rPr lang="en-US" altLang="en-US" sz="2600" b="1" dirty="0"/>
              <a:t>Controlling</a:t>
            </a:r>
            <a:br>
              <a:rPr lang="en-US" altLang="en-US" sz="2600" b="1" dirty="0"/>
            </a:br>
            <a:r>
              <a:rPr lang="en-US" altLang="en-US" sz="2600" dirty="0">
                <a:solidFill>
                  <a:srgbClr val="CC0000"/>
                </a:solidFill>
              </a:rPr>
              <a:t>Establishing, measuring, </a:t>
            </a:r>
            <a:r>
              <a:rPr lang="en-US" altLang="en-US" sz="2600" dirty="0"/>
              <a:t>and</a:t>
            </a:r>
            <a:r>
              <a:rPr lang="en-US" altLang="en-US" sz="2600" dirty="0">
                <a:solidFill>
                  <a:srgbClr val="CC0000"/>
                </a:solidFill>
              </a:rPr>
              <a:t> evaluating</a:t>
            </a:r>
            <a:r>
              <a:rPr lang="en-US" altLang="en-US" sz="2600" dirty="0"/>
              <a:t> </a:t>
            </a:r>
            <a:r>
              <a:rPr lang="en-US" altLang="en-US" sz="2600" dirty="0">
                <a:solidFill>
                  <a:schemeClr val="tx2"/>
                </a:solidFill>
              </a:rPr>
              <a:t>performance of activities</a:t>
            </a:r>
            <a:r>
              <a:rPr lang="en-US" altLang="en-US" sz="2600" dirty="0"/>
              <a:t> toward planned objectives</a:t>
            </a:r>
          </a:p>
          <a:p>
            <a:pPr eaLnBrk="1" hangingPunct="1">
              <a:lnSpc>
                <a:spcPct val="90000"/>
              </a:lnSpc>
            </a:pPr>
            <a:endParaRPr lang="en-US" altLang="en-US" sz="2600" dirty="0"/>
          </a:p>
        </p:txBody>
      </p:sp>
    </p:spTree>
    <p:extLst>
      <p:ext uri="{BB962C8B-B14F-4D97-AF65-F5344CB8AC3E}">
        <p14:creationId xmlns:p14="http://schemas.microsoft.com/office/powerpoint/2010/main" xmlns="" val="3119862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18AD1FB-FC72-4679-90ED-B4709C7BB9FC}" type="slidenum">
              <a:rPr lang="zh-TW" altLang="en-US" sz="1400"/>
              <a:pPr eaLnBrk="1" hangingPunct="1"/>
              <a:t>8</a:t>
            </a:fld>
            <a:endParaRPr lang="en-US" altLang="zh-TW" sz="1400"/>
          </a:p>
        </p:txBody>
      </p:sp>
      <p:sp>
        <p:nvSpPr>
          <p:cNvPr id="16387" name="Rectangle 2"/>
          <p:cNvSpPr>
            <a:spLocks noGrp="1" noChangeArrowheads="1"/>
          </p:cNvSpPr>
          <p:nvPr>
            <p:ph type="title"/>
          </p:nvPr>
        </p:nvSpPr>
        <p:spPr/>
        <p:txBody>
          <a:bodyPr/>
          <a:lstStyle/>
          <a:p>
            <a:pPr eaLnBrk="1" hangingPunct="1"/>
            <a:r>
              <a:rPr lang="en-US" altLang="zh-TW" smtClean="0">
                <a:ea typeface="新細明體" pitchFamily="18" charset="-120"/>
              </a:rPr>
              <a:t>The Triple Constraint</a:t>
            </a:r>
          </a:p>
        </p:txBody>
      </p:sp>
      <p:sp>
        <p:nvSpPr>
          <p:cNvPr id="16388" name="Rectangle 3"/>
          <p:cNvSpPr>
            <a:spLocks noGrp="1" noChangeArrowheads="1"/>
          </p:cNvSpPr>
          <p:nvPr>
            <p:ph type="body" idx="1"/>
          </p:nvPr>
        </p:nvSpPr>
        <p:spPr>
          <a:xfrm>
            <a:off x="1676400" y="1524000"/>
            <a:ext cx="9938426" cy="4572000"/>
          </a:xfrm>
        </p:spPr>
        <p:txBody>
          <a:bodyPr>
            <a:normAutofit/>
          </a:bodyPr>
          <a:lstStyle/>
          <a:p>
            <a:pPr eaLnBrk="1" hangingPunct="1"/>
            <a:r>
              <a:rPr lang="en-US" altLang="zh-TW" dirty="0" smtClean="0">
                <a:ea typeface="新細明體" pitchFamily="18" charset="-120"/>
              </a:rPr>
              <a:t>Every project is constrained in different ways by its</a:t>
            </a:r>
          </a:p>
          <a:p>
            <a:pPr lvl="1" eaLnBrk="1" hangingPunct="1"/>
            <a:r>
              <a:rPr lang="en-US" altLang="zh-TW" sz="2800" dirty="0" smtClean="0">
                <a:ea typeface="新細明體" pitchFamily="18" charset="-120"/>
              </a:rPr>
              <a:t>Scope goals:  What is the project trying to accomplish?</a:t>
            </a:r>
          </a:p>
          <a:p>
            <a:pPr lvl="1" eaLnBrk="1" hangingPunct="1"/>
            <a:r>
              <a:rPr lang="en-US" altLang="zh-TW" sz="2800" dirty="0" smtClean="0">
                <a:ea typeface="新細明體" pitchFamily="18" charset="-120"/>
              </a:rPr>
              <a:t>Time goals:  How long should it take to complete?</a:t>
            </a:r>
          </a:p>
          <a:p>
            <a:pPr lvl="1" eaLnBrk="1" hangingPunct="1"/>
            <a:r>
              <a:rPr lang="en-US" altLang="zh-TW" sz="2800" dirty="0" smtClean="0">
                <a:ea typeface="新細明體" pitchFamily="18" charset="-120"/>
              </a:rPr>
              <a:t>Cost goals:  What should it cost?</a:t>
            </a:r>
          </a:p>
          <a:p>
            <a:pPr eaLnBrk="1" hangingPunct="1"/>
            <a:r>
              <a:rPr lang="en-US" altLang="zh-TW" dirty="0" smtClean="0">
                <a:ea typeface="新細明體" pitchFamily="18" charset="-120"/>
              </a:rPr>
              <a:t>It is the project manager’s duty to balance these three often competing goals</a:t>
            </a:r>
          </a:p>
        </p:txBody>
      </p:sp>
    </p:spTree>
    <p:extLst>
      <p:ext uri="{BB962C8B-B14F-4D97-AF65-F5344CB8AC3E}">
        <p14:creationId xmlns:p14="http://schemas.microsoft.com/office/powerpoint/2010/main" xmlns="" val="163096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projects versus other types of </a:t>
            </a:r>
            <a:r>
              <a:rPr lang="en-US" b="1" dirty="0" smtClean="0"/>
              <a:t>project</a:t>
            </a:r>
            <a:endParaRPr lang="en-US" dirty="0"/>
          </a:p>
        </p:txBody>
      </p:sp>
      <p:sp>
        <p:nvSpPr>
          <p:cNvPr id="3" name="Content Placeholder 2"/>
          <p:cNvSpPr>
            <a:spLocks noGrp="1"/>
          </p:cNvSpPr>
          <p:nvPr>
            <p:ph idx="1"/>
          </p:nvPr>
        </p:nvSpPr>
        <p:spPr/>
        <p:txBody>
          <a:bodyPr/>
          <a:lstStyle/>
          <a:p>
            <a:pPr algn="just"/>
            <a:r>
              <a:rPr lang="en-US" dirty="0"/>
              <a:t>Many of the techniques of general project management are applicable to software project management, </a:t>
            </a:r>
            <a:endParaRPr lang="en-US" dirty="0" smtClean="0"/>
          </a:p>
          <a:p>
            <a:pPr algn="just"/>
            <a:r>
              <a:rPr lang="en-US" dirty="0" smtClean="0"/>
              <a:t>Certain characteristics make </a:t>
            </a:r>
            <a:r>
              <a:rPr lang="en-US" dirty="0"/>
              <a:t>them different. </a:t>
            </a:r>
            <a:r>
              <a:rPr lang="en-US" dirty="0" smtClean="0"/>
              <a:t>The characteristics are:</a:t>
            </a:r>
          </a:p>
          <a:p>
            <a:pPr marL="0" indent="0">
              <a:buNone/>
            </a:pPr>
            <a:r>
              <a:rPr lang="en-US" b="1" dirty="0"/>
              <a:t>Invisibility </a:t>
            </a:r>
            <a:endParaRPr lang="en-US" b="1" dirty="0" smtClean="0"/>
          </a:p>
          <a:p>
            <a:pPr algn="just"/>
            <a:r>
              <a:rPr lang="en-US" dirty="0" smtClean="0"/>
              <a:t>When </a:t>
            </a:r>
            <a:r>
              <a:rPr lang="en-US" dirty="0"/>
              <a:t>a physical </a:t>
            </a:r>
            <a:r>
              <a:rPr lang="en-US" dirty="0" smtClean="0"/>
              <a:t>artefact </a:t>
            </a:r>
            <a:r>
              <a:rPr lang="en-US" dirty="0"/>
              <a:t>such as a bridge or road is being constructed the progress being made can actually be seen. </a:t>
            </a:r>
            <a:endParaRPr lang="en-US" dirty="0" smtClean="0"/>
          </a:p>
          <a:p>
            <a:pPr algn="just"/>
            <a:r>
              <a:rPr lang="en-US" dirty="0" smtClean="0"/>
              <a:t>With </a:t>
            </a:r>
            <a:r>
              <a:rPr lang="en-US" dirty="0"/>
              <a:t>software, progress is not immediately visible.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37202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2388</Words>
  <Application>Microsoft Office PowerPoint</Application>
  <PresentationFormat>Custom</PresentationFormat>
  <Paragraphs>288</Paragraphs>
  <Slides>47</Slides>
  <Notes>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UNIT-I Introduction to Software Project Management (SPM)</vt:lpstr>
      <vt:lpstr>Project Definition:</vt:lpstr>
      <vt:lpstr>What Is a Project?</vt:lpstr>
      <vt:lpstr>Jobs versus projects</vt:lpstr>
      <vt:lpstr>The characteristics of projects are as follows:</vt:lpstr>
      <vt:lpstr>Software project</vt:lpstr>
      <vt:lpstr>Management Functions</vt:lpstr>
      <vt:lpstr>The Triple Constraint</vt:lpstr>
      <vt:lpstr>Software projects versus other types of project</vt:lpstr>
      <vt:lpstr>Slide 10</vt:lpstr>
      <vt:lpstr>Activities covered by software project management</vt:lpstr>
      <vt:lpstr>2. Planning</vt:lpstr>
      <vt:lpstr>3. Project execution</vt:lpstr>
      <vt:lpstr>Slide 14</vt:lpstr>
      <vt:lpstr>A classic project life cycle</vt:lpstr>
      <vt:lpstr>Requirements analysis</vt:lpstr>
      <vt:lpstr>Slide 17</vt:lpstr>
      <vt:lpstr>Slide 18</vt:lpstr>
      <vt:lpstr>Slide 19</vt:lpstr>
      <vt:lpstr>Slide 20</vt:lpstr>
      <vt:lpstr>Problems with software projects </vt:lpstr>
      <vt:lpstr>Stakeholder’s view of the software problems</vt:lpstr>
      <vt:lpstr>Slide 23</vt:lpstr>
      <vt:lpstr>Introduction</vt:lpstr>
      <vt:lpstr>Essential Elements For Project Planning</vt:lpstr>
      <vt:lpstr>Contd..</vt:lpstr>
      <vt:lpstr>Slide 27</vt:lpstr>
      <vt:lpstr>Project Planning Process</vt:lpstr>
      <vt:lpstr>Steps in Planning</vt:lpstr>
      <vt:lpstr>Specification</vt:lpstr>
      <vt:lpstr>Project goals</vt:lpstr>
      <vt:lpstr>Global Structure</vt:lpstr>
      <vt:lpstr>Project Breakdown</vt:lpstr>
      <vt:lpstr>Task Delegation</vt:lpstr>
      <vt:lpstr>Time Estimation</vt:lpstr>
      <vt:lpstr>Supporting plans</vt:lpstr>
      <vt:lpstr>Contd..</vt:lpstr>
      <vt:lpstr>Contd..</vt:lpstr>
      <vt:lpstr>Types Of Project Plan</vt:lpstr>
      <vt:lpstr>Slide 40</vt:lpstr>
      <vt:lpstr>Spm framework:  </vt:lpstr>
      <vt:lpstr>Slide 42</vt:lpstr>
      <vt:lpstr>Project Management Framework</vt:lpstr>
      <vt:lpstr>Project Stakeholders</vt:lpstr>
      <vt:lpstr>Project Management Tools and Techniques</vt:lpstr>
      <vt:lpstr>Categorizing Software Projects:</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 Introduction to Software Project Management (SPM)</dc:title>
  <dc:creator>krishna khadka</dc:creator>
  <cp:lastModifiedBy>user</cp:lastModifiedBy>
  <cp:revision>42</cp:revision>
  <dcterms:created xsi:type="dcterms:W3CDTF">2020-02-03T08:38:00Z</dcterms:created>
  <dcterms:modified xsi:type="dcterms:W3CDTF">2021-11-14T01:27:03Z</dcterms:modified>
</cp:coreProperties>
</file>