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A6DDC-7D2C-4D19-B66A-849F365552CD}" type="datetimeFigureOut">
              <a:rPr lang="en-US" smtClean="0"/>
              <a:pPr/>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992D-4904-48ED-AF02-92AF3F1C65A9}" type="slidenum">
              <a:rPr lang="en-US" smtClean="0"/>
              <a:pPr/>
              <a:t>‹#›</a:t>
            </a:fld>
            <a:endParaRPr lang="en-US"/>
          </a:p>
        </p:txBody>
      </p:sp>
    </p:spTree>
    <p:extLst>
      <p:ext uri="{BB962C8B-B14F-4D97-AF65-F5344CB8AC3E}">
        <p14:creationId xmlns:p14="http://schemas.microsoft.com/office/powerpoint/2010/main" val="213935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One will also </a:t>
            </a:r>
            <a:r>
              <a:rPr lang="en-US" b="1" dirty="0"/>
              <a:t>hire project team</a:t>
            </a:r>
            <a:r>
              <a:rPr lang="en-US" dirty="0"/>
              <a:t>, </a:t>
            </a:r>
            <a:r>
              <a:rPr lang="en-US" b="1" dirty="0"/>
              <a:t>setup the Project Office </a:t>
            </a:r>
            <a:r>
              <a:rPr lang="en-US" dirty="0"/>
              <a:t>and </a:t>
            </a:r>
            <a:r>
              <a:rPr lang="en-US" b="1" dirty="0"/>
              <a:t>review the project</a:t>
            </a:r>
            <a:r>
              <a:rPr lang="en-US" dirty="0"/>
              <a:t>, to gain approval to begin the next phase.</a:t>
            </a:r>
          </a:p>
          <a:p>
            <a:endParaRPr lang="en-US" dirty="0"/>
          </a:p>
        </p:txBody>
      </p:sp>
      <p:sp>
        <p:nvSpPr>
          <p:cNvPr id="4" name="Slide Number Placeholder 3"/>
          <p:cNvSpPr>
            <a:spLocks noGrp="1"/>
          </p:cNvSpPr>
          <p:nvPr>
            <p:ph type="sldNum" sz="quarter" idx="10"/>
          </p:nvPr>
        </p:nvSpPr>
        <p:spPr/>
        <p:txBody>
          <a:bodyPr/>
          <a:lstStyle/>
          <a:p>
            <a:fld id="{42F6992D-4904-48ED-AF02-92AF3F1C65A9}" type="slidenum">
              <a:rPr lang="en-US" smtClean="0"/>
              <a:pPr/>
              <a:t>5</a:t>
            </a:fld>
            <a:endParaRPr lang="en-US"/>
          </a:p>
        </p:txBody>
      </p:sp>
    </p:spTree>
    <p:extLst>
      <p:ext uri="{BB962C8B-B14F-4D97-AF65-F5344CB8AC3E}">
        <p14:creationId xmlns:p14="http://schemas.microsoft.com/office/powerpoint/2010/main" val="121715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A </a:t>
            </a:r>
            <a:r>
              <a:rPr lang="en-US" b="1" dirty="0"/>
              <a:t>product</a:t>
            </a:r>
            <a:r>
              <a:rPr lang="en-US" b="0" dirty="0">
                <a:effectLst/>
              </a:rPr>
              <a:t> is anything that can be offered to a market to solve a problem, or to satisfy a want or need. </a:t>
            </a:r>
            <a:endParaRPr lang="en-US" dirty="0"/>
          </a:p>
          <a:p>
            <a:r>
              <a:rPr lang="en-US" b="0" dirty="0">
                <a:effectLst/>
              </a:rPr>
              <a:t>Products have a life cycle that consists of multiple stages. First the product is conceived, then developed, then introduced and managed in the market, and finally the product is retired when the need for it diminishes. </a:t>
            </a:r>
            <a:endParaRPr lang="en-US" dirty="0"/>
          </a:p>
          <a:p>
            <a:r>
              <a:rPr lang="en-US" b="0" dirty="0">
                <a:effectLst/>
              </a:rPr>
              <a:t>A </a:t>
            </a:r>
            <a:r>
              <a:rPr lang="en-US" b="1" dirty="0"/>
              <a:t>project</a:t>
            </a:r>
            <a:r>
              <a:rPr lang="en-US" b="0" dirty="0">
                <a:effectLst/>
              </a:rPr>
              <a:t> is a temporary endeavor that is undertaken to create a unique product or service. With a project, there is a clear definition of what needs to be delivered by a specified date in time.</a:t>
            </a:r>
            <a:endParaRPr lang="en-US" dirty="0"/>
          </a:p>
          <a:p>
            <a:r>
              <a:rPr lang="en-US" b="0" dirty="0">
                <a:effectLst/>
              </a:rPr>
              <a:t>It’s important to note that a product can only be developed within the context of a project, and multiple projects can occur within a product’s life cycle.</a:t>
            </a:r>
            <a:endParaRPr lang="en-US" dirty="0"/>
          </a:p>
        </p:txBody>
      </p:sp>
      <p:sp>
        <p:nvSpPr>
          <p:cNvPr id="4" name="Slide Number Placeholder 3"/>
          <p:cNvSpPr>
            <a:spLocks noGrp="1"/>
          </p:cNvSpPr>
          <p:nvPr>
            <p:ph type="sldNum" sz="quarter" idx="10"/>
          </p:nvPr>
        </p:nvSpPr>
        <p:spPr/>
        <p:txBody>
          <a:bodyPr/>
          <a:lstStyle/>
          <a:p>
            <a:fld id="{42F6992D-4904-48ED-AF02-92AF3F1C65A9}" type="slidenum">
              <a:rPr lang="en-US" smtClean="0"/>
              <a:pPr/>
              <a:t>13</a:t>
            </a:fld>
            <a:endParaRPr lang="en-US"/>
          </a:p>
        </p:txBody>
      </p:sp>
    </p:spTree>
    <p:extLst>
      <p:ext uri="{BB962C8B-B14F-4D97-AF65-F5344CB8AC3E}">
        <p14:creationId xmlns:p14="http://schemas.microsoft.com/office/powerpoint/2010/main" val="310854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6992D-4904-48ED-AF02-92AF3F1C65A9}" type="slidenum">
              <a:rPr lang="en-US" smtClean="0"/>
              <a:pPr/>
              <a:t>15</a:t>
            </a:fld>
            <a:endParaRPr lang="en-US"/>
          </a:p>
        </p:txBody>
      </p:sp>
    </p:spTree>
    <p:extLst>
      <p:ext uri="{BB962C8B-B14F-4D97-AF65-F5344CB8AC3E}">
        <p14:creationId xmlns:p14="http://schemas.microsoft.com/office/powerpoint/2010/main" val="384033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F6992D-4904-48ED-AF02-92AF3F1C65A9}" type="slidenum">
              <a:rPr lang="en-US" smtClean="0"/>
              <a:pPr/>
              <a:t>28</a:t>
            </a:fld>
            <a:endParaRPr lang="en-US"/>
          </a:p>
        </p:txBody>
      </p:sp>
    </p:spTree>
    <p:extLst>
      <p:ext uri="{BB962C8B-B14F-4D97-AF65-F5344CB8AC3E}">
        <p14:creationId xmlns:p14="http://schemas.microsoft.com/office/powerpoint/2010/main" val="229080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266299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98927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187800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33074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205971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104201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567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353786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10563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419972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6D9EEC-3334-4093-80AF-55848BA9E61C}"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40B0D-0E24-4B81-B6E6-350BDA1F5DE0}" type="slidenum">
              <a:rPr lang="en-US" smtClean="0"/>
              <a:pPr/>
              <a:t>‹#›</a:t>
            </a:fld>
            <a:endParaRPr lang="en-US"/>
          </a:p>
        </p:txBody>
      </p:sp>
    </p:spTree>
    <p:extLst>
      <p:ext uri="{BB962C8B-B14F-4D97-AF65-F5344CB8AC3E}">
        <p14:creationId xmlns:p14="http://schemas.microsoft.com/office/powerpoint/2010/main" val="4236367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D9EEC-3334-4093-80AF-55848BA9E61C}" type="datetimeFigureOut">
              <a:rPr lang="en-US" smtClean="0"/>
              <a:pPr/>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40B0D-0E24-4B81-B6E6-350BDA1F5DE0}" type="slidenum">
              <a:rPr lang="en-US" smtClean="0"/>
              <a:pPr/>
              <a:t>‹#›</a:t>
            </a:fld>
            <a:endParaRPr lang="en-US"/>
          </a:p>
        </p:txBody>
      </p:sp>
    </p:spTree>
    <p:extLst>
      <p:ext uri="{BB962C8B-B14F-4D97-AF65-F5344CB8AC3E}">
        <p14:creationId xmlns:p14="http://schemas.microsoft.com/office/powerpoint/2010/main" val="3103143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Unit 2. </a:t>
            </a:r>
            <a:br>
              <a:rPr lang="en-US" sz="4000" b="1" dirty="0"/>
            </a:br>
            <a:r>
              <a:rPr lang="en-US" sz="4000" b="1" dirty="0"/>
              <a:t>Project Organization, Scheduling and management issues</a:t>
            </a:r>
          </a:p>
        </p:txBody>
      </p:sp>
    </p:spTree>
    <p:extLst>
      <p:ext uri="{BB962C8B-B14F-4D97-AF65-F5344CB8AC3E}">
        <p14:creationId xmlns:p14="http://schemas.microsoft.com/office/powerpoint/2010/main" val="1492079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9596" y="1027906"/>
            <a:ext cx="8850257" cy="5616206"/>
          </a:xfrm>
          <a:prstGeom prst="rect">
            <a:avLst/>
          </a:prstGeom>
        </p:spPr>
      </p:pic>
      <p:sp>
        <p:nvSpPr>
          <p:cNvPr id="5" name="Rectangle 4"/>
          <p:cNvSpPr/>
          <p:nvPr/>
        </p:nvSpPr>
        <p:spPr>
          <a:xfrm>
            <a:off x="2920293" y="311795"/>
            <a:ext cx="5481372" cy="769441"/>
          </a:xfrm>
          <a:prstGeom prst="rect">
            <a:avLst/>
          </a:prstGeom>
        </p:spPr>
        <p:txBody>
          <a:bodyPr wrap="none">
            <a:spAutoFit/>
          </a:bodyPr>
          <a:lstStyle/>
          <a:p>
            <a:r>
              <a:rPr lang="en-US" sz="4400" b="1" dirty="0">
                <a:solidFill>
                  <a:prstClr val="black"/>
                </a:solidFill>
                <a:latin typeface="Calibri Light" panose="020F0302020204030204"/>
                <a:ea typeface="+mj-ea"/>
                <a:cs typeface="+mj-cs"/>
              </a:rPr>
              <a:t>Project Execution Phase</a:t>
            </a:r>
            <a:endParaRPr lang="en-US" dirty="0"/>
          </a:p>
        </p:txBody>
      </p:sp>
    </p:spTree>
    <p:extLst>
      <p:ext uri="{BB962C8B-B14F-4D97-AF65-F5344CB8AC3E}">
        <p14:creationId xmlns:p14="http://schemas.microsoft.com/office/powerpoint/2010/main" val="391452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19"/>
          </a:xfrm>
        </p:spPr>
        <p:txBody>
          <a:bodyPr>
            <a:normAutofit fontScale="90000"/>
          </a:bodyPr>
          <a:lstStyle/>
          <a:p>
            <a:r>
              <a:rPr lang="en-US" b="1" dirty="0"/>
              <a:t>Project Closure Phase</a:t>
            </a:r>
            <a:endParaRPr lang="en-US" dirty="0"/>
          </a:p>
        </p:txBody>
      </p:sp>
      <p:sp>
        <p:nvSpPr>
          <p:cNvPr id="3" name="Content Placeholder 2"/>
          <p:cNvSpPr>
            <a:spLocks noGrp="1"/>
          </p:cNvSpPr>
          <p:nvPr>
            <p:ph idx="1"/>
          </p:nvPr>
        </p:nvSpPr>
        <p:spPr>
          <a:xfrm>
            <a:off x="838200" y="932873"/>
            <a:ext cx="10515600" cy="5244090"/>
          </a:xfrm>
        </p:spPr>
        <p:txBody>
          <a:bodyPr>
            <a:normAutofit/>
          </a:bodyPr>
          <a:lstStyle/>
          <a:p>
            <a:pPr algn="just"/>
            <a:r>
              <a:rPr lang="en-US" dirty="0"/>
              <a:t>The </a:t>
            </a:r>
            <a:r>
              <a:rPr lang="en-US" b="1" dirty="0"/>
              <a:t>Project Closure Phase </a:t>
            </a:r>
            <a:r>
              <a:rPr lang="en-US" dirty="0"/>
              <a:t>is the fourth and last phase in the </a:t>
            </a:r>
            <a:r>
              <a:rPr lang="en-US" i="1" dirty="0"/>
              <a:t>project life cycle</a:t>
            </a:r>
            <a:r>
              <a:rPr lang="en-US" dirty="0"/>
              <a:t>.</a:t>
            </a:r>
          </a:p>
          <a:p>
            <a:pPr algn="just"/>
            <a:r>
              <a:rPr lang="en-US" dirty="0"/>
              <a:t>In this phase, one will </a:t>
            </a:r>
            <a:r>
              <a:rPr lang="en-US" b="1" dirty="0"/>
              <a:t>formally close the project </a:t>
            </a:r>
            <a:r>
              <a:rPr lang="en-US" dirty="0"/>
              <a:t>and then </a:t>
            </a:r>
            <a:r>
              <a:rPr lang="en-US" b="1" dirty="0"/>
              <a:t>report its overall level of success </a:t>
            </a:r>
            <a:r>
              <a:rPr lang="en-US" dirty="0"/>
              <a:t>to the sponsor.</a:t>
            </a:r>
          </a:p>
          <a:p>
            <a:pPr algn="just"/>
            <a:r>
              <a:rPr lang="en-US" dirty="0"/>
              <a:t>Project Closure involves </a:t>
            </a:r>
            <a:r>
              <a:rPr lang="en-US" b="1" dirty="0"/>
              <a:t>handing over the deliverables to the customer</a:t>
            </a:r>
            <a:r>
              <a:rPr lang="en-US" dirty="0"/>
              <a:t>, </a:t>
            </a:r>
            <a:r>
              <a:rPr lang="en-US" b="1" dirty="0"/>
              <a:t>passing the documentation to the business</a:t>
            </a:r>
            <a:r>
              <a:rPr lang="en-US" dirty="0"/>
              <a:t>, </a:t>
            </a:r>
            <a:r>
              <a:rPr lang="en-US" b="1" dirty="0"/>
              <a:t>cancelling supplier contracts</a:t>
            </a:r>
            <a:r>
              <a:rPr lang="en-US" dirty="0"/>
              <a:t>, </a:t>
            </a:r>
            <a:r>
              <a:rPr lang="en-US" b="1" dirty="0"/>
              <a:t>releasing staff and equipment</a:t>
            </a:r>
            <a:r>
              <a:rPr lang="en-US" dirty="0"/>
              <a:t>, and </a:t>
            </a:r>
            <a:r>
              <a:rPr lang="en-US" b="1" dirty="0"/>
              <a:t>informing stakeholders of the closure of the project</a:t>
            </a:r>
            <a:r>
              <a:rPr lang="en-US" dirty="0"/>
              <a:t>.</a:t>
            </a:r>
          </a:p>
        </p:txBody>
      </p:sp>
      <p:pic>
        <p:nvPicPr>
          <p:cNvPr id="5" name="Picture 4"/>
          <p:cNvPicPr>
            <a:picLocks noChangeAspect="1"/>
          </p:cNvPicPr>
          <p:nvPr/>
        </p:nvPicPr>
        <p:blipFill>
          <a:blip r:embed="rId2"/>
          <a:stretch>
            <a:fillRect/>
          </a:stretch>
        </p:blipFill>
        <p:spPr>
          <a:xfrm>
            <a:off x="8207099" y="3860443"/>
            <a:ext cx="2830355" cy="3096704"/>
          </a:xfrm>
          <a:prstGeom prst="rect">
            <a:avLst/>
          </a:prstGeom>
        </p:spPr>
      </p:pic>
    </p:spTree>
    <p:extLst>
      <p:ext uri="{BB962C8B-B14F-4D97-AF65-F5344CB8AC3E}">
        <p14:creationId xmlns:p14="http://schemas.microsoft.com/office/powerpoint/2010/main" val="126906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Cycle : </a:t>
            </a:r>
            <a:r>
              <a:rPr lang="en-US" b="1" dirty="0"/>
              <a:t>An Overview</a:t>
            </a:r>
            <a:endParaRPr lang="en-US" dirty="0"/>
          </a:p>
        </p:txBody>
      </p:sp>
      <p:pic>
        <p:nvPicPr>
          <p:cNvPr id="4" name="Content Placeholder 3"/>
          <p:cNvPicPr>
            <a:picLocks noGrp="1" noChangeAspect="1"/>
          </p:cNvPicPr>
          <p:nvPr>
            <p:ph idx="1"/>
          </p:nvPr>
        </p:nvPicPr>
        <p:blipFill>
          <a:blip r:embed="rId2"/>
          <a:stretch>
            <a:fillRect/>
          </a:stretch>
        </p:blipFill>
        <p:spPr>
          <a:xfrm>
            <a:off x="838200" y="1467647"/>
            <a:ext cx="8689573" cy="5258294"/>
          </a:xfrm>
          <a:prstGeom prst="rect">
            <a:avLst/>
          </a:prstGeom>
        </p:spPr>
      </p:pic>
    </p:spTree>
    <p:extLst>
      <p:ext uri="{BB962C8B-B14F-4D97-AF65-F5344CB8AC3E}">
        <p14:creationId xmlns:p14="http://schemas.microsoft.com/office/powerpoint/2010/main" val="4140951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Life Cycle</a:t>
            </a:r>
          </a:p>
        </p:txBody>
      </p:sp>
      <p:sp>
        <p:nvSpPr>
          <p:cNvPr id="3" name="Content Placeholder 2"/>
          <p:cNvSpPr>
            <a:spLocks noGrp="1"/>
          </p:cNvSpPr>
          <p:nvPr>
            <p:ph idx="1"/>
          </p:nvPr>
        </p:nvSpPr>
        <p:spPr/>
        <p:txBody>
          <a:bodyPr/>
          <a:lstStyle/>
          <a:p>
            <a:pPr algn="just"/>
            <a:r>
              <a:rPr lang="en-US" dirty="0"/>
              <a:t>The product life cycle </a:t>
            </a:r>
            <a:r>
              <a:rPr lang="en-US" b="1" i="1" dirty="0"/>
              <a:t>starts with the idea of a new product </a:t>
            </a:r>
            <a:r>
              <a:rPr lang="en-US" dirty="0"/>
              <a:t>in an organization that gets evaluated during the innovation phase which is followed by the product development phase.</a:t>
            </a:r>
          </a:p>
          <a:p>
            <a:pPr algn="just"/>
            <a:r>
              <a:rPr lang="en-US" dirty="0"/>
              <a:t>After the initial market introduction the product is adapted and then sustained and finally reaches its end of life</a:t>
            </a:r>
          </a:p>
        </p:txBody>
      </p:sp>
    </p:spTree>
    <p:extLst>
      <p:ext uri="{BB962C8B-B14F-4D97-AF65-F5344CB8AC3E}">
        <p14:creationId xmlns:p14="http://schemas.microsoft.com/office/powerpoint/2010/main" val="3976884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22342" y="1782617"/>
            <a:ext cx="11347315" cy="3919001"/>
          </a:xfrm>
          <a:prstGeom prst="rect">
            <a:avLst/>
          </a:prstGeom>
        </p:spPr>
      </p:pic>
    </p:spTree>
    <p:extLst>
      <p:ext uri="{BB962C8B-B14F-4D97-AF65-F5344CB8AC3E}">
        <p14:creationId xmlns:p14="http://schemas.microsoft.com/office/powerpoint/2010/main" val="1606608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3923"/>
          </a:xfrm>
        </p:spPr>
        <p:txBody>
          <a:bodyPr>
            <a:normAutofit fontScale="90000"/>
          </a:bodyPr>
          <a:lstStyle/>
          <a:p>
            <a:r>
              <a:rPr lang="en-US" dirty="0"/>
              <a:t>Product Life Cycle</a:t>
            </a:r>
          </a:p>
        </p:txBody>
      </p:sp>
      <p:pic>
        <p:nvPicPr>
          <p:cNvPr id="4" name="Content Placeholder 3"/>
          <p:cNvPicPr>
            <a:picLocks noGrp="1" noChangeAspect="1"/>
          </p:cNvPicPr>
          <p:nvPr>
            <p:ph idx="1"/>
          </p:nvPr>
        </p:nvPicPr>
        <p:blipFill>
          <a:blip r:embed="rId3"/>
          <a:stretch>
            <a:fillRect/>
          </a:stretch>
        </p:blipFill>
        <p:spPr>
          <a:xfrm>
            <a:off x="591761" y="829048"/>
            <a:ext cx="11166129" cy="5885100"/>
          </a:xfrm>
          <a:prstGeom prst="rect">
            <a:avLst/>
          </a:prstGeom>
        </p:spPr>
      </p:pic>
    </p:spTree>
    <p:extLst>
      <p:ext uri="{BB962C8B-B14F-4D97-AF65-F5344CB8AC3E}">
        <p14:creationId xmlns:p14="http://schemas.microsoft.com/office/powerpoint/2010/main" val="419539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7967"/>
          </a:xfrm>
        </p:spPr>
        <p:txBody>
          <a:bodyPr/>
          <a:lstStyle/>
          <a:p>
            <a:r>
              <a:rPr lang="en-US" b="1" dirty="0"/>
              <a:t>Stepwise Project Planning Process</a:t>
            </a:r>
          </a:p>
        </p:txBody>
      </p:sp>
      <p:sp>
        <p:nvSpPr>
          <p:cNvPr id="3" name="Content Placeholder 2"/>
          <p:cNvSpPr>
            <a:spLocks noGrp="1"/>
          </p:cNvSpPr>
          <p:nvPr>
            <p:ph idx="1"/>
          </p:nvPr>
        </p:nvSpPr>
        <p:spPr>
          <a:xfrm>
            <a:off x="838200" y="1071418"/>
            <a:ext cx="10515600" cy="6096000"/>
          </a:xfrm>
        </p:spPr>
        <p:txBody>
          <a:bodyPr>
            <a:normAutofit/>
          </a:bodyPr>
          <a:lstStyle/>
          <a:p>
            <a:pPr marL="0" indent="0">
              <a:buNone/>
            </a:pPr>
            <a:r>
              <a:rPr lang="en-US" dirty="0"/>
              <a:t>Step 0: Select project</a:t>
            </a:r>
          </a:p>
          <a:p>
            <a:pPr marL="0" indent="0">
              <a:buNone/>
            </a:pPr>
            <a:r>
              <a:rPr lang="en-US" dirty="0"/>
              <a:t>Step 1: Identify project scope and objectives</a:t>
            </a:r>
          </a:p>
          <a:p>
            <a:pPr marL="0" indent="0">
              <a:buNone/>
            </a:pPr>
            <a:r>
              <a:rPr lang="en-US" dirty="0"/>
              <a:t>Step 2: Identify project infrastructure</a:t>
            </a:r>
          </a:p>
          <a:p>
            <a:pPr marL="0" indent="0">
              <a:buNone/>
            </a:pPr>
            <a:r>
              <a:rPr lang="en-US" dirty="0"/>
              <a:t>Step 3: Analyze project characteristics</a:t>
            </a:r>
          </a:p>
          <a:p>
            <a:pPr marL="0" indent="0">
              <a:buNone/>
            </a:pPr>
            <a:r>
              <a:rPr lang="en-US" dirty="0"/>
              <a:t>Step 4: Identify project products and activities</a:t>
            </a:r>
          </a:p>
          <a:p>
            <a:pPr marL="0" indent="0">
              <a:buNone/>
            </a:pPr>
            <a:r>
              <a:rPr lang="en-US" dirty="0"/>
              <a:t>Step 5: Estimate effort for each activity</a:t>
            </a:r>
          </a:p>
          <a:p>
            <a:pPr marL="0" indent="0">
              <a:buNone/>
            </a:pPr>
            <a:r>
              <a:rPr lang="en-US" dirty="0"/>
              <a:t>Step 6: Identify activity risks</a:t>
            </a:r>
          </a:p>
          <a:p>
            <a:pPr marL="0" indent="0">
              <a:buNone/>
            </a:pPr>
            <a:r>
              <a:rPr lang="en-US" dirty="0"/>
              <a:t>Step 7: Allocate resources</a:t>
            </a:r>
          </a:p>
          <a:p>
            <a:pPr marL="0" indent="0">
              <a:buNone/>
            </a:pPr>
            <a:r>
              <a:rPr lang="en-US" dirty="0"/>
              <a:t>Step 8: Review/publicize plan</a:t>
            </a:r>
          </a:p>
          <a:p>
            <a:pPr marL="0" indent="0">
              <a:buNone/>
            </a:pPr>
            <a:r>
              <a:rPr lang="en-US" dirty="0"/>
              <a:t>Step 9: Execute plan</a:t>
            </a:r>
          </a:p>
          <a:p>
            <a:pPr marL="0" indent="0">
              <a:buNone/>
            </a:pPr>
            <a:r>
              <a:rPr lang="en-US" dirty="0"/>
              <a:t>Step 10: Execute lower levels of planning</a:t>
            </a:r>
          </a:p>
        </p:txBody>
      </p:sp>
    </p:spTree>
    <p:extLst>
      <p:ext uri="{BB962C8B-B14F-4D97-AF65-F5344CB8AC3E}">
        <p14:creationId xmlns:p14="http://schemas.microsoft.com/office/powerpoint/2010/main" val="168926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6920" y="365125"/>
            <a:ext cx="8214425" cy="6463675"/>
          </a:xfrm>
          <a:prstGeom prst="rect">
            <a:avLst/>
          </a:prstGeom>
        </p:spPr>
      </p:pic>
      <p:pic>
        <p:nvPicPr>
          <p:cNvPr id="5" name="Picture 4"/>
          <p:cNvPicPr>
            <a:picLocks noChangeAspect="1"/>
          </p:cNvPicPr>
          <p:nvPr/>
        </p:nvPicPr>
        <p:blipFill>
          <a:blip r:embed="rId3"/>
          <a:stretch>
            <a:fillRect/>
          </a:stretch>
        </p:blipFill>
        <p:spPr>
          <a:xfrm>
            <a:off x="8571345" y="6457325"/>
            <a:ext cx="2352675" cy="371475"/>
          </a:xfrm>
          <a:prstGeom prst="rect">
            <a:avLst/>
          </a:prstGeom>
        </p:spPr>
      </p:pic>
    </p:spTree>
    <p:extLst>
      <p:ext uri="{BB962C8B-B14F-4D97-AF65-F5344CB8AC3E}">
        <p14:creationId xmlns:p14="http://schemas.microsoft.com/office/powerpoint/2010/main" val="123525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Identify project scope and objectives</a:t>
            </a:r>
          </a:p>
        </p:txBody>
      </p:sp>
      <p:sp>
        <p:nvSpPr>
          <p:cNvPr id="3" name="Content Placeholder 2"/>
          <p:cNvSpPr>
            <a:spLocks noGrp="1"/>
          </p:cNvSpPr>
          <p:nvPr>
            <p:ph idx="1"/>
          </p:nvPr>
        </p:nvSpPr>
        <p:spPr>
          <a:xfrm>
            <a:off x="838200" y="1570182"/>
            <a:ext cx="10515600" cy="4913745"/>
          </a:xfrm>
        </p:spPr>
        <p:txBody>
          <a:bodyPr>
            <a:normAutofit/>
          </a:bodyPr>
          <a:lstStyle/>
          <a:p>
            <a:pPr algn="just"/>
            <a:r>
              <a:rPr lang="en-US" dirty="0"/>
              <a:t>Identify objectives and measures of the effectiveness in meeting those objectives</a:t>
            </a:r>
          </a:p>
          <a:p>
            <a:pPr algn="just"/>
            <a:r>
              <a:rPr lang="en-US" dirty="0"/>
              <a:t>Identify all stakeholders in the project and their interests</a:t>
            </a:r>
          </a:p>
          <a:p>
            <a:pPr algn="just"/>
            <a:r>
              <a:rPr lang="en-US" dirty="0"/>
              <a:t>Modify objectives in the light of stakeholder analysis if necessary</a:t>
            </a:r>
          </a:p>
          <a:p>
            <a:pPr algn="just"/>
            <a:r>
              <a:rPr lang="en-US" dirty="0"/>
              <a:t>Establish methods of communication between all parties</a:t>
            </a:r>
          </a:p>
        </p:txBody>
      </p:sp>
    </p:spTree>
    <p:extLst>
      <p:ext uri="{BB962C8B-B14F-4D97-AF65-F5344CB8AC3E}">
        <p14:creationId xmlns:p14="http://schemas.microsoft.com/office/powerpoint/2010/main" val="14219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2:Identify Project Infrastructure</a:t>
            </a:r>
          </a:p>
        </p:txBody>
      </p:sp>
      <p:sp>
        <p:nvSpPr>
          <p:cNvPr id="3" name="Content Placeholder 2"/>
          <p:cNvSpPr>
            <a:spLocks noGrp="1"/>
          </p:cNvSpPr>
          <p:nvPr>
            <p:ph idx="1"/>
          </p:nvPr>
        </p:nvSpPr>
        <p:spPr/>
        <p:txBody>
          <a:bodyPr>
            <a:normAutofit/>
          </a:bodyPr>
          <a:lstStyle/>
          <a:p>
            <a:pPr algn="just"/>
            <a:r>
              <a:rPr lang="en-US" b="1" dirty="0"/>
              <a:t>Identify the order of related projects (in the organization) being carried out</a:t>
            </a:r>
          </a:p>
          <a:p>
            <a:pPr algn="just"/>
            <a:r>
              <a:rPr lang="en-US" b="1" dirty="0"/>
              <a:t>Identify the hardware and software requirements</a:t>
            </a:r>
          </a:p>
          <a:p>
            <a:pPr marL="0" indent="0" algn="just">
              <a:buNone/>
            </a:pPr>
            <a:r>
              <a:rPr lang="en-US" dirty="0"/>
              <a:t>Identify installation standards and procedures</a:t>
            </a:r>
          </a:p>
          <a:p>
            <a:pPr marL="0" indent="0" algn="just">
              <a:buNone/>
            </a:pPr>
            <a:r>
              <a:rPr lang="en-US" dirty="0"/>
              <a:t>Identify project team organization</a:t>
            </a:r>
          </a:p>
        </p:txBody>
      </p:sp>
    </p:spTree>
    <p:extLst>
      <p:ext uri="{BB962C8B-B14F-4D97-AF65-F5344CB8AC3E}">
        <p14:creationId xmlns:p14="http://schemas.microsoft.com/office/powerpoint/2010/main" val="95000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Project??</a:t>
            </a:r>
          </a:p>
        </p:txBody>
      </p:sp>
      <p:sp>
        <p:nvSpPr>
          <p:cNvPr id="3" name="Content Placeholder 2"/>
          <p:cNvSpPr>
            <a:spLocks noGrp="1"/>
          </p:cNvSpPr>
          <p:nvPr>
            <p:ph idx="1"/>
          </p:nvPr>
        </p:nvSpPr>
        <p:spPr>
          <a:xfrm>
            <a:off x="838200" y="1459345"/>
            <a:ext cx="10515600" cy="4717618"/>
          </a:xfrm>
        </p:spPr>
        <p:txBody>
          <a:bodyPr>
            <a:normAutofit/>
          </a:bodyPr>
          <a:lstStyle/>
          <a:p>
            <a:pPr algn="just"/>
            <a:r>
              <a:rPr lang="en-US" dirty="0"/>
              <a:t>A project is a unique endeavor(work) to produce a set of deliverables within clearly specified constraints of time, cost and quality.</a:t>
            </a:r>
          </a:p>
          <a:p>
            <a:pPr algn="just"/>
            <a:r>
              <a:rPr lang="en-US" dirty="0"/>
              <a:t>Projects are different from business operations, in terms of uniqueness, timescale, budget, resources, risk and change.</a:t>
            </a:r>
          </a:p>
          <a:p>
            <a:pPr marL="0" indent="0" algn="just">
              <a:buNone/>
            </a:pPr>
            <a:r>
              <a:rPr lang="en-US" b="1" i="1" dirty="0"/>
              <a:t>Uniqueness: </a:t>
            </a:r>
          </a:p>
          <a:p>
            <a:pPr algn="just"/>
            <a:r>
              <a:rPr lang="en-US" b="1" dirty="0"/>
              <a:t>Every project is different from the last</a:t>
            </a:r>
            <a:r>
              <a:rPr lang="en-US" dirty="0"/>
              <a:t>, whereas operational activities typically involve repetitive (if not identical) processes.</a:t>
            </a:r>
          </a:p>
          <a:p>
            <a:pPr marL="0" indent="0" algn="just">
              <a:buNone/>
            </a:pPr>
            <a:r>
              <a:rPr lang="en-US" b="1" i="1" dirty="0"/>
              <a:t>Timescale: </a:t>
            </a:r>
          </a:p>
          <a:p>
            <a:pPr algn="just"/>
            <a:r>
              <a:rPr lang="en-US" dirty="0"/>
              <a:t>A project </a:t>
            </a:r>
            <a:r>
              <a:rPr lang="en-US" b="1" dirty="0"/>
              <a:t>has clearly specified start and end dates </a:t>
            </a:r>
            <a:r>
              <a:rPr lang="en-US" dirty="0"/>
              <a:t>within which deliverables are produced to meet the customer’s requirements.</a:t>
            </a:r>
          </a:p>
        </p:txBody>
      </p:sp>
    </p:spTree>
    <p:extLst>
      <p:ext uri="{BB962C8B-B14F-4D97-AF65-F5344CB8AC3E}">
        <p14:creationId xmlns:p14="http://schemas.microsoft.com/office/powerpoint/2010/main" val="131306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Analyze Project Characteristics</a:t>
            </a:r>
          </a:p>
        </p:txBody>
      </p:sp>
      <p:sp>
        <p:nvSpPr>
          <p:cNvPr id="3" name="Content Placeholder 2"/>
          <p:cNvSpPr>
            <a:spLocks noGrp="1"/>
          </p:cNvSpPr>
          <p:nvPr>
            <p:ph idx="1"/>
          </p:nvPr>
        </p:nvSpPr>
        <p:spPr/>
        <p:txBody>
          <a:bodyPr>
            <a:normAutofit lnSpcReduction="10000"/>
          </a:bodyPr>
          <a:lstStyle/>
          <a:p>
            <a:pPr algn="just"/>
            <a:r>
              <a:rPr lang="en-US" dirty="0"/>
              <a:t>Analyze other project characteristics (including quality-based ones)</a:t>
            </a:r>
          </a:p>
          <a:p>
            <a:pPr algn="just"/>
            <a:r>
              <a:rPr lang="en-US" dirty="0"/>
              <a:t>Identify high level project risks</a:t>
            </a:r>
          </a:p>
          <a:p>
            <a:pPr algn="just"/>
            <a:r>
              <a:rPr lang="en-US" dirty="0"/>
              <a:t>Take into account user requirements concerning implementation</a:t>
            </a:r>
          </a:p>
          <a:p>
            <a:pPr algn="just"/>
            <a:r>
              <a:rPr lang="en-US" dirty="0"/>
              <a:t>Review overall resource estimates</a:t>
            </a:r>
          </a:p>
          <a:p>
            <a:pPr algn="just"/>
            <a:r>
              <a:rPr lang="en-US" b="1" dirty="0"/>
              <a:t>Up to this stage,</a:t>
            </a:r>
          </a:p>
          <a:p>
            <a:pPr marL="0" indent="0" algn="just">
              <a:buNone/>
            </a:pPr>
            <a:r>
              <a:rPr lang="en-US" dirty="0"/>
              <a:t>▫ </a:t>
            </a:r>
            <a:r>
              <a:rPr lang="en-US" b="1" dirty="0"/>
              <a:t>the major risks of the project are identified</a:t>
            </a:r>
          </a:p>
          <a:p>
            <a:pPr marL="0" indent="0" algn="just">
              <a:buNone/>
            </a:pPr>
            <a:r>
              <a:rPr lang="en-US" dirty="0"/>
              <a:t>▫ </a:t>
            </a:r>
            <a:r>
              <a:rPr lang="en-US" b="1" dirty="0"/>
              <a:t>the overall approach of the project is decided</a:t>
            </a:r>
          </a:p>
          <a:p>
            <a:pPr algn="just"/>
            <a:r>
              <a:rPr lang="en-US" b="1" dirty="0"/>
              <a:t>So, it is a good place to re-estimate the required effort and other resources for the project</a:t>
            </a:r>
          </a:p>
        </p:txBody>
      </p:sp>
    </p:spTree>
    <p:extLst>
      <p:ext uri="{BB962C8B-B14F-4D97-AF65-F5344CB8AC3E}">
        <p14:creationId xmlns:p14="http://schemas.microsoft.com/office/powerpoint/2010/main" val="275144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Identify Project Products and Activities</a:t>
            </a:r>
          </a:p>
        </p:txBody>
      </p:sp>
      <p:sp>
        <p:nvSpPr>
          <p:cNvPr id="3" name="Content Placeholder 2"/>
          <p:cNvSpPr>
            <a:spLocks noGrp="1"/>
          </p:cNvSpPr>
          <p:nvPr>
            <p:ph idx="1"/>
          </p:nvPr>
        </p:nvSpPr>
        <p:spPr/>
        <p:txBody>
          <a:bodyPr>
            <a:normAutofit/>
          </a:bodyPr>
          <a:lstStyle/>
          <a:p>
            <a:pPr algn="just"/>
            <a:r>
              <a:rPr lang="en-US" dirty="0"/>
              <a:t>Recognize product instances</a:t>
            </a:r>
          </a:p>
          <a:p>
            <a:pPr algn="just"/>
            <a:r>
              <a:rPr lang="en-US" dirty="0"/>
              <a:t>Produce an ideal activity network</a:t>
            </a:r>
          </a:p>
          <a:p>
            <a:pPr marL="0" indent="0" algn="just">
              <a:buNone/>
            </a:pPr>
            <a:r>
              <a:rPr lang="en-US" dirty="0"/>
              <a:t>▫ </a:t>
            </a:r>
            <a:r>
              <a:rPr lang="en-US" b="1" dirty="0"/>
              <a:t>Activity network shows the tasks that have to be carried out as well as their sequence of execution for the creation of a product from another</a:t>
            </a:r>
          </a:p>
        </p:txBody>
      </p:sp>
    </p:spTree>
    <p:extLst>
      <p:ext uri="{BB962C8B-B14F-4D97-AF65-F5344CB8AC3E}">
        <p14:creationId xmlns:p14="http://schemas.microsoft.com/office/powerpoint/2010/main" val="3373937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5: Estimate Effort for Each Activity</a:t>
            </a:r>
          </a:p>
        </p:txBody>
      </p:sp>
      <p:sp>
        <p:nvSpPr>
          <p:cNvPr id="3" name="Content Placeholder 2"/>
          <p:cNvSpPr>
            <a:spLocks noGrp="1"/>
          </p:cNvSpPr>
          <p:nvPr>
            <p:ph idx="1"/>
          </p:nvPr>
        </p:nvSpPr>
        <p:spPr/>
        <p:txBody>
          <a:bodyPr/>
          <a:lstStyle/>
          <a:p>
            <a:pPr algn="just"/>
            <a:r>
              <a:rPr lang="en-US" dirty="0"/>
              <a:t>need to estimate staff effort, time for each activity, and other resources</a:t>
            </a:r>
          </a:p>
          <a:p>
            <a:pPr algn="just"/>
            <a:r>
              <a:rPr lang="en-US" dirty="0"/>
              <a:t>need to break a task into a series of manageable sub-tasks</a:t>
            </a:r>
          </a:p>
        </p:txBody>
      </p:sp>
    </p:spTree>
    <p:extLst>
      <p:ext uri="{BB962C8B-B14F-4D97-AF65-F5344CB8AC3E}">
        <p14:creationId xmlns:p14="http://schemas.microsoft.com/office/powerpoint/2010/main" val="400796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6: Identify Activity Risks</a:t>
            </a:r>
          </a:p>
        </p:txBody>
      </p:sp>
      <p:sp>
        <p:nvSpPr>
          <p:cNvPr id="3" name="Content Placeholder 2"/>
          <p:cNvSpPr>
            <a:spLocks noGrp="1"/>
          </p:cNvSpPr>
          <p:nvPr>
            <p:ph idx="1"/>
          </p:nvPr>
        </p:nvSpPr>
        <p:spPr>
          <a:xfrm>
            <a:off x="838200" y="1622425"/>
            <a:ext cx="10515600" cy="4351338"/>
          </a:xfrm>
        </p:spPr>
        <p:txBody>
          <a:bodyPr/>
          <a:lstStyle/>
          <a:p>
            <a:pPr algn="just"/>
            <a:r>
              <a:rPr lang="en-US" dirty="0"/>
              <a:t>Identify and quantify the risks of each activity</a:t>
            </a:r>
          </a:p>
          <a:p>
            <a:pPr algn="just"/>
            <a:r>
              <a:rPr lang="en-US" dirty="0"/>
              <a:t>Plan risk reduction and likelihood measures where appropriate.</a:t>
            </a:r>
          </a:p>
        </p:txBody>
      </p:sp>
    </p:spTree>
    <p:extLst>
      <p:ext uri="{BB962C8B-B14F-4D97-AF65-F5344CB8AC3E}">
        <p14:creationId xmlns:p14="http://schemas.microsoft.com/office/powerpoint/2010/main" val="3825097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7: Allocate Resources (Staffing)</a:t>
            </a:r>
          </a:p>
        </p:txBody>
      </p:sp>
      <p:sp>
        <p:nvSpPr>
          <p:cNvPr id="3" name="Content Placeholder 2"/>
          <p:cNvSpPr>
            <a:spLocks noGrp="1"/>
          </p:cNvSpPr>
          <p:nvPr>
            <p:ph idx="1"/>
          </p:nvPr>
        </p:nvSpPr>
        <p:spPr/>
        <p:txBody>
          <a:bodyPr/>
          <a:lstStyle/>
          <a:p>
            <a:pPr algn="just"/>
            <a:r>
              <a:rPr lang="en-US" dirty="0"/>
              <a:t>type of staff needed for each activity are identified</a:t>
            </a:r>
          </a:p>
          <a:p>
            <a:pPr algn="just"/>
            <a:r>
              <a:rPr lang="en-US" dirty="0"/>
              <a:t>staff availabilities are identified, staff are conditionally allocated to task</a:t>
            </a:r>
          </a:p>
          <a:p>
            <a:pPr algn="just"/>
            <a:r>
              <a:rPr lang="en-US" dirty="0"/>
              <a:t>Revise plans and estimates to take into account resource constraints</a:t>
            </a:r>
          </a:p>
        </p:txBody>
      </p:sp>
    </p:spTree>
    <p:extLst>
      <p:ext uri="{BB962C8B-B14F-4D97-AF65-F5344CB8AC3E}">
        <p14:creationId xmlns:p14="http://schemas.microsoft.com/office/powerpoint/2010/main" val="340570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8: Review/publicize Plan</a:t>
            </a:r>
          </a:p>
        </p:txBody>
      </p:sp>
      <p:sp>
        <p:nvSpPr>
          <p:cNvPr id="3" name="Content Placeholder 2"/>
          <p:cNvSpPr>
            <a:spLocks noGrp="1"/>
          </p:cNvSpPr>
          <p:nvPr>
            <p:ph idx="1"/>
          </p:nvPr>
        </p:nvSpPr>
        <p:spPr/>
        <p:txBody>
          <a:bodyPr/>
          <a:lstStyle/>
          <a:p>
            <a:pPr marL="0" indent="0">
              <a:buNone/>
            </a:pPr>
            <a:r>
              <a:rPr lang="en-US" dirty="0"/>
              <a:t>Review quality aspects of the project plan</a:t>
            </a:r>
          </a:p>
          <a:p>
            <a:r>
              <a:rPr lang="en-US" b="1" dirty="0"/>
              <a:t>To ensure each activity is completed with a quality product</a:t>
            </a:r>
          </a:p>
          <a:p>
            <a:pPr marL="0" indent="0">
              <a:buNone/>
            </a:pPr>
            <a:r>
              <a:rPr lang="en-US" dirty="0"/>
              <a:t>Document plans and obtain agreement</a:t>
            </a:r>
          </a:p>
          <a:p>
            <a:r>
              <a:rPr lang="en-US" b="1" dirty="0"/>
              <a:t>all parties understand and agree to the commitments in the plan</a:t>
            </a:r>
            <a:endParaRPr lang="en-US" dirty="0"/>
          </a:p>
        </p:txBody>
      </p:sp>
    </p:spTree>
    <p:extLst>
      <p:ext uri="{BB962C8B-B14F-4D97-AF65-F5344CB8AC3E}">
        <p14:creationId xmlns:p14="http://schemas.microsoft.com/office/powerpoint/2010/main" val="3951153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9: Execute Plan</a:t>
            </a:r>
          </a:p>
        </p:txBody>
      </p:sp>
      <p:sp>
        <p:nvSpPr>
          <p:cNvPr id="3" name="Content Placeholder 2"/>
          <p:cNvSpPr>
            <a:spLocks noGrp="1"/>
          </p:cNvSpPr>
          <p:nvPr>
            <p:ph idx="1"/>
          </p:nvPr>
        </p:nvSpPr>
        <p:spPr/>
        <p:txBody>
          <a:bodyPr/>
          <a:lstStyle/>
          <a:p>
            <a:pPr algn="just"/>
            <a:r>
              <a:rPr lang="en-US" dirty="0"/>
              <a:t>Build the physical project deliverables and present them to the customer.</a:t>
            </a:r>
          </a:p>
        </p:txBody>
      </p:sp>
    </p:spTree>
    <p:extLst>
      <p:ext uri="{BB962C8B-B14F-4D97-AF65-F5344CB8AC3E}">
        <p14:creationId xmlns:p14="http://schemas.microsoft.com/office/powerpoint/2010/main" val="1692002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24456"/>
                </a:solidFill>
                <a:latin typeface="PalatinoLinotype"/>
              </a:rPr>
              <a:t>Scheduling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The purpose of the scheduling is to plan how the activities will perform over the period of time.</a:t>
            </a:r>
          </a:p>
          <a:p>
            <a:pPr algn="just"/>
            <a:r>
              <a:rPr lang="en-US" dirty="0"/>
              <a:t>Project scheduling indicates what needs to be done, which resources must be utilized and when.</a:t>
            </a:r>
          </a:p>
          <a:p>
            <a:pPr algn="just"/>
            <a:r>
              <a:rPr lang="en-US" dirty="0"/>
              <a:t>Some scheduling technique used are: Gantt chart, network diagram, CPM(critical path method), PERT(program evaluation and review technique)</a:t>
            </a:r>
          </a:p>
          <a:p>
            <a:pPr marL="0" indent="0" algn="just">
              <a:buNone/>
            </a:pPr>
            <a:r>
              <a:rPr lang="en-US" dirty="0"/>
              <a:t>Scheduling manages:</a:t>
            </a:r>
          </a:p>
          <a:p>
            <a:pPr algn="just"/>
            <a:r>
              <a:rPr lang="en-US" b="1" dirty="0"/>
              <a:t>Parallelism (tasks can be undertaken simultaneously)</a:t>
            </a:r>
          </a:p>
          <a:p>
            <a:pPr algn="just"/>
            <a:r>
              <a:rPr lang="en-US" b="1" dirty="0"/>
              <a:t>Dependency (task has an effect on subsequent tasks)</a:t>
            </a:r>
          </a:p>
          <a:p>
            <a:pPr algn="just"/>
            <a:r>
              <a:rPr lang="en-US" dirty="0"/>
              <a:t>Bad Scheduling is a very destructive influence</a:t>
            </a:r>
          </a:p>
        </p:txBody>
      </p:sp>
    </p:spTree>
    <p:extLst>
      <p:ext uri="{BB962C8B-B14F-4D97-AF65-F5344CB8AC3E}">
        <p14:creationId xmlns:p14="http://schemas.microsoft.com/office/powerpoint/2010/main" val="457847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24456"/>
                </a:solidFill>
                <a:latin typeface="PalatinoLinotype"/>
              </a:rPr>
              <a:t>Resource Allocation</a:t>
            </a:r>
            <a:endParaRPr lang="en-US" dirty="0"/>
          </a:p>
        </p:txBody>
      </p:sp>
      <p:pic>
        <p:nvPicPr>
          <p:cNvPr id="4" name="Content Placeholder 3"/>
          <p:cNvPicPr>
            <a:picLocks noGrp="1" noChangeAspect="1"/>
          </p:cNvPicPr>
          <p:nvPr>
            <p:ph idx="1"/>
          </p:nvPr>
        </p:nvPicPr>
        <p:blipFill>
          <a:blip r:embed="rId3"/>
          <a:stretch>
            <a:fillRect/>
          </a:stretch>
        </p:blipFill>
        <p:spPr>
          <a:xfrm>
            <a:off x="838200" y="1497239"/>
            <a:ext cx="10642600" cy="5237057"/>
          </a:xfrm>
          <a:prstGeom prst="rect">
            <a:avLst/>
          </a:prstGeom>
        </p:spPr>
      </p:pic>
    </p:spTree>
    <p:extLst>
      <p:ext uri="{BB962C8B-B14F-4D97-AF65-F5344CB8AC3E}">
        <p14:creationId xmlns:p14="http://schemas.microsoft.com/office/powerpoint/2010/main" val="3400094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4172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1273"/>
            <a:ext cx="10515600" cy="5345690"/>
          </a:xfrm>
        </p:spPr>
        <p:txBody>
          <a:bodyPr>
            <a:normAutofit/>
          </a:bodyPr>
          <a:lstStyle/>
          <a:p>
            <a:pPr marL="0" indent="0" algn="just">
              <a:buNone/>
            </a:pPr>
            <a:r>
              <a:rPr lang="en-US" b="1" i="1" dirty="0"/>
              <a:t>Budget: </a:t>
            </a:r>
          </a:p>
          <a:p>
            <a:pPr algn="just"/>
            <a:r>
              <a:rPr lang="en-US" dirty="0"/>
              <a:t>A project has </a:t>
            </a:r>
            <a:r>
              <a:rPr lang="en-US" b="1" dirty="0"/>
              <a:t>a maximum limit to the expenditure </a:t>
            </a:r>
            <a:r>
              <a:rPr lang="en-US" dirty="0"/>
              <a:t>within the deliverables must be produced, to meet the customer’s requirement.</a:t>
            </a:r>
          </a:p>
          <a:p>
            <a:pPr marL="0" indent="0" algn="just">
              <a:buNone/>
            </a:pPr>
            <a:r>
              <a:rPr lang="en-US" b="1" i="1" dirty="0"/>
              <a:t>Resources: </a:t>
            </a:r>
          </a:p>
          <a:p>
            <a:pPr marL="0" indent="0" algn="just">
              <a:buNone/>
            </a:pPr>
            <a:r>
              <a:rPr lang="en-US" dirty="0"/>
              <a:t>A project is </a:t>
            </a:r>
            <a:r>
              <a:rPr lang="en-US" b="1" dirty="0"/>
              <a:t>allocated a specified amount of labor, equipment and materials at the start</a:t>
            </a:r>
            <a:r>
              <a:rPr lang="en-US" dirty="0"/>
              <a:t>.</a:t>
            </a:r>
          </a:p>
          <a:p>
            <a:pPr marL="0" indent="0" algn="just">
              <a:buNone/>
            </a:pPr>
            <a:r>
              <a:rPr lang="en-US" b="1" i="1" dirty="0"/>
              <a:t>Risk: </a:t>
            </a:r>
          </a:p>
          <a:p>
            <a:pPr marL="0" indent="0" algn="just">
              <a:buNone/>
            </a:pPr>
            <a:r>
              <a:rPr lang="en-US" dirty="0"/>
              <a:t>A project </a:t>
            </a:r>
            <a:r>
              <a:rPr lang="en-US" b="1" dirty="0"/>
              <a:t>involves uncertainty </a:t>
            </a:r>
            <a:r>
              <a:rPr lang="en-US" dirty="0"/>
              <a:t>and therefore carries business risk.</a:t>
            </a:r>
          </a:p>
          <a:p>
            <a:pPr marL="0" indent="0" algn="just">
              <a:buNone/>
            </a:pPr>
            <a:r>
              <a:rPr lang="en-US" b="1" i="1" dirty="0"/>
              <a:t>Change: </a:t>
            </a:r>
          </a:p>
          <a:p>
            <a:pPr marL="0" indent="0" algn="just">
              <a:buNone/>
            </a:pPr>
            <a:r>
              <a:rPr lang="en-US" dirty="0"/>
              <a:t>The purpose of a project is typically to improve an organization through the implementation.</a:t>
            </a:r>
          </a:p>
        </p:txBody>
      </p:sp>
    </p:spTree>
    <p:extLst>
      <p:ext uri="{BB962C8B-B14F-4D97-AF65-F5344CB8AC3E}">
        <p14:creationId xmlns:p14="http://schemas.microsoft.com/office/powerpoint/2010/main" val="292676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 Cycle</a:t>
            </a:r>
          </a:p>
        </p:txBody>
      </p:sp>
      <p:pic>
        <p:nvPicPr>
          <p:cNvPr id="4" name="Content Placeholder 3"/>
          <p:cNvPicPr>
            <a:picLocks noGrp="1" noChangeAspect="1"/>
          </p:cNvPicPr>
          <p:nvPr>
            <p:ph idx="1"/>
          </p:nvPr>
        </p:nvPicPr>
        <p:blipFill>
          <a:blip r:embed="rId2"/>
          <a:stretch>
            <a:fillRect/>
          </a:stretch>
        </p:blipFill>
        <p:spPr>
          <a:xfrm>
            <a:off x="293254" y="1948873"/>
            <a:ext cx="11754597" cy="1925321"/>
          </a:xfrm>
          <a:prstGeom prst="rect">
            <a:avLst/>
          </a:prstGeom>
        </p:spPr>
      </p:pic>
    </p:spTree>
    <p:extLst>
      <p:ext uri="{BB962C8B-B14F-4D97-AF65-F5344CB8AC3E}">
        <p14:creationId xmlns:p14="http://schemas.microsoft.com/office/powerpoint/2010/main" val="259960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Initiation Phase</a:t>
            </a:r>
            <a:endParaRPr lang="en-US" dirty="0"/>
          </a:p>
        </p:txBody>
      </p:sp>
      <p:sp>
        <p:nvSpPr>
          <p:cNvPr id="3" name="Content Placeholder 2"/>
          <p:cNvSpPr>
            <a:spLocks noGrp="1"/>
          </p:cNvSpPr>
          <p:nvPr>
            <p:ph idx="1"/>
          </p:nvPr>
        </p:nvSpPr>
        <p:spPr/>
        <p:txBody>
          <a:bodyPr/>
          <a:lstStyle/>
          <a:p>
            <a:pPr algn="just"/>
            <a:r>
              <a:rPr lang="en-US" dirty="0"/>
              <a:t>The </a:t>
            </a:r>
            <a:r>
              <a:rPr lang="en-US" b="1" dirty="0"/>
              <a:t>Project Initiation Phase </a:t>
            </a:r>
            <a:r>
              <a:rPr lang="en-US" dirty="0"/>
              <a:t>is the 1st phase in the </a:t>
            </a:r>
            <a:r>
              <a:rPr lang="en-US" i="1" dirty="0"/>
              <a:t>Project Life Cycle</a:t>
            </a:r>
            <a:r>
              <a:rPr lang="en-US" dirty="0"/>
              <a:t>, as it involves starting up a new project.</a:t>
            </a:r>
          </a:p>
          <a:p>
            <a:pPr algn="just"/>
            <a:r>
              <a:rPr lang="en-US" dirty="0"/>
              <a:t>One can </a:t>
            </a:r>
            <a:r>
              <a:rPr lang="en-US" b="1" dirty="0"/>
              <a:t>start a new project by defining its objectives, scope, purpose and deliverables </a:t>
            </a:r>
            <a:r>
              <a:rPr lang="en-US" dirty="0"/>
              <a:t>to be produced.</a:t>
            </a:r>
          </a:p>
          <a:p>
            <a:pPr algn="just"/>
            <a:r>
              <a:rPr lang="en-US" dirty="0"/>
              <a:t>One will also </a:t>
            </a:r>
            <a:r>
              <a:rPr lang="en-US" b="1" dirty="0"/>
              <a:t>hire project team</a:t>
            </a:r>
            <a:r>
              <a:rPr lang="en-US" dirty="0"/>
              <a:t>, </a:t>
            </a:r>
            <a:r>
              <a:rPr lang="en-US" b="1" dirty="0"/>
              <a:t>setup the Project Office </a:t>
            </a:r>
            <a:r>
              <a:rPr lang="en-US" dirty="0"/>
              <a:t>and </a:t>
            </a:r>
            <a:r>
              <a:rPr lang="en-US" b="1" dirty="0"/>
              <a:t>review the project</a:t>
            </a:r>
            <a:r>
              <a:rPr lang="en-US" dirty="0"/>
              <a:t>.</a:t>
            </a:r>
          </a:p>
        </p:txBody>
      </p:sp>
    </p:spTree>
    <p:extLst>
      <p:ext uri="{BB962C8B-B14F-4D97-AF65-F5344CB8AC3E}">
        <p14:creationId xmlns:p14="http://schemas.microsoft.com/office/powerpoint/2010/main" val="1671385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Initiation Phase</a:t>
            </a:r>
            <a:endParaRPr lang="en-US" dirty="0"/>
          </a:p>
        </p:txBody>
      </p:sp>
      <p:pic>
        <p:nvPicPr>
          <p:cNvPr id="4" name="Content Placeholder 3"/>
          <p:cNvPicPr>
            <a:picLocks noGrp="1" noChangeAspect="1"/>
          </p:cNvPicPr>
          <p:nvPr>
            <p:ph idx="1"/>
          </p:nvPr>
        </p:nvPicPr>
        <p:blipFill>
          <a:blip r:embed="rId2"/>
          <a:stretch>
            <a:fillRect/>
          </a:stretch>
        </p:blipFill>
        <p:spPr>
          <a:xfrm>
            <a:off x="1650880" y="1258815"/>
            <a:ext cx="3235156" cy="5666570"/>
          </a:xfrm>
          <a:prstGeom prst="rect">
            <a:avLst/>
          </a:prstGeom>
        </p:spPr>
      </p:pic>
      <p:pic>
        <p:nvPicPr>
          <p:cNvPr id="5" name="Picture 4"/>
          <p:cNvPicPr>
            <a:picLocks noChangeAspect="1"/>
          </p:cNvPicPr>
          <p:nvPr/>
        </p:nvPicPr>
        <p:blipFill>
          <a:blip r:embed="rId3"/>
          <a:stretch>
            <a:fillRect/>
          </a:stretch>
        </p:blipFill>
        <p:spPr>
          <a:xfrm>
            <a:off x="6096000" y="952201"/>
            <a:ext cx="3270106" cy="5817980"/>
          </a:xfrm>
          <a:prstGeom prst="rect">
            <a:avLst/>
          </a:prstGeom>
        </p:spPr>
      </p:pic>
    </p:spTree>
    <p:extLst>
      <p:ext uri="{BB962C8B-B14F-4D97-AF65-F5344CB8AC3E}">
        <p14:creationId xmlns:p14="http://schemas.microsoft.com/office/powerpoint/2010/main" val="391559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Planning Phase</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a:t>Project Planning Phase </a:t>
            </a:r>
            <a:r>
              <a:rPr lang="en-US" dirty="0"/>
              <a:t>is the second phase in the </a:t>
            </a:r>
            <a:r>
              <a:rPr lang="en-US" i="1" dirty="0"/>
              <a:t>project life cycle</a:t>
            </a:r>
            <a:r>
              <a:rPr lang="en-US" dirty="0"/>
              <a:t>.</a:t>
            </a:r>
          </a:p>
          <a:p>
            <a:pPr algn="just"/>
            <a:r>
              <a:rPr lang="en-US" dirty="0"/>
              <a:t>It involves creating of a set of plans to help guide the team through the execution and closure phases of the project.</a:t>
            </a:r>
          </a:p>
          <a:p>
            <a:pPr algn="just"/>
            <a:r>
              <a:rPr lang="en-US" dirty="0"/>
              <a:t>The plans created during this phase </a:t>
            </a:r>
            <a:r>
              <a:rPr lang="en-US" b="1" dirty="0"/>
              <a:t>will help to manage time, cost, quality, change, risk </a:t>
            </a:r>
            <a:r>
              <a:rPr lang="en-US" dirty="0"/>
              <a:t>and issues.</a:t>
            </a:r>
          </a:p>
          <a:p>
            <a:pPr algn="just"/>
            <a:r>
              <a:rPr lang="en-US" dirty="0"/>
              <a:t>They will also help </a:t>
            </a:r>
            <a:r>
              <a:rPr lang="en-US" b="1" dirty="0"/>
              <a:t>manage staff and external suppliers</a:t>
            </a:r>
            <a:r>
              <a:rPr lang="en-US" dirty="0"/>
              <a:t>, to ensure that you deliver the project on time and within budget.</a:t>
            </a:r>
          </a:p>
        </p:txBody>
      </p:sp>
    </p:spTree>
    <p:extLst>
      <p:ext uri="{BB962C8B-B14F-4D97-AF65-F5344CB8AC3E}">
        <p14:creationId xmlns:p14="http://schemas.microsoft.com/office/powerpoint/2010/main" val="350677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993"/>
          </a:xfrm>
        </p:spPr>
        <p:txBody>
          <a:bodyPr/>
          <a:lstStyle/>
          <a:p>
            <a:r>
              <a:rPr lang="en-US" b="1" dirty="0"/>
              <a:t>Project Planning Phase</a:t>
            </a:r>
            <a:endParaRPr lang="en-US" dirty="0"/>
          </a:p>
        </p:txBody>
      </p:sp>
      <p:pic>
        <p:nvPicPr>
          <p:cNvPr id="4" name="Content Placeholder 3"/>
          <p:cNvPicPr>
            <a:picLocks noGrp="1" noChangeAspect="1"/>
          </p:cNvPicPr>
          <p:nvPr>
            <p:ph idx="1"/>
          </p:nvPr>
        </p:nvPicPr>
        <p:blipFill>
          <a:blip r:embed="rId2"/>
          <a:stretch>
            <a:fillRect/>
          </a:stretch>
        </p:blipFill>
        <p:spPr>
          <a:xfrm>
            <a:off x="1166897" y="1136074"/>
            <a:ext cx="9325613" cy="5511944"/>
          </a:xfrm>
          <a:prstGeom prst="rect">
            <a:avLst/>
          </a:prstGeom>
        </p:spPr>
      </p:pic>
    </p:spTree>
    <p:extLst>
      <p:ext uri="{BB962C8B-B14F-4D97-AF65-F5344CB8AC3E}">
        <p14:creationId xmlns:p14="http://schemas.microsoft.com/office/powerpoint/2010/main" val="365748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Execution Phase</a:t>
            </a:r>
            <a:endParaRPr lang="en-US" dirty="0"/>
          </a:p>
        </p:txBody>
      </p:sp>
      <p:sp>
        <p:nvSpPr>
          <p:cNvPr id="3" name="Content Placeholder 2"/>
          <p:cNvSpPr>
            <a:spLocks noGrp="1"/>
          </p:cNvSpPr>
          <p:nvPr>
            <p:ph idx="1"/>
          </p:nvPr>
        </p:nvSpPr>
        <p:spPr/>
        <p:txBody>
          <a:bodyPr/>
          <a:lstStyle/>
          <a:p>
            <a:pPr algn="just"/>
            <a:r>
              <a:rPr lang="en-US" dirty="0"/>
              <a:t>The </a:t>
            </a:r>
            <a:r>
              <a:rPr lang="en-US" b="1" dirty="0"/>
              <a:t>Project Execution Phase </a:t>
            </a:r>
            <a:r>
              <a:rPr lang="en-US" dirty="0"/>
              <a:t>is the third phase in the </a:t>
            </a:r>
            <a:r>
              <a:rPr lang="en-US" i="1" dirty="0"/>
              <a:t>project life cycle</a:t>
            </a:r>
            <a:r>
              <a:rPr lang="en-US" dirty="0"/>
              <a:t>.</a:t>
            </a:r>
          </a:p>
          <a:p>
            <a:pPr algn="just"/>
            <a:r>
              <a:rPr lang="en-US" dirty="0"/>
              <a:t>One will </a:t>
            </a:r>
            <a:r>
              <a:rPr lang="en-US" b="1" dirty="0"/>
              <a:t>build the physical project deliverables </a:t>
            </a:r>
            <a:r>
              <a:rPr lang="en-US" dirty="0"/>
              <a:t>and </a:t>
            </a:r>
            <a:r>
              <a:rPr lang="en-US" b="1" dirty="0"/>
              <a:t>present them to the customer</a:t>
            </a:r>
            <a:r>
              <a:rPr lang="en-US" dirty="0"/>
              <a:t>.</a:t>
            </a:r>
          </a:p>
          <a:p>
            <a:pPr algn="just"/>
            <a:r>
              <a:rPr lang="en-US" dirty="0"/>
              <a:t>This is usually the </a:t>
            </a:r>
            <a:r>
              <a:rPr lang="en-US" b="1" dirty="0"/>
              <a:t>longest phase </a:t>
            </a:r>
            <a:r>
              <a:rPr lang="en-US" dirty="0"/>
              <a:t>in the project life cycle and it typically </a:t>
            </a:r>
            <a:r>
              <a:rPr lang="en-US" b="1" dirty="0"/>
              <a:t>consumes the most energy and the most resources.</a:t>
            </a:r>
            <a:endParaRPr lang="en-US" dirty="0"/>
          </a:p>
        </p:txBody>
      </p:sp>
    </p:spTree>
    <p:extLst>
      <p:ext uri="{BB962C8B-B14F-4D97-AF65-F5344CB8AC3E}">
        <p14:creationId xmlns:p14="http://schemas.microsoft.com/office/powerpoint/2010/main" val="396855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1211</Words>
  <Application>Microsoft Office PowerPoint</Application>
  <PresentationFormat>Widescreen</PresentationFormat>
  <Paragraphs>112</Paragraphs>
  <Slides>29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PalatinoLinotype</vt:lpstr>
      <vt:lpstr>Office Theme</vt:lpstr>
      <vt:lpstr>Unit 2.  Project Organization, Scheduling and management issues</vt:lpstr>
      <vt:lpstr>What is a Project??</vt:lpstr>
      <vt:lpstr>PowerPoint Presentation</vt:lpstr>
      <vt:lpstr>Project Life Cycle</vt:lpstr>
      <vt:lpstr>Project Initiation Phase</vt:lpstr>
      <vt:lpstr>Project Initiation Phase</vt:lpstr>
      <vt:lpstr>Project Planning Phase</vt:lpstr>
      <vt:lpstr>Project Planning Phase</vt:lpstr>
      <vt:lpstr>Project Execution Phase</vt:lpstr>
      <vt:lpstr>PowerPoint Presentation</vt:lpstr>
      <vt:lpstr>Project Closure Phase</vt:lpstr>
      <vt:lpstr>Project Life Cycle : An Overview</vt:lpstr>
      <vt:lpstr>Product Life Cycle</vt:lpstr>
      <vt:lpstr>PowerPoint Presentation</vt:lpstr>
      <vt:lpstr>Product Life Cycle</vt:lpstr>
      <vt:lpstr>Stepwise Project Planning Process</vt:lpstr>
      <vt:lpstr>PowerPoint Presentation</vt:lpstr>
      <vt:lpstr>Step 1: Identify project scope and objectives</vt:lpstr>
      <vt:lpstr>Step 2:Identify Project Infrastructure</vt:lpstr>
      <vt:lpstr>Step 3: Analyze Project Characteristics</vt:lpstr>
      <vt:lpstr>Step 4: Identify Project Products and Activities</vt:lpstr>
      <vt:lpstr>Step 5: Estimate Effort for Each Activity</vt:lpstr>
      <vt:lpstr>Step 6: Identify Activity Risks</vt:lpstr>
      <vt:lpstr>Step 7: Allocate Resources (Staffing)</vt:lpstr>
      <vt:lpstr>Step 8: Review/publicize Plan</vt:lpstr>
      <vt:lpstr>Step 9: Execute Plan</vt:lpstr>
      <vt:lpstr>Scheduling</vt:lpstr>
      <vt:lpstr>Resource Allocation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Project Organization, Scheduling and management issues</dc:title>
  <dc:creator>krishna khadka</dc:creator>
  <cp:lastModifiedBy>Loknath Regmi</cp:lastModifiedBy>
  <cp:revision>26</cp:revision>
  <dcterms:created xsi:type="dcterms:W3CDTF">2020-02-04T05:26:44Z</dcterms:created>
  <dcterms:modified xsi:type="dcterms:W3CDTF">2021-11-18T03:54:12Z</dcterms:modified>
</cp:coreProperties>
</file>