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4a6244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4a6244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d4a62447a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d4a62447a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d4a62447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d4a62447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91c2284e1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91c2284e1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91c2284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91c2284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91c2284e1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91c2284e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d4a62447a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d4a62447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d4a62447a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d4a62447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d4a62447a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d4a62447a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d4a62447a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d4a62447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d4a62447a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d4a62447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d4a62447a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d4a62447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d4a62447a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d4a62447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d4a62447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d4a62447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ToFD auto evaluation - Methodology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A-scan analysis</a:t>
            </a:r>
            <a:endParaRPr/>
          </a:p>
        </p:txBody>
      </p:sp>
      <p:sp>
        <p:nvSpPr>
          <p:cNvPr id="149" name="Google Shape;149;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initial peak in the scan is labelled as the Lateral Wall</a:t>
            </a:r>
            <a:endParaRPr/>
          </a:p>
          <a:p>
            <a:pPr marL="457200" lvl="0" indent="-311150" algn="l" rtl="0">
              <a:spcBef>
                <a:spcPts val="0"/>
              </a:spcBef>
              <a:spcAft>
                <a:spcPts val="0"/>
              </a:spcAft>
              <a:buSzPts val="1300"/>
              <a:buChar char="-"/>
            </a:pPr>
            <a:r>
              <a:rPr lang="en"/>
              <a:t>The approximate location of the defect region is known from previous steps, this region of the scan is focused on and the peaks of that part of the scan are identified</a:t>
            </a:r>
            <a:endParaRPr/>
          </a:p>
          <a:p>
            <a:pPr marL="457200" lvl="0" indent="-311150" algn="l" rtl="0">
              <a:spcBef>
                <a:spcPts val="0"/>
              </a:spcBef>
              <a:spcAft>
                <a:spcPts val="0"/>
              </a:spcAft>
              <a:buSzPts val="1300"/>
              <a:buChar char="-"/>
            </a:pPr>
            <a:r>
              <a:rPr lang="en"/>
              <a:t>The region from the start of the first peak with magnitude above a threshold to the end of the last through with magnitude above a threshold is taken</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pic>
        <p:nvPicPr>
          <p:cNvPr id="156" name="Google Shape;156;p23"/>
          <p:cNvPicPr preferRelativeResize="0"/>
          <p:nvPr/>
        </p:nvPicPr>
        <p:blipFill>
          <a:blip r:embed="rId3">
            <a:alphaModFix/>
          </a:blip>
          <a:stretch>
            <a:fillRect/>
          </a:stretch>
        </p:blipFill>
        <p:spPr>
          <a:xfrm>
            <a:off x="154200" y="3661663"/>
            <a:ext cx="8839197" cy="235167"/>
          </a:xfrm>
          <a:prstGeom prst="rect">
            <a:avLst/>
          </a:prstGeom>
          <a:noFill/>
          <a:ln>
            <a:noFill/>
          </a:ln>
        </p:spPr>
      </p:pic>
      <p:sp>
        <p:nvSpPr>
          <p:cNvPr id="157" name="Google Shape;157;p23"/>
          <p:cNvSpPr txBox="1"/>
          <p:nvPr/>
        </p:nvSpPr>
        <p:spPr>
          <a:xfrm>
            <a:off x="531825" y="3798050"/>
            <a:ext cx="1724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Lato"/>
                <a:ea typeface="Lato"/>
                <a:cs typeface="Lato"/>
                <a:sym typeface="Lato"/>
              </a:rPr>
              <a:t>lateral wall</a:t>
            </a:r>
            <a:endParaRPr sz="1200">
              <a:latin typeface="Lato"/>
              <a:ea typeface="Lato"/>
              <a:cs typeface="Lato"/>
              <a:sym typeface="Lato"/>
            </a:endParaRPr>
          </a:p>
        </p:txBody>
      </p:sp>
      <p:sp>
        <p:nvSpPr>
          <p:cNvPr id="158" name="Google Shape;158;p23"/>
          <p:cNvSpPr txBox="1"/>
          <p:nvPr/>
        </p:nvSpPr>
        <p:spPr>
          <a:xfrm>
            <a:off x="1709850" y="3798050"/>
            <a:ext cx="1724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Lato"/>
                <a:ea typeface="Lato"/>
                <a:cs typeface="Lato"/>
                <a:sym typeface="Lato"/>
              </a:rPr>
              <a:t>Labelled Defect </a:t>
            </a:r>
            <a:endParaRPr sz="1200">
              <a:latin typeface="Lato"/>
              <a:ea typeface="Lato"/>
              <a:cs typeface="Lato"/>
              <a:sym typeface="Lato"/>
            </a:endParaRPr>
          </a:p>
        </p:txBody>
      </p:sp>
      <p:pic>
        <p:nvPicPr>
          <p:cNvPr id="159" name="Google Shape;159;p23"/>
          <p:cNvPicPr preferRelativeResize="0"/>
          <p:nvPr/>
        </p:nvPicPr>
        <p:blipFill>
          <a:blip r:embed="rId4">
            <a:alphaModFix/>
          </a:blip>
          <a:stretch>
            <a:fillRect/>
          </a:stretch>
        </p:blipFill>
        <p:spPr>
          <a:xfrm>
            <a:off x="401475" y="1359473"/>
            <a:ext cx="3033075" cy="1942807"/>
          </a:xfrm>
          <a:prstGeom prst="rect">
            <a:avLst/>
          </a:prstGeom>
          <a:noFill/>
          <a:ln>
            <a:noFill/>
          </a:ln>
        </p:spPr>
      </p:pic>
      <p:sp>
        <p:nvSpPr>
          <p:cNvPr id="160" name="Google Shape;160;p23"/>
          <p:cNvSpPr txBox="1"/>
          <p:nvPr/>
        </p:nvSpPr>
        <p:spPr>
          <a:xfrm>
            <a:off x="3791150" y="2020925"/>
            <a:ext cx="351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A-scan zoomed to Defect region</a:t>
            </a:r>
            <a:endParaRPr>
              <a:latin typeface="Lato"/>
              <a:ea typeface="Lato"/>
              <a:cs typeface="Lato"/>
              <a:sym typeface="Lato"/>
            </a:endParaRPr>
          </a:p>
        </p:txBody>
      </p:sp>
      <p:sp>
        <p:nvSpPr>
          <p:cNvPr id="161" name="Google Shape;161;p23"/>
          <p:cNvSpPr txBox="1"/>
          <p:nvPr/>
        </p:nvSpPr>
        <p:spPr>
          <a:xfrm>
            <a:off x="2053500" y="4256225"/>
            <a:ext cx="503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Detection of defect depth and lateral wall</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Detecting peaks from A-scan only</a:t>
            </a:r>
            <a:endParaRPr dirty="0"/>
          </a:p>
        </p:txBody>
      </p:sp>
      <p:sp>
        <p:nvSpPr>
          <p:cNvPr id="102" name="Google Shape;102;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Thresholding values in A-scan in comparison to neighbouring regions</a:t>
            </a:r>
            <a:endParaRPr/>
          </a:p>
          <a:p>
            <a:pPr marL="457200" lvl="0" indent="-311150" algn="l" rtl="0">
              <a:spcBef>
                <a:spcPts val="0"/>
              </a:spcBef>
              <a:spcAft>
                <a:spcPts val="0"/>
              </a:spcAft>
              <a:buSzPts val="1300"/>
              <a:buChar char="-"/>
            </a:pPr>
            <a:r>
              <a:rPr lang="en"/>
              <a:t>Selecting only regions with high Signal to noise ratio to reduce noisy regions</a:t>
            </a:r>
            <a:endParaRPr/>
          </a:p>
        </p:txBody>
      </p:sp>
      <p:pic>
        <p:nvPicPr>
          <p:cNvPr id="103" name="Google Shape;103;p15"/>
          <p:cNvPicPr preferRelativeResize="0"/>
          <p:nvPr/>
        </p:nvPicPr>
        <p:blipFill rotWithShape="1">
          <a:blip r:embed="rId3">
            <a:alphaModFix/>
          </a:blip>
          <a:srcRect t="3873" r="1777"/>
          <a:stretch/>
        </p:blipFill>
        <p:spPr>
          <a:xfrm>
            <a:off x="1165475" y="2732775"/>
            <a:ext cx="4516024" cy="221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Selecting only peak region from Region of Interest</a:t>
            </a:r>
            <a:endParaRPr/>
          </a:p>
        </p:txBody>
      </p:sp>
      <p:pic>
        <p:nvPicPr>
          <p:cNvPr id="110" name="Google Shape;110;p16"/>
          <p:cNvPicPr preferRelativeResize="0"/>
          <p:nvPr/>
        </p:nvPicPr>
        <p:blipFill rotWithShape="1">
          <a:blip r:embed="rId3">
            <a:alphaModFix/>
          </a:blip>
          <a:srcRect l="2008" t="2400"/>
          <a:stretch/>
        </p:blipFill>
        <p:spPr>
          <a:xfrm>
            <a:off x="960575" y="2075950"/>
            <a:ext cx="3481625" cy="2324100"/>
          </a:xfrm>
          <a:prstGeom prst="rect">
            <a:avLst/>
          </a:prstGeom>
          <a:noFill/>
          <a:ln>
            <a:noFill/>
          </a:ln>
        </p:spPr>
      </p:pic>
      <p:pic>
        <p:nvPicPr>
          <p:cNvPr id="111" name="Google Shape;111;p16"/>
          <p:cNvPicPr preferRelativeResize="0"/>
          <p:nvPr/>
        </p:nvPicPr>
        <p:blipFill rotWithShape="1">
          <a:blip r:embed="rId4">
            <a:alphaModFix/>
          </a:blip>
          <a:srcRect r="1477"/>
          <a:stretch/>
        </p:blipFill>
        <p:spPr>
          <a:xfrm>
            <a:off x="4720050" y="2047375"/>
            <a:ext cx="3537850" cy="232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result for Sample A-scan</a:t>
            </a:r>
            <a:endParaRPr/>
          </a:p>
        </p:txBody>
      </p:sp>
      <p:pic>
        <p:nvPicPr>
          <p:cNvPr id="118" name="Google Shape;118;p17"/>
          <p:cNvPicPr preferRelativeResize="0"/>
          <p:nvPr/>
        </p:nvPicPr>
        <p:blipFill>
          <a:blip r:embed="rId3">
            <a:alphaModFix/>
          </a:blip>
          <a:stretch>
            <a:fillRect/>
          </a:stretch>
        </p:blipFill>
        <p:spPr>
          <a:xfrm>
            <a:off x="152401" y="1853850"/>
            <a:ext cx="8839197" cy="235167"/>
          </a:xfrm>
          <a:prstGeom prst="rect">
            <a:avLst/>
          </a:prstGeom>
          <a:noFill/>
          <a:ln>
            <a:noFill/>
          </a:ln>
        </p:spPr>
      </p:pic>
      <p:pic>
        <p:nvPicPr>
          <p:cNvPr id="5" name="Google Shape;125;p18">
            <a:extLst>
              <a:ext uri="{FF2B5EF4-FFF2-40B4-BE49-F238E27FC236}">
                <a16:creationId xmlns:a16="http://schemas.microsoft.com/office/drawing/2014/main" id="{A9422C16-60C2-438A-BAB6-23335232FE4F}"/>
              </a:ext>
            </a:extLst>
          </p:cNvPr>
          <p:cNvPicPr preferRelativeResize="0"/>
          <p:nvPr/>
        </p:nvPicPr>
        <p:blipFill>
          <a:blip r:embed="rId4">
            <a:alphaModFix/>
          </a:blip>
          <a:stretch>
            <a:fillRect/>
          </a:stretch>
        </p:blipFill>
        <p:spPr>
          <a:xfrm>
            <a:off x="736945" y="2210159"/>
            <a:ext cx="3341475" cy="280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Initial detection of parabolic region</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Scan image is divided into regions of size 300X300</a:t>
            </a:r>
            <a:endParaRPr/>
          </a:p>
          <a:p>
            <a:pPr marL="457200" lvl="0" indent="-311150" algn="l" rtl="0">
              <a:spcBef>
                <a:spcPts val="0"/>
              </a:spcBef>
              <a:spcAft>
                <a:spcPts val="0"/>
              </a:spcAft>
              <a:buSzPts val="1300"/>
              <a:buChar char="-"/>
            </a:pPr>
            <a:r>
              <a:rPr lang="en"/>
              <a:t>Threshold is chosen for each region through Otsu’s thresholding</a:t>
            </a:r>
            <a:endParaRPr/>
          </a:p>
          <a:p>
            <a:pPr marL="457200" lvl="0" indent="-311150" algn="l" rtl="0">
              <a:spcBef>
                <a:spcPts val="0"/>
              </a:spcBef>
              <a:spcAft>
                <a:spcPts val="0"/>
              </a:spcAft>
              <a:buSzPts val="1300"/>
              <a:buChar char="-"/>
            </a:pPr>
            <a:r>
              <a:rPr lang="en"/>
              <a:t>Canny Edge Detector is used to detect required parabolic areas. The thresholds for Canny Edge Detection is kept as Otsu’s threshold, 3 x Otsu’s threshold for each region</a:t>
            </a:r>
            <a:endParaRPr/>
          </a:p>
          <a:p>
            <a:pPr marL="457200" lvl="0" indent="-311150" algn="l" rtl="0">
              <a:spcBef>
                <a:spcPts val="0"/>
              </a:spcBef>
              <a:spcAft>
                <a:spcPts val="0"/>
              </a:spcAft>
              <a:buSzPts val="1300"/>
              <a:buChar char="-"/>
            </a:pPr>
            <a:r>
              <a:rPr lang="en"/>
              <a:t>Hough Parabola is used to detect the parabolas from the detected edges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Adaptive Canny </a:t>
            </a:r>
            <a:endParaRPr/>
          </a:p>
        </p:txBody>
      </p:sp>
      <p:sp>
        <p:nvSpPr>
          <p:cNvPr id="98" name="Google Shape;98;p15"/>
          <p:cNvSpPr txBox="1">
            <a:spLocks noGrp="1"/>
          </p:cNvSpPr>
          <p:nvPr>
            <p:ph type="body" idx="1"/>
          </p:nvPr>
        </p:nvSpPr>
        <p:spPr>
          <a:xfrm>
            <a:off x="615224" y="158625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dirty="0"/>
          </a:p>
          <a:p>
            <a:pPr marL="457200" lvl="0" indent="0" algn="l" rtl="0">
              <a:spcBef>
                <a:spcPts val="1200"/>
              </a:spcBef>
              <a:spcAft>
                <a:spcPts val="1200"/>
              </a:spcAft>
              <a:buNone/>
            </a:pPr>
            <a:r>
              <a:rPr lang="en" b="1" dirty="0"/>
              <a:t>  Original                                               Adaptive Canny                                         Hough Parabola</a:t>
            </a:r>
            <a:endParaRPr b="1" dirty="0"/>
          </a:p>
        </p:txBody>
      </p:sp>
      <p:pic>
        <p:nvPicPr>
          <p:cNvPr id="99" name="Google Shape;99;p15"/>
          <p:cNvPicPr preferRelativeResize="0"/>
          <p:nvPr/>
        </p:nvPicPr>
        <p:blipFill>
          <a:blip r:embed="rId3">
            <a:alphaModFix/>
          </a:blip>
          <a:stretch>
            <a:fillRect/>
          </a:stretch>
        </p:blipFill>
        <p:spPr>
          <a:xfrm>
            <a:off x="3457625" y="2462235"/>
            <a:ext cx="2232325" cy="2309575"/>
          </a:xfrm>
          <a:prstGeom prst="rect">
            <a:avLst/>
          </a:prstGeom>
          <a:noFill/>
          <a:ln>
            <a:noFill/>
          </a:ln>
        </p:spPr>
      </p:pic>
      <p:pic>
        <p:nvPicPr>
          <p:cNvPr id="100" name="Google Shape;100;p15"/>
          <p:cNvPicPr preferRelativeResize="0"/>
          <p:nvPr/>
        </p:nvPicPr>
        <p:blipFill>
          <a:blip r:embed="rId4">
            <a:alphaModFix/>
          </a:blip>
          <a:stretch>
            <a:fillRect/>
          </a:stretch>
        </p:blipFill>
        <p:spPr>
          <a:xfrm>
            <a:off x="729425" y="2462235"/>
            <a:ext cx="2232325" cy="2309575"/>
          </a:xfrm>
          <a:prstGeom prst="rect">
            <a:avLst/>
          </a:prstGeom>
          <a:noFill/>
          <a:ln>
            <a:noFill/>
          </a:ln>
        </p:spPr>
      </p:pic>
      <p:pic>
        <p:nvPicPr>
          <p:cNvPr id="101" name="Google Shape;101;p15"/>
          <p:cNvPicPr preferRelativeResize="0"/>
          <p:nvPr/>
        </p:nvPicPr>
        <p:blipFill>
          <a:blip r:embed="rId5">
            <a:alphaModFix/>
          </a:blip>
          <a:stretch>
            <a:fillRect/>
          </a:stretch>
        </p:blipFill>
        <p:spPr>
          <a:xfrm>
            <a:off x="6185825" y="2462235"/>
            <a:ext cx="2232325" cy="23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Parabolas</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parabolas are separated into groups using K-means clustering</a:t>
            </a:r>
            <a:endParaRPr/>
          </a:p>
          <a:p>
            <a:pPr marL="457200" lvl="0" indent="-311150" algn="l" rtl="0">
              <a:spcBef>
                <a:spcPts val="0"/>
              </a:spcBef>
              <a:spcAft>
                <a:spcPts val="0"/>
              </a:spcAft>
              <a:buSzPts val="1300"/>
              <a:buChar char="-"/>
            </a:pPr>
            <a:r>
              <a:rPr lang="en"/>
              <a:t>Bounding box is made based on lowest and highest coordinate values in a group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Bounding Box example</a:t>
            </a:r>
            <a:endParaRPr/>
          </a:p>
        </p:txBody>
      </p:sp>
      <p:pic>
        <p:nvPicPr>
          <p:cNvPr id="114" name="Google Shape;114;p17"/>
          <p:cNvPicPr preferRelativeResize="0"/>
          <p:nvPr/>
        </p:nvPicPr>
        <p:blipFill>
          <a:blip r:embed="rId3">
            <a:alphaModFix/>
          </a:blip>
          <a:stretch>
            <a:fillRect/>
          </a:stretch>
        </p:blipFill>
        <p:spPr>
          <a:xfrm rot="5400000">
            <a:off x="1229700" y="1756100"/>
            <a:ext cx="2314675" cy="301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 detection of parabolas in bounding boxes</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When the threshold is kept on the lower side, a number of redundant noisy areas are detected as bounding box</a:t>
            </a:r>
            <a:endParaRPr/>
          </a:p>
          <a:p>
            <a:pPr marL="457200" lvl="0" indent="-311150" algn="l" rtl="0">
              <a:spcBef>
                <a:spcPts val="0"/>
              </a:spcBef>
              <a:spcAft>
                <a:spcPts val="0"/>
              </a:spcAft>
              <a:buSzPts val="1300"/>
              <a:buChar char="-"/>
            </a:pPr>
            <a:r>
              <a:rPr lang="en"/>
              <a:t>To eliminate them, parabolas are detected specific to bounding box a second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Specific detection of parabolas in bounding boxes</a:t>
            </a:r>
            <a:endParaRPr/>
          </a:p>
          <a:p>
            <a:pPr marL="0" lvl="0" indent="0" algn="l" rtl="0">
              <a:spcBef>
                <a:spcPts val="0"/>
              </a:spcBef>
              <a:spcAft>
                <a:spcPts val="0"/>
              </a:spcAft>
              <a:buNone/>
            </a:pPr>
            <a:endParaRPr/>
          </a:p>
        </p:txBody>
      </p:sp>
      <p:sp>
        <p:nvSpPr>
          <p:cNvPr id="126" name="Google Shape;126;p19"/>
          <p:cNvSpPr txBox="1">
            <a:spLocks noGrp="1"/>
          </p:cNvSpPr>
          <p:nvPr>
            <p:ph type="body" idx="1"/>
          </p:nvPr>
        </p:nvSpPr>
        <p:spPr>
          <a:xfrm>
            <a:off x="729450" y="2078875"/>
            <a:ext cx="59613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Binary thresholding of region, keeping only pixels with colour intensity higher than overall upper threshold or lower than overall lower threshold</a:t>
            </a:r>
            <a:endParaRPr/>
          </a:p>
          <a:p>
            <a:pPr marL="457200" lvl="0" indent="-311150" algn="l" rtl="0">
              <a:spcBef>
                <a:spcPts val="0"/>
              </a:spcBef>
              <a:spcAft>
                <a:spcPts val="0"/>
              </a:spcAft>
              <a:buSzPts val="1300"/>
              <a:buChar char="-"/>
            </a:pPr>
            <a:r>
              <a:rPr lang="en"/>
              <a:t>Image is segmented based on contours, and images with maximum contour area lower than a specific threshold are removed. This is done to remove noise</a:t>
            </a:r>
            <a:endParaRPr/>
          </a:p>
          <a:p>
            <a:pPr marL="457200" lvl="0" indent="-311150" algn="l" rtl="0">
              <a:spcBef>
                <a:spcPts val="0"/>
              </a:spcBef>
              <a:spcAft>
                <a:spcPts val="0"/>
              </a:spcAft>
              <a:buSzPts val="1300"/>
              <a:buChar char="-"/>
            </a:pPr>
            <a:r>
              <a:rPr lang="en"/>
              <a:t>Hough parabola is used on each image to detect parabolas </a:t>
            </a:r>
            <a:endParaRPr/>
          </a:p>
        </p:txBody>
      </p:sp>
      <p:pic>
        <p:nvPicPr>
          <p:cNvPr id="127" name="Google Shape;127;p19"/>
          <p:cNvPicPr preferRelativeResize="0"/>
          <p:nvPr/>
        </p:nvPicPr>
        <p:blipFill>
          <a:blip r:embed="rId3">
            <a:alphaModFix/>
          </a:blip>
          <a:stretch>
            <a:fillRect/>
          </a:stretch>
        </p:blipFill>
        <p:spPr>
          <a:xfrm>
            <a:off x="7025275" y="2035050"/>
            <a:ext cx="790396"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A-scan analysis</a:t>
            </a:r>
            <a:endParaRPr/>
          </a:p>
        </p:txBody>
      </p:sp>
      <p:sp>
        <p:nvSpPr>
          <p:cNvPr id="133" name="Google Shape;133;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A-scan is taken for the given x coordinate of a parabolic defect region detected through previous steps</a:t>
            </a:r>
            <a:endParaRPr/>
          </a:p>
          <a:p>
            <a:pPr marL="457200" lvl="0" indent="-311150" algn="l" rtl="0">
              <a:spcBef>
                <a:spcPts val="0"/>
              </a:spcBef>
              <a:spcAft>
                <a:spcPts val="0"/>
              </a:spcAft>
              <a:buSzPts val="1300"/>
              <a:buChar char="-"/>
            </a:pPr>
            <a:r>
              <a:rPr lang="en"/>
              <a:t>This is used for precise location of defects which wasn’t possible with only image processing</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A-Scan for labelled defect</a:t>
            </a:r>
            <a:endParaRPr/>
          </a:p>
        </p:txBody>
      </p:sp>
      <p:pic>
        <p:nvPicPr>
          <p:cNvPr id="140" name="Google Shape;140;p21"/>
          <p:cNvPicPr preferRelativeResize="0"/>
          <p:nvPr/>
        </p:nvPicPr>
        <p:blipFill>
          <a:blip r:embed="rId3">
            <a:alphaModFix/>
          </a:blip>
          <a:stretch>
            <a:fillRect/>
          </a:stretch>
        </p:blipFill>
        <p:spPr>
          <a:xfrm>
            <a:off x="304800" y="2028975"/>
            <a:ext cx="8839201" cy="329092"/>
          </a:xfrm>
          <a:prstGeom prst="rect">
            <a:avLst/>
          </a:prstGeom>
          <a:noFill/>
          <a:ln>
            <a:noFill/>
          </a:ln>
        </p:spPr>
      </p:pic>
      <p:pic>
        <p:nvPicPr>
          <p:cNvPr id="141" name="Google Shape;141;p21"/>
          <p:cNvPicPr preferRelativeResize="0"/>
          <p:nvPr/>
        </p:nvPicPr>
        <p:blipFill rotWithShape="1">
          <a:blip r:embed="rId4">
            <a:alphaModFix/>
          </a:blip>
          <a:srcRect l="4058" t="3863" b="3044"/>
          <a:stretch/>
        </p:blipFill>
        <p:spPr>
          <a:xfrm>
            <a:off x="641963" y="2533200"/>
            <a:ext cx="3287775" cy="2075229"/>
          </a:xfrm>
          <a:prstGeom prst="rect">
            <a:avLst/>
          </a:prstGeom>
          <a:noFill/>
          <a:ln>
            <a:noFill/>
          </a:ln>
        </p:spPr>
      </p:pic>
      <p:sp>
        <p:nvSpPr>
          <p:cNvPr id="142" name="Google Shape;142;p21"/>
          <p:cNvSpPr txBox="1"/>
          <p:nvPr/>
        </p:nvSpPr>
        <p:spPr>
          <a:xfrm>
            <a:off x="1009500" y="4631600"/>
            <a:ext cx="255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A-scan for entire width  </a:t>
            </a:r>
            <a:endParaRPr>
              <a:latin typeface="Lato"/>
              <a:ea typeface="Lato"/>
              <a:cs typeface="Lato"/>
              <a:sym typeface="Lato"/>
            </a:endParaRPr>
          </a:p>
        </p:txBody>
      </p:sp>
      <p:sp>
        <p:nvSpPr>
          <p:cNvPr id="143" name="Google Shape;143;p21"/>
          <p:cNvSpPr/>
          <p:nvPr/>
        </p:nvSpPr>
        <p:spPr>
          <a:xfrm>
            <a:off x="2537550" y="2112100"/>
            <a:ext cx="395100" cy="212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388</Words>
  <Application>Microsoft Office PowerPoint</Application>
  <PresentationFormat>On-screen Show (16:9)</PresentationFormat>
  <Paragraphs>39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Raleway</vt:lpstr>
      <vt:lpstr>Lato</vt:lpstr>
      <vt:lpstr>Arial</vt:lpstr>
      <vt:lpstr>Streamline</vt:lpstr>
      <vt:lpstr>ToFD auto evaluation - Methodology</vt:lpstr>
      <vt:lpstr> Initial detection of parabolic region</vt:lpstr>
      <vt:lpstr>Adaptive Canny </vt:lpstr>
      <vt:lpstr>Clustering Parabolas</vt:lpstr>
      <vt:lpstr>Bounding Box example</vt:lpstr>
      <vt:lpstr>Specific detection of parabolas in bounding boxes</vt:lpstr>
      <vt:lpstr>Specific detection of parabolas in bounding boxes </vt:lpstr>
      <vt:lpstr>A-scan analysis</vt:lpstr>
      <vt:lpstr>A-Scan for labelled defect</vt:lpstr>
      <vt:lpstr>A-scan analysis</vt:lpstr>
      <vt:lpstr> </vt:lpstr>
      <vt:lpstr>Detecting peaks from A-scan only</vt:lpstr>
      <vt:lpstr>Selecting only peak region from Region of Interest</vt:lpstr>
      <vt:lpstr>Final result for Sample A-scan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ToFD auto evaluation - Methodology</dc:title>
  <cp:lastModifiedBy>Ananta</cp:lastModifiedBy>
  <cp:revision>5</cp:revision>
  <dcterms:modified xsi:type="dcterms:W3CDTF">2022-01-19T15:47:01Z</dcterms:modified>
</cp:coreProperties>
</file>