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17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24" r:id="rId56"/>
    <p:sldId id="318" r:id="rId57"/>
    <p:sldId id="319" r:id="rId58"/>
    <p:sldId id="320" r:id="rId59"/>
    <p:sldId id="313" r:id="rId60"/>
    <p:sldId id="314" r:id="rId61"/>
    <p:sldId id="322" r:id="rId62"/>
    <p:sldId id="315" r:id="rId63"/>
    <p:sldId id="316" r:id="rId64"/>
  </p:sldIdLst>
  <p:sldSz cx="9144000" cy="5143500" type="screen16x9"/>
  <p:notesSz cx="6858000" cy="9144000"/>
  <p:embeddedFontLst>
    <p:embeddedFont>
      <p:font typeface="Constantia" pitchFamily="18" charset="0"/>
      <p:regular r:id="rId66"/>
      <p:bold r:id="rId67"/>
      <p:italic r:id="rId68"/>
      <p:boldItalic r:id="rId69"/>
    </p:embeddedFont>
    <p:embeddedFont>
      <p:font typeface="Calibri" pitchFamily="34" charset="0"/>
      <p:regular r:id="rId70"/>
      <p:bold r:id="rId71"/>
      <p:italic r:id="rId72"/>
      <p:boldItalic r:id="rId73"/>
    </p:embeddedFont>
    <p:embeddedFont>
      <p:font typeface="Trebuchet MS" pitchFamily="34" charset="0"/>
      <p:regular r:id="rId74"/>
      <p:bold r:id="rId75"/>
      <p:italic r:id="rId76"/>
      <p:boldItalic r:id="rId77"/>
    </p:embeddedFont>
    <p:embeddedFont>
      <p:font typeface="Georgia" pitchFamily="18" charset="0"/>
      <p:regular r:id="rId78"/>
      <p:bold r:id="rId79"/>
      <p:italic r:id="rId80"/>
      <p:boldItalic r:id="rId8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2" roundtripDataSignature="AMtx7miqMEGTkCH0cdfB28s8BoGmxIzW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46" autoAdjust="0"/>
  </p:normalViewPr>
  <p:slideViewPr>
    <p:cSldViewPr snapToGrid="0">
      <p:cViewPr varScale="1">
        <p:scale>
          <a:sx n="75" d="100"/>
          <a:sy n="75" d="100"/>
        </p:scale>
        <p:origin x="-1236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76" Type="http://schemas.openxmlformats.org/officeDocument/2006/relationships/font" Target="fonts/font11.fntdata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1.fntdata"/><Relationship Id="rId74" Type="http://schemas.openxmlformats.org/officeDocument/2006/relationships/font" Target="fonts/font9.fntdata"/><Relationship Id="rId79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customschemas.google.com/relationships/presentationmetadata" Target="meta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4.fntdata"/><Relationship Id="rId77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7.fntdata"/><Relationship Id="rId80" Type="http://schemas.openxmlformats.org/officeDocument/2006/relationships/font" Target="fonts/font15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font" Target="fonts/font10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8.fntdata"/><Relationship Id="rId78" Type="http://schemas.openxmlformats.org/officeDocument/2006/relationships/font" Target="fonts/font13.fntdata"/><Relationship Id="rId81" Type="http://schemas.openxmlformats.org/officeDocument/2006/relationships/font" Target="fonts/font16.fntdata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02609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4" name="Google Shape;2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" name="Google Shape;23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2" name="Google Shape;25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9" name="Google Shape;26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7" name="Google Shape;27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4" name="Google Shape;28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1" name="Google Shape;29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9" name="Google Shape;29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6" name="Google Shape;30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3" name="Google Shape;31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0" name="Google Shape;32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7" name="Google Shape;32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4" name="Google Shape;33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1" name="Google Shape;34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9" name="Google Shape;34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8" name="Google Shape;35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" name="Google Shape;36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2" name="Google Shape;37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9" name="Google Shape;37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6" name="Google Shape;38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5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3" name="Google Shape;39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0" name="Google Shape;40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7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7" name="Google Shape;40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4" name="Google Shape;41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1" name="Google Shape;42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28" name="Google Shape;42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28" name="Google Shape;42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5" name="Google Shape;43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0" name="Google Shape;45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7" name="Google Shape;45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5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4" name="Google Shape;46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2" name="Google Shape;472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7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1" name="Google Shape;481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8" name="Google Shape;48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88" name="Google Shape;48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88" name="Google Shape;48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88" name="Google Shape;48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8" name="Google Shape;48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5" name="Google Shape;49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5" name="Google Shape;49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2" name="Google Shape;50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1" name="Google Shape;51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7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7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7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6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6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" name="Google Shape;23;p6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6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 MasterMaster  texttext stylesstyles</a:t>
            </a:r>
            <a:endParaRPr sz="14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4" name="Google Shape;64;p1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5235" y="1161385"/>
            <a:ext cx="3405963" cy="282072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/>
        </p:nvSpPr>
        <p:spPr>
          <a:xfrm>
            <a:off x="429142" y="2217806"/>
            <a:ext cx="4167963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Lecture 1: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Concepts &amp; Basics of C++ Programming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0160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/>
        </p:nvSpPr>
        <p:spPr>
          <a:xfrm>
            <a:off x="311700" y="819397"/>
            <a:ext cx="8520600" cy="432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269875" marR="0" lvl="0" indent="-2698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000"/>
              <a:buFont typeface="Noto Sans Symbols"/>
              <a:buChar char="⚫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program</a:t>
            </a:r>
            <a:endParaRPr/>
          </a:p>
          <a:p>
            <a:pPr marL="636588" marR="0" lvl="1" indent="-2444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form in which a computer program, written in some formal programming language, is written by the  programmer.</a:t>
            </a:r>
            <a:endParaRPr/>
          </a:p>
          <a:p>
            <a:pPr marL="269875" marR="0" lvl="0" indent="-269875" algn="l" rtl="0">
              <a:lnSpc>
                <a:spcPct val="80000"/>
              </a:lnSpc>
              <a:spcBef>
                <a:spcPts val="650"/>
              </a:spcBef>
              <a:spcAft>
                <a:spcPts val="0"/>
              </a:spcAft>
              <a:buClr>
                <a:srgbClr val="0BD0D9"/>
              </a:buClr>
              <a:buSzPts val="2000"/>
              <a:buFont typeface="Noto Sans Symbols"/>
              <a:buChar char="⚫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program</a:t>
            </a:r>
            <a:endParaRPr/>
          </a:p>
          <a:p>
            <a:pPr marL="636588" marR="0" lvl="1" indent="-2444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from the compiler (Files with extension ‘.obj’)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6588" marR="0" lvl="1" indent="-2444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Equivalent machine language translation of the source program into </a:t>
            </a:r>
            <a:r>
              <a:rPr lang="en-US" sz="20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code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0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code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9875" marR="0" lvl="1" indent="-269875" algn="l" rtl="0">
              <a:lnSpc>
                <a:spcPct val="80000"/>
              </a:lnSpc>
              <a:spcBef>
                <a:spcPts val="650"/>
              </a:spcBef>
              <a:spcAft>
                <a:spcPts val="0"/>
              </a:spcAft>
              <a:buClr>
                <a:srgbClr val="0BD0D9"/>
              </a:buClr>
              <a:buSzPts val="2000"/>
              <a:buFont typeface="Noto Sans Symbols"/>
              <a:buChar char="⚫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Executable program</a:t>
            </a:r>
            <a:endParaRPr/>
          </a:p>
          <a:p>
            <a:pPr marL="636588" marR="0" lvl="1" indent="-2444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from linker/loader (Files with extension ‘.exe’)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6588" marR="0" lvl="1" indent="-2444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language program linked with necessary libraries &amp; other files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6588" marR="0" lvl="1" indent="-920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636588" marR="0" lvl="1" indent="-92075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1" name="Google Shape;151;p13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3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dirty="0" smtClean="0">
                <a:solidFill>
                  <a:srgbClr val="FFFFFF"/>
                </a:solidFill>
                <a:latin typeface="Calibri"/>
                <a:ea typeface="Trebuchet MS"/>
                <a:cs typeface="Calibri"/>
                <a:sym typeface="Calibri"/>
              </a:rPr>
              <a:t>Source code/object code/ executable file</a:t>
            </a:r>
            <a:endParaRPr sz="40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/>
          <p:nvPr/>
        </p:nvSpPr>
        <p:spPr>
          <a:xfrm>
            <a:off x="311700" y="1163783"/>
            <a:ext cx="8520600" cy="202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program that pulls other programs together so that they can run.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BD0D9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programs are very large and consist of several </a:t>
            </a:r>
            <a:r>
              <a:rPr lang="en-US" sz="20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r>
              <a:rPr lang="en-US" sz="20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BD0D9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 small programs use existing code provided by the programming environment called </a:t>
            </a:r>
            <a:r>
              <a:rPr lang="en-US" sz="20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libraries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BD0D9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linker pulls everything together, makes sure that references to other parts of the program (code) are resolved.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/>
              <a:t> </a:t>
            </a:r>
            <a:endParaRPr sz="1800"/>
          </a:p>
        </p:txBody>
      </p:sp>
      <p:sp>
        <p:nvSpPr>
          <p:cNvPr id="159" name="Google Shape;159;p14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Linker</a:t>
            </a:r>
            <a:endParaRPr sz="4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5"/>
          <p:cNvGrpSpPr/>
          <p:nvPr/>
        </p:nvGrpSpPr>
        <p:grpSpPr>
          <a:xfrm>
            <a:off x="152400" y="665075"/>
            <a:ext cx="8535988" cy="4357688"/>
            <a:chOff x="152400" y="1752600"/>
            <a:chExt cx="8535988" cy="4357688"/>
          </a:xfrm>
        </p:grpSpPr>
        <p:sp>
          <p:nvSpPr>
            <p:cNvPr id="165" name="Google Shape;165;p15"/>
            <p:cNvSpPr txBox="1"/>
            <p:nvPr/>
          </p:nvSpPr>
          <p:spPr>
            <a:xfrm>
              <a:off x="3160713" y="1752600"/>
              <a:ext cx="1485900" cy="5191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150" tIns="46075" rIns="92150" bIns="460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None/>
              </a:pPr>
              <a:r>
                <a:rPr lang="en-US" sz="2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</a:t>
              </a:r>
              <a:endParaRPr/>
            </a:p>
          </p:txBody>
        </p:sp>
        <p:sp>
          <p:nvSpPr>
            <p:cNvPr id="166" name="Google Shape;166;p15"/>
            <p:cNvSpPr txBox="1"/>
            <p:nvPr/>
          </p:nvSpPr>
          <p:spPr>
            <a:xfrm>
              <a:off x="152400" y="3633788"/>
              <a:ext cx="1857375" cy="519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150" tIns="46075" rIns="92150" bIns="460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None/>
              </a:pPr>
              <a:r>
                <a:rPr lang="en-US" sz="2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Input Data</a:t>
              </a:r>
              <a:endParaRPr/>
            </a:p>
          </p:txBody>
        </p:sp>
        <p:sp>
          <p:nvSpPr>
            <p:cNvPr id="167" name="Google Shape;167;p15"/>
            <p:cNvSpPr txBox="1"/>
            <p:nvPr/>
          </p:nvSpPr>
          <p:spPr>
            <a:xfrm>
              <a:off x="5945188" y="5486400"/>
              <a:ext cx="2743200" cy="5191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150" tIns="46075" rIns="92150" bIns="460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None/>
              </a:pPr>
              <a:r>
                <a:rPr lang="en-US" sz="2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Program Output</a:t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152650" y="2352675"/>
              <a:ext cx="3255963" cy="3757613"/>
            </a:xfrm>
            <a:prstGeom prst="rect">
              <a:avLst/>
            </a:prstGeom>
            <a:solidFill>
              <a:srgbClr val="FFCC99"/>
            </a:solidFill>
            <a:ln w="57225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5"/>
            <p:cNvSpPr txBox="1"/>
            <p:nvPr/>
          </p:nvSpPr>
          <p:spPr>
            <a:xfrm>
              <a:off x="2500313" y="2727325"/>
              <a:ext cx="2674937" cy="860425"/>
            </a:xfrm>
            <a:prstGeom prst="rect">
              <a:avLst/>
            </a:prstGeom>
            <a:solidFill>
              <a:srgbClr val="000000"/>
            </a:solidFill>
            <a:ln w="57225" cap="sq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150" tIns="46075" rIns="92150" bIns="46075" anchor="ctr" anchorCtr="0">
              <a:spAutoFit/>
            </a:bodyPr>
            <a:lstStyle/>
            <a:p>
              <a:pPr marL="0" marR="0" lvl="0" indent="0" algn="ctr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Machine language program (executable file) </a:t>
              </a:r>
              <a:endParaRPr/>
            </a:p>
          </p:txBody>
        </p:sp>
        <p:sp>
          <p:nvSpPr>
            <p:cNvPr id="170" name="Google Shape;170;p15"/>
            <p:cNvSpPr txBox="1"/>
            <p:nvPr/>
          </p:nvSpPr>
          <p:spPr>
            <a:xfrm>
              <a:off x="2500313" y="3865563"/>
              <a:ext cx="2625725" cy="677862"/>
            </a:xfrm>
            <a:prstGeom prst="rect">
              <a:avLst/>
            </a:prstGeom>
            <a:solidFill>
              <a:srgbClr val="000000"/>
            </a:solidFill>
            <a:ln w="57225" cap="sq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150" tIns="46075" rIns="92150" bIns="46075" anchor="ctr" anchorCtr="0">
              <a:sp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entered during execution</a:t>
              </a:r>
              <a:endParaRPr/>
            </a:p>
          </p:txBody>
        </p:sp>
        <p:sp>
          <p:nvSpPr>
            <p:cNvPr id="171" name="Google Shape;171;p15"/>
            <p:cNvSpPr txBox="1"/>
            <p:nvPr/>
          </p:nvSpPr>
          <p:spPr>
            <a:xfrm>
              <a:off x="2524125" y="5100638"/>
              <a:ext cx="2498725" cy="458787"/>
            </a:xfrm>
            <a:prstGeom prst="rect">
              <a:avLst/>
            </a:prstGeom>
            <a:solidFill>
              <a:srgbClr val="000000"/>
            </a:solidFill>
            <a:ln w="57225" cap="sq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150" tIns="46075" rIns="92150" bIns="460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Computed results</a:t>
              </a:r>
              <a:endParaRPr/>
            </a:p>
          </p:txBody>
        </p:sp>
        <p:sp>
          <p:nvSpPr>
            <p:cNvPr id="172" name="Google Shape;172;p15"/>
            <p:cNvSpPr txBox="1"/>
            <p:nvPr/>
          </p:nvSpPr>
          <p:spPr>
            <a:xfrm>
              <a:off x="5988050" y="3357563"/>
              <a:ext cx="1782763" cy="1423987"/>
            </a:xfrm>
            <a:prstGeom prst="rect">
              <a:avLst/>
            </a:prstGeom>
            <a:solidFill>
              <a:srgbClr val="000000"/>
            </a:solidFill>
            <a:ln w="57225" cap="sq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150" tIns="46075" rIns="92150" bIns="46075" anchor="ctr" anchorCtr="0">
              <a:sp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endParaRPr sz="2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150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rPr lang="en-US" sz="2400" b="1" i="0" u="none" strike="noStrike" cap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 P U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15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endParaRPr sz="2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3" name="Google Shape;173;p15"/>
            <p:cNvCxnSpPr/>
            <p:nvPr/>
          </p:nvCxnSpPr>
          <p:spPr>
            <a:xfrm>
              <a:off x="200025" y="4313238"/>
              <a:ext cx="2325688" cy="1587"/>
            </a:xfrm>
            <a:prstGeom prst="straightConnector1">
              <a:avLst/>
            </a:prstGeom>
            <a:noFill/>
            <a:ln w="57225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74" name="Google Shape;174;p15"/>
            <p:cNvCxnSpPr/>
            <p:nvPr/>
          </p:nvCxnSpPr>
          <p:spPr>
            <a:xfrm>
              <a:off x="5057775" y="5324475"/>
              <a:ext cx="2325688" cy="1588"/>
            </a:xfrm>
            <a:prstGeom prst="straightConnector1">
              <a:avLst/>
            </a:prstGeom>
            <a:noFill/>
            <a:ln w="57225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75" name="Google Shape;175;p15"/>
            <p:cNvCxnSpPr/>
            <p:nvPr/>
          </p:nvCxnSpPr>
          <p:spPr>
            <a:xfrm>
              <a:off x="5213350" y="3087688"/>
              <a:ext cx="852488" cy="715962"/>
            </a:xfrm>
            <a:prstGeom prst="straightConnector1">
              <a:avLst/>
            </a:prstGeom>
            <a:noFill/>
            <a:ln w="57225" cap="rnd" cmpd="sng">
              <a:solidFill>
                <a:srgbClr val="000000"/>
              </a:solidFill>
              <a:prstDash val="dot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76" name="Google Shape;176;p15"/>
            <p:cNvCxnSpPr/>
            <p:nvPr/>
          </p:nvCxnSpPr>
          <p:spPr>
            <a:xfrm>
              <a:off x="5213350" y="4251325"/>
              <a:ext cx="774700" cy="1588"/>
            </a:xfrm>
            <a:prstGeom prst="straightConnector1">
              <a:avLst/>
            </a:prstGeom>
            <a:noFill/>
            <a:ln w="57225" cap="rnd" cmpd="sng">
              <a:solidFill>
                <a:srgbClr val="000000"/>
              </a:solidFill>
              <a:prstDash val="dot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77" name="Google Shape;177;p15"/>
            <p:cNvCxnSpPr/>
            <p:nvPr/>
          </p:nvCxnSpPr>
          <p:spPr>
            <a:xfrm rot="10800000" flipH="1">
              <a:off x="4979988" y="4605338"/>
              <a:ext cx="1008062" cy="454025"/>
            </a:xfrm>
            <a:prstGeom prst="straightConnector1">
              <a:avLst/>
            </a:prstGeom>
            <a:noFill/>
            <a:ln w="57225" cap="rnd" cmpd="sng">
              <a:solidFill>
                <a:srgbClr val="000000"/>
              </a:solidFill>
              <a:prstDash val="dot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178" name="Google Shape;17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/>
              <a:t> </a:t>
            </a:r>
            <a:endParaRPr sz="1800"/>
          </a:p>
        </p:txBody>
      </p:sp>
      <p:sp>
        <p:nvSpPr>
          <p:cNvPr id="179" name="Google Shape;179;p15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program runs?</a:t>
            </a:r>
            <a:endParaRPr sz="4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types of errors do you encounter while executing C program?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errors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errors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Runtime errors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 - 4</a:t>
            </a:r>
            <a:endParaRPr sz="4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types of errors do you encounter while executing C program?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errors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errors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Runtime errors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solution- 4</a:t>
            </a:r>
            <a:endParaRPr sz="4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Hint:Solution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148442" y="8001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269875" marR="0" lvl="0" indent="-2698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Errors:</a:t>
            </a:r>
            <a:endParaRPr/>
          </a:p>
          <a:p>
            <a:pPr marL="636588" marR="0" lvl="1" indent="-244475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F6FC6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Errors in grammar of the language</a:t>
            </a:r>
            <a:endParaRPr/>
          </a:p>
          <a:p>
            <a:pPr marL="269875" marR="0" lvl="0" indent="-269875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0BD0D9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Runtime error:</a:t>
            </a:r>
            <a:endParaRPr/>
          </a:p>
          <a:p>
            <a:pPr marL="636588" marR="0" lvl="1" indent="-244475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F6FC6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there are no syntax errors, but the program can’t complete execution</a:t>
            </a:r>
            <a:endParaRPr/>
          </a:p>
          <a:p>
            <a:pPr marL="914400" marR="0" lvl="2" indent="-246062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rgbClr val="009DD9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Divide by zero</a:t>
            </a:r>
            <a:endParaRPr/>
          </a:p>
          <a:p>
            <a:pPr marL="914400" marR="0" lvl="2" indent="-246062" algn="l" rtl="0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rgbClr val="009DD9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Invalid input data</a:t>
            </a:r>
            <a:endParaRPr/>
          </a:p>
          <a:p>
            <a:pPr marL="269875" marR="0" lvl="0" indent="-269875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0BD0D9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errors:</a:t>
            </a:r>
            <a:endParaRPr/>
          </a:p>
          <a:p>
            <a:pPr marL="636588" marR="0" lvl="1" indent="-244475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F6FC6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program completes execution, but delivers incorrect results</a:t>
            </a:r>
            <a:endParaRPr/>
          </a:p>
          <a:p>
            <a:pPr marL="636588" marR="0" lvl="1" indent="-244475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0F6FC6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Incorrect usage of parentheses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one is better to use: Compiler or interpreter?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Depends on the requirement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 - 5</a:t>
            </a:r>
            <a:endParaRPr sz="4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one is better to use: Compiler or interpreter?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Depends on the requirement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solution- 5</a:t>
            </a:r>
            <a:endParaRPr sz="4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Hint : solution</a:t>
            </a:r>
            <a:endParaRPr sz="4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389700" y="636905"/>
            <a:ext cx="7772400" cy="450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269875" marR="0" lvl="0" indent="-2698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Compilation:</a:t>
            </a:r>
            <a:endParaRPr/>
          </a:p>
          <a:p>
            <a:pPr marL="636588" marR="0" lvl="1" indent="-2444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errors caught before running the program</a:t>
            </a:r>
            <a:endParaRPr/>
          </a:p>
          <a:p>
            <a:pPr marL="636588" marR="0" lvl="1" indent="-2444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 performance</a:t>
            </a:r>
            <a:endParaRPr/>
          </a:p>
          <a:p>
            <a:pPr marL="636588" marR="0" lvl="1" indent="-2444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Decisions made once, at compile time</a:t>
            </a:r>
            <a:endParaRPr/>
          </a:p>
          <a:p>
            <a:pPr marL="269875" marR="0" lvl="0" indent="-26987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BD0D9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Interpretation:</a:t>
            </a:r>
            <a:endParaRPr/>
          </a:p>
          <a:p>
            <a:pPr marL="636588" marR="0" lvl="1" indent="-2444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 diagnostics (error messages)</a:t>
            </a:r>
            <a:endParaRPr/>
          </a:p>
          <a:p>
            <a:pPr marL="636588" marR="0" lvl="1" indent="-2444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flexibility</a:t>
            </a:r>
            <a:endParaRPr/>
          </a:p>
          <a:p>
            <a:pPr marL="636588" marR="0" lvl="1" indent="-2444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Supports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late binding 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(delaying decisions about program implementation until runtime) </a:t>
            </a:r>
            <a:endParaRPr/>
          </a:p>
          <a:p>
            <a:pPr marL="914400" marR="0" lvl="2" indent="-2460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9DD9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better cope with PLs where type and size of variables depend on input</a:t>
            </a:r>
            <a:endParaRPr/>
          </a:p>
          <a:p>
            <a:pPr marL="636588" marR="0" lvl="1" indent="-2444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Supports creation/modification of program code on the fly (e.g. Lisp, Prolog)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of the following is basic data type?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1,2,4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1,2,3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 - 6</a:t>
            </a:r>
            <a:endParaRPr sz="4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Today we are going to cover -</a:t>
            </a:r>
            <a:endParaRPr/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Basics of ‘C’- Recap</a:t>
            </a:r>
            <a:endParaRPr/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Loops in ‘C’ -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Recap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 Knowledge check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3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of the following is basic data type?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1,2,4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1,2,3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3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Solution- 6</a:t>
            </a:r>
            <a:endParaRPr sz="4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</p:txBody>
      </p:sp>
      <p:pic>
        <p:nvPicPr>
          <p:cNvPr id="242" name="Google Shape;24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587" y="636905"/>
            <a:ext cx="6257925" cy="4353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Operator precedence and associativity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26" descr="E:\CP1\op pre.bm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545" y="729280"/>
            <a:ext cx="7010400" cy="4414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Simple C++ program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7"/>
          <p:cNvSpPr txBox="1"/>
          <p:nvPr/>
        </p:nvSpPr>
        <p:spPr>
          <a:xfrm>
            <a:off x="457200" y="762000"/>
            <a:ext cx="8229600" cy="405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7"/>
          <p:cNvSpPr txBox="1"/>
          <p:nvPr/>
        </p:nvSpPr>
        <p:spPr>
          <a:xfrm>
            <a:off x="-27296" y="790235"/>
            <a:ext cx="4599296" cy="3936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146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Arial"/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  <a:t>C</a:t>
            </a:r>
            <a:endParaRPr/>
          </a:p>
          <a:p>
            <a:pPr marL="273050" marR="0" lvl="0" indent="-2714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040"/>
              <a:buFont typeface="Arial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/* my first program in C */</a:t>
            </a:r>
            <a:endParaRPr/>
          </a:p>
          <a:p>
            <a:pPr marL="273050" marR="0" lvl="0" indent="-2714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040"/>
              <a:buFont typeface="Arial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#include &lt;stdio.h&gt; </a:t>
            </a:r>
            <a:endParaRPr/>
          </a:p>
          <a:p>
            <a:pPr marL="273050" marR="0" lvl="0" indent="-2714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Arial"/>
              <a:buNone/>
            </a:pPr>
            <a:endParaRPr sz="2400" b="0" i="0" u="none" strike="noStrike" cap="none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3050" marR="0" lvl="0" indent="-2714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040"/>
              <a:buFont typeface="Arial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int main() </a:t>
            </a:r>
            <a:endParaRPr/>
          </a:p>
          <a:p>
            <a:pPr marL="273050" marR="0" lvl="0" indent="-2714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040"/>
              <a:buFont typeface="Arial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{ </a:t>
            </a:r>
            <a:endParaRPr/>
          </a:p>
          <a:p>
            <a:pPr marL="273050" marR="0" lvl="0" indent="-2714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040"/>
              <a:buFont typeface="Arial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	printf(“Welcome to C….\n"); </a:t>
            </a:r>
            <a:endParaRPr/>
          </a:p>
          <a:p>
            <a:pPr marL="273050" marR="0" lvl="0" indent="-2714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040"/>
              <a:buFont typeface="Arial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	return 0; </a:t>
            </a:r>
            <a:endParaRPr sz="2400" b="0" i="0" u="none" strike="noStrike" cap="none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3050" marR="0" lvl="0" indent="-27146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040"/>
              <a:buFont typeface="Arial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}</a:t>
            </a:r>
            <a:endParaRPr/>
          </a:p>
        </p:txBody>
      </p:sp>
      <p:sp>
        <p:nvSpPr>
          <p:cNvPr id="265" name="Google Shape;265;p27"/>
          <p:cNvSpPr txBox="1"/>
          <p:nvPr/>
        </p:nvSpPr>
        <p:spPr>
          <a:xfrm>
            <a:off x="4258101" y="762000"/>
            <a:ext cx="4995081" cy="418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4131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  <a:t>C++</a:t>
            </a:r>
            <a:endParaRPr dirty="0"/>
          </a:p>
          <a:p>
            <a:pPr marL="342900" marR="0" lvl="0" indent="-34131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/*my first program in C++*/</a:t>
            </a:r>
            <a:endParaRPr sz="2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131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#</a:t>
            </a:r>
            <a:r>
              <a:rPr lang="en-US" sz="2400" b="0" i="0" u="none" strike="noStrike" cap="none" dirty="0" smtClean="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include&lt;</a:t>
            </a:r>
            <a:r>
              <a:rPr lang="en-US" sz="2400" b="0" i="0" u="none" strike="noStrike" cap="none" dirty="0" err="1" smtClean="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iostream</a:t>
            </a:r>
            <a:r>
              <a:rPr lang="en-US" sz="2400" b="0" i="0" u="none" strike="noStrike" cap="none" dirty="0" smtClean="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&gt;</a:t>
            </a:r>
            <a:endParaRPr dirty="0"/>
          </a:p>
          <a:p>
            <a:pPr marL="342900" marR="0" lvl="0" indent="-34131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using namespace 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std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;</a:t>
            </a:r>
            <a:endParaRPr dirty="0"/>
          </a:p>
          <a:p>
            <a:pPr marL="342900" marR="0" lvl="0" indent="-34131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int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 main()</a:t>
            </a:r>
            <a:endParaRPr dirty="0"/>
          </a:p>
          <a:p>
            <a:pPr marL="342900" marR="0" lvl="0" indent="-34131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 dirty="0"/>
          </a:p>
          <a:p>
            <a:pPr marL="342900" marR="0" lvl="0" indent="-34131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0" i="0" u="none" strike="noStrike" cap="none" dirty="0" err="1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cout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&lt;&lt; “Welcome to C++…. \n”;</a:t>
            </a:r>
            <a:endParaRPr dirty="0"/>
          </a:p>
          <a:p>
            <a:pPr marL="342900" marR="0" lvl="0" indent="-34131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	return 0;</a:t>
            </a:r>
            <a:endParaRPr sz="2400" b="0" i="0" u="none" strike="noStrike" cap="none" dirty="0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131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} </a:t>
            </a:r>
            <a:endParaRPr dirty="0"/>
          </a:p>
          <a:p>
            <a:pPr marL="342900" marR="0" lvl="0" indent="-3413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FB08C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FB08C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dirty="0"/>
          </a:p>
          <a:p>
            <a:pPr marL="342900" marR="0" lvl="0" indent="-3413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8FB08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66" name="Google Shape;266;p27"/>
          <p:cNvCxnSpPr/>
          <p:nvPr/>
        </p:nvCxnSpPr>
        <p:spPr>
          <a:xfrm>
            <a:off x="4244455" y="636905"/>
            <a:ext cx="13646" cy="4506595"/>
          </a:xfrm>
          <a:prstGeom prst="straightConnector1">
            <a:avLst/>
          </a:prstGeom>
          <a:noFill/>
          <a:ln w="38100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Output operator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8"/>
          <p:cNvSpPr txBox="1"/>
          <p:nvPr/>
        </p:nvSpPr>
        <p:spPr>
          <a:xfrm>
            <a:off x="389700" y="729280"/>
            <a:ext cx="8229600" cy="4414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1463" marR="0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statement   			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1463" marR="0" lvl="0" indent="-271463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8FB08C"/>
              </a:buClr>
              <a:buSzPts val="1700"/>
              <a:buFont typeface="Arial"/>
              <a:buNone/>
            </a:pPr>
            <a:r>
              <a:rPr lang="en-US" sz="2000" b="0" i="0" u="none" strike="noStrike" cap="none">
                <a:solidFill>
                  <a:srgbClr val="8FB08C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2000" b="0" i="0" u="none" strike="noStrike" cap="non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cout&lt;&lt; “C++ is better than C. \n”; </a:t>
            </a:r>
            <a:endParaRPr/>
          </a:p>
          <a:p>
            <a:pPr marL="271463" marR="0" lvl="0" indent="-269875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statement causes the string in quotation marks to be displayed on screen.</a:t>
            </a:r>
            <a:endParaRPr/>
          </a:p>
          <a:p>
            <a:pPr marL="271463" marR="0" lvl="0" indent="-269875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8FB08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1463" marR="0" lvl="0" indent="-269875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3050" marR="0" lvl="0" indent="-271463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000" b="0" i="0" u="none" strike="noStrike" cap="none">
              <a:solidFill>
                <a:srgbClr val="8FB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6112" y="1863725"/>
            <a:ext cx="4676775" cy="32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9"/>
          <p:cNvSpPr txBox="1"/>
          <p:nvPr/>
        </p:nvSpPr>
        <p:spPr>
          <a:xfrm>
            <a:off x="389700" y="729280"/>
            <a:ext cx="8229600" cy="4414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1463" marR="0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 display value of variable a in c++ like following? </a:t>
            </a:r>
            <a:endParaRPr/>
          </a:p>
          <a:p>
            <a:pPr marL="0" marR="0" lvl="1" indent="-10795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8FB08C"/>
                </a:solidFill>
                <a:latin typeface="Arial"/>
                <a:ea typeface="Arial"/>
                <a:cs typeface="Arial"/>
                <a:sym typeface="Arial"/>
              </a:rPr>
              <a:t>  Value of a = 5 </a:t>
            </a:r>
            <a:endParaRPr/>
          </a:p>
          <a:p>
            <a:pPr marL="0" marR="0" lvl="1" indent="-10795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8FB08C"/>
                </a:solidFill>
                <a:latin typeface="Arial"/>
                <a:ea typeface="Arial"/>
                <a:cs typeface="Arial"/>
                <a:sym typeface="Arial"/>
              </a:rPr>
              <a:t>Hint : In c , printf(“Value of a= %d” , a);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rgbClr val="8FB08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1463" marR="0" lvl="0" indent="-269875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3050" marR="0" lvl="0" indent="-271463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000" b="0" i="0" u="none" strike="noStrike" cap="none">
              <a:solidFill>
                <a:srgbClr val="8FB0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0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0"/>
          <p:cNvSpPr txBox="1"/>
          <p:nvPr/>
        </p:nvSpPr>
        <p:spPr>
          <a:xfrm>
            <a:off x="389700" y="729280"/>
            <a:ext cx="8229600" cy="4414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1463" marR="0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 display value of variable a in c++ like following? </a:t>
            </a:r>
            <a:endParaRPr/>
          </a:p>
          <a:p>
            <a:pPr marL="0" marR="0" lvl="1" indent="-10795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8FB08C"/>
                </a:solidFill>
                <a:latin typeface="Arial"/>
                <a:ea typeface="Arial"/>
                <a:cs typeface="Arial"/>
                <a:sym typeface="Arial"/>
              </a:rPr>
              <a:t>  Value of a = 5 </a:t>
            </a:r>
            <a:endParaRPr/>
          </a:p>
          <a:p>
            <a:pPr marL="0" marR="0" lvl="1" indent="-10795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8FB08C"/>
                </a:solidFill>
                <a:latin typeface="Arial"/>
                <a:ea typeface="Arial"/>
                <a:cs typeface="Arial"/>
                <a:sym typeface="Arial"/>
              </a:rPr>
              <a:t>Hint : In c , printf(“Value of a= %d” , a);</a:t>
            </a:r>
            <a:endParaRPr/>
          </a:p>
          <a:p>
            <a:pPr marL="0" marR="0" lvl="1" indent="-10795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8FB08C"/>
                </a:solidFill>
                <a:latin typeface="Arial"/>
                <a:ea typeface="Arial"/>
                <a:cs typeface="Arial"/>
                <a:sym typeface="Arial"/>
              </a:rPr>
              <a:t>cout&lt;&lt; “Value of a”&lt;&lt;a;</a:t>
            </a:r>
            <a:endParaRPr sz="2000" b="0" i="0" u="none" strike="noStrike" cap="none">
              <a:solidFill>
                <a:srgbClr val="8FB08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1463" marR="0" lvl="0" indent="-269875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3050" marR="0" lvl="0" indent="-271463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000" b="0" i="0" u="none" strike="noStrike" cap="none">
              <a:solidFill>
                <a:srgbClr val="8FB0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Input operator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389700" y="729280"/>
            <a:ext cx="8229600" cy="4414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1463" marR="0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statement   			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8FB08C"/>
                </a:solidFill>
                <a:latin typeface="Arial"/>
                <a:ea typeface="Arial"/>
                <a:cs typeface="Arial"/>
                <a:sym typeface="Arial"/>
              </a:rPr>
              <a:t>			cin&gt;&gt; number;</a:t>
            </a:r>
            <a:endParaRPr/>
          </a:p>
          <a:p>
            <a:pPr marL="273050" marR="0" lvl="0" indent="-271463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8FB08C"/>
              </a:buClr>
              <a:buSzPts val="1700"/>
              <a:buFont typeface="Arial"/>
              <a:buNone/>
            </a:pPr>
            <a:r>
              <a:rPr lang="en-US" sz="2000" b="0" i="0" u="none" strike="noStrike" cap="none">
                <a:solidFill>
                  <a:srgbClr val="8FB08C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an input statement and causes the program to wait for the user to type in a input.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1463" marR="0" lvl="0" indent="-271463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rgbClr val="8FB08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marR="0" lvl="0" indent="-271463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000" b="0" i="0" u="none" strike="noStrike" cap="none">
              <a:solidFill>
                <a:srgbClr val="8FB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367" y="2278750"/>
            <a:ext cx="73215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389700" y="729280"/>
            <a:ext cx="8229600" cy="4414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1463" marR="0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 accept value of variables a,b from user in c++ like following? </a:t>
            </a:r>
            <a:endParaRPr/>
          </a:p>
          <a:p>
            <a:pPr marL="0" marR="0" lvl="1" indent="-10795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8FB08C"/>
                </a:solidFill>
                <a:latin typeface="Arial"/>
                <a:ea typeface="Arial"/>
                <a:cs typeface="Arial"/>
                <a:sym typeface="Arial"/>
              </a:rPr>
              <a:t>Hint : In c , scanf(“%d%d” , &amp;a, &amp;b);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None/>
            </a:pPr>
            <a:endParaRPr sz="2000" b="0" i="0" u="none" strike="noStrike" cap="none">
              <a:solidFill>
                <a:srgbClr val="8FB08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1463" marR="0" lvl="0" indent="-269875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3050" marR="0" lvl="0" indent="-271463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000" b="0" i="0" u="none" strike="noStrike" cap="none">
              <a:solidFill>
                <a:srgbClr val="8FB0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3"/>
          <p:cNvSpPr txBox="1"/>
          <p:nvPr/>
        </p:nvSpPr>
        <p:spPr>
          <a:xfrm>
            <a:off x="389700" y="729280"/>
            <a:ext cx="8229600" cy="4414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1463" marR="0" lvl="0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 accept value of variables a,b from user in c++ like following? </a:t>
            </a:r>
            <a:endParaRPr/>
          </a:p>
          <a:p>
            <a:pPr marL="0" marR="0" lvl="1" indent="-10795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8FB08C"/>
                </a:solidFill>
                <a:latin typeface="Arial"/>
                <a:ea typeface="Arial"/>
                <a:cs typeface="Arial"/>
                <a:sym typeface="Arial"/>
              </a:rPr>
              <a:t>Hint : In c , scanf(“%d%d” , &amp;a, &amp;b);</a:t>
            </a:r>
            <a:endParaRPr/>
          </a:p>
          <a:p>
            <a:pPr marL="0" marR="0" lvl="1" indent="-10795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D16349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8FB08C"/>
                </a:solidFill>
                <a:latin typeface="Arial"/>
                <a:ea typeface="Arial"/>
                <a:cs typeface="Arial"/>
                <a:sym typeface="Arial"/>
              </a:rPr>
              <a:t>cin&gt;&gt;a&gt;&gt;b;</a:t>
            </a:r>
            <a:endParaRPr sz="2000" b="0" i="0" u="none" strike="noStrike" cap="none">
              <a:solidFill>
                <a:srgbClr val="8FB08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1463" marR="0" lvl="0" indent="-269875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3050" marR="0" lvl="0" indent="-271463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000" b="0" i="0" u="none" strike="noStrike" cap="none">
              <a:solidFill>
                <a:srgbClr val="8FB0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sz="3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MCQ Questions</a:t>
            </a:r>
            <a:endParaRPr sz="2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 structures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457200" y="762000"/>
            <a:ext cx="8229600" cy="405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of the instructions, statements or groups of statements in a programming language which determines the sequence of execution of other instructions or statements is called control structure.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C++ there are three Control Structures.</a:t>
            </a:r>
            <a:endParaRPr/>
          </a:p>
          <a:p>
            <a:pPr marL="3429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Structure (straight line)</a:t>
            </a:r>
            <a:endParaRPr/>
          </a:p>
          <a:p>
            <a:pPr marL="342900" marR="0" lvl="5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Selection Structure (branching)</a:t>
            </a:r>
            <a:endParaRPr/>
          </a:p>
          <a:p>
            <a:pPr marL="342900" marR="0" lvl="5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Structure (iteration or repetition)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92817" y="46610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 Structures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35" descr="E:\CP1\control structure.bm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226" y="729280"/>
            <a:ext cx="7113815" cy="4331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are the following are selection structures( branching)?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else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Nested if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1,2,3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2,3,4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7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Which are the following are selection structures( branching)?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else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Nested if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1,2,3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2,3,4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7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8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Selection Structure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8"/>
          <p:cNvSpPr txBox="1"/>
          <p:nvPr/>
        </p:nvSpPr>
        <p:spPr>
          <a:xfrm>
            <a:off x="213755" y="636905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C++ programming language provides following types of selection statements.</a:t>
            </a:r>
            <a:endParaRPr dirty="0"/>
          </a:p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statements</a:t>
            </a:r>
            <a:endParaRPr dirty="0"/>
          </a:p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.. else statements</a:t>
            </a:r>
            <a:endParaRPr dirty="0"/>
          </a:p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Nested if statements</a:t>
            </a:r>
            <a:endParaRPr dirty="0"/>
          </a:p>
          <a:p>
            <a:pPr marL="342900" marR="0" lvl="2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</a:rPr>
              <a:t>To do: </a:t>
            </a:r>
            <a:r>
              <a:rPr lang="en-US" sz="2000" b="0" i="1" u="none" strike="noStrike" cap="none" dirty="0" smtClean="0">
                <a:solidFill>
                  <a:srgbClr val="FF0000"/>
                </a:solidFill>
                <a:sym typeface="Arial"/>
              </a:rPr>
              <a:t>Learn </a:t>
            </a:r>
            <a:r>
              <a:rPr lang="en-US" sz="2000" b="0" i="1" u="none" strike="noStrike" cap="none" dirty="0">
                <a:solidFill>
                  <a:srgbClr val="FF0000"/>
                </a:solidFill>
                <a:sym typeface="Arial"/>
              </a:rPr>
              <a:t>Syntax </a:t>
            </a:r>
            <a:r>
              <a:rPr lang="en-US" sz="2000" b="0" i="1" u="none" strike="noStrike" cap="none" dirty="0" smtClean="0">
                <a:solidFill>
                  <a:srgbClr val="FF0000"/>
                </a:solidFill>
                <a:sym typeface="Arial"/>
              </a:rPr>
              <a:t>of each of these types</a:t>
            </a:r>
            <a:endParaRPr sz="2000" b="0" i="1" u="none" strike="noStrike" cap="none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213755" y="2189638"/>
            <a:ext cx="256672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 statements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Selection Structure (Switch)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9"/>
          <p:cNvSpPr txBox="1"/>
          <p:nvPr/>
        </p:nvSpPr>
        <p:spPr>
          <a:xfrm>
            <a:off x="213755" y="636905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2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457200" y="762000"/>
            <a:ext cx="82296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statement allows a variable to be tested for equality against a list of values.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value is called a case, and the variable being switched on is checked for each case.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Syntax: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39" descr="E:\CP1\switch syntax.bm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9642" y="2170216"/>
            <a:ext cx="6075738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0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p40" descr="E:\CP1\switch prog.bm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7103" y="729279"/>
            <a:ext cx="6933063" cy="4455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1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are the entry controlled loops in C?</a:t>
            </a:r>
            <a:endParaRPr/>
          </a:p>
          <a:p>
            <a:pPr marL="4572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marL="4572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endParaRPr/>
          </a:p>
          <a:p>
            <a:pPr marL="4572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Do..while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1 ,2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2,3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1,3</a:t>
            </a:r>
            <a:endParaRPr/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1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2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2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are the entry controlled loops in C?</a:t>
            </a:r>
            <a:endParaRPr/>
          </a:p>
          <a:p>
            <a:pPr marL="4572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marL="4572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endParaRPr/>
          </a:p>
          <a:p>
            <a:pPr marL="4572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Do..while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1 ,2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2,3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1,3</a:t>
            </a:r>
            <a:endParaRPr/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2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3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are the entry controlled loops in C?</a:t>
            </a:r>
            <a:endParaRPr/>
          </a:p>
          <a:p>
            <a:pPr marL="4572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marL="4572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endParaRPr/>
          </a:p>
          <a:p>
            <a:pPr marL="457200" marR="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Do..while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1 ,2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2,3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1,3</a:t>
            </a:r>
            <a:endParaRPr/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3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 - 1</a:t>
            </a:r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1012362"/>
            <a:ext cx="8952289" cy="356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Q. Spreadsheet or Excel is which kind of software?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software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software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None of the above          </a:t>
            </a:r>
            <a:endParaRPr/>
          </a:p>
          <a:p>
            <a:pPr marL="1143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4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 output?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4"/>
          <p:cNvSpPr/>
          <p:nvPr/>
        </p:nvSpPr>
        <p:spPr>
          <a:xfrm>
            <a:off x="389700" y="636905"/>
            <a:ext cx="6468300" cy="430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a=10;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while(a&gt;20)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cout&lt;&lt;"value of a: "&lt;&lt;a&lt;&lt;endl;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a++;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cout&lt;&lt;endl&lt;&lt;"end of program";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5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5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 output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45" descr="E:\ashwin\VJTI\CP1\while prog.bmp"/>
          <p:cNvPicPr preferRelativeResize="0"/>
          <p:nvPr/>
        </p:nvPicPr>
        <p:blipFill rotWithShape="1">
          <a:blip r:embed="rId3">
            <a:alphaModFix/>
          </a:blip>
          <a:srcRect t="66077"/>
          <a:stretch/>
        </p:blipFill>
        <p:spPr>
          <a:xfrm>
            <a:off x="389700" y="1173707"/>
            <a:ext cx="7772400" cy="2326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6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6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 output?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6"/>
          <p:cNvSpPr/>
          <p:nvPr/>
        </p:nvSpPr>
        <p:spPr>
          <a:xfrm>
            <a:off x="389700" y="636905"/>
            <a:ext cx="64683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a=10;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cout&lt;&lt;"value of a: "&lt;&lt;a&lt;&lt;endl;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a++;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}while(a&gt;20);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cout&lt;&lt;endl&lt;&lt;"end of program";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7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 output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" name="Google Shape;411;p47" descr="E:\ashwin\VJTI\CP1\while prog.bmp"/>
          <p:cNvPicPr preferRelativeResize="0"/>
          <p:nvPr/>
        </p:nvPicPr>
        <p:blipFill rotWithShape="1">
          <a:blip r:embed="rId3">
            <a:alphaModFix/>
          </a:blip>
          <a:srcRect t="66077"/>
          <a:stretch/>
        </p:blipFill>
        <p:spPr>
          <a:xfrm>
            <a:off x="389700" y="1173707"/>
            <a:ext cx="7772400" cy="2326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8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8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 output?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8"/>
          <p:cNvSpPr/>
          <p:nvPr/>
        </p:nvSpPr>
        <p:spPr>
          <a:xfrm>
            <a:off x="389700" y="636905"/>
            <a:ext cx="646830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for( int a=10; a&lt;20;a++)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cout&lt;&lt;"value of a: "&lt;&lt;a&lt;&lt;endl;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 output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5" name="Google Shape;425;p49" descr="E:\ashwin\VJTI\CP1\while prog.bmp"/>
          <p:cNvPicPr preferRelativeResize="0"/>
          <p:nvPr/>
        </p:nvPicPr>
        <p:blipFill rotWithShape="1">
          <a:blip r:embed="rId3">
            <a:alphaModFix/>
          </a:blip>
          <a:srcRect t="66077"/>
          <a:stretch/>
        </p:blipFill>
        <p:spPr>
          <a:xfrm>
            <a:off x="389700" y="1173707"/>
            <a:ext cx="7772400" cy="2326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0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50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Nested loops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0"/>
          <p:cNvSpPr/>
          <p:nvPr/>
        </p:nvSpPr>
        <p:spPr>
          <a:xfrm>
            <a:off x="389700" y="636905"/>
            <a:ext cx="64683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for( int a=1; a&lt;5;a++)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for(int b=1;b&lt;3;b++)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cout&lt;&lt;"value of a: "&lt;&lt;a&lt;&lt;" "&lt;&lt;b&lt;&lt;endl;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cout&lt;&lt;"value of b"&lt;&lt;b;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cout&lt;&lt;"value of b";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cout&lt;&lt;endl&lt;&lt;"end of program";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0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50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Nested loops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0"/>
          <p:cNvSpPr/>
          <p:nvPr/>
        </p:nvSpPr>
        <p:spPr>
          <a:xfrm>
            <a:off x="389700" y="636905"/>
            <a:ext cx="6468300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Other kind of nesting is combination of the following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Do …while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For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while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4969828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1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51"/>
          <p:cNvSpPr txBox="1">
            <a:spLocks noGrp="1"/>
          </p:cNvSpPr>
          <p:nvPr>
            <p:ph type="title"/>
          </p:nvPr>
        </p:nvSpPr>
        <p:spPr>
          <a:xfrm>
            <a:off x="287075" y="92375"/>
            <a:ext cx="6937995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1"/>
          <p:cNvSpPr txBox="1"/>
          <p:nvPr/>
        </p:nvSpPr>
        <p:spPr>
          <a:xfrm>
            <a:off x="94468" y="746802"/>
            <a:ext cx="8952289" cy="439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What will be the value of y after second statement is executed?</a:t>
            </a:r>
            <a:endParaRPr sz="2000" dirty="0">
              <a:latin typeface="+mn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a=5,b=3,m=6;</a:t>
            </a:r>
            <a:endParaRPr sz="2000" dirty="0">
              <a:latin typeface="+mn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+mn-lt"/>
                <a:ea typeface="Calibri"/>
                <a:cs typeface="Calibri"/>
                <a:sym typeface="Calibri"/>
              </a:rPr>
              <a:t>y=a*++b/2+m%2</a:t>
            </a:r>
            <a:endParaRPr sz="2000" b="0" i="0" u="none" strike="noStrike" cap="none" dirty="0">
              <a:solidFill>
                <a:srgbClr val="00000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2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52"/>
          <p:cNvSpPr txBox="1">
            <a:spLocks noGrp="1"/>
          </p:cNvSpPr>
          <p:nvPr>
            <p:ph type="title"/>
          </p:nvPr>
        </p:nvSpPr>
        <p:spPr>
          <a:xfrm>
            <a:off x="287075" y="92375"/>
            <a:ext cx="6937995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52"/>
          <p:cNvSpPr txBox="1"/>
          <p:nvPr/>
        </p:nvSpPr>
        <p:spPr>
          <a:xfrm>
            <a:off x="94468" y="746802"/>
            <a:ext cx="8952289" cy="439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will be the value of y after second statement is executed?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a=5,b=3,m=6;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y=a*++b/2+m%2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52"/>
          <p:cNvPicPr preferRelativeResize="0"/>
          <p:nvPr/>
        </p:nvPicPr>
        <p:blipFill rotWithShape="1">
          <a:blip r:embed="rId3">
            <a:alphaModFix/>
          </a:blip>
          <a:srcRect l="25246" t="26411" r="23776" b="29746"/>
          <a:stretch/>
        </p:blipFill>
        <p:spPr>
          <a:xfrm>
            <a:off x="94468" y="1815152"/>
            <a:ext cx="6632812" cy="320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solution- 1</a:t>
            </a:r>
            <a:endParaRPr/>
          </a:p>
        </p:txBody>
      </p:sp>
      <p:sp>
        <p:nvSpPr>
          <p:cNvPr id="96" name="Google Shape;96;p5"/>
          <p:cNvSpPr txBox="1"/>
          <p:nvPr/>
        </p:nvSpPr>
        <p:spPr>
          <a:xfrm>
            <a:off x="94468" y="1012362"/>
            <a:ext cx="8952289" cy="356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Q. Spreadsheet or Excel is which kind of software?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software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Application software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None of the above          </a:t>
            </a:r>
            <a:endParaRPr/>
          </a:p>
          <a:p>
            <a:pPr marL="1143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3"/>
          <p:cNvSpPr txBox="1">
            <a:spLocks noGrp="1"/>
          </p:cNvSpPr>
          <p:nvPr>
            <p:ph type="title"/>
          </p:nvPr>
        </p:nvSpPr>
        <p:spPr>
          <a:xfrm>
            <a:off x="287075" y="92375"/>
            <a:ext cx="6937995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 the output!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4" name="Google Shape;454;p53"/>
          <p:cNvPicPr preferRelativeResize="0"/>
          <p:nvPr/>
        </p:nvPicPr>
        <p:blipFill rotWithShape="1">
          <a:blip r:embed="rId3">
            <a:alphaModFix/>
          </a:blip>
          <a:srcRect l="23672" t="26969" r="57238" b="34224"/>
          <a:stretch/>
        </p:blipFill>
        <p:spPr>
          <a:xfrm>
            <a:off x="1722555" y="667033"/>
            <a:ext cx="5377218" cy="4476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4"/>
          <p:cNvSpPr txBox="1">
            <a:spLocks noGrp="1"/>
          </p:cNvSpPr>
          <p:nvPr>
            <p:ph type="title"/>
          </p:nvPr>
        </p:nvSpPr>
        <p:spPr>
          <a:xfrm>
            <a:off x="287075" y="92375"/>
            <a:ext cx="6937995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 the output!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54"/>
          <p:cNvSpPr/>
          <p:nvPr/>
        </p:nvSpPr>
        <p:spPr>
          <a:xfrm>
            <a:off x="287075" y="1983555"/>
            <a:ext cx="6937996" cy="15388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51 51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51 50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5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55"/>
          <p:cNvSpPr txBox="1">
            <a:spLocks noGrp="1"/>
          </p:cNvSpPr>
          <p:nvPr>
            <p:ph type="title"/>
          </p:nvPr>
        </p:nvSpPr>
        <p:spPr>
          <a:xfrm>
            <a:off x="287075" y="92375"/>
            <a:ext cx="6937995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 the output!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55"/>
          <p:cNvSpPr/>
          <p:nvPr/>
        </p:nvSpPr>
        <p:spPr>
          <a:xfrm>
            <a:off x="287075" y="2599112"/>
            <a:ext cx="6937996" cy="3077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9" name="Google Shape;469;p55"/>
          <p:cNvPicPr preferRelativeResize="0"/>
          <p:nvPr/>
        </p:nvPicPr>
        <p:blipFill rotWithShape="1">
          <a:blip r:embed="rId3">
            <a:alphaModFix/>
          </a:blip>
          <a:srcRect l="23567" t="23612" r="33427" b="42431"/>
          <a:stretch/>
        </p:blipFill>
        <p:spPr>
          <a:xfrm>
            <a:off x="395784" y="636905"/>
            <a:ext cx="8147414" cy="3616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6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56"/>
          <p:cNvSpPr txBox="1">
            <a:spLocks noGrp="1"/>
          </p:cNvSpPr>
          <p:nvPr>
            <p:ph type="title"/>
          </p:nvPr>
        </p:nvSpPr>
        <p:spPr>
          <a:xfrm>
            <a:off x="287075" y="92375"/>
            <a:ext cx="6937995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 the output!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56"/>
          <p:cNvSpPr/>
          <p:nvPr/>
        </p:nvSpPr>
        <p:spPr>
          <a:xfrm>
            <a:off x="287075" y="2599112"/>
            <a:ext cx="6937996" cy="3077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7" name="Google Shape;477;p56"/>
          <p:cNvPicPr preferRelativeResize="0"/>
          <p:nvPr/>
        </p:nvPicPr>
        <p:blipFill rotWithShape="1">
          <a:blip r:embed="rId3">
            <a:alphaModFix/>
          </a:blip>
          <a:srcRect l="23567" t="23612" r="33427" b="42431"/>
          <a:stretch/>
        </p:blipFill>
        <p:spPr>
          <a:xfrm>
            <a:off x="395784" y="636905"/>
            <a:ext cx="8147414" cy="3616657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56"/>
          <p:cNvSpPr txBox="1"/>
          <p:nvPr/>
        </p:nvSpPr>
        <p:spPr>
          <a:xfrm>
            <a:off x="395784" y="4626591"/>
            <a:ext cx="30434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 CB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57"/>
          <p:cNvSpPr txBox="1">
            <a:spLocks noGrp="1"/>
          </p:cNvSpPr>
          <p:nvPr>
            <p:ph type="title"/>
          </p:nvPr>
        </p:nvSpPr>
        <p:spPr>
          <a:xfrm>
            <a:off x="287075" y="92375"/>
            <a:ext cx="6937995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 the output!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57"/>
          <p:cNvSpPr/>
          <p:nvPr/>
        </p:nvSpPr>
        <p:spPr>
          <a:xfrm>
            <a:off x="287075" y="1060232"/>
            <a:ext cx="6937996" cy="33855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 ()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int i=5;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while(i=5)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cout&lt;&lt;i&lt;&lt;endl;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i--;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8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8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Coding Questions Time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58"/>
          <p:cNvSpPr txBox="1"/>
          <p:nvPr/>
        </p:nvSpPr>
        <p:spPr>
          <a:xfrm>
            <a:off x="94468" y="811500"/>
            <a:ext cx="8952289" cy="4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1.Write a program in C++ to swap two numbers without taking third variable.</a:t>
            </a: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Sample Output: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Swap two numbers 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1st number : 25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2nd number : 39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swapping the 1st number is : 39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swapping the 2nd number is : 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u="none" strike="noStrike" cap="non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32279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8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8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Coding Questions </a:t>
            </a:r>
            <a:r>
              <a:rPr lang="en-US" sz="24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Time – For students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58"/>
          <p:cNvSpPr txBox="1"/>
          <p:nvPr/>
        </p:nvSpPr>
        <p:spPr>
          <a:xfrm>
            <a:off x="94468" y="811500"/>
            <a:ext cx="8952289" cy="4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1. Write a program in C++ to convert temperature in Celsius to Fahrenheit. 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Sample Output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Convert temperature in Celsius to Fahrenheit :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Input the temperature in Celsius : 35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temperature in Celsius : 35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temperature in Fahrenheit : 95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1570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8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8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Coding Questions Time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58"/>
          <p:cNvSpPr txBox="1"/>
          <p:nvPr/>
        </p:nvSpPr>
        <p:spPr>
          <a:xfrm>
            <a:off x="94468" y="811500"/>
            <a:ext cx="8952289" cy="4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1600" b="1" dirty="0">
                <a:latin typeface="Calibri" pitchFamily="34" charset="0"/>
                <a:cs typeface="Calibri" pitchFamily="34" charset="0"/>
              </a:rPr>
              <a:t>Write a </a:t>
            </a:r>
            <a:r>
              <a:rPr lang="en-IN" sz="1600" b="1" dirty="0">
                <a:latin typeface="Calibri" pitchFamily="34" charset="0"/>
                <a:ea typeface="Calibri"/>
                <a:cs typeface="Calibri" pitchFamily="34" charset="0"/>
              </a:rPr>
              <a:t>program</a:t>
            </a:r>
            <a:r>
              <a:rPr lang="en-IN" sz="1600" b="1" dirty="0">
                <a:latin typeface="Calibri" pitchFamily="34" charset="0"/>
                <a:cs typeface="Calibri" pitchFamily="34" charset="0"/>
              </a:rPr>
              <a:t> to check whether given character is a vowel, integer or special character using if-else statement</a:t>
            </a: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0"/>
            <a:endParaRPr lang="en-IN" sz="1600" dirty="0" smtClean="0"/>
          </a:p>
          <a:p>
            <a:r>
              <a:rPr lang="en-IN" sz="1600" dirty="0"/>
              <a:t>Input: Enter a character : e /E</a:t>
            </a:r>
          </a:p>
          <a:p>
            <a:r>
              <a:rPr lang="en-IN" sz="1600" dirty="0"/>
              <a:t>Output: ‘E’ is a vowel</a:t>
            </a:r>
          </a:p>
          <a:p>
            <a:r>
              <a:rPr lang="en-IN" sz="1600" dirty="0"/>
              <a:t> </a:t>
            </a:r>
          </a:p>
          <a:p>
            <a:r>
              <a:rPr lang="en-IN" sz="1600" dirty="0"/>
              <a:t>Input: Enter a character: 7</a:t>
            </a:r>
          </a:p>
          <a:p>
            <a:r>
              <a:rPr lang="en-IN" sz="1600" dirty="0"/>
              <a:t>Output: 7 is a digit</a:t>
            </a:r>
          </a:p>
          <a:p>
            <a:r>
              <a:rPr lang="en-IN" sz="1600" dirty="0"/>
              <a:t> </a:t>
            </a:r>
          </a:p>
          <a:p>
            <a:r>
              <a:rPr lang="en-IN" sz="1600" dirty="0" err="1"/>
              <a:t>Input:Enter</a:t>
            </a:r>
            <a:r>
              <a:rPr lang="en-IN" sz="1600" dirty="0"/>
              <a:t> a character: &amp;</a:t>
            </a:r>
          </a:p>
          <a:p>
            <a:r>
              <a:rPr lang="en-IN" sz="1600" dirty="0"/>
              <a:t>output: &amp; is a special character</a:t>
            </a:r>
          </a:p>
          <a:p>
            <a:pPr lvl="0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991341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8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8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Coding Questions </a:t>
            </a:r>
            <a:r>
              <a:rPr lang="en-US" sz="24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Time – For students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58"/>
          <p:cNvSpPr txBox="1"/>
          <p:nvPr/>
        </p:nvSpPr>
        <p:spPr>
          <a:xfrm>
            <a:off x="94468" y="811500"/>
            <a:ext cx="8952289" cy="4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1600" b="1" dirty="0"/>
              <a:t>Write a C++ program to accept marks of 5 subjects for a student. Calculate the total and percentage of marks, also decide grade of student depending on the percentage using nested if-else </a:t>
            </a:r>
            <a:r>
              <a:rPr lang="en-IN" sz="1600" b="1" dirty="0" smtClean="0"/>
              <a:t>statement. Consider grade range as per your assumption.</a:t>
            </a:r>
          </a:p>
          <a:p>
            <a:r>
              <a:rPr lang="en-IN" sz="1600" dirty="0"/>
              <a:t>Input : Enter marks of student:</a:t>
            </a:r>
          </a:p>
          <a:p>
            <a:r>
              <a:rPr lang="en-IN" sz="1600" dirty="0"/>
              <a:t>            Sub1</a:t>
            </a:r>
            <a:r>
              <a:rPr lang="en-IN" sz="1600" dirty="0" smtClean="0"/>
              <a:t>: 80</a:t>
            </a:r>
            <a:endParaRPr lang="en-IN" sz="1600" dirty="0"/>
          </a:p>
          <a:p>
            <a:r>
              <a:rPr lang="en-IN" sz="1600" dirty="0"/>
              <a:t>            </a:t>
            </a:r>
            <a:r>
              <a:rPr lang="en-IN" sz="1600" dirty="0" smtClean="0"/>
              <a:t>Sub2:90</a:t>
            </a:r>
            <a:endParaRPr lang="en-IN" sz="1600" dirty="0"/>
          </a:p>
          <a:p>
            <a:r>
              <a:rPr lang="en-IN" sz="1600" dirty="0"/>
              <a:t>            </a:t>
            </a:r>
            <a:r>
              <a:rPr lang="en-IN" sz="1600" dirty="0" smtClean="0"/>
              <a:t>Sub3:85</a:t>
            </a:r>
            <a:endParaRPr lang="en-IN" sz="1600" dirty="0"/>
          </a:p>
          <a:p>
            <a:r>
              <a:rPr lang="en-IN" sz="1600" dirty="0"/>
              <a:t>            </a:t>
            </a:r>
            <a:r>
              <a:rPr lang="en-IN" sz="1600" dirty="0" smtClean="0"/>
              <a:t>Sub4:90</a:t>
            </a:r>
            <a:endParaRPr lang="en-IN" sz="1600" dirty="0"/>
          </a:p>
          <a:p>
            <a:r>
              <a:rPr lang="en-IN" sz="1600" dirty="0"/>
              <a:t>            Sub5</a:t>
            </a:r>
            <a:r>
              <a:rPr lang="en-IN" sz="1600" dirty="0" smtClean="0"/>
              <a:t>: 85</a:t>
            </a:r>
            <a:endParaRPr lang="en-IN" sz="1600" dirty="0"/>
          </a:p>
          <a:p>
            <a:r>
              <a:rPr lang="en-IN" sz="1600" dirty="0"/>
              <a:t>           </a:t>
            </a:r>
          </a:p>
          <a:p>
            <a:r>
              <a:rPr lang="en-IN" sz="1600" dirty="0"/>
              <a:t>Output: Total marks </a:t>
            </a:r>
            <a:r>
              <a:rPr lang="en-IN" sz="1600" dirty="0" smtClean="0"/>
              <a:t>=430 </a:t>
            </a:r>
            <a:r>
              <a:rPr lang="en-IN" sz="1600" dirty="0"/>
              <a:t>out of 500</a:t>
            </a:r>
          </a:p>
          <a:p>
            <a:r>
              <a:rPr lang="en-IN" sz="1600" dirty="0"/>
              <a:t>              Percentage marks: </a:t>
            </a:r>
            <a:r>
              <a:rPr lang="en-IN" sz="1600" dirty="0" smtClean="0"/>
              <a:t>86.0</a:t>
            </a:r>
            <a:endParaRPr lang="en-IN" sz="1600" dirty="0"/>
          </a:p>
          <a:p>
            <a:r>
              <a:rPr lang="en-IN" sz="1600" dirty="0"/>
              <a:t>              Grade obtained : </a:t>
            </a:r>
            <a:r>
              <a:rPr lang="en-IN" sz="1600" dirty="0"/>
              <a:t>A</a:t>
            </a:r>
            <a:endParaRPr lang="en-IN" sz="1600" dirty="0"/>
          </a:p>
          <a:p>
            <a:pPr lvl="0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041004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8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8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Coding Questions Time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58"/>
          <p:cNvSpPr txBox="1"/>
          <p:nvPr/>
        </p:nvSpPr>
        <p:spPr>
          <a:xfrm>
            <a:off x="94468" y="811500"/>
            <a:ext cx="8952289" cy="4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1.Write a program in C++ </a:t>
            </a:r>
            <a:r>
              <a:rPr lang="en-US" sz="1600" b="1" i="0" u="none" strike="noStrike" cap="none" dirty="0" smtClean="0">
                <a:solidFill>
                  <a:srgbClr val="000000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to </a:t>
            </a:r>
            <a:r>
              <a:rPr lang="en-IN" sz="1600" b="1" dirty="0">
                <a:latin typeface="Calibri" pitchFamily="34" charset="0"/>
                <a:cs typeface="Calibri" pitchFamily="34" charset="0"/>
              </a:rPr>
              <a:t>for menu driven calculator using switch case </a:t>
            </a: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Statement</a:t>
            </a:r>
            <a:endParaRPr sz="1600" b="1" i="0" u="none" strike="noStrike" cap="none" dirty="0" smtClean="0">
              <a:solidFill>
                <a:srgbClr val="000000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  <a:p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 dirty="0" smtClean="0">
                <a:solidFill>
                  <a:srgbClr val="000000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Menu:</a:t>
            </a:r>
          </a:p>
          <a:p>
            <a:r>
              <a:rPr lang="en-IN" sz="1600" dirty="0" smtClean="0">
                <a:latin typeface="Calibri" pitchFamily="34" charset="0"/>
                <a:cs typeface="Calibri" pitchFamily="34" charset="0"/>
              </a:rPr>
              <a:t>+ Addition</a:t>
            </a:r>
          </a:p>
          <a:p>
            <a:r>
              <a:rPr lang="en-IN" sz="1600" dirty="0" smtClean="0">
                <a:latin typeface="Calibri" pitchFamily="34" charset="0"/>
                <a:cs typeface="Calibri" pitchFamily="34" charset="0"/>
              </a:rPr>
              <a:t>- Subtraction</a:t>
            </a:r>
          </a:p>
          <a:p>
            <a:r>
              <a:rPr lang="en-IN" sz="1600" dirty="0" smtClean="0">
                <a:latin typeface="Calibri" pitchFamily="34" charset="0"/>
                <a:cs typeface="Calibri" pitchFamily="34" charset="0"/>
              </a:rPr>
              <a:t>* multiplication</a:t>
            </a:r>
          </a:p>
          <a:p>
            <a:r>
              <a:rPr lang="en-IN" sz="1600" dirty="0" smtClean="0">
                <a:latin typeface="Calibri" pitchFamily="34" charset="0"/>
                <a:cs typeface="Calibri" pitchFamily="34" charset="0"/>
              </a:rPr>
              <a:t>/ Division</a:t>
            </a:r>
          </a:p>
          <a:p>
            <a:r>
              <a:rPr lang="en-IN" sz="1600" dirty="0">
                <a:latin typeface="Calibri" pitchFamily="34" charset="0"/>
                <a:cs typeface="Calibri" pitchFamily="34" charset="0"/>
              </a:rPr>
              <a:t>Enter operator : </a:t>
            </a:r>
            <a:r>
              <a:rPr lang="en-IN" sz="1600" dirty="0" smtClean="0">
                <a:latin typeface="Calibri" pitchFamily="34" charset="0"/>
                <a:cs typeface="Calibri" pitchFamily="34" charset="0"/>
              </a:rPr>
              <a:t>-</a:t>
            </a:r>
            <a:endParaRPr lang="en-IN" sz="1600" dirty="0">
              <a:latin typeface="Calibri" pitchFamily="34" charset="0"/>
              <a:cs typeface="Calibri" pitchFamily="34" charset="0"/>
            </a:endParaRPr>
          </a:p>
          <a:p>
            <a:endParaRPr lang="en-IN" sz="1600" dirty="0">
              <a:latin typeface="Calibri" pitchFamily="34" charset="0"/>
              <a:cs typeface="Calibri" pitchFamily="34" charset="0"/>
            </a:endParaRPr>
          </a:p>
          <a:p>
            <a:r>
              <a:rPr lang="en-IN" sz="1600" dirty="0">
                <a:latin typeface="Calibri" pitchFamily="34" charset="0"/>
                <a:cs typeface="Calibri" pitchFamily="34" charset="0"/>
              </a:rPr>
              <a:t>Enter two operands: </a:t>
            </a:r>
          </a:p>
          <a:p>
            <a:r>
              <a:rPr lang="en-IN" sz="1600" dirty="0">
                <a:latin typeface="Calibri" pitchFamily="34" charset="0"/>
                <a:cs typeface="Calibri" pitchFamily="34" charset="0"/>
              </a:rPr>
              <a:t>3.4</a:t>
            </a:r>
          </a:p>
          <a:p>
            <a:r>
              <a:rPr lang="en-IN" sz="1600" dirty="0">
                <a:latin typeface="Calibri" pitchFamily="34" charset="0"/>
                <a:cs typeface="Calibri" pitchFamily="34" charset="0"/>
              </a:rPr>
              <a:t>8.4</a:t>
            </a:r>
          </a:p>
          <a:p>
            <a:r>
              <a:rPr lang="en-IN" sz="1600" b="1" dirty="0">
                <a:latin typeface="Calibri" pitchFamily="34" charset="0"/>
                <a:cs typeface="Calibri" pitchFamily="34" charset="0"/>
              </a:rPr>
              <a:t>Output</a:t>
            </a:r>
            <a:r>
              <a:rPr lang="en-IN" sz="1600" dirty="0">
                <a:latin typeface="Calibri" pitchFamily="34" charset="0"/>
                <a:cs typeface="Calibri" pitchFamily="34" charset="0"/>
              </a:rPr>
              <a:t>: </a:t>
            </a:r>
          </a:p>
          <a:p>
            <a:r>
              <a:rPr lang="en-IN" sz="1600" dirty="0">
                <a:latin typeface="Calibri" pitchFamily="34" charset="0"/>
                <a:cs typeface="Calibri" pitchFamily="34" charset="0"/>
              </a:rPr>
              <a:t>3.4 - 8.4 = -5.0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6"/>
          <p:cNvGrpSpPr/>
          <p:nvPr/>
        </p:nvGrpSpPr>
        <p:grpSpPr>
          <a:xfrm>
            <a:off x="1219200" y="1333462"/>
            <a:ext cx="6705600" cy="2515407"/>
            <a:chOff x="1230313" y="734373"/>
            <a:chExt cx="6705600" cy="2515407"/>
          </a:xfrm>
        </p:grpSpPr>
        <p:sp>
          <p:nvSpPr>
            <p:cNvPr id="102" name="Google Shape;102;p6"/>
            <p:cNvSpPr txBox="1"/>
            <p:nvPr/>
          </p:nvSpPr>
          <p:spPr>
            <a:xfrm>
              <a:off x="1230313" y="2878267"/>
              <a:ext cx="6705600" cy="371513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Machine with all its hardware</a:t>
              </a:r>
              <a:endParaRPr/>
            </a:p>
          </p:txBody>
        </p:sp>
        <p:sp>
          <p:nvSpPr>
            <p:cNvPr id="103" name="Google Shape;103;p6"/>
            <p:cNvSpPr txBox="1"/>
            <p:nvPr/>
          </p:nvSpPr>
          <p:spPr>
            <a:xfrm>
              <a:off x="1230313" y="1952756"/>
              <a:ext cx="6705600" cy="92551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System Software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Compilers, Interpreters,Preprocessors, etc</a:t>
              </a:r>
              <a:b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Operating System, Device Drivers</a:t>
              </a:r>
              <a:endParaRPr/>
            </a:p>
          </p:txBody>
        </p:sp>
        <p:sp>
          <p:nvSpPr>
            <p:cNvPr id="104" name="Google Shape;104;p6"/>
            <p:cNvSpPr txBox="1"/>
            <p:nvPr/>
          </p:nvSpPr>
          <p:spPr>
            <a:xfrm>
              <a:off x="1230313" y="734373"/>
              <a:ext cx="6705600" cy="120251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Application Programs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Word-Processors, Spreadsheets, </a:t>
              </a:r>
              <a:b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Database Software, IDEs,</a:t>
              </a:r>
              <a:b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etc…</a:t>
              </a:r>
              <a:endParaRPr/>
            </a:p>
          </p:txBody>
        </p:sp>
      </p:grpSp>
      <p:sp>
        <p:nvSpPr>
          <p:cNvPr id="105" name="Google Shape;105;p6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Hint : Layered view of computer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1600" b="1" dirty="0"/>
              <a:t>Write a C++ program to calculate factorial of a number using do-while loop.</a:t>
            </a:r>
            <a:endParaRPr lang="en-IN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Input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:-5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Output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:-120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u="none" strike="noStrike" cap="none" dirty="0" smtClean="0">
              <a:solidFill>
                <a:srgbClr val="000000"/>
              </a:solidFill>
              <a:latin typeface="Calibri"/>
              <a:ea typeface="Arial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IN" sz="1600" b="1" dirty="0"/>
              <a:t>Write a C++ program to </a:t>
            </a:r>
            <a:r>
              <a:rPr lang="en-IN" sz="1600" b="1" dirty="0" smtClean="0"/>
              <a:t>reverse a number using while </a:t>
            </a:r>
            <a:r>
              <a:rPr lang="en-IN" sz="1600" b="1" dirty="0"/>
              <a:t>loop.</a:t>
            </a:r>
            <a:endParaRPr lang="en-IN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IN" sz="1600" dirty="0">
                <a:latin typeface="Calibri"/>
                <a:ea typeface="Calibri"/>
                <a:cs typeface="Calibri"/>
                <a:sym typeface="Calibri"/>
              </a:rPr>
              <a:t> Input</a:t>
            </a:r>
            <a:r>
              <a:rPr lang="en-IN" sz="1600" dirty="0" smtClean="0">
                <a:latin typeface="Calibri"/>
                <a:ea typeface="Calibri"/>
                <a:cs typeface="Calibri"/>
                <a:sym typeface="Calibri"/>
              </a:rPr>
              <a:t>:-3674</a:t>
            </a:r>
            <a:endParaRPr lang="en-IN" sz="1600" dirty="0"/>
          </a:p>
          <a:p>
            <a:pPr lvl="0"/>
            <a:endParaRPr lang="en-IN" sz="1600" dirty="0"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IN" sz="1600" dirty="0">
                <a:latin typeface="Calibri"/>
                <a:ea typeface="Calibri"/>
                <a:cs typeface="Calibri"/>
                <a:sym typeface="Calibri"/>
              </a:rPr>
              <a:t> Output</a:t>
            </a:r>
            <a:r>
              <a:rPr lang="en-IN" sz="1600" dirty="0" smtClean="0">
                <a:latin typeface="Calibri"/>
                <a:ea typeface="Calibri"/>
                <a:cs typeface="Calibri"/>
                <a:sym typeface="Calibri"/>
              </a:rPr>
              <a:t>:-4763</a:t>
            </a:r>
            <a:endParaRPr lang="en-IN"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5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Coding Questions Time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3.Write a program to print the sum of all numbers in a </a:t>
            </a:r>
            <a:r>
              <a:rPr lang="en-US" sz="16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digit using for loop.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Input:-2981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Output:-20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+mn-lt"/>
                <a:ea typeface="Calibri"/>
                <a:cs typeface="Calibri"/>
                <a:sym typeface="Calibri"/>
              </a:rPr>
              <a:t>For students: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600" b="1" dirty="0">
                <a:latin typeface="Calibri" pitchFamily="34" charset="0"/>
                <a:cs typeface="Calibri" pitchFamily="34" charset="0"/>
              </a:rPr>
              <a:t>Write a program to find first N natural numbers. Also display their sum and sum of their </a:t>
            </a:r>
            <a:r>
              <a:rPr lang="en-IN" sz="1600" b="1" dirty="0" err="1">
                <a:latin typeface="Calibri" pitchFamily="34" charset="0"/>
                <a:cs typeface="Calibri" pitchFamily="34" charset="0"/>
              </a:rPr>
              <a:t>sqaures</a:t>
            </a:r>
            <a:r>
              <a:rPr lang="en-IN" sz="1600" b="1" dirty="0">
                <a:latin typeface="Calibri" pitchFamily="34" charset="0"/>
                <a:cs typeface="Calibri" pitchFamily="34" charset="0"/>
              </a:rPr>
              <a:t> using for loop.</a:t>
            </a:r>
            <a:endParaRPr lang="en-IN" sz="1600" dirty="0">
              <a:latin typeface="Calibri" pitchFamily="34" charset="0"/>
              <a:cs typeface="Calibri" pitchFamily="34" charset="0"/>
            </a:endParaRPr>
          </a:p>
          <a:p>
            <a:r>
              <a:rPr lang="en-IN" sz="1600" dirty="0">
                <a:latin typeface="Calibri" pitchFamily="34" charset="0"/>
                <a:cs typeface="Calibri" pitchFamily="34" charset="0"/>
              </a:rPr>
              <a:t>Input: Enter the value of N: 15</a:t>
            </a:r>
          </a:p>
          <a:p>
            <a:r>
              <a:rPr lang="en-IN" sz="1600" dirty="0">
                <a:latin typeface="Calibri" pitchFamily="34" charset="0"/>
                <a:cs typeface="Calibri" pitchFamily="34" charset="0"/>
              </a:rPr>
              <a:t>Output: Sum of first 15 natural numbers : 120</a:t>
            </a:r>
          </a:p>
          <a:p>
            <a:r>
              <a:rPr lang="en-IN" sz="1600" dirty="0">
                <a:latin typeface="Calibri" pitchFamily="34" charset="0"/>
                <a:cs typeface="Calibri" pitchFamily="34" charset="0"/>
              </a:rPr>
              <a:t>              Sum of squares of these numbers: 1240</a:t>
            </a:r>
          </a:p>
          <a:p>
            <a:r>
              <a:rPr lang="en-IN" sz="1600" dirty="0"/>
              <a:t>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5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Coding Questions Time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00191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0"/>
          <p:cNvSpPr/>
          <p:nvPr/>
        </p:nvSpPr>
        <p:spPr>
          <a:xfrm>
            <a:off x="0" y="21266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60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2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2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Questions??</a:t>
            </a:r>
            <a:endParaRPr/>
          </a:p>
        </p:txBody>
      </p:sp>
      <p:sp>
        <p:nvSpPr>
          <p:cNvPr id="506" name="Google Shape;506;p60"/>
          <p:cNvSpPr txBox="1"/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QNA Time</a:t>
            </a:r>
            <a:endParaRPr/>
          </a:p>
        </p:txBody>
      </p:sp>
      <p:sp>
        <p:nvSpPr>
          <p:cNvPr id="507" name="Google Shape;507;p6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0"/>
          <p:cNvSpPr txBox="1"/>
          <p:nvPr/>
        </p:nvSpPr>
        <p:spPr>
          <a:xfrm>
            <a:off x="2349796" y="1275909"/>
            <a:ext cx="443209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Any Questions ??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1"/>
          <p:cNvSpPr txBox="1">
            <a:spLocks noGrp="1"/>
          </p:cNvSpPr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Thank You!</a:t>
            </a:r>
            <a:endParaRPr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61"/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you guys in next class.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of the following is machine dependent and non- portable languages?</a:t>
            </a:r>
            <a:endParaRPr/>
          </a:p>
          <a:p>
            <a:pPr marL="881063" marR="0" lvl="1" indent="-514350" algn="just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BD0D9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Assembly language</a:t>
            </a:r>
            <a:endParaRPr/>
          </a:p>
          <a:p>
            <a:pPr marL="881063" marR="0" lvl="1" indent="-514350" algn="just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BD0D9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language</a:t>
            </a:r>
            <a:endParaRPr/>
          </a:p>
          <a:p>
            <a:pPr marL="881063" marR="0" lvl="1" indent="-514350" algn="just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BD0D9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level language</a:t>
            </a:r>
            <a:endParaRPr/>
          </a:p>
          <a:p>
            <a:pPr marL="823913" marR="0" lvl="1" indent="-330200" algn="just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BD0D9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49313" marR="0" lvl="1" indent="-457200" algn="just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&amp; 3</a:t>
            </a:r>
            <a:endParaRPr/>
          </a:p>
          <a:p>
            <a:pPr marL="849313" marR="0" lvl="1" indent="-457200" algn="just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&amp; 3</a:t>
            </a:r>
            <a:endParaRPr/>
          </a:p>
          <a:p>
            <a:pPr marL="849313" marR="0" lvl="1" indent="-457200" algn="just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&amp; 2</a:t>
            </a:r>
            <a:endParaRPr/>
          </a:p>
          <a:p>
            <a:pPr marL="849313" marR="0" lvl="1" indent="-457200" algn="just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 - 2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of the following is machine dependent and non- portable languages?</a:t>
            </a:r>
            <a:endParaRPr/>
          </a:p>
          <a:p>
            <a:pPr marL="881063" marR="0" lvl="1" indent="-514350" algn="just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BD0D9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Assembly language</a:t>
            </a:r>
            <a:endParaRPr/>
          </a:p>
          <a:p>
            <a:pPr marL="881063" marR="0" lvl="1" indent="-514350" algn="just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BD0D9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language</a:t>
            </a:r>
            <a:endParaRPr/>
          </a:p>
          <a:p>
            <a:pPr marL="881063" marR="0" lvl="1" indent="-514350" algn="just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BD0D9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level language</a:t>
            </a:r>
            <a:endParaRPr/>
          </a:p>
          <a:p>
            <a:pPr marL="823913" marR="0" lvl="1" indent="-330200" algn="just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BD0D9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49313" marR="0" lvl="1" indent="-457200" algn="just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&amp; 3</a:t>
            </a:r>
            <a:endParaRPr/>
          </a:p>
          <a:p>
            <a:pPr marL="849313" marR="0" lvl="1" indent="-457200" algn="just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&amp; 3</a:t>
            </a:r>
            <a:endParaRPr/>
          </a:p>
          <a:p>
            <a:pPr marL="849313" marR="0" lvl="1" indent="-457200" algn="just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&amp; 2</a:t>
            </a:r>
            <a:endParaRPr/>
          </a:p>
          <a:p>
            <a:pPr marL="849313" marR="0" lvl="1" indent="-457200" algn="just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2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solution- 2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Hint: Solution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389700" y="729281"/>
            <a:ext cx="8229600" cy="422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269875" marR="0" lvl="0" indent="-142875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9875" marR="0" lvl="0" indent="-269875" algn="just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BD0D9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Language </a:t>
            </a:r>
            <a:endParaRPr/>
          </a:p>
          <a:p>
            <a:pPr marL="636588" marR="0" lvl="1" indent="-244475" algn="just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1800"/>
              <a:buFont typeface="Noto Sans Symbols"/>
              <a:buChar char="⚫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binary code</a:t>
            </a:r>
            <a:endParaRPr/>
          </a:p>
          <a:p>
            <a:pPr marL="636588" marR="0" lvl="1" indent="-244475" algn="just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1800"/>
              <a:buFont typeface="Noto Sans Symbols"/>
              <a:buChar char="⚫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Machine-dependent</a:t>
            </a:r>
            <a:endParaRPr/>
          </a:p>
          <a:p>
            <a:pPr marL="636588" marR="0" lvl="1" indent="-244475" algn="just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1800"/>
              <a:buFont typeface="Noto Sans Symbols"/>
              <a:buChar char="⚫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portable</a:t>
            </a:r>
            <a:endParaRPr/>
          </a:p>
          <a:p>
            <a:pPr marL="269875" marR="0" lvl="0" indent="-269875" algn="just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BD0D9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Assembly Language</a:t>
            </a:r>
            <a:endParaRPr/>
          </a:p>
          <a:p>
            <a:pPr marL="636588" marR="0" lvl="1" indent="-244475" algn="just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1800"/>
              <a:buFont typeface="Noto Sans Symbols"/>
              <a:buChar char="⚫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mnemonics</a:t>
            </a:r>
            <a:endParaRPr/>
          </a:p>
          <a:p>
            <a:pPr marL="636588" marR="0" lvl="1" indent="-244475" algn="just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1800"/>
              <a:buFont typeface="Noto Sans Symbols"/>
              <a:buChar char="⚫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Machine-dependent </a:t>
            </a:r>
            <a:endParaRPr/>
          </a:p>
          <a:p>
            <a:pPr marL="636588" marR="0" lvl="1" indent="-244475" algn="just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1800"/>
              <a:buFont typeface="Noto Sans Symbols"/>
              <a:buChar char="⚫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usually portable</a:t>
            </a:r>
            <a:endParaRPr/>
          </a:p>
          <a:p>
            <a:pPr marL="269875" marR="0" lvl="0" indent="-269875" algn="just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BD0D9"/>
              </a:buClr>
              <a:buSzPts val="20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High-Level Language (HLL)</a:t>
            </a:r>
            <a:endParaRPr/>
          </a:p>
          <a:p>
            <a:pPr marL="636588" marR="0" lvl="1" indent="-244475" algn="just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1800"/>
              <a:buFont typeface="Noto Sans Symbols"/>
              <a:buChar char="⚫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English-like language</a:t>
            </a:r>
            <a:endParaRPr/>
          </a:p>
          <a:p>
            <a:pPr marL="636588" marR="0" lvl="1" indent="-244475" algn="just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1800"/>
              <a:buFont typeface="Noto Sans Symbols"/>
              <a:buChar char="⚫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independent</a:t>
            </a:r>
            <a:endParaRPr/>
          </a:p>
          <a:p>
            <a:pPr marL="636588" marR="0" lvl="1" indent="-244475" algn="just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1800"/>
              <a:buFont typeface="Noto Sans Symbols"/>
              <a:buChar char="⚫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Portable (but must be compiled for different platforms)</a:t>
            </a:r>
            <a:endParaRPr/>
          </a:p>
          <a:p>
            <a:pPr marL="636588" marR="0" lvl="1" indent="-244475" algn="just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F6FC6"/>
              </a:buClr>
              <a:buSzPts val="1800"/>
              <a:buFont typeface="Noto Sans Symbols"/>
              <a:buChar char="⚫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 Pascal, C, C++, Java, Fortran, . . 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1609</Words>
  <Application>Microsoft Office PowerPoint</Application>
  <PresentationFormat>On-screen Show (16:9)</PresentationFormat>
  <Paragraphs>533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Arial</vt:lpstr>
      <vt:lpstr>Constantia</vt:lpstr>
      <vt:lpstr>Aharoni</vt:lpstr>
      <vt:lpstr>Times New Roman</vt:lpstr>
      <vt:lpstr>Calibri</vt:lpstr>
      <vt:lpstr>Trebuchet MS</vt:lpstr>
      <vt:lpstr>Courier New</vt:lpstr>
      <vt:lpstr>Georgia</vt:lpstr>
      <vt:lpstr>Noto Sans Symbols</vt:lpstr>
      <vt:lpstr>Simple Light</vt:lpstr>
      <vt:lpstr>PowerPoint Presentation</vt:lpstr>
      <vt:lpstr>PowerPoint Presentation</vt:lpstr>
      <vt:lpstr>PowerPoint Presentation</vt:lpstr>
      <vt:lpstr>Problem - 1</vt:lpstr>
      <vt:lpstr>solution- 1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  <vt:lpstr>Solution:</vt:lpstr>
      <vt:lpstr>Predict the output!</vt:lpstr>
      <vt:lpstr>Predict the output!</vt:lpstr>
      <vt:lpstr>Predict the output!</vt:lpstr>
      <vt:lpstr>Predict the output!</vt:lpstr>
      <vt:lpstr>Predict the output!</vt:lpstr>
      <vt:lpstr>Coding Questions Time</vt:lpstr>
      <vt:lpstr>Coding Questions Time – For students</vt:lpstr>
      <vt:lpstr>Coding Questions Time</vt:lpstr>
      <vt:lpstr>Coding Questions Time – For students</vt:lpstr>
      <vt:lpstr>Coding Questions Time</vt:lpstr>
      <vt:lpstr>PowerPoint Presentation</vt:lpstr>
      <vt:lpstr>PowerPoint Presentation</vt:lpstr>
      <vt:lpstr>PowerPoint Presentation</vt:lpstr>
      <vt:lpstr>Thank You!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lenovo</cp:lastModifiedBy>
  <cp:revision>5</cp:revision>
  <dcterms:modified xsi:type="dcterms:W3CDTF">2021-01-31T16:28:58Z</dcterms:modified>
</cp:coreProperties>
</file>