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96" r:id="rId7"/>
    <p:sldId id="325" r:id="rId8"/>
    <p:sldId id="297" r:id="rId9"/>
    <p:sldId id="298" r:id="rId10"/>
    <p:sldId id="326" r:id="rId11"/>
    <p:sldId id="327" r:id="rId12"/>
    <p:sldId id="300" r:id="rId13"/>
    <p:sldId id="328" r:id="rId14"/>
    <p:sldId id="329" r:id="rId15"/>
    <p:sldId id="330" r:id="rId16"/>
    <p:sldId id="331" r:id="rId17"/>
    <p:sldId id="301" r:id="rId18"/>
    <p:sldId id="332" r:id="rId19"/>
    <p:sldId id="333" r:id="rId20"/>
    <p:sldId id="302" r:id="rId21"/>
    <p:sldId id="334" r:id="rId22"/>
    <p:sldId id="335" r:id="rId23"/>
    <p:sldId id="294" r:id="rId24"/>
    <p:sldId id="29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7866A-1FA9-4347-B815-F376DBB4A559}" v="719" dt="2021-02-13T08:29:37.625"/>
    <p1510:client id="{66FFA87B-9036-460D-81D6-8C6488A5B082}" v="781" dt="2021-02-09T19:17:43.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671636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6040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180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612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024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2978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7845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9653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1127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5961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5485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145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383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560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58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121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5282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8492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xmlns=""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xmlns="" id="{7B2D9052-DA56-4630-BE36-AB8167995E78}"/>
              </a:ext>
            </a:extLst>
          </p:cNvPr>
          <p:cNvSpPr txBox="1"/>
          <p:nvPr/>
        </p:nvSpPr>
        <p:spPr>
          <a:xfrm>
            <a:off x="429142" y="2217806"/>
            <a:ext cx="4167963" cy="400110"/>
          </a:xfrm>
          <a:prstGeom prst="rect">
            <a:avLst/>
          </a:prstGeom>
          <a:noFill/>
        </p:spPr>
        <p:txBody>
          <a:bodyPr wrap="square" lIns="91440" tIns="45720" rIns="91440" bIns="45720" rtlCol="0" anchor="t">
            <a:spAutoFit/>
          </a:bodyPr>
          <a:lstStyle/>
          <a:p>
            <a:pPr algn="ctr"/>
            <a:r>
              <a:rPr lang="en-US" sz="2000" b="1" dirty="0"/>
              <a:t>Practical Lecture : </a:t>
            </a:r>
            <a:r>
              <a:rPr lang="en-US" sz="2000" dirty="0"/>
              <a:t>Pointers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p>
          <a:p>
            <a:r>
              <a:rPr lang="en-US" sz="1800" dirty="0">
                <a:latin typeface="Calibri"/>
              </a:rPr>
              <a:t>using namespace std;  </a:t>
            </a:r>
            <a:endParaRPr lang="en-US" sz="1800">
              <a:latin typeface="Calibri"/>
            </a:endParaRPr>
          </a:p>
          <a:p>
            <a:r>
              <a:rPr lang="en-US" sz="1800" dirty="0">
                <a:latin typeface="Calibri"/>
              </a:rPr>
              <a:t>int main()  </a:t>
            </a:r>
            <a:endParaRPr lang="en-US" sz="1800">
              <a:latin typeface="Calibri"/>
            </a:endParaRPr>
          </a:p>
          <a:p>
            <a:endParaRPr lang="en-US" sz="1800" dirty="0">
              <a:latin typeface="Calibri"/>
            </a:endParaRPr>
          </a:p>
          <a:p>
            <a:r>
              <a:rPr lang="en-US" sz="1800" dirty="0">
                <a:latin typeface="Calibri"/>
              </a:rPr>
              <a:t>{  </a:t>
            </a:r>
            <a:endParaRPr lang="en-US" sz="1800">
              <a:latin typeface="Calibri"/>
            </a:endParaRPr>
          </a:p>
          <a:p>
            <a:r>
              <a:rPr lang="en-US" sz="1800" dirty="0">
                <a:latin typeface="Calibri"/>
              </a:rPr>
              <a:t>  void *</a:t>
            </a:r>
            <a:r>
              <a:rPr lang="en-US" sz="1800" dirty="0" err="1">
                <a:latin typeface="Calibri"/>
              </a:rPr>
              <a:t>ptr</a:t>
            </a:r>
            <a:r>
              <a:rPr lang="en-US" sz="1800" dirty="0">
                <a:latin typeface="Calibri"/>
              </a:rPr>
              <a:t>;   // void pointer declaration  </a:t>
            </a:r>
            <a:endParaRPr lang="en-US" sz="1800">
              <a:latin typeface="Calibri"/>
            </a:endParaRPr>
          </a:p>
          <a:p>
            <a:r>
              <a:rPr lang="en-US" sz="1800" dirty="0">
                <a:latin typeface="Calibri"/>
              </a:rPr>
              <a:t>  int a=9;   // integer variable initialization  </a:t>
            </a:r>
            <a:endParaRPr lang="en-US" sz="1800">
              <a:latin typeface="Calibri"/>
            </a:endParaRPr>
          </a:p>
          <a:p>
            <a:r>
              <a:rPr lang="en-US" sz="1800" dirty="0">
                <a:latin typeface="Calibri"/>
              </a:rPr>
              <a:t>  </a:t>
            </a:r>
            <a:r>
              <a:rPr lang="en-US" sz="1800" dirty="0" err="1">
                <a:latin typeface="Calibri"/>
              </a:rPr>
              <a:t>ptr</a:t>
            </a:r>
            <a:r>
              <a:rPr lang="en-US" sz="1800" dirty="0">
                <a:latin typeface="Calibri"/>
              </a:rPr>
              <a:t>=&amp;a;   // storing the address of 'a' variable in a void pointer variable.  </a:t>
            </a:r>
            <a:endParaRPr lang="en-US" sz="1800">
              <a:latin typeface="Calibri"/>
            </a:endParaRPr>
          </a:p>
          <a:p>
            <a:r>
              <a:rPr lang="en-US" sz="1800" dirty="0">
                <a:latin typeface="Calibri"/>
              </a:rPr>
              <a:t>  std::</a:t>
            </a:r>
            <a:r>
              <a:rPr lang="en-US" sz="1800" dirty="0" err="1">
                <a:latin typeface="Calibri"/>
              </a:rPr>
              <a:t>cout</a:t>
            </a:r>
            <a:r>
              <a:rPr lang="en-US" sz="1800" dirty="0">
                <a:latin typeface="Calibri"/>
              </a:rPr>
              <a:t> &lt;&lt; &amp;a &lt;&lt; std::</a:t>
            </a:r>
            <a:r>
              <a:rPr lang="en-US" sz="1800" dirty="0" err="1">
                <a:latin typeface="Calibri"/>
              </a:rPr>
              <a:t>endl</a:t>
            </a:r>
            <a:r>
              <a:rPr lang="en-US" sz="1800" dirty="0">
                <a:latin typeface="Calibri"/>
              </a:rPr>
              <a:t>;  </a:t>
            </a:r>
            <a:endParaRPr lang="en-US" sz="1800">
              <a:latin typeface="Calibri"/>
            </a:endParaRPr>
          </a:p>
          <a:p>
            <a:r>
              <a:rPr lang="en-US" sz="1800" dirty="0">
                <a:latin typeface="Calibri"/>
              </a:rPr>
              <a:t>  std::</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std::</a:t>
            </a:r>
            <a:r>
              <a:rPr lang="en-US" sz="1800" dirty="0" err="1">
                <a:latin typeface="Calibri"/>
              </a:rPr>
              <a:t>endl</a:t>
            </a:r>
            <a:r>
              <a:rPr lang="en-US" sz="1800" dirty="0">
                <a:latin typeface="Calibri"/>
              </a:rPr>
              <a:t>;  </a:t>
            </a:r>
            <a:endParaRPr lang="en-US" sz="1800">
              <a:latin typeface="Calibri"/>
            </a:endParaRPr>
          </a:p>
          <a:p>
            <a:r>
              <a:rPr lang="en-US" sz="1800" dirty="0">
                <a:latin typeface="Calibri"/>
              </a:rPr>
              <a:t>  return 0;  </a:t>
            </a:r>
            <a:endParaRPr lang="en-US" sz="1800">
              <a:latin typeface="Calibri"/>
            </a:endParaRPr>
          </a:p>
          <a:p>
            <a:r>
              <a:rPr lang="en-US" sz="1800" dirty="0">
                <a:latin typeface="Calibri"/>
              </a:rPr>
              <a:t>}</a:t>
            </a:r>
            <a:endParaRPr lang="en-US" sz="1800">
              <a:latin typeface="Calibri"/>
            </a:endParaRPr>
          </a:p>
          <a:p>
            <a:endParaRPr lang="en-US" sz="1800" dirty="0">
              <a:latin typeface="Calibri"/>
            </a:endParaRPr>
          </a:p>
          <a:p>
            <a:endParaRPr lang="en-US" dirty="0"/>
          </a:p>
          <a:p>
            <a:r>
              <a:rPr lang="en-US" sz="1800" dirty="0"/>
              <a:t/>
            </a:r>
            <a:br>
              <a:rPr lang="en-US" sz="1800" dirty="0"/>
            </a:br>
            <a:endParaRPr lang="en-US" sz="1800"/>
          </a:p>
          <a:p>
            <a:r>
              <a:rPr lang="en-US" sz="1800" dirty="0"/>
              <a:t/>
            </a:r>
            <a:br>
              <a:rPr lang="en-US" sz="1800" dirty="0"/>
            </a:br>
            <a:endParaRPr lang="en-US" sz="1800" dirty="0"/>
          </a:p>
          <a:p>
            <a:pPr>
              <a:lnSpc>
                <a:spcPct val="150000"/>
              </a:lnSpc>
            </a:pPr>
            <a:r>
              <a:rPr lang="en-US" sz="1800" dirty="0"/>
              <a:t/>
            </a:r>
            <a:br>
              <a:rPr lang="en-US" sz="1800" dirty="0"/>
            </a:br>
            <a:r>
              <a:rPr lang="en-US" sz="1800" dirty="0"/>
              <a:t/>
            </a:r>
            <a:br>
              <a:rPr lang="en-US" sz="1800" dirty="0"/>
            </a:br>
            <a:endParaRPr lang="en-US" sz="1800" dirty="0"/>
          </a:p>
          <a:p>
            <a:endParaRPr lang="en-US" sz="1800"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Void Pointers</a:t>
            </a:r>
          </a:p>
        </p:txBody>
      </p:sp>
    </p:spTree>
    <p:extLst>
      <p:ext uri="{BB962C8B-B14F-4D97-AF65-F5344CB8AC3E}">
        <p14:creationId xmlns:p14="http://schemas.microsoft.com/office/powerpoint/2010/main" val="364358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Output</a:t>
            </a:r>
          </a:p>
        </p:txBody>
      </p:sp>
      <p:pic>
        <p:nvPicPr>
          <p:cNvPr id="2" name="Picture 2" descr="Text&#10;&#10;Description automatically generated">
            <a:extLst>
              <a:ext uri="{FF2B5EF4-FFF2-40B4-BE49-F238E27FC236}">
                <a16:creationId xmlns:a16="http://schemas.microsoft.com/office/drawing/2014/main" xmlns="" id="{47C547DF-56E1-459A-9FC4-7576573140B6}"/>
              </a:ext>
            </a:extLst>
          </p:cNvPr>
          <p:cNvPicPr>
            <a:picLocks noChangeAspect="1"/>
          </p:cNvPicPr>
          <p:nvPr/>
        </p:nvPicPr>
        <p:blipFill>
          <a:blip r:embed="rId3"/>
          <a:stretch>
            <a:fillRect/>
          </a:stretch>
        </p:blipFill>
        <p:spPr>
          <a:xfrm>
            <a:off x="1011447" y="1055632"/>
            <a:ext cx="5773227" cy="3420424"/>
          </a:xfrm>
          <a:prstGeom prst="rect">
            <a:avLst/>
          </a:prstGeom>
        </p:spPr>
      </p:pic>
    </p:spTree>
    <p:extLst>
      <p:ext uri="{BB962C8B-B14F-4D97-AF65-F5344CB8AC3E}">
        <p14:creationId xmlns:p14="http://schemas.microsoft.com/office/powerpoint/2010/main" val="201365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a:latin typeface="Calibri"/>
            </a:endParaRPr>
          </a:p>
          <a:p>
            <a:r>
              <a:rPr lang="en-US" sz="1800" dirty="0">
                <a:latin typeface="Calibri"/>
              </a:rPr>
              <a:t>A pointer is an address which is a numeric value; therefore, you can perform arithmetic operations on a pointer just as you can a numeric value.</a:t>
            </a:r>
          </a:p>
          <a:p>
            <a:r>
              <a:rPr lang="en-US" dirty="0"/>
              <a:t/>
            </a:r>
            <a:br>
              <a:rPr lang="en-US" dirty="0"/>
            </a:br>
            <a:endParaRPr lang="en-US" sz="1800"/>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Arithmetic Pointer</a:t>
            </a:r>
          </a:p>
        </p:txBody>
      </p:sp>
    </p:spTree>
    <p:extLst>
      <p:ext uri="{BB962C8B-B14F-4D97-AF65-F5344CB8AC3E}">
        <p14:creationId xmlns:p14="http://schemas.microsoft.com/office/powerpoint/2010/main" val="141500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endParaRPr lang="en-US" dirty="0">
              <a:latin typeface="Calibri"/>
            </a:endParaRPr>
          </a:p>
          <a:p>
            <a:r>
              <a:rPr lang="en-US" sz="1800" dirty="0">
                <a:latin typeface="Calibri"/>
              </a:rPr>
              <a:t>using namespace std; </a:t>
            </a:r>
            <a:endParaRPr lang="en-US" dirty="0">
              <a:latin typeface="Calibri"/>
            </a:endParaRPr>
          </a:p>
          <a:p>
            <a:r>
              <a:rPr lang="en-US" sz="1800" dirty="0">
                <a:latin typeface="Calibri"/>
              </a:rPr>
              <a:t>const int MAX = 3; </a:t>
            </a:r>
            <a:endParaRPr lang="en-US" dirty="0">
              <a:latin typeface="Calibri"/>
            </a:endParaRPr>
          </a:p>
          <a:p>
            <a:endParaRPr lang="en-US" dirty="0">
              <a:latin typeface="Calibri"/>
            </a:endParaRPr>
          </a:p>
          <a:p>
            <a:r>
              <a:rPr lang="en-US" sz="1800" dirty="0">
                <a:latin typeface="Calibri"/>
              </a:rPr>
              <a:t>int main () { </a:t>
            </a:r>
            <a:endParaRPr lang="en-US" dirty="0">
              <a:latin typeface="Calibri"/>
            </a:endParaRPr>
          </a:p>
          <a:p>
            <a:r>
              <a:rPr lang="en-US" sz="1800" dirty="0">
                <a:latin typeface="Calibri"/>
              </a:rPr>
              <a:t>   int  var[MAX] = {10, 100, 200}; </a:t>
            </a:r>
            <a:endParaRPr lang="en-US" dirty="0">
              <a:latin typeface="Calibri"/>
            </a:endParaRPr>
          </a:p>
          <a:p>
            <a:r>
              <a:rPr lang="en-US" sz="1800" dirty="0">
                <a:latin typeface="Calibri"/>
              </a:rPr>
              <a:t>   int  *</a:t>
            </a:r>
            <a:r>
              <a:rPr lang="en-US" sz="1800" dirty="0" err="1">
                <a:latin typeface="Calibri"/>
              </a:rPr>
              <a:t>ptr</a:t>
            </a:r>
            <a:r>
              <a:rPr lang="en-US" sz="1800" dirty="0">
                <a:latin typeface="Calibri"/>
              </a:rPr>
              <a:t>; </a:t>
            </a:r>
            <a:endParaRPr lang="en-US" dirty="0">
              <a:latin typeface="Calibri"/>
            </a:endParaRPr>
          </a:p>
          <a:p>
            <a:r>
              <a:rPr lang="en-US" sz="1800" dirty="0">
                <a:latin typeface="Calibri"/>
              </a:rPr>
              <a:t>   </a:t>
            </a:r>
            <a:r>
              <a:rPr lang="en-US" sz="1800" dirty="0" err="1">
                <a:latin typeface="Calibri"/>
              </a:rPr>
              <a:t>ptr</a:t>
            </a:r>
            <a:r>
              <a:rPr lang="en-US" sz="1800" dirty="0">
                <a:latin typeface="Calibri"/>
              </a:rPr>
              <a:t> = var; </a:t>
            </a:r>
            <a:endParaRPr lang="en-US" dirty="0">
              <a:latin typeface="Calibri"/>
            </a:endParaRPr>
          </a:p>
          <a:p>
            <a:r>
              <a:rPr lang="en-US" sz="1800" dirty="0">
                <a:latin typeface="Calibri"/>
              </a:rPr>
              <a:t>   for (int i = 0; i &lt; MAX; i++) {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"Address of var[" &lt;&lt; </a:t>
            </a:r>
            <a:r>
              <a:rPr lang="en-US" sz="1800" dirty="0" err="1">
                <a:latin typeface="Calibri"/>
              </a:rPr>
              <a:t>i</a:t>
            </a:r>
            <a:r>
              <a:rPr lang="en-US" sz="1800" dirty="0">
                <a:latin typeface="Calibri"/>
              </a:rPr>
              <a:t> &lt;&lt; "] = ";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"Value of var[" &lt;&lt; </a:t>
            </a:r>
            <a:r>
              <a:rPr lang="en-US" sz="1800" dirty="0" err="1">
                <a:latin typeface="Calibri"/>
              </a:rPr>
              <a:t>i</a:t>
            </a:r>
            <a:r>
              <a:rPr lang="en-US" sz="1800" dirty="0">
                <a:latin typeface="Calibri"/>
              </a:rPr>
              <a:t> &lt;&lt; "] = "; </a:t>
            </a:r>
            <a:endParaRPr lang="en-US" dirty="0">
              <a:latin typeface="Calibri"/>
            </a:endParaRP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 </a:t>
            </a:r>
            <a:endParaRPr lang="en-US" dirty="0">
              <a:latin typeface="Calibri"/>
            </a:endParaRPr>
          </a:p>
          <a:p>
            <a:r>
              <a:rPr lang="en-US" sz="1800" dirty="0">
                <a:latin typeface="Calibri"/>
              </a:rPr>
              <a:t>      </a:t>
            </a:r>
            <a:r>
              <a:rPr lang="en-US" sz="1800" dirty="0" err="1">
                <a:latin typeface="Calibri"/>
              </a:rPr>
              <a:t>ptr</a:t>
            </a:r>
            <a:r>
              <a:rPr lang="en-US" sz="1800" dirty="0" smtClean="0">
                <a:latin typeface="Calibri"/>
              </a:rPr>
              <a:t>++; </a:t>
            </a:r>
            <a:r>
              <a:rPr lang="en-US" sz="1800" dirty="0">
                <a:latin typeface="Calibri"/>
              </a:rPr>
              <a:t>}</a:t>
            </a:r>
            <a:endParaRPr lang="en-US" dirty="0">
              <a:latin typeface="Calibri"/>
            </a:endParaRPr>
          </a:p>
          <a:p>
            <a:r>
              <a:rPr lang="en-US" sz="1800" dirty="0">
                <a:latin typeface="Calibri"/>
              </a:rPr>
              <a:t>}</a:t>
            </a:r>
            <a:endParaRPr lang="en-US" dirty="0">
              <a:latin typeface="Calibri"/>
            </a:endParaRPr>
          </a:p>
          <a:p>
            <a:r>
              <a:rPr lang="en-US" sz="1800" dirty="0">
                <a:latin typeface="Calibri"/>
              </a:rPr>
              <a:t>    </a:t>
            </a:r>
            <a:endParaRPr lang="en-US" dirty="0">
              <a:latin typeface="Calibri"/>
            </a:endParaRPr>
          </a:p>
          <a:p>
            <a:r>
              <a:rPr lang="en-US" sz="1800" dirty="0">
                <a:latin typeface="Calibri"/>
              </a:rPr>
              <a:t>   </a:t>
            </a:r>
            <a:endParaRPr lang="en-US" dirty="0">
              <a:latin typeface="Calibri"/>
            </a:endParaRPr>
          </a:p>
          <a:p>
            <a:r>
              <a:rPr lang="en-US" sz="1800" dirty="0">
                <a:latin typeface="Calibri"/>
              </a:rPr>
              <a:t>   </a:t>
            </a:r>
            <a:endParaRPr lang="en-US" dirty="0">
              <a:latin typeface="Calibri"/>
            </a:endParaRPr>
          </a:p>
          <a:p>
            <a:endParaRPr lang="en-US" dirty="0">
              <a:latin typeface="Calibri"/>
            </a:endParaRPr>
          </a:p>
          <a:p>
            <a:endParaRPr lang="en-US" dirty="0">
              <a:latin typeface="Calibri"/>
            </a:endParaRPr>
          </a:p>
          <a:p>
            <a:endParaRPr lang="en-US" dirty="0">
              <a:latin typeface="Calibri"/>
            </a:endParaRPr>
          </a:p>
          <a:p>
            <a:endParaRPr lang="en-US" dirty="0">
              <a:latin typeface="Calibri"/>
            </a:endParaRPr>
          </a:p>
          <a:p>
            <a:endParaRPr lang="en-US"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Incrementing a Pointer</a:t>
            </a:r>
          </a:p>
        </p:txBody>
      </p:sp>
    </p:spTree>
    <p:extLst>
      <p:ext uri="{BB962C8B-B14F-4D97-AF65-F5344CB8AC3E}">
        <p14:creationId xmlns:p14="http://schemas.microsoft.com/office/powerpoint/2010/main" val="370971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Address of var[0] = 0xbfa088b0
Value of var[0] = 10
Address of var[1] = 0xbfa088b4
Value of var[1] = 100
Address of var[2] = 0xbfa088b8
Value of var[2] = 200</a:t>
            </a:r>
          </a:p>
          <a:p>
            <a:r>
              <a:rPr lang="en-US" sz="1800" dirty="0">
                <a:latin typeface="Calibri"/>
              </a:rPr>
              <a:t>    </a:t>
            </a:r>
          </a:p>
          <a:p>
            <a:r>
              <a:rPr lang="en-US" sz="1800" dirty="0">
                <a:latin typeface="Calibri"/>
              </a:rPr>
              <a:t>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Output</a:t>
            </a:r>
          </a:p>
        </p:txBody>
      </p:sp>
    </p:spTree>
    <p:extLst>
      <p:ext uri="{BB962C8B-B14F-4D97-AF65-F5344CB8AC3E}">
        <p14:creationId xmlns:p14="http://schemas.microsoft.com/office/powerpoint/2010/main" val="146898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a:t>
            </a:r>
          </a:p>
          <a:p>
            <a:r>
              <a:rPr lang="en-US" sz="1800" dirty="0">
                <a:latin typeface="Calibri"/>
              </a:rPr>
              <a:t>​using namespace std;​</a:t>
            </a:r>
          </a:p>
          <a:p>
            <a:r>
              <a:rPr lang="en-US" sz="1800" dirty="0">
                <a:latin typeface="Calibri"/>
              </a:rPr>
              <a:t>const int MAX = 3;​</a:t>
            </a:r>
          </a:p>
          <a:p>
            <a:r>
              <a:rPr lang="en-US" sz="1800" dirty="0">
                <a:latin typeface="Calibri"/>
              </a:rPr>
              <a:t>​</a:t>
            </a:r>
          </a:p>
          <a:p>
            <a:r>
              <a:rPr lang="en-US" sz="1800" dirty="0">
                <a:latin typeface="Calibri"/>
              </a:rPr>
              <a:t>int main () {​</a:t>
            </a:r>
          </a:p>
          <a:p>
            <a:r>
              <a:rPr lang="en-US" sz="1800" dirty="0">
                <a:latin typeface="Calibri"/>
              </a:rPr>
              <a:t>   int  var[MAX] = {10, 100, 200};​</a:t>
            </a:r>
          </a:p>
          <a:p>
            <a:r>
              <a:rPr lang="en-US" sz="1800" dirty="0">
                <a:latin typeface="Calibri"/>
              </a:rPr>
              <a:t>   int  *</a:t>
            </a:r>
            <a:r>
              <a:rPr lang="en-US" sz="1800" dirty="0" err="1">
                <a:latin typeface="Calibri"/>
              </a:rPr>
              <a:t>ptr</a:t>
            </a:r>
            <a:r>
              <a:rPr lang="en-US" sz="1800" dirty="0">
                <a:latin typeface="Calibri"/>
              </a:rPr>
              <a:t>;​</a:t>
            </a:r>
          </a:p>
          <a:p>
            <a:r>
              <a:rPr lang="en-US" sz="1800" dirty="0">
                <a:latin typeface="Calibri"/>
              </a:rPr>
              <a:t>   </a:t>
            </a:r>
            <a:r>
              <a:rPr lang="en-US" sz="1800" dirty="0" err="1">
                <a:latin typeface="Calibri"/>
              </a:rPr>
              <a:t>ptr</a:t>
            </a:r>
            <a:r>
              <a:rPr lang="en-US" sz="1800" dirty="0">
                <a:latin typeface="Calibri"/>
              </a:rPr>
              <a:t> = &amp;var[MAX-1];​</a:t>
            </a:r>
          </a:p>
          <a:p>
            <a:r>
              <a:rPr lang="en-US" sz="1800" dirty="0">
                <a:latin typeface="Calibri"/>
              </a:rPr>
              <a:t>   ​for (int </a:t>
            </a:r>
            <a:r>
              <a:rPr lang="en-US" sz="1800" dirty="0" err="1">
                <a:latin typeface="Calibri"/>
              </a:rPr>
              <a:t>i</a:t>
            </a:r>
            <a:r>
              <a:rPr lang="en-US" sz="1800" dirty="0">
                <a:latin typeface="Calibri"/>
              </a:rPr>
              <a:t> = MAX; </a:t>
            </a:r>
            <a:r>
              <a:rPr lang="en-US" sz="1800" dirty="0" err="1">
                <a:latin typeface="Calibri"/>
              </a:rPr>
              <a:t>i</a:t>
            </a:r>
            <a:r>
              <a:rPr lang="en-US" sz="1800" dirty="0">
                <a:latin typeface="Calibri"/>
              </a:rPr>
              <a:t> &gt; 0; </a:t>
            </a:r>
            <a:r>
              <a:rPr lang="en-US" sz="1800" dirty="0" err="1">
                <a:latin typeface="Calibri"/>
              </a:rPr>
              <a:t>i</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"Address of var[" &lt;&lt; </a:t>
            </a:r>
            <a:r>
              <a:rPr lang="en-US" sz="1800" dirty="0" err="1">
                <a:latin typeface="Calibri"/>
              </a:rPr>
              <a:t>i</a:t>
            </a:r>
            <a:r>
              <a:rPr lang="en-US" sz="1800" dirty="0">
                <a:latin typeface="Calibri"/>
              </a:rPr>
              <a:t> &lt;&lt;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p>
          <a:p>
            <a:r>
              <a:rPr lang="en-US" sz="1800" dirty="0">
                <a:latin typeface="Calibri"/>
              </a:rPr>
              <a:t>​     </a:t>
            </a:r>
            <a:r>
              <a:rPr lang="en-US" sz="1800" dirty="0" err="1">
                <a:latin typeface="Calibri"/>
              </a:rPr>
              <a:t>cout</a:t>
            </a:r>
            <a:r>
              <a:rPr lang="en-US" sz="1800" dirty="0">
                <a:latin typeface="Calibri"/>
              </a:rPr>
              <a:t> &lt;&lt; "Value of var[" &lt;&lt; </a:t>
            </a:r>
            <a:r>
              <a:rPr lang="en-US" sz="1800" dirty="0" err="1">
                <a:latin typeface="Calibri"/>
              </a:rPr>
              <a:t>i</a:t>
            </a:r>
            <a:r>
              <a:rPr lang="en-US" sz="1800" dirty="0">
                <a:latin typeface="Calibri"/>
              </a:rPr>
              <a:t> &lt;&lt;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p>
          <a:p>
            <a:r>
              <a:rPr lang="en-US" sz="1800" dirty="0">
                <a:latin typeface="Calibri"/>
              </a:rPr>
              <a:t>      </a:t>
            </a:r>
            <a:r>
              <a:rPr lang="en-US" sz="1800" err="1">
                <a:latin typeface="Calibri"/>
              </a:rPr>
              <a:t>ptr</a:t>
            </a:r>
            <a:r>
              <a:rPr lang="en-US" sz="1800" dirty="0">
                <a:latin typeface="Calibri"/>
              </a:rPr>
              <a:t>--;​</a:t>
            </a:r>
          </a:p>
          <a:p>
            <a:r>
              <a:rPr lang="en-US" sz="1800" dirty="0">
                <a:latin typeface="Calibri"/>
              </a:rPr>
              <a:t>   }​}</a:t>
            </a:r>
          </a:p>
          <a:p>
            <a:r>
              <a:rPr lang="en-US" sz="1800" dirty="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Decrementing a Pointer</a:t>
            </a:r>
          </a:p>
          <a:p>
            <a:endParaRPr lang="en-US" sz="2400" b="1" dirty="0">
              <a:solidFill>
                <a:schemeClr val="bg1"/>
              </a:solidFill>
              <a:latin typeface="Calibri"/>
            </a:endParaRPr>
          </a:p>
        </p:txBody>
      </p:sp>
    </p:spTree>
    <p:extLst>
      <p:ext uri="{BB962C8B-B14F-4D97-AF65-F5344CB8AC3E}">
        <p14:creationId xmlns:p14="http://schemas.microsoft.com/office/powerpoint/2010/main" val="85825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Address of var[3] = 0xbfdb70f8
Value of var[3] = 200
Address of var[2] = 0xbfdb70f4
Value of var[2] = 100
Address of var[1] = 0xbfdb70f0
Value of var[1] = 10</a:t>
            </a:r>
            <a:endParaRPr lang="en-US" sz="1800">
              <a:latin typeface="Calibri"/>
            </a:endParaRPr>
          </a:p>
          <a:p>
            <a:r>
              <a:rPr lang="en-US" sz="1800" dirty="0">
                <a:latin typeface="Calibri"/>
              </a:rPr>
              <a:t>   ​</a:t>
            </a:r>
          </a:p>
          <a:p>
            <a:r>
              <a:rPr lang="en-US" sz="1800" dirty="0">
                <a:latin typeface="Calibri"/>
              </a:rPr>
              <a:t>   </a:t>
            </a: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Decrementing a Pointer</a:t>
            </a:r>
          </a:p>
          <a:p>
            <a:endParaRPr lang="en-US" sz="2400" b="1" dirty="0">
              <a:solidFill>
                <a:schemeClr val="bg1"/>
              </a:solidFill>
              <a:latin typeface="Calibri"/>
            </a:endParaRPr>
          </a:p>
        </p:txBody>
      </p:sp>
    </p:spTree>
    <p:extLst>
      <p:ext uri="{BB962C8B-B14F-4D97-AF65-F5344CB8AC3E}">
        <p14:creationId xmlns:p14="http://schemas.microsoft.com/office/powerpoint/2010/main" val="194594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Pointers may be compared by using relational operators, such as ==, &lt;, and &gt;. If p1 and p2 point to variables that are related to each other, such as elements of the same array, then p1 and p2 can be meaningfully compared.</a:t>
            </a:r>
            <a:endParaRPr lang="en-US" sz="1800">
              <a:latin typeface="Calibri"/>
            </a:endParaRPr>
          </a:p>
          <a:p>
            <a:r>
              <a:rPr lang="en-US" dirty="0"/>
              <a:t/>
            </a:r>
            <a:br>
              <a:rPr lang="en-US" dirty="0"/>
            </a:br>
            <a:endParaRPr lang="en-US" dirty="0"/>
          </a:p>
          <a:p>
            <a:endParaRPr lang="en-US" dirty="0">
              <a:latin typeface="Consolas"/>
            </a:endParaRPr>
          </a:p>
          <a:p>
            <a:endParaRPr lang="en-US" dirty="0">
              <a:latin typeface="Consolas"/>
            </a:endParaRPr>
          </a:p>
          <a:p>
            <a:r>
              <a:rPr lang="en-US" dirty="0">
                <a:latin typeface="Consolas"/>
              </a:rPr>
              <a:t>#include &lt;iostream&gt;
using namespace std;
const int MAX = 3;
</a:t>
            </a:r>
            <a:endParaRPr lang="en-US"/>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Pointer Comparisons</a:t>
            </a:r>
          </a:p>
        </p:txBody>
      </p:sp>
    </p:spTree>
    <p:extLst>
      <p:ext uri="{BB962C8B-B14F-4D97-AF65-F5344CB8AC3E}">
        <p14:creationId xmlns:p14="http://schemas.microsoft.com/office/powerpoint/2010/main" val="2100090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int main () {</a:t>
            </a:r>
            <a:br>
              <a:rPr lang="en-US" sz="1800" dirty="0">
                <a:latin typeface="Calibri"/>
              </a:rPr>
            </a:br>
            <a:r>
              <a:rPr lang="en-US" sz="1800" dirty="0">
                <a:latin typeface="Calibri"/>
              </a:rPr>
              <a:t>   int  var[MAX] = {10, 100, 200};</a:t>
            </a:r>
            <a:br>
              <a:rPr lang="en-US" sz="1800" dirty="0">
                <a:latin typeface="Calibri"/>
              </a:rPr>
            </a:br>
            <a:r>
              <a:rPr lang="en-US" sz="1800" dirty="0">
                <a:latin typeface="Calibri"/>
              </a:rPr>
              <a:t>   int  *</a:t>
            </a:r>
            <a:r>
              <a:rPr lang="en-US" sz="1800" dirty="0" err="1">
                <a:latin typeface="Calibri"/>
              </a:rPr>
              <a:t>ptr</a:t>
            </a:r>
            <a:r>
              <a:rPr lang="en-US" sz="1800" dirty="0">
                <a:latin typeface="Calibri"/>
              </a:rPr>
              <a:t>;</a:t>
            </a:r>
            <a:br>
              <a:rPr lang="en-US" sz="1800" dirty="0">
                <a:latin typeface="Calibri"/>
              </a:rPr>
            </a:br>
            <a:r>
              <a:rPr lang="en-US" sz="1800" dirty="0">
                <a:latin typeface="Calibri"/>
              </a:rPr>
              <a:t>   </a:t>
            </a:r>
            <a:r>
              <a:rPr lang="en-US" sz="1800" dirty="0" err="1">
                <a:latin typeface="Calibri"/>
              </a:rPr>
              <a:t>ptr</a:t>
            </a:r>
            <a:r>
              <a:rPr lang="en-US" sz="1800" dirty="0">
                <a:latin typeface="Calibri"/>
              </a:rPr>
              <a:t> = var;</a:t>
            </a:r>
            <a:br>
              <a:rPr lang="en-US" sz="1800" dirty="0">
                <a:latin typeface="Calibri"/>
              </a:rPr>
            </a:br>
            <a:r>
              <a:rPr lang="en-US" sz="1800" dirty="0">
                <a:latin typeface="Calibri"/>
              </a:rPr>
              <a:t>   int </a:t>
            </a:r>
            <a:r>
              <a:rPr lang="en-US" sz="1800" dirty="0" err="1">
                <a:latin typeface="Calibri"/>
              </a:rPr>
              <a:t>i</a:t>
            </a:r>
            <a:r>
              <a:rPr lang="en-US" sz="1800" dirty="0">
                <a:latin typeface="Calibri"/>
              </a:rPr>
              <a:t> = 0;</a:t>
            </a:r>
            <a:br>
              <a:rPr lang="en-US" sz="1800" dirty="0">
                <a:latin typeface="Calibri"/>
              </a:rPr>
            </a:br>
            <a:r>
              <a:rPr lang="en-US" sz="1800" dirty="0">
                <a:latin typeface="Calibri"/>
              </a:rPr>
              <a:t>   </a:t>
            </a:r>
            <a:br>
              <a:rPr lang="en-US" sz="1800" dirty="0">
                <a:latin typeface="Calibri"/>
              </a:rPr>
            </a:br>
            <a:r>
              <a:rPr lang="en-US" sz="1800" dirty="0">
                <a:latin typeface="Calibri"/>
              </a:rPr>
              <a:t>   while ( </a:t>
            </a:r>
            <a:r>
              <a:rPr lang="en-US" sz="1800" dirty="0" err="1">
                <a:latin typeface="Calibri"/>
              </a:rPr>
              <a:t>ptr</a:t>
            </a:r>
            <a:r>
              <a:rPr lang="en-US" sz="1800" dirty="0">
                <a:latin typeface="Calibri"/>
              </a:rPr>
              <a:t> &lt;= &amp;var[MAX - 1] ) {</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"Address of var[" &lt;&lt; </a:t>
            </a:r>
            <a:r>
              <a:rPr lang="en-US" sz="1800" dirty="0" err="1">
                <a:latin typeface="Calibri"/>
              </a:rPr>
              <a:t>i</a:t>
            </a:r>
            <a:r>
              <a:rPr lang="en-US" sz="1800" dirty="0">
                <a:latin typeface="Calibri"/>
              </a:rPr>
              <a:t> &lt;&lt; "] = ";</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"Value of var[" &lt;&lt; </a:t>
            </a:r>
            <a:r>
              <a:rPr lang="en-US" sz="1800" dirty="0" err="1">
                <a:latin typeface="Calibri"/>
              </a:rPr>
              <a:t>i</a:t>
            </a:r>
            <a:r>
              <a:rPr lang="en-US" sz="1800" dirty="0">
                <a:latin typeface="Calibri"/>
              </a:rPr>
              <a:t> &lt;&lt; "] = ";</a:t>
            </a:r>
            <a:br>
              <a:rPr lang="en-US" sz="1800" dirty="0">
                <a:latin typeface="Calibri"/>
              </a:rPr>
            </a:br>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ptr</a:t>
            </a:r>
            <a:r>
              <a:rPr lang="en-US" sz="1800" dirty="0">
                <a:latin typeface="Calibri"/>
              </a:rPr>
              <a:t> &lt;&lt; </a:t>
            </a:r>
            <a:r>
              <a:rPr lang="en-US" sz="1800" dirty="0" err="1">
                <a:latin typeface="Calibri"/>
              </a:rPr>
              <a:t>endl</a:t>
            </a:r>
            <a:r>
              <a:rPr lang="en-US" sz="1800" dirty="0">
                <a:latin typeface="Calibri"/>
              </a:rPr>
              <a:t>;</a:t>
            </a:r>
            <a:br>
              <a:rPr lang="en-US" sz="1800" dirty="0">
                <a:latin typeface="Calibri"/>
              </a:rPr>
            </a:br>
            <a:r>
              <a:rPr lang="en-US" sz="1800" dirty="0">
                <a:latin typeface="Calibri"/>
              </a:rPr>
              <a:t>      </a:t>
            </a:r>
            <a:r>
              <a:rPr lang="en-US" sz="1800" dirty="0" err="1">
                <a:latin typeface="Calibri"/>
              </a:rPr>
              <a:t>ptr</a:t>
            </a:r>
            <a:r>
              <a:rPr lang="en-US" sz="1800" dirty="0">
                <a:latin typeface="Calibri"/>
              </a:rPr>
              <a:t>++;</a:t>
            </a:r>
            <a:br>
              <a:rPr lang="en-US" sz="1800" dirty="0">
                <a:latin typeface="Calibri"/>
              </a:rPr>
            </a:br>
            <a:r>
              <a:rPr lang="en-US" sz="1800" dirty="0">
                <a:latin typeface="Calibri"/>
              </a:rPr>
              <a:t>      </a:t>
            </a:r>
            <a:r>
              <a:rPr lang="en-US" sz="1800" dirty="0" err="1">
                <a:latin typeface="Calibri"/>
              </a:rPr>
              <a:t>i</a:t>
            </a:r>
            <a:r>
              <a:rPr lang="en-US" sz="1800" dirty="0">
                <a:latin typeface="Calibri"/>
              </a:rPr>
              <a:t>++;</a:t>
            </a:r>
            <a:br>
              <a:rPr lang="en-US" sz="1800" dirty="0">
                <a:latin typeface="Calibri"/>
              </a:rPr>
            </a:br>
            <a:r>
              <a:rPr lang="en-US" sz="1800" dirty="0">
                <a:latin typeface="Calibri"/>
              </a:rPr>
              <a:t>   }</a:t>
            </a:r>
            <a:br>
              <a:rPr lang="en-US" sz="1800" dirty="0">
                <a:latin typeface="Calibri"/>
              </a:rPr>
            </a:br>
            <a:r>
              <a:rPr lang="en-US" sz="1800" dirty="0">
                <a:latin typeface="Calibri"/>
              </a:rPr>
              <a:t>}</a:t>
            </a:r>
            <a:br>
              <a:rPr lang="en-US" sz="1800" dirty="0">
                <a:latin typeface="Calibri"/>
              </a:rPr>
            </a:br>
            <a:endParaRPr lang="en-US" sz="1800" dirty="0">
              <a:latin typeface="Calibri"/>
            </a:endParaRPr>
          </a:p>
          <a:p>
            <a:r>
              <a:rPr lang="en-US" sz="1800" dirty="0">
                <a:latin typeface="Calibri"/>
                <a:cs typeface="Calibri"/>
              </a:rPr>
              <a:t>  </a:t>
            </a:r>
            <a:br>
              <a:rPr lang="en-US" sz="1800" dirty="0">
                <a:latin typeface="Calibri"/>
                <a:cs typeface="Calibri"/>
              </a:rPr>
            </a:br>
            <a:r>
              <a:rPr lang="en-US" sz="1800" dirty="0">
                <a:latin typeface="Calibri"/>
                <a:cs typeface="Calibri"/>
              </a:rPr>
              <a:t/>
            </a:r>
            <a:br>
              <a:rPr lang="en-US" sz="1800" dirty="0">
                <a:latin typeface="Calibri"/>
                <a:cs typeface="Calibri"/>
              </a:rPr>
            </a:br>
            <a:endParaRPr lang="en-US" sz="1800" dirty="0">
              <a:latin typeface="Calibri"/>
            </a:endParaRPr>
          </a:p>
          <a:p>
            <a:r>
              <a:rPr lang="en-US" dirty="0"/>
              <a:t/>
            </a:r>
            <a:br>
              <a:rPr lang="en-US" dirty="0"/>
            </a:br>
            <a:endParaRPr lang="en-US" sz="1800" dirty="0">
              <a:latin typeface="Calibri"/>
            </a:endParaRPr>
          </a:p>
          <a:p>
            <a:pPr>
              <a:lnSpc>
                <a:spcPct val="150000"/>
              </a:lnSpc>
            </a:pPr>
            <a:r>
              <a:rPr lang="en-US" dirty="0"/>
              <a:t/>
            </a:r>
            <a:br>
              <a:rPr lang="en-US" dirty="0"/>
            </a:br>
            <a:r>
              <a:rPr lang="en-US" dirty="0"/>
              <a:t/>
            </a:r>
            <a:br>
              <a:rPr lang="en-US" dirty="0"/>
            </a:br>
            <a:endParaRPr lang="en-US" sz="1800" dirty="0">
              <a:latin typeface="Calibri"/>
            </a:endParaRPr>
          </a:p>
          <a:p>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r>
              <a:rPr lang="en-US" dirty="0">
                <a:latin typeface="Consolas"/>
              </a:rPr>
              <a:t>
</a:t>
            </a:r>
            <a:endParaRPr lang="en-US" sz="1800"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Pointer Comparisons</a:t>
            </a:r>
          </a:p>
        </p:txBody>
      </p:sp>
    </p:spTree>
    <p:extLst>
      <p:ext uri="{BB962C8B-B14F-4D97-AF65-F5344CB8AC3E}">
        <p14:creationId xmlns:p14="http://schemas.microsoft.com/office/powerpoint/2010/main" val="131376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Address of var[0] = 0xbfce42d0
Value of var[0] = 10
Address of var[1] = 0xbfce42d4
Value of var[1] = 100
Address of var[2] = 0xbfce42d8
Value of var[2] = 200</a:t>
            </a:r>
            <a:br>
              <a:rPr lang="en-US" sz="1800" dirty="0">
                <a:latin typeface="Calibri"/>
              </a:rPr>
            </a:br>
            <a:endParaRPr lang="en-US" sz="1800" dirty="0">
              <a:latin typeface="Calibri"/>
            </a:endParaRPr>
          </a:p>
          <a:p>
            <a:r>
              <a:rPr lang="en-US" sz="1800" dirty="0">
                <a:latin typeface="Calibri"/>
                <a:cs typeface="Calibri"/>
              </a:rPr>
              <a:t>  </a:t>
            </a:r>
            <a:br>
              <a:rPr lang="en-US" sz="1800" dirty="0">
                <a:latin typeface="Calibri"/>
                <a:cs typeface="Calibri"/>
              </a:rPr>
            </a:br>
            <a:r>
              <a:rPr lang="en-US" sz="1800" dirty="0">
                <a:latin typeface="Calibri"/>
                <a:cs typeface="Calibri"/>
              </a:rPr>
              <a:t/>
            </a:r>
            <a:br>
              <a:rPr lang="en-US" sz="1800" dirty="0">
                <a:latin typeface="Calibri"/>
                <a:cs typeface="Calibri"/>
              </a:rPr>
            </a:br>
            <a:endParaRPr lang="en-US" sz="1800" dirty="0">
              <a:latin typeface="Calibri"/>
            </a:endParaRPr>
          </a:p>
          <a:p>
            <a:r>
              <a:rPr lang="en-US" dirty="0"/>
              <a:t/>
            </a:r>
            <a:br>
              <a:rPr lang="en-US" dirty="0"/>
            </a:br>
            <a:endParaRPr lang="en-US" sz="1800" dirty="0">
              <a:latin typeface="Calibri"/>
            </a:endParaRPr>
          </a:p>
          <a:p>
            <a:pPr>
              <a:lnSpc>
                <a:spcPct val="150000"/>
              </a:lnSpc>
            </a:pPr>
            <a:r>
              <a:rPr lang="en-US" dirty="0"/>
              <a:t/>
            </a:r>
            <a:br>
              <a:rPr lang="en-US" dirty="0"/>
            </a:br>
            <a:r>
              <a:rPr lang="en-US" dirty="0"/>
              <a:t/>
            </a:r>
            <a:br>
              <a:rPr lang="en-US" dirty="0"/>
            </a:br>
            <a:endParaRPr lang="en-US" sz="1800" dirty="0">
              <a:latin typeface="Calibri"/>
            </a:endParaRPr>
          </a:p>
          <a:p>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pPr>
              <a:lnSpc>
                <a:spcPct val="150000"/>
              </a:lnSpc>
            </a:pPr>
            <a:r>
              <a:rPr lang="en-US" dirty="0"/>
              <a:t/>
            </a:r>
            <a:br>
              <a:rPr lang="en-US" dirty="0"/>
            </a:br>
            <a:endParaRPr lang="en-US" sz="1800" dirty="0">
              <a:latin typeface="Calibri"/>
            </a:endParaRPr>
          </a:p>
          <a:p>
            <a:r>
              <a:rPr lang="en-US" dirty="0">
                <a:latin typeface="Consolas"/>
              </a:rPr>
              <a:t>
</a:t>
            </a:r>
            <a:endParaRPr lang="en-US" sz="1800"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dirty="0">
                <a:solidFill>
                  <a:schemeClr val="bg1"/>
                </a:solidFill>
                <a:latin typeface="Calibri"/>
                <a:cs typeface="Calibri"/>
              </a:rPr>
              <a:t>Output</a:t>
            </a:r>
          </a:p>
        </p:txBody>
      </p:sp>
    </p:spTree>
    <p:extLst>
      <p:ext uri="{BB962C8B-B14F-4D97-AF65-F5344CB8AC3E}">
        <p14:creationId xmlns:p14="http://schemas.microsoft.com/office/powerpoint/2010/main" val="298574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a:cs typeface="Calibri"/>
              </a:rPr>
              <a:t>Let’s take a quick recap of previous lecture – </a:t>
            </a:r>
            <a:endParaRPr lang="en-US" dirty="0"/>
          </a:p>
          <a:p>
            <a:pPr marL="76200">
              <a:lnSpc>
                <a:spcPct val="200000"/>
              </a:lnSpc>
              <a:buSzPts val="2400"/>
            </a:pPr>
            <a:r>
              <a:rPr lang="en" sz="1800" dirty="0">
                <a:latin typeface="Calibri"/>
                <a:cs typeface="Calibri"/>
              </a:rPr>
              <a:t>A) Friend Function</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 Friend Class</a:t>
            </a:r>
          </a:p>
          <a:p>
            <a:pPr marL="76200">
              <a:lnSpc>
                <a:spcPct val="200000"/>
              </a:lnSpc>
              <a:buSzPts val="2400"/>
            </a:pPr>
            <a:r>
              <a:rPr lang="en" sz="1800" dirty="0">
                <a:latin typeface="Calibri"/>
                <a:cs typeface="Calibri"/>
              </a:rPr>
              <a:t>C) Call by value</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D) Call by reference</a:t>
            </a:r>
          </a:p>
          <a:p>
            <a:pPr marL="76200">
              <a:lnSpc>
                <a:spcPct val="200000"/>
              </a:lnSpc>
              <a:buSzPts val="2400"/>
            </a:pPr>
            <a:r>
              <a:rPr lang="en" sz="1800" dirty="0">
                <a:latin typeface="Calibri"/>
                <a:cs typeface="Calibri"/>
              </a:rPr>
              <a:t>E) Call by Address</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F)</a:t>
            </a:r>
            <a:r>
              <a:rPr lang="en" sz="1800" dirty="0" err="1">
                <a:latin typeface="Calibri"/>
                <a:cs typeface="Calibri"/>
              </a:rPr>
              <a:t>Recurssion</a:t>
            </a:r>
            <a:endParaRPr lang="en" sz="1800" dirty="0" err="1">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panose="020F0502020204030204" pitchFamily="34" charset="0"/>
              <a:cs typeface="Calibri" panose="020F0502020204030204" pitchFamily="34" charset="0"/>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We already know that a pointer points to a location in memory and thus used to store the address of variables. So, when we define a pointer to pointer. The first pointer is used to store the address of the variable. And the second pointer is used to store the address of the first pointer. That is why they are also known as double pointers.</a:t>
            </a:r>
          </a:p>
          <a:p>
            <a:endParaRPr lang="en-US" sz="1800" dirty="0">
              <a:latin typeface="Calibri"/>
            </a:endParaRPr>
          </a:p>
          <a:p>
            <a:r>
              <a:rPr lang="en-US" sz="1800" dirty="0">
                <a:latin typeface="Calibri"/>
              </a:rPr>
              <a:t>Declaration:-</a:t>
            </a:r>
          </a:p>
          <a:p>
            <a:endParaRPr lang="en-US" sz="1800" dirty="0">
              <a:latin typeface="Calibri"/>
            </a:endParaRPr>
          </a:p>
          <a:p>
            <a:r>
              <a:rPr lang="en-US" sz="1800" dirty="0">
                <a:latin typeface="Calibri"/>
              </a:rPr>
              <a:t>int **</a:t>
            </a:r>
            <a:r>
              <a:rPr lang="en-US" sz="1800" dirty="0" err="1">
                <a:latin typeface="Calibri"/>
              </a:rPr>
              <a:t>ptr</a:t>
            </a:r>
            <a:r>
              <a:rPr lang="en-US" sz="1800" dirty="0">
                <a:latin typeface="Calibri"/>
              </a:rPr>
              <a:t>;</a:t>
            </a:r>
            <a:endParaRPr lang="en-US" dirty="0">
              <a:latin typeface="Calibri"/>
            </a:endParaRPr>
          </a:p>
          <a:p>
            <a:endParaRPr lang="en-US" sz="1800" dirty="0">
              <a:latin typeface="Calibri"/>
            </a:endParaRPr>
          </a:p>
          <a:p>
            <a:r>
              <a:rPr lang="en-US" dirty="0"/>
              <a:t/>
            </a:r>
            <a:br>
              <a:rPr lang="en-US" dirty="0"/>
            </a:br>
            <a:endParaRPr lang="en-US" sz="1800">
              <a:latin typeface="Calibri"/>
            </a:endParaRPr>
          </a:p>
          <a:p>
            <a:r>
              <a:rPr lang="en-US" dirty="0"/>
              <a:t/>
            </a:r>
            <a:br>
              <a:rPr lang="en-US" dirty="0"/>
            </a:br>
            <a:r>
              <a:rPr lang="en-US" dirty="0"/>
              <a:t/>
            </a:r>
            <a:br>
              <a:rPr lang="en-US" dirty="0"/>
            </a:br>
            <a:endParaRPr lang="en-US" sz="1800">
              <a:latin typeface="Calibri"/>
            </a:endParaRPr>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cs typeface="Calibri"/>
              </a:rPr>
              <a:t>Pointer to Pointer</a:t>
            </a:r>
          </a:p>
        </p:txBody>
      </p:sp>
    </p:spTree>
    <p:extLst>
      <p:ext uri="{BB962C8B-B14F-4D97-AF65-F5344CB8AC3E}">
        <p14:creationId xmlns:p14="http://schemas.microsoft.com/office/powerpoint/2010/main" val="2273261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using namespace std;</a:t>
            </a:r>
          </a:p>
          <a:p>
            <a:r>
              <a:rPr lang="en-US" sz="1800" dirty="0">
                <a:latin typeface="Calibri"/>
              </a:rPr>
              <a:t>int main() </a:t>
            </a:r>
          </a:p>
          <a:p>
            <a:r>
              <a:rPr lang="en-US" sz="1800" dirty="0">
                <a:latin typeface="Calibri"/>
              </a:rPr>
              <a:t>{ </a:t>
            </a:r>
          </a:p>
          <a:p>
            <a:r>
              <a:rPr lang="en-US" sz="1800" dirty="0">
                <a:latin typeface="Calibri"/>
              </a:rPr>
              <a:t>    int var = 789; </a:t>
            </a:r>
          </a:p>
          <a:p>
            <a:r>
              <a:rPr lang="en-US" sz="1800" dirty="0">
                <a:latin typeface="Calibri"/>
              </a:rPr>
              <a:t>    int *ptr2; </a:t>
            </a:r>
          </a:p>
          <a:p>
            <a:r>
              <a:rPr lang="en-US" sz="1800" dirty="0">
                <a:latin typeface="Calibri"/>
              </a:rPr>
              <a:t>    int **ptr1; </a:t>
            </a:r>
          </a:p>
          <a:p>
            <a:r>
              <a:rPr lang="en-US" sz="1800" dirty="0">
                <a:latin typeface="Calibri"/>
              </a:rPr>
              <a:t>    ptr2 = &amp;var; </a:t>
            </a:r>
          </a:p>
          <a:p>
            <a:r>
              <a:rPr lang="en-US" sz="1800" dirty="0">
                <a:latin typeface="Calibri"/>
              </a:rPr>
              <a:t>    ptr1 = &amp;ptr2; </a:t>
            </a:r>
          </a:p>
          <a:p>
            <a:r>
              <a:rPr lang="en-US" sz="1800" dirty="0">
                <a:latin typeface="Calibri"/>
              </a:rPr>
              <a:t>    </a:t>
            </a:r>
            <a:r>
              <a:rPr lang="en-US" sz="1800" dirty="0" err="1">
                <a:latin typeface="Calibri"/>
              </a:rPr>
              <a:t>cout</a:t>
            </a:r>
            <a:r>
              <a:rPr lang="en-US" sz="1800" dirty="0">
                <a:latin typeface="Calibri"/>
              </a:rPr>
              <a:t>&lt;&lt; var&lt;&lt;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&lt;&lt;*ptr2&lt;&lt;</a:t>
            </a:r>
            <a:r>
              <a:rPr lang="en-US" sz="1800" dirty="0" err="1">
                <a:latin typeface="Calibri"/>
              </a:rPr>
              <a:t>endl</a:t>
            </a:r>
            <a:r>
              <a:rPr lang="en-US" sz="1800" dirty="0">
                <a:latin typeface="Calibri"/>
              </a:rPr>
              <a:t> ; </a:t>
            </a:r>
          </a:p>
          <a:p>
            <a:r>
              <a:rPr lang="en-US" sz="1800" dirty="0">
                <a:latin typeface="Calibri"/>
              </a:rPr>
              <a:t>    </a:t>
            </a:r>
            <a:r>
              <a:rPr lang="en-US" sz="1800" dirty="0" err="1">
                <a:latin typeface="Calibri"/>
              </a:rPr>
              <a:t>cout</a:t>
            </a:r>
            <a:r>
              <a:rPr lang="en-US" sz="1800" dirty="0">
                <a:latin typeface="Calibri"/>
              </a:rPr>
              <a:t>&lt;&lt;**ptr1; </a:t>
            </a:r>
            <a:br>
              <a:rPr lang="en-US" sz="1800" dirty="0">
                <a:latin typeface="Calibri"/>
              </a:rPr>
            </a:br>
            <a:endParaRPr lang="en-US" sz="1800" dirty="0">
              <a:latin typeface="Calibri"/>
            </a:endParaRPr>
          </a:p>
          <a:p>
            <a:r>
              <a:rPr lang="en-US" sz="1800" dirty="0">
                <a:latin typeface="Calibri"/>
              </a:rPr>
              <a:t>} </a:t>
            </a:r>
          </a:p>
          <a:p>
            <a:r>
              <a:rPr lang="en-US" dirty="0"/>
              <a:t/>
            </a:r>
            <a:br>
              <a:rPr lang="en-US" dirty="0"/>
            </a:br>
            <a:endParaRPr lang="en-US" sz="1800" dirty="0">
              <a:latin typeface="Calibri"/>
            </a:endParaRPr>
          </a:p>
          <a:p>
            <a:endParaRPr lang="en-US" sz="1800" dirty="0">
              <a:latin typeface="Calibri"/>
            </a:endParaRPr>
          </a:p>
          <a:p>
            <a:endParaRPr lang="en-US" sz="1800" dirty="0">
              <a:latin typeface="Calibri"/>
            </a:endParaRPr>
          </a:p>
          <a:p>
            <a:r>
              <a:rPr lang="en-US" dirty="0"/>
              <a:t/>
            </a:r>
            <a:br>
              <a:rPr lang="en-US" dirty="0"/>
            </a:br>
            <a:endParaRPr lang="en-US" sz="1800" dirty="0">
              <a:latin typeface="Calibri"/>
            </a:endParaRPr>
          </a:p>
          <a:p>
            <a:r>
              <a:rPr lang="en-US" dirty="0"/>
              <a:t/>
            </a:r>
            <a:br>
              <a:rPr lang="en-US" dirty="0"/>
            </a:br>
            <a:r>
              <a:rPr lang="en-US" dirty="0"/>
              <a:t/>
            </a:r>
            <a:br>
              <a:rPr lang="en-US" dirty="0"/>
            </a:br>
            <a:endParaRPr lang="en-US" sz="1800" dirty="0">
              <a:latin typeface="Calibri"/>
            </a:endParaRPr>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cs typeface="Calibri"/>
              </a:rPr>
              <a:t>Pointer to Pointer</a:t>
            </a:r>
          </a:p>
        </p:txBody>
      </p:sp>
    </p:spTree>
    <p:extLst>
      <p:ext uri="{BB962C8B-B14F-4D97-AF65-F5344CB8AC3E}">
        <p14:creationId xmlns:p14="http://schemas.microsoft.com/office/powerpoint/2010/main" val="2188947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789
789
789</a:t>
            </a:r>
            <a:endParaRPr lang="en-US" dirty="0">
              <a:latin typeface="Calibri"/>
            </a:endParaRPr>
          </a:p>
          <a:p>
            <a:r>
              <a:rPr lang="en-US" dirty="0"/>
              <a:t/>
            </a:r>
            <a:br>
              <a:rPr lang="en-US" dirty="0"/>
            </a:br>
            <a:endParaRPr lang="en-US" sz="1800" dirty="0">
              <a:latin typeface="Calibri"/>
            </a:endParaRPr>
          </a:p>
          <a:p>
            <a:endParaRPr lang="en-US" sz="1800" dirty="0">
              <a:latin typeface="Calibri"/>
            </a:endParaRPr>
          </a:p>
          <a:p>
            <a:endParaRPr lang="en-US" sz="1800" dirty="0">
              <a:latin typeface="Calibri"/>
            </a:endParaRPr>
          </a:p>
          <a:p>
            <a:r>
              <a:rPr lang="en-US" dirty="0"/>
              <a:t/>
            </a:r>
            <a:br>
              <a:rPr lang="en-US" dirty="0"/>
            </a:br>
            <a:endParaRPr lang="en-US" sz="1800" dirty="0">
              <a:latin typeface="Calibri"/>
            </a:endParaRPr>
          </a:p>
          <a:p>
            <a:r>
              <a:rPr lang="en-US" dirty="0"/>
              <a:t/>
            </a:r>
            <a:br>
              <a:rPr lang="en-US" dirty="0"/>
            </a:br>
            <a:r>
              <a:rPr lang="en-US" dirty="0"/>
              <a:t/>
            </a:r>
            <a:br>
              <a:rPr lang="en-US" dirty="0"/>
            </a:br>
            <a:endParaRPr lang="en-US" sz="1800" dirty="0">
              <a:latin typeface="Calibri"/>
            </a:endParaRPr>
          </a:p>
          <a:p>
            <a:r>
              <a:rPr lang="en-US" sz="1800" dirty="0">
                <a:latin typeface="Calibri"/>
              </a:rPr>
              <a:t>  </a:t>
            </a:r>
            <a:br>
              <a:rPr lang="en-US" sz="1800" dirty="0">
                <a:latin typeface="Calibri"/>
              </a:rPr>
            </a:br>
            <a:r>
              <a:rPr lang="en-US" sz="1800" dirty="0">
                <a:latin typeface="Calibri"/>
              </a:rPr>
              <a:t/>
            </a:r>
            <a:br>
              <a:rPr lang="en-US" sz="1800" dirty="0">
                <a:latin typeface="Calibri"/>
              </a:rPr>
            </a:br>
            <a:endParaRPr lang="en-US" sz="1800" dirty="0">
              <a:latin typeface="Calibri"/>
            </a:endParaRPr>
          </a:p>
          <a:p>
            <a:r>
              <a:rPr lang="en-US" sz="1800" dirty="0"/>
              <a:t/>
            </a:r>
            <a:br>
              <a:rPr lang="en-US" sz="1800" dirty="0"/>
            </a:br>
            <a:endParaRPr lang="en-US" sz="1800" dirty="0">
              <a:latin typeface="Calibri"/>
            </a:endParaRPr>
          </a:p>
          <a:p>
            <a:pPr>
              <a:lnSpc>
                <a:spcPct val="150000"/>
              </a:lnSpc>
            </a:pPr>
            <a:r>
              <a:rPr lang="en-US" sz="1800" dirty="0"/>
              <a:t/>
            </a:r>
            <a:br>
              <a:rPr lang="en-US" sz="1800" dirty="0"/>
            </a:br>
            <a:r>
              <a:rPr lang="en-US" sz="1800" dirty="0"/>
              <a:t/>
            </a:r>
            <a:br>
              <a:rPr lang="en-US" sz="1800" dirty="0"/>
            </a:br>
            <a:endParaRPr lang="en-US" sz="1800" dirty="0">
              <a:latin typeface="Calibri"/>
            </a:endParaRPr>
          </a:p>
          <a:p>
            <a:endParaRPr lang="en-US" sz="1800" dirty="0">
              <a:latin typeface="Calibri"/>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cs typeface="Calibri"/>
              </a:rPr>
              <a:t>Output</a:t>
            </a:r>
          </a:p>
        </p:txBody>
      </p:sp>
    </p:spTree>
    <p:extLst>
      <p:ext uri="{BB962C8B-B14F-4D97-AF65-F5344CB8AC3E}">
        <p14:creationId xmlns:p14="http://schemas.microsoft.com/office/powerpoint/2010/main" val="1069988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xmlns=""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xmlns=""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xmlns=""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xmlns=""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a:ea typeface="Calibri"/>
                <a:cs typeface="Calibri"/>
              </a:rPr>
              <a:t>Pointers</a:t>
            </a:r>
          </a:p>
          <a:p>
            <a:pPr marL="457200" indent="-381000">
              <a:lnSpc>
                <a:spcPct val="200000"/>
              </a:lnSpc>
              <a:buSzPts val="2400"/>
              <a:buFont typeface="Calibri,Sans-Serif"/>
              <a:buChar char="●"/>
            </a:pPr>
            <a:r>
              <a:rPr lang="en" sz="2000" dirty="0">
                <a:latin typeface="Calibri"/>
                <a:ea typeface="Calibri"/>
                <a:cs typeface="Calibri"/>
              </a:rPr>
              <a:t>Difference b/w pointers and reference variables</a:t>
            </a:r>
          </a:p>
          <a:p>
            <a:pPr marL="457200" indent="-381000">
              <a:lnSpc>
                <a:spcPct val="200000"/>
              </a:lnSpc>
              <a:buSzPts val="2400"/>
              <a:buFont typeface="Calibri,Sans-Serif"/>
              <a:buChar char="●"/>
            </a:pPr>
            <a:r>
              <a:rPr lang="en" sz="2000" dirty="0">
                <a:latin typeface="Calibri"/>
                <a:ea typeface="Calibri"/>
                <a:cs typeface="Calibri"/>
              </a:rPr>
              <a:t>Void pointer</a:t>
            </a:r>
          </a:p>
          <a:p>
            <a:pPr marL="457200" indent="-381000">
              <a:lnSpc>
                <a:spcPct val="200000"/>
              </a:lnSpc>
              <a:buSzPts val="2400"/>
              <a:buFont typeface="Calibri,Sans-Serif"/>
              <a:buChar char="●"/>
            </a:pPr>
            <a:r>
              <a:rPr lang="en" sz="2000" dirty="0">
                <a:latin typeface="Calibri"/>
                <a:ea typeface="Calibri"/>
                <a:cs typeface="Calibri"/>
              </a:rPr>
              <a:t>Pointer to Pointer</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xmlns=""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C++</a:t>
            </a: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Pointer is a variable in C++ that holds the address of another variable. They have data type just like variables, for example an integer type pointer can hold the address of an integer variable and an character type pointer can hold the address of char variable.</a:t>
            </a:r>
            <a:endParaRPr lang="en-US"/>
          </a:p>
          <a:p>
            <a:endParaRPr lang="en-US" sz="1800" dirty="0">
              <a:latin typeface="Calibri"/>
            </a:endParaRPr>
          </a:p>
          <a:p>
            <a:r>
              <a:rPr lang="en-US" sz="1800" dirty="0">
                <a:latin typeface="Calibri"/>
              </a:rPr>
              <a:t>Syntax:-</a:t>
            </a:r>
          </a:p>
          <a:p>
            <a:r>
              <a:rPr lang="en-US" sz="1800" dirty="0" err="1">
                <a:latin typeface="Calibri"/>
              </a:rPr>
              <a:t>data_type</a:t>
            </a:r>
            <a:r>
              <a:rPr lang="en-US" sz="1800" dirty="0">
                <a:latin typeface="Calibri"/>
              </a:rPr>
              <a:t> *</a:t>
            </a:r>
            <a:r>
              <a:rPr lang="en-US" sz="1800" dirty="0" err="1">
                <a:latin typeface="Calibri"/>
              </a:rPr>
              <a:t>pointer_name</a:t>
            </a:r>
            <a:r>
              <a:rPr lang="en-US" sz="1800" dirty="0">
                <a:latin typeface="Calibri"/>
              </a:rPr>
              <a:t>;</a:t>
            </a:r>
          </a:p>
          <a:p>
            <a:endParaRPr lang="en-US" sz="1800" dirty="0">
              <a:latin typeface="Calibri"/>
            </a:endParaRPr>
          </a:p>
          <a:p>
            <a:r>
              <a:rPr lang="en-US" sz="1800" dirty="0">
                <a:latin typeface="Calibri"/>
              </a:rPr>
              <a:t>int *p, var</a:t>
            </a:r>
            <a:endParaRPr lang="en-US" dirty="0">
              <a:latin typeface="Calibri"/>
            </a:endParaRPr>
          </a:p>
          <a:p>
            <a:r>
              <a:rPr lang="en-US" sz="1800" dirty="0">
                <a:latin typeface="Calibri"/>
              </a:rPr>
              <a:t/>
            </a:r>
            <a:br>
              <a:rPr lang="en-US" sz="1800" dirty="0">
                <a:latin typeface="Calibri"/>
              </a:rPr>
            </a:br>
            <a:r>
              <a:rPr lang="en-US" sz="1800" dirty="0">
                <a:latin typeface="Calibri"/>
              </a:rPr>
              <a:t>As I mentioned above, an integer type pointer can hold the address of another int variable. Here we have an integer variable var and pointer p holds the address of var. To assign the address of variable to pointer we use ampersand symbol (&amp;).</a:t>
            </a:r>
          </a:p>
          <a:p>
            <a:endParaRPr lang="en-US" sz="1800" dirty="0">
              <a:latin typeface="Calibri"/>
            </a:endParaRPr>
          </a:p>
          <a:p>
            <a:r>
              <a:rPr lang="en-US" sz="1800" dirty="0">
                <a:latin typeface="Calibri"/>
              </a:rPr>
              <a:t>p = &amp;var</a:t>
            </a:r>
            <a:r>
              <a:rPr lang="en-US" sz="1800" dirty="0">
                <a:latin typeface="Consolas"/>
              </a:rPr>
              <a:t>;</a:t>
            </a:r>
            <a:endParaRPr lang="en-US" dirty="0"/>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Pointers</a:t>
            </a:r>
          </a:p>
        </p:txBody>
      </p:sp>
    </p:spTree>
    <p:extLst>
      <p:ext uri="{BB962C8B-B14F-4D97-AF65-F5344CB8AC3E}">
        <p14:creationId xmlns:p14="http://schemas.microsoft.com/office/powerpoint/2010/main" val="33610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800" dirty="0">
                <a:latin typeface="Calibri"/>
              </a:rPr>
              <a:t>#include &lt;iostream&gt; </a:t>
            </a:r>
          </a:p>
          <a:p>
            <a:r>
              <a:rPr lang="en-US" sz="1800" dirty="0">
                <a:latin typeface="Calibri"/>
              </a:rPr>
              <a:t>using namespace std; </a:t>
            </a:r>
          </a:p>
          <a:p>
            <a:r>
              <a:rPr lang="en-US" sz="1800" dirty="0">
                <a:latin typeface="Calibri"/>
              </a:rPr>
              <a:t>int main(){ </a:t>
            </a:r>
          </a:p>
          <a:p>
            <a:r>
              <a:rPr lang="en-US" sz="1800" dirty="0">
                <a:latin typeface="Calibri"/>
              </a:rPr>
              <a:t>   //Pointer declaration </a:t>
            </a:r>
          </a:p>
          <a:p>
            <a:r>
              <a:rPr lang="en-US" sz="1800" dirty="0">
                <a:latin typeface="Calibri"/>
              </a:rPr>
              <a:t>   int *p, var=101; </a:t>
            </a:r>
          </a:p>
          <a:p>
            <a:r>
              <a:rPr lang="en-US" sz="1800" dirty="0">
                <a:latin typeface="Calibri"/>
              </a:rPr>
              <a:t>   //Assignment </a:t>
            </a:r>
          </a:p>
          <a:p>
            <a:r>
              <a:rPr lang="en-US" sz="1800" dirty="0">
                <a:latin typeface="Calibri"/>
              </a:rPr>
              <a:t>   p = &amp;var; </a:t>
            </a: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&lt;&lt;"Address of var: "&lt;&lt;&amp;var&lt;&lt;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&lt;&lt;"Address of var: "&lt;&lt;p&lt;&lt;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&lt;&lt;"Address of p: "&lt;&lt;&amp;p&lt;&lt;</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&lt;&lt;"Value of var: "&lt;&lt;*p; </a:t>
            </a:r>
          </a:p>
          <a:p>
            <a:r>
              <a:rPr lang="en-US" sz="1800" dirty="0">
                <a:latin typeface="Calibri"/>
              </a:rPr>
              <a:t>   return 0; </a:t>
            </a:r>
          </a:p>
          <a:p>
            <a:r>
              <a:rPr lang="en-US" sz="1800" dirty="0">
                <a:latin typeface="Calibri"/>
              </a:rPr>
              <a:t>} </a:t>
            </a: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Pointers</a:t>
            </a:r>
          </a:p>
        </p:txBody>
      </p:sp>
    </p:spTree>
    <p:extLst>
      <p:ext uri="{BB962C8B-B14F-4D97-AF65-F5344CB8AC3E}">
        <p14:creationId xmlns:p14="http://schemas.microsoft.com/office/powerpoint/2010/main" val="288834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Address of var: 0x7fff5dfffc0c
Address of var: 0x7fff5dfffc0c
Address of p: 0x7fff5dfffc10
Value of var: 101</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Output</a:t>
            </a:r>
          </a:p>
        </p:txBody>
      </p:sp>
    </p:spTree>
    <p:extLst>
      <p:ext uri="{BB962C8B-B14F-4D97-AF65-F5344CB8AC3E}">
        <p14:creationId xmlns:p14="http://schemas.microsoft.com/office/powerpoint/2010/main" val="2119409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p>
          <a:p>
            <a:r>
              <a:rPr lang="en-US" sz="1800" b="1" dirty="0"/>
              <a:t>  </a:t>
            </a:r>
            <a:r>
              <a:rPr lang="en-US" dirty="0"/>
              <a:t/>
            </a:r>
            <a:br>
              <a:rPr lang="en-US" dirty="0"/>
            </a:br>
            <a:r>
              <a:rPr lang="en-US" sz="1800" dirty="0"/>
              <a:t/>
            </a:r>
            <a:br>
              <a:rPr lang="en-US" sz="1800" dirty="0"/>
            </a:br>
            <a:endParaRPr lang="en-US" sz="1800"/>
          </a:p>
          <a:p>
            <a:r>
              <a:rPr lang="en-US" sz="1800" dirty="0"/>
              <a:t/>
            </a:r>
            <a:br>
              <a:rPr lang="en-US" sz="1800" dirty="0"/>
            </a:br>
            <a:endParaRPr lang="en-US" sz="1800" dirty="0"/>
          </a:p>
          <a:p>
            <a:pPr>
              <a:lnSpc>
                <a:spcPct val="150000"/>
              </a:lnSpc>
            </a:pPr>
            <a:r>
              <a:rPr lang="en-US" sz="1800" dirty="0"/>
              <a:t/>
            </a:r>
            <a:br>
              <a:rPr lang="en-US" sz="1800" dirty="0"/>
            </a:br>
            <a:r>
              <a:rPr lang="en-US" sz="1800" dirty="0"/>
              <a:t/>
            </a:r>
            <a:br>
              <a:rPr lang="en-US" sz="1800" dirty="0"/>
            </a:br>
            <a:endParaRPr lang="en-US" sz="1800" dirty="0"/>
          </a:p>
          <a:p>
            <a:endParaRPr lang="en-US" sz="1800"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Difference b/w pointers and reference variable</a:t>
            </a:r>
          </a:p>
        </p:txBody>
      </p:sp>
      <p:pic>
        <p:nvPicPr>
          <p:cNvPr id="2" name="Picture 2" descr="Table&#10;&#10;Description automatically generated">
            <a:extLst>
              <a:ext uri="{FF2B5EF4-FFF2-40B4-BE49-F238E27FC236}">
                <a16:creationId xmlns:a16="http://schemas.microsoft.com/office/drawing/2014/main" xmlns="" id="{C2F46963-26ED-4119-8D3E-04DEE553D5FB}"/>
              </a:ext>
            </a:extLst>
          </p:cNvPr>
          <p:cNvPicPr>
            <a:picLocks noChangeAspect="1"/>
          </p:cNvPicPr>
          <p:nvPr/>
        </p:nvPicPr>
        <p:blipFill>
          <a:blip r:embed="rId3"/>
          <a:stretch>
            <a:fillRect/>
          </a:stretch>
        </p:blipFill>
        <p:spPr>
          <a:xfrm>
            <a:off x="94891" y="638851"/>
            <a:ext cx="9051265" cy="4501996"/>
          </a:xfrm>
          <a:prstGeom prst="rect">
            <a:avLst/>
          </a:prstGeom>
        </p:spPr>
      </p:pic>
    </p:spTree>
    <p:extLst>
      <p:ext uri="{BB962C8B-B14F-4D97-AF65-F5344CB8AC3E}">
        <p14:creationId xmlns:p14="http://schemas.microsoft.com/office/powerpoint/2010/main" val="464049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 A void pointer is a general-purpose pointer that can hold the address of any data type, but it is not associated with any data type.</a:t>
            </a:r>
            <a:endParaRPr lang="en-US"/>
          </a:p>
          <a:p>
            <a:endParaRPr lang="en-US" sz="1800" dirty="0"/>
          </a:p>
          <a:p>
            <a:r>
              <a:rPr lang="en-US" sz="1800" dirty="0">
                <a:latin typeface="Calibri"/>
              </a:rPr>
              <a:t>void *</a:t>
            </a:r>
            <a:r>
              <a:rPr lang="en-US" sz="1800" dirty="0" err="1">
                <a:latin typeface="Calibri"/>
              </a:rPr>
              <a:t>ptr</a:t>
            </a:r>
            <a:r>
              <a:rPr lang="en-US" sz="1800" dirty="0">
                <a:latin typeface="Calibri"/>
              </a:rPr>
              <a:t>; </a:t>
            </a:r>
            <a:r>
              <a:rPr lang="en-US" sz="1800" b="1" dirty="0"/>
              <a:t>  </a:t>
            </a:r>
            <a:r>
              <a:rPr lang="en-US" dirty="0"/>
              <a:t/>
            </a:r>
            <a:br>
              <a:rPr lang="en-US" dirty="0"/>
            </a:br>
            <a:endParaRPr lang="en-US" sz="1800" b="1" dirty="0"/>
          </a:p>
          <a:p>
            <a:r>
              <a:rPr lang="en-US" sz="1800" dirty="0"/>
              <a:t/>
            </a:r>
            <a:br>
              <a:rPr lang="en-US" sz="1800" dirty="0"/>
            </a:br>
            <a:endParaRPr lang="en-US" sz="1800"/>
          </a:p>
          <a:p>
            <a:r>
              <a:rPr lang="en-US" sz="1800" dirty="0"/>
              <a:t/>
            </a:r>
            <a:br>
              <a:rPr lang="en-US" sz="1800" dirty="0"/>
            </a:br>
            <a:endParaRPr lang="en-US" sz="1800" dirty="0"/>
          </a:p>
          <a:p>
            <a:pPr>
              <a:lnSpc>
                <a:spcPct val="150000"/>
              </a:lnSpc>
            </a:pPr>
            <a:r>
              <a:rPr lang="en-US" sz="1800" dirty="0"/>
              <a:t/>
            </a:r>
            <a:br>
              <a:rPr lang="en-US" sz="1800" dirty="0"/>
            </a:br>
            <a:r>
              <a:rPr lang="en-US" sz="1800" dirty="0"/>
              <a:t/>
            </a:r>
            <a:br>
              <a:rPr lang="en-US" sz="1800" dirty="0"/>
            </a:br>
            <a:endParaRPr lang="en-US" sz="1800" dirty="0"/>
          </a:p>
          <a:p>
            <a:endParaRPr lang="en-US" sz="1800" dirty="0"/>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
            </a:r>
            <a:br>
              <a:rPr lang="en-US" sz="1600" dirty="0">
                <a:latin typeface="Calibri" panose="020F0502020204030204" pitchFamily="34" charset="0"/>
                <a:cs typeface="Calibri" panose="020F0502020204030204" pitchFamily="34" charset="0"/>
              </a:rPr>
            </a:br>
            <a:endParaRPr lang="en-US" sz="18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xmlns=""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b="1" dirty="0">
                <a:solidFill>
                  <a:schemeClr val="bg1"/>
                </a:solidFill>
                <a:latin typeface="Calibri"/>
              </a:rPr>
              <a:t>Void Pointers</a:t>
            </a:r>
          </a:p>
        </p:txBody>
      </p:sp>
    </p:spTree>
    <p:extLst>
      <p:ext uri="{BB962C8B-B14F-4D97-AF65-F5344CB8AC3E}">
        <p14:creationId xmlns:p14="http://schemas.microsoft.com/office/powerpoint/2010/main" val="26986252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Words>
  <Application>Microsoft Office PowerPoint</Application>
  <PresentationFormat>On-screen Show (16:9)</PresentationFormat>
  <Paragraphs>288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523</cp:revision>
  <dcterms:modified xsi:type="dcterms:W3CDTF">2021-02-14T17:44:48Z</dcterms:modified>
</cp:coreProperties>
</file>