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543" r:id="rId2"/>
    <p:sldId id="532" r:id="rId3"/>
    <p:sldId id="454" r:id="rId4"/>
    <p:sldId id="453" r:id="rId5"/>
    <p:sldId id="484" r:id="rId6"/>
    <p:sldId id="457" r:id="rId7"/>
    <p:sldId id="483" r:id="rId8"/>
    <p:sldId id="456" r:id="rId9"/>
    <p:sldId id="485" r:id="rId10"/>
    <p:sldId id="462" r:id="rId11"/>
    <p:sldId id="460" r:id="rId12"/>
    <p:sldId id="461" r:id="rId13"/>
    <p:sldId id="540" r:id="rId14"/>
    <p:sldId id="542" r:id="rId15"/>
    <p:sldId id="539" r:id="rId16"/>
    <p:sldId id="487" r:id="rId17"/>
    <p:sldId id="463" r:id="rId18"/>
    <p:sldId id="464" r:id="rId19"/>
    <p:sldId id="465" r:id="rId20"/>
    <p:sldId id="466" r:id="rId21"/>
    <p:sldId id="467" r:id="rId22"/>
    <p:sldId id="470" r:id="rId23"/>
    <p:sldId id="471" r:id="rId24"/>
    <p:sldId id="473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FCA"/>
    <a:srgbClr val="D49FFF"/>
    <a:srgbClr val="A2C1FE"/>
    <a:srgbClr val="FAFD00"/>
    <a:srgbClr val="063DE8"/>
    <a:srgbClr val="3366CC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61" autoAdjust="0"/>
    <p:restoredTop sz="94660"/>
  </p:normalViewPr>
  <p:slideViewPr>
    <p:cSldViewPr>
      <p:cViewPr>
        <p:scale>
          <a:sx n="80" d="100"/>
          <a:sy n="80" d="100"/>
        </p:scale>
        <p:origin x="-8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260"/>
        <p:guide pos="30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7.xml"/><Relationship Id="rId7" Type="http://schemas.openxmlformats.org/officeDocument/2006/relationships/slide" Target="slides/slide21.xml"/><Relationship Id="rId2" Type="http://schemas.openxmlformats.org/officeDocument/2006/relationships/slide" Target="slides/slide16.xml"/><Relationship Id="rId1" Type="http://schemas.openxmlformats.org/officeDocument/2006/relationships/slide" Target="slides/slide8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10" Type="http://schemas.openxmlformats.org/officeDocument/2006/relationships/slide" Target="slides/slide24.xml"/><Relationship Id="rId4" Type="http://schemas.openxmlformats.org/officeDocument/2006/relationships/slide" Target="slides/slide18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F9FD77E5-AC09-405F-91AD-4B150186E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384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C20968A7-CAFF-453D-BAD7-5E1053442F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2475"/>
            <a:ext cx="5365750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71" tIns="46239" rIns="94071" bIns="46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5847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48808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1A2E87-B5FA-49A4-83EA-74FB4AF4BF8E}" type="slidenum">
              <a:rPr lang="zh-TW" altLang="en-US" sz="1000" b="0" smtClean="0">
                <a:latin typeface="Times New Roman" pitchFamily="18" charset="0"/>
              </a:rPr>
              <a:pPr/>
              <a:t>2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1C9BE6-EEAF-4BC8-90B5-132E16BDAD23}" type="slidenum">
              <a:rPr lang="zh-TW" altLang="en-US" sz="1000" b="0" smtClean="0">
                <a:latin typeface="Times New Roman" pitchFamily="18" charset="0"/>
              </a:rPr>
              <a:pPr/>
              <a:t>11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93F3D7-926D-42B0-86A1-E59CAD91009D}" type="slidenum">
              <a:rPr lang="zh-TW" altLang="en-US" sz="1000" b="0" smtClean="0">
                <a:latin typeface="Times New Roman" pitchFamily="18" charset="0"/>
              </a:rPr>
              <a:pPr/>
              <a:t>12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FF675-D8B7-4A29-BB9F-F82E97DE338F}" type="slidenum">
              <a:rPr lang="zh-TW" altLang="en-US" sz="1000" b="0" smtClean="0">
                <a:latin typeface="Times New Roman" pitchFamily="18" charset="0"/>
              </a:rPr>
              <a:pPr/>
              <a:t>13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r>
              <a:rPr lang="en-US" altLang="zh-TW" smtClean="0"/>
              <a:t>References fix some of those pointer problems.  </a:t>
            </a:r>
          </a:p>
          <a:p>
            <a:pPr defTabSz="914400"/>
            <a:endParaRPr lang="en-US" altLang="zh-TW" smtClean="0"/>
          </a:p>
          <a:p>
            <a:pPr defTabSz="914400"/>
            <a:r>
              <a:rPr lang="en-US" altLang="zh-TW" smtClean="0"/>
              <a:t>If we wanted something called “ref” to point to a variable x, we’d declare a pointer </a:t>
            </a:r>
            <a:r>
              <a:rPr lang="en-US" altLang="zh-TW" i="1" smtClean="0"/>
              <a:t>variable</a:t>
            </a:r>
            <a:r>
              <a:rPr lang="en-US" altLang="zh-TW" smtClean="0"/>
              <a:t> and assign the address of x into it.  With references, we’d attach an additional name – ref – to the </a:t>
            </a:r>
            <a:r>
              <a:rPr lang="en-US" altLang="zh-TW" i="1" smtClean="0"/>
              <a:t>same</a:t>
            </a:r>
            <a:r>
              <a:rPr lang="en-US" altLang="zh-TW" smtClean="0"/>
              <a:t> memory location as x.</a:t>
            </a:r>
          </a:p>
          <a:p>
            <a:pPr defTabSz="914400"/>
            <a:endParaRPr lang="en-US" altLang="zh-TW" smtClean="0"/>
          </a:p>
          <a:p>
            <a:pPr defTabSz="914400"/>
            <a:r>
              <a:rPr lang="en-US" altLang="zh-TW" smtClean="0"/>
              <a:t>Note how the pointer necessitates an extra variable, whereas the reference didn’t</a:t>
            </a:r>
          </a:p>
          <a:p>
            <a:pPr defTabSz="914400"/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775AED-7195-48E8-930C-EC1E32089D96}" type="slidenum">
              <a:rPr lang="zh-TW" altLang="en-US" sz="1000" b="0" smtClean="0">
                <a:latin typeface="Times New Roman" pitchFamily="18" charset="0"/>
              </a:rPr>
              <a:pPr/>
              <a:t>14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DF7E24-ACC9-4319-813D-A41C40EA9A9C}" type="slidenum">
              <a:rPr lang="zh-TW" altLang="en-US" sz="1000" b="0" smtClean="0">
                <a:latin typeface="Times New Roman" pitchFamily="18" charset="0"/>
              </a:rPr>
              <a:pPr/>
              <a:t>15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8ED748-3F54-4965-9BD9-424A232E1957}" type="slidenum">
              <a:rPr lang="zh-TW" altLang="en-US" sz="1000" b="0" smtClean="0">
                <a:latin typeface="Times New Roman" pitchFamily="18" charset="0"/>
              </a:rPr>
              <a:pPr/>
              <a:t>16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3620D-5681-44BC-9105-3CF5CEBF0213}" type="slidenum">
              <a:rPr lang="zh-TW" altLang="en-US" sz="1000" b="0" smtClean="0">
                <a:latin typeface="Times New Roman" pitchFamily="18" charset="0"/>
              </a:rPr>
              <a:pPr/>
              <a:t>17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282AC2-3B59-4CF9-93C4-BFA7C0935B17}" type="slidenum">
              <a:rPr lang="zh-TW" altLang="en-US" sz="1000" b="0" smtClean="0">
                <a:latin typeface="Times New Roman" pitchFamily="18" charset="0"/>
              </a:rPr>
              <a:pPr/>
              <a:t>18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CA9D24-4558-4CBA-AF2A-9A09D3F99782}" type="slidenum">
              <a:rPr lang="zh-TW" altLang="en-US" sz="1000" b="0" smtClean="0">
                <a:latin typeface="Times New Roman" pitchFamily="18" charset="0"/>
              </a:rPr>
              <a:pPr/>
              <a:t>19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35318B8-DC49-4964-ACB6-302B4769D1BB}" type="slidenum">
              <a:rPr lang="zh-TW" altLang="en-US" sz="1000" b="0" smtClean="0">
                <a:latin typeface="Times New Roman" pitchFamily="18" charset="0"/>
              </a:rPr>
              <a:pPr/>
              <a:t>20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275D14-45ED-44BF-B62A-9A42928F2D71}" type="slidenum">
              <a:rPr lang="zh-TW" altLang="en-US" sz="1000" b="0" smtClean="0">
                <a:latin typeface="Times New Roman" pitchFamily="18" charset="0"/>
              </a:rPr>
              <a:pPr/>
              <a:t>3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3FBD1F-9C15-40E9-9EC8-95B407A51863}" type="slidenum">
              <a:rPr lang="zh-TW" altLang="en-US" sz="1000" b="0" smtClean="0">
                <a:latin typeface="Times New Roman" pitchFamily="18" charset="0"/>
              </a:rPr>
              <a:pPr/>
              <a:t>21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F45D70-9908-4D0D-89A1-FFA3E8B27BA2}" type="slidenum">
              <a:rPr lang="zh-TW" altLang="en-US" sz="1000" b="0" smtClean="0">
                <a:latin typeface="Times New Roman" pitchFamily="18" charset="0"/>
              </a:rPr>
              <a:pPr/>
              <a:t>22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FE1446-7EE4-4028-943D-DEFB75AE0D6B}" type="slidenum">
              <a:rPr lang="zh-TW" altLang="en-US" sz="1000" b="0" smtClean="0">
                <a:latin typeface="Times New Roman" pitchFamily="18" charset="0"/>
              </a:rPr>
              <a:pPr/>
              <a:t>23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57435D-4BE2-4B71-8445-62BE042DAB1A}" type="slidenum">
              <a:rPr lang="zh-TW" altLang="en-US" sz="1000" b="0" smtClean="0">
                <a:latin typeface="Times New Roman" pitchFamily="18" charset="0"/>
              </a:rPr>
              <a:pPr/>
              <a:t>24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9C7E33-5B22-46ED-8751-A3F5DBE122A9}" type="slidenum">
              <a:rPr lang="zh-TW" altLang="en-US" sz="1000" b="0" smtClean="0">
                <a:latin typeface="Times New Roman" pitchFamily="18" charset="0"/>
              </a:rPr>
              <a:pPr/>
              <a:t>4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1B85CA0-6F85-4ED3-8F72-34C1751AE305}" type="slidenum">
              <a:rPr lang="zh-TW" altLang="en-US" sz="1000" b="0" smtClean="0">
                <a:latin typeface="Times New Roman" pitchFamily="18" charset="0"/>
              </a:rPr>
              <a:pPr/>
              <a:t>5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25F9B5-CEF6-448A-9A1D-BB03F76C6202}" type="slidenum">
              <a:rPr lang="zh-TW" altLang="en-US" sz="1000" b="0" smtClean="0">
                <a:latin typeface="Times New Roman" pitchFamily="18" charset="0"/>
              </a:rPr>
              <a:pPr/>
              <a:t>6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C0026D-0AD6-4D2D-AAD2-7EF1B7C93920}" type="slidenum">
              <a:rPr lang="zh-TW" altLang="en-US" sz="1000" b="0" smtClean="0">
                <a:latin typeface="Times New Roman" pitchFamily="18" charset="0"/>
              </a:rPr>
              <a:pPr/>
              <a:t>7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127791-422A-4840-8AFE-08B6F45A1FF8}" type="slidenum">
              <a:rPr lang="zh-TW" altLang="en-US" sz="1000" b="0" smtClean="0">
                <a:latin typeface="Times New Roman" pitchFamily="18" charset="0"/>
              </a:rPr>
              <a:pPr/>
              <a:t>8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11874F-2665-4A4B-BF02-D82430520958}" type="slidenum">
              <a:rPr lang="zh-TW" altLang="en-US" sz="1000" b="0" smtClean="0">
                <a:latin typeface="Times New Roman" pitchFamily="18" charset="0"/>
              </a:rPr>
              <a:pPr/>
              <a:t>9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FA2009-8633-484A-A0B1-0F52A79E8D7C}" type="slidenum">
              <a:rPr lang="zh-TW" altLang="en-US" sz="1000" b="0" smtClean="0">
                <a:latin typeface="Times New Roman" pitchFamily="18" charset="0"/>
              </a:rPr>
              <a:pPr/>
              <a:t>10</a:t>
            </a:fld>
            <a:endParaRPr lang="en-US" altLang="zh-TW" sz="1000" b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F59A6-A89C-486A-8E15-C7608CCD3F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95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DE9C-BE47-453C-ABB3-3824CC5B23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973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29B53-7C69-4F79-A6B5-66E63D00BA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43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80A6E-6399-44F8-9BC9-B3999CCC40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4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58C2-0D37-460C-8B96-1AD89444C3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F8F0-BA55-4366-821D-185E5818929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38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25DE6-CB4D-4742-9AAF-16C5C10EB0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55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A9775-F92C-42F6-9872-7C276BFA2F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29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A90E-9186-4B07-A393-E3595C1B2C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12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8A61-6973-4A66-BF1D-06C6E80C1D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681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26FDD-76DC-4471-A055-D9C526DD71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9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4A7BE7C-6F12-4754-8A97-7908AFB7B4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data type</a:t>
            </a:r>
            <a:endParaRPr lang="en-IN" smtClean="0"/>
          </a:p>
        </p:txBody>
      </p:sp>
      <p:pic>
        <p:nvPicPr>
          <p:cNvPr id="2051" name="Content Placeholder 3" descr="d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09725"/>
            <a:ext cx="72009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to Pointer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4525" y="1600200"/>
            <a:ext cx="5314950" cy="4525963"/>
          </a:xfrm>
          <a:noFill/>
        </p:spPr>
      </p:pic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TW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527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/>
              <a:t>What is the output?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58 58 58</a:t>
            </a:r>
          </a:p>
        </p:txBody>
      </p:sp>
      <p:pic>
        <p:nvPicPr>
          <p:cNvPr id="11270" name="Picture 9" descr="Pointer-s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8288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Dereferencing Operator </a:t>
            </a:r>
            <a:r>
              <a:rPr lang="en-US" altLang="zh-TW" smtClean="0">
                <a:latin typeface="Courier New" pitchFamily="49" charset="0"/>
              </a:rPr>
              <a:t>*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We can access to the value stored in the variable pointed to by using the dereferencing operator (</a:t>
            </a:r>
            <a:r>
              <a:rPr lang="en-US" altLang="zh-TW" sz="2400" smtClean="0">
                <a:latin typeface="Courier" pitchFamily="49" charset="0"/>
              </a:rPr>
              <a:t>*</a:t>
            </a:r>
            <a:r>
              <a:rPr lang="en-US" altLang="zh-TW" sz="2400" smtClean="0"/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b="0"/>
              <a:t>Memory</a:t>
            </a:r>
            <a:r>
              <a:rPr lang="en-US" altLang="zh-TW"/>
              <a:t> </a:t>
            </a:r>
            <a:r>
              <a:rPr lang="en-US" altLang="zh-TW" b="0"/>
              <a:t>address: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b="0"/>
              <a:t>1024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b="0"/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b="0"/>
              <a:t>1020</a:t>
            </a:r>
          </a:p>
        </p:txBody>
      </p:sp>
      <p:sp>
        <p:nvSpPr>
          <p:cNvPr id="12302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int a = 100;</a:t>
            </a:r>
          </a:p>
          <a:p>
            <a:pPr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int *p = &amp;a;</a:t>
            </a:r>
          </a:p>
          <a:p>
            <a:pPr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a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&amp;a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p &lt;&lt; " " &lt;&lt;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</a:rPr>
              <a:t>*p</a:t>
            </a:r>
            <a:r>
              <a:rPr lang="en-US" altLang="zh-TW" b="0">
                <a:latin typeface="Courier New" pitchFamily="49" charset="0"/>
              </a:rPr>
              <a:t>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&amp;p &lt;&lt; endl;</a:t>
            </a:r>
          </a:p>
          <a:p>
            <a:pPr>
              <a:buFont typeface="Monotype Sorts" pitchFamily="2" charset="2"/>
              <a:buNone/>
            </a:pPr>
            <a:endParaRPr lang="en-US" altLang="zh-TW" b="0">
              <a:latin typeface="Courier New" pitchFamily="49" charset="0"/>
            </a:endParaRPr>
          </a:p>
        </p:txBody>
      </p:sp>
      <p:sp>
        <p:nvSpPr>
          <p:cNvPr id="12303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b="0"/>
              <a:t>Result is:</a:t>
            </a:r>
          </a:p>
          <a:p>
            <a:pPr>
              <a:buFont typeface="Monotype Sorts" pitchFamily="2" charset="2"/>
              <a:buNone/>
            </a:pPr>
            <a:r>
              <a:rPr lang="en-US" altLang="zh-TW" b="0"/>
              <a:t>100</a:t>
            </a:r>
          </a:p>
          <a:p>
            <a:pPr>
              <a:buFont typeface="Monotype Sorts" pitchFamily="2" charset="2"/>
              <a:buNone/>
            </a:pPr>
            <a:r>
              <a:rPr lang="en-US" altLang="zh-TW" b="0"/>
              <a:t>1024</a:t>
            </a:r>
          </a:p>
          <a:p>
            <a:pPr>
              <a:buFont typeface="Monotype Sorts" pitchFamily="2" charset="2"/>
              <a:buNone/>
            </a:pPr>
            <a:r>
              <a:rPr lang="en-US" altLang="zh-TW" b="0"/>
              <a:t>1024 100</a:t>
            </a:r>
          </a:p>
          <a:p>
            <a:pPr>
              <a:buFont typeface="Monotype Sorts" pitchFamily="2" charset="2"/>
              <a:buNone/>
            </a:pPr>
            <a:r>
              <a:rPr lang="en-US" altLang="zh-TW" b="0"/>
              <a:t>1032</a:t>
            </a:r>
          </a:p>
          <a:p>
            <a:endParaRPr lang="en-US" altLang="zh-TW" b="0"/>
          </a:p>
        </p:txBody>
      </p:sp>
      <p:cxnSp>
        <p:nvCxnSpPr>
          <p:cNvPr id="12304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b="0"/>
              <a:t>a</a:t>
            </a:r>
          </a:p>
        </p:txBody>
      </p:sp>
      <p:sp>
        <p:nvSpPr>
          <p:cNvPr id="12306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b="0"/>
              <a:t>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Don’t get confused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486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Declaring a pointer means only that it is a pointer: </a:t>
            </a:r>
            <a:r>
              <a:rPr lang="en-US" altLang="zh-TW" sz="2400" dirty="0" err="1" smtClean="0">
                <a:latin typeface="Courier New" pitchFamily="49" charset="0"/>
              </a:rPr>
              <a:t>int</a:t>
            </a:r>
            <a:r>
              <a:rPr lang="en-US" altLang="zh-TW" sz="2400" dirty="0" smtClean="0">
                <a:latin typeface="Courier New" pitchFamily="49" charset="0"/>
              </a:rPr>
              <a:t> *p;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Don’t be confused with the dereferencing operator, which is also written with an asterisk (</a:t>
            </a:r>
            <a:r>
              <a:rPr lang="en-US" altLang="zh-TW" sz="2400" dirty="0" smtClean="0">
                <a:latin typeface="Courier" pitchFamily="49" charset="0"/>
              </a:rPr>
              <a:t>*</a:t>
            </a:r>
            <a:r>
              <a:rPr lang="en-US" altLang="zh-TW" sz="2400" dirty="0" smtClean="0"/>
              <a:t>). They are simply two different tasks represented with the same sign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dirty="0" smtClean="0"/>
              <a:t>	</a:t>
            </a:r>
            <a:r>
              <a:rPr lang="en-US" altLang="zh-TW" sz="2000" dirty="0" smtClean="0">
                <a:latin typeface="Courier" pitchFamily="49" charset="0"/>
              </a:rPr>
              <a:t>	</a:t>
            </a:r>
            <a:r>
              <a:rPr lang="en-US" altLang="zh-TW" sz="2000" dirty="0" err="1" smtClean="0">
                <a:latin typeface="Courier New" pitchFamily="49" charset="0"/>
              </a:rPr>
              <a:t>int</a:t>
            </a:r>
            <a:r>
              <a:rPr lang="en-US" altLang="zh-TW" sz="2000" dirty="0" smtClean="0">
                <a:latin typeface="Courier New" pitchFamily="49" charset="0"/>
              </a:rPr>
              <a:t> a = 100, b = 88, c = 8;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	</a:t>
            </a:r>
            <a:r>
              <a:rPr lang="en-US" altLang="zh-TW" sz="2000" dirty="0" err="1" smtClean="0">
                <a:latin typeface="Courier New" pitchFamily="49" charset="0"/>
              </a:rPr>
              <a:t>int</a:t>
            </a:r>
            <a:r>
              <a:rPr lang="en-US" altLang="zh-TW" sz="2000" dirty="0" smtClean="0">
                <a:latin typeface="Courier New" pitchFamily="49" charset="0"/>
              </a:rPr>
              <a:t> *p1 = &amp;a, *p2,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</a:rPr>
              <a:t>*p3</a:t>
            </a:r>
            <a:r>
              <a:rPr lang="en-US" altLang="zh-TW" sz="2000" dirty="0" smtClean="0">
                <a:latin typeface="Courier New" pitchFamily="49" charset="0"/>
              </a:rPr>
              <a:t> = &amp;c;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	p2 = &amp;b;	// p2 points to b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	p2 = p1; 	// p2 points to 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	b =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</a:rPr>
              <a:t>*p3</a:t>
            </a:r>
            <a:r>
              <a:rPr lang="en-US" altLang="zh-TW" sz="2000" dirty="0" smtClean="0">
                <a:latin typeface="Courier New" pitchFamily="49" charset="0"/>
              </a:rPr>
              <a:t>;	//assign c to b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	*p1 = *p3;	//assign c to 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	</a:t>
            </a:r>
            <a:r>
              <a:rPr lang="en-US" altLang="zh-TW" sz="2000" dirty="0" err="1" smtClean="0">
                <a:latin typeface="Courier New" pitchFamily="49" charset="0"/>
              </a:rPr>
              <a:t>cout</a:t>
            </a:r>
            <a:r>
              <a:rPr lang="en-US" altLang="zh-TW" sz="2000" dirty="0" smtClean="0">
                <a:latin typeface="Courier New" pitchFamily="49" charset="0"/>
              </a:rPr>
              <a:t> &lt;&lt; a &lt;&lt; b &lt;&lt; c;	</a:t>
            </a:r>
            <a:r>
              <a:rPr lang="en-US" altLang="zh-TW" sz="2400" dirty="0" smtClean="0">
                <a:latin typeface="Courier New" pitchFamily="49" charset="0"/>
              </a:rPr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613525" y="4583113"/>
            <a:ext cx="1668463" cy="1127125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/>
              <a:t>Result is: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	888 </a:t>
            </a:r>
          </a:p>
          <a:p>
            <a:pPr lvl="1">
              <a:buFont typeface="Monotype Sorts" pitchFamily="2" charset="2"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 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503363"/>
            <a:ext cx="78486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TW" sz="3200" b="0" i="1">
                <a:solidFill>
                  <a:schemeClr val="hlink"/>
                </a:solidFill>
              </a:rPr>
              <a:t>A reference is an additional name to 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TW" sz="3200" b="0" i="1">
                <a:solidFill>
                  <a:schemeClr val="hlink"/>
                </a:solidFill>
              </a:rPr>
              <a:t>an existing memory location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895600"/>
            <a:ext cx="1630363" cy="2238375"/>
            <a:chOff x="1085" y="2142"/>
            <a:chExt cx="1027" cy="1410"/>
          </a:xfrm>
        </p:grpSpPr>
        <p:grpSp>
          <p:nvGrpSpPr>
            <p:cNvPr id="14348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14350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4351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</a:rPr>
                  <a:t>x</a:t>
                </a:r>
              </a:p>
            </p:txBody>
          </p:sp>
          <p:sp>
            <p:nvSpPr>
              <p:cNvPr id="14352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53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itchFamily="49" charset="0"/>
                  </a:rPr>
                  <a:t>ref</a:t>
                </a:r>
              </a:p>
            </p:txBody>
          </p:sp>
          <p:cxnSp>
            <p:nvCxnSpPr>
              <p:cNvPr id="14354" name="AutoShape 10"/>
              <p:cNvCxnSpPr>
                <a:cxnSpLocks noChangeShapeType="1"/>
                <a:stCxn id="14352" idx="3"/>
                <a:endCxn id="14350" idx="3"/>
              </p:cNvCxnSpPr>
              <p:nvPr/>
            </p:nvCxnSpPr>
            <p:spPr bwMode="auto">
              <a:xfrm flipH="1" flipV="1">
                <a:off x="1823" y="2503"/>
                <a:ext cx="17" cy="720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/>
                <a:t>Pointer: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576888" y="2895600"/>
            <a:ext cx="1890712" cy="1339850"/>
            <a:chOff x="2985" y="2142"/>
            <a:chExt cx="1191" cy="844"/>
          </a:xfrm>
        </p:grpSpPr>
        <p:grpSp>
          <p:nvGrpSpPr>
            <p:cNvPr id="14344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14346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4347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</a:rPr>
                  <a:t>x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itchFamily="49" charset="0"/>
                  </a:rPr>
                  <a:t>ref</a:t>
                </a:r>
              </a:p>
            </p:txBody>
          </p:sp>
        </p:grpSp>
        <p:sp>
          <p:nvSpPr>
            <p:cNvPr id="14345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/>
                <a:t>Reference:</a:t>
              </a:r>
            </a:p>
          </p:txBody>
        </p:sp>
      </p:grp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676400" y="5486400"/>
            <a:ext cx="1117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x=9;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latin typeface="Tahoma" pitchFamily="34" charset="0"/>
              </a:rPr>
              <a:t>*ref</a:t>
            </a:r>
            <a:r>
              <a:rPr lang="en-US" sz="1800" b="0"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ref = &amp;x;</a:t>
            </a:r>
          </a:p>
        </p:txBody>
      </p:sp>
      <p:sp>
        <p:nvSpPr>
          <p:cNvPr id="14343" name="Text Box 18"/>
          <p:cNvSpPr txBox="1">
            <a:spLocks noChangeArrowheads="1"/>
          </p:cNvSpPr>
          <p:nvPr/>
        </p:nvSpPr>
        <p:spPr bwMode="auto">
          <a:xfrm>
            <a:off x="5969000" y="5334000"/>
            <a:ext cx="144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x = 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latin typeface="Tahoma" pitchFamily="34" charset="0"/>
              </a:rPr>
              <a:t>&amp;ref</a:t>
            </a:r>
            <a:r>
              <a:rPr lang="en-US" sz="1800" b="0">
                <a:latin typeface="Tahoma" pitchFamily="34" charset="0"/>
              </a:rPr>
              <a:t> = 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 Variables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chemeClr val="hlink"/>
                </a:solidFill>
              </a:rPr>
              <a:t>reference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hlink"/>
                </a:solidFill>
              </a:rPr>
              <a:t>variable</a:t>
            </a:r>
            <a:r>
              <a:rPr lang="en-US" altLang="zh-TW" sz="2400" dirty="0" smtClean="0"/>
              <a:t> serves as an alternative name for an object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 dirty="0" smtClean="0">
              <a:ea typeface="PMingLiU" pitchFamily="18" charset="-12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 smtClean="0">
                <a:latin typeface="Courier New" pitchFamily="49" charset="0"/>
              </a:rPr>
              <a:t>int</a:t>
            </a:r>
            <a:r>
              <a:rPr lang="en-US" altLang="zh-TW" sz="2100" dirty="0" smtClean="0">
                <a:latin typeface="Courier New" pitchFamily="49" charset="0"/>
              </a:rPr>
              <a:t> m = 10;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TW" sz="2100" dirty="0" smtClean="0">
                <a:solidFill>
                  <a:srgbClr val="FF0000"/>
                </a:solidFill>
                <a:latin typeface="Courier New" pitchFamily="49" charset="0"/>
              </a:rPr>
              <a:t> &amp;j = </a:t>
            </a:r>
            <a:r>
              <a:rPr lang="en-US" altLang="zh-TW" sz="2100" dirty="0" smtClean="0">
                <a:solidFill>
                  <a:srgbClr val="FF0000"/>
                </a:solidFill>
                <a:latin typeface="Courier New" pitchFamily="49" charset="0"/>
              </a:rPr>
              <a:t>m;</a:t>
            </a:r>
            <a:r>
              <a:rPr lang="en-US" altLang="zh-TW" sz="2100" dirty="0" smtClean="0">
                <a:latin typeface="Courier New" pitchFamily="49" charset="0"/>
              </a:rPr>
              <a:t>  </a:t>
            </a:r>
            <a:r>
              <a:rPr lang="en-US" altLang="zh-TW" sz="2100" dirty="0" smtClean="0">
                <a:latin typeface="Courier New" pitchFamily="49" charset="0"/>
              </a:rPr>
              <a:t>// j is a reference variable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 smtClean="0">
                <a:latin typeface="Courier New" pitchFamily="49" charset="0"/>
              </a:rPr>
              <a:t>cout</a:t>
            </a:r>
            <a:r>
              <a:rPr lang="en-US" altLang="zh-TW" sz="2100" dirty="0" smtClean="0">
                <a:latin typeface="Courier New" pitchFamily="49" charset="0"/>
              </a:rPr>
              <a:t> &lt;&lt; “value of m = “ &lt;&lt; m &lt;&lt; </a:t>
            </a:r>
            <a:r>
              <a:rPr lang="en-US" altLang="zh-TW" sz="2100" dirty="0" err="1" smtClean="0">
                <a:latin typeface="Courier New" pitchFamily="49" charset="0"/>
              </a:rPr>
              <a:t>endl</a:t>
            </a:r>
            <a:r>
              <a:rPr lang="en-US" altLang="zh-TW" sz="2100" dirty="0" smtClean="0">
                <a:latin typeface="Courier New" pitchFamily="49" charset="0"/>
              </a:rPr>
              <a:t>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smtClean="0">
                <a:latin typeface="Courier New" pitchFamily="49" charset="0"/>
              </a:rPr>
              <a:t>                  //print 10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smtClean="0">
                <a:latin typeface="Courier New" pitchFamily="49" charset="0"/>
              </a:rPr>
              <a:t>j = 18;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 smtClean="0">
                <a:latin typeface="Courier New" pitchFamily="49" charset="0"/>
              </a:rPr>
              <a:t>cout</a:t>
            </a:r>
            <a:r>
              <a:rPr lang="en-US" altLang="zh-TW" sz="2100" dirty="0" smtClean="0">
                <a:latin typeface="Courier New" pitchFamily="49" charset="0"/>
              </a:rPr>
              <a:t> &lt;&lt; “value of m = “ &lt;&lt; m &lt;&lt; </a:t>
            </a:r>
            <a:r>
              <a:rPr lang="en-US" altLang="zh-TW" sz="2100" dirty="0" err="1" smtClean="0">
                <a:latin typeface="Courier New" pitchFamily="49" charset="0"/>
              </a:rPr>
              <a:t>endl</a:t>
            </a:r>
            <a:r>
              <a:rPr lang="en-US" altLang="zh-TW" sz="2100" dirty="0" smtClean="0">
                <a:latin typeface="Courier New" pitchFamily="49" charset="0"/>
              </a:rPr>
              <a:t>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smtClean="0">
                <a:latin typeface="Courier New" pitchFamily="49" charset="0"/>
              </a:rPr>
              <a:t>     // print 18</a:t>
            </a:r>
            <a:endParaRPr lang="en-US" altLang="zh-CN" sz="2100" dirty="0" smtClean="0">
              <a:latin typeface="Courier New" pitchFamily="49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</a:t>
            </a:r>
            <a:r>
              <a:rPr lang="en-US" altLang="zh-TW" smtClean="0">
                <a:solidFill>
                  <a:schemeClr val="hlink"/>
                </a:solidFill>
              </a:rPr>
              <a:t>reference variable</a:t>
            </a:r>
            <a:r>
              <a:rPr lang="en-US" altLang="zh-TW" smtClean="0"/>
              <a:t> always refers to the same object. Assigning a reference variable with a new value actually changes the value of the referred object.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Reference</a:t>
            </a:r>
            <a:r>
              <a:rPr lang="en-US" altLang="zh-TW" smtClean="0"/>
              <a:t> variables are commonly used for parameter passing to a function</a:t>
            </a:r>
            <a:endParaRPr lang="en-US" altLang="zh-CN" smtClean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Pass by Reference</a:t>
            </a:r>
          </a:p>
        </p:txBody>
      </p:sp>
      <p:sp>
        <p:nvSpPr>
          <p:cNvPr id="414729" name="Rectangle 9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void IndirectSwap(</a:t>
            </a:r>
            <a:r>
              <a:rPr lang="en-US" altLang="zh-TW" sz="2400" smtClean="0">
                <a:solidFill>
                  <a:srgbClr val="FF0000"/>
                </a:solidFill>
                <a:latin typeface="Courier New" pitchFamily="49" charset="0"/>
              </a:rPr>
              <a:t>char&amp; y</a:t>
            </a:r>
            <a:r>
              <a:rPr lang="en-US" altLang="zh-TW" sz="2400" smtClean="0">
                <a:latin typeface="Courier New" pitchFamily="49" charset="0"/>
              </a:rPr>
              <a:t>, </a:t>
            </a:r>
            <a:r>
              <a:rPr lang="en-US" altLang="zh-TW" sz="2400" smtClean="0">
                <a:solidFill>
                  <a:srgbClr val="FF0000"/>
                </a:solidFill>
                <a:latin typeface="Courier New" pitchFamily="49" charset="0"/>
              </a:rPr>
              <a:t>char&amp; z</a:t>
            </a:r>
            <a:r>
              <a:rPr lang="en-US" altLang="zh-TW" sz="2400" smtClean="0">
                <a:latin typeface="Courier New" pitchFamily="49" charset="0"/>
              </a:rPr>
              <a:t>) {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char temp = y;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y = z;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z = temp;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}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int main() {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char a = 'y';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char b = 'n';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IndirectSwap(</a:t>
            </a:r>
            <a:r>
              <a:rPr lang="en-US" altLang="zh-TW" sz="2000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altLang="zh-TW" sz="2000" smtClean="0">
                <a:latin typeface="Courier New" pitchFamily="49" charset="0"/>
              </a:rPr>
              <a:t>, </a:t>
            </a:r>
            <a:r>
              <a:rPr lang="en-US" altLang="zh-TW" sz="200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altLang="zh-TW" sz="2000" smtClean="0">
                <a:latin typeface="Courier New" pitchFamily="49" charset="0"/>
              </a:rPr>
              <a:t>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cout &lt;&lt; a &lt;&lt; b &lt;&lt; endl;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return 0;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Pointers and Arrays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/>
              <a:t>The name of an array points only to the first element not the whole array.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1012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1016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1004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1008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</a:rPr>
              <a:t>Array Name is a pointer constant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="0">
                <a:latin typeface="Courier New" pitchFamily="49" charset="0"/>
              </a:rPr>
              <a:t>#</a:t>
            </a:r>
            <a:r>
              <a:rPr lang="en-US" altLang="zh-TW" b="0">
                <a:latin typeface="Courier New" pitchFamily="49" charset="0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void main 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    int a[5];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    cout &lt;&lt; "Address of a[0]: " &lt;&lt;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</a:rPr>
              <a:t>&amp;a[0]</a:t>
            </a:r>
            <a:r>
              <a:rPr lang="en-US" altLang="zh-TW" b="0">
                <a:latin typeface="Courier New" pitchFamily="49" charset="0"/>
              </a:rPr>
              <a:t> &lt;&lt; endl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	   &lt;&lt; "Name as pointer: " &lt;&lt;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altLang="zh-TW" b="0">
                <a:latin typeface="Courier New" pitchFamily="49" charset="0"/>
              </a:rPr>
              <a:t> 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/>
              <a:t>Result</a:t>
            </a:r>
            <a:r>
              <a:rPr lang="en-US" altLang="zh-TW" b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Address of a[0]: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</a:rPr>
              <a:t>Name as pointer: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266825" y="4572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</a:rPr>
              <a:t>Dereferencing An Array Name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/>
            <a:endParaRPr lang="zh-TW" altLang="en-US"/>
          </a:p>
        </p:txBody>
      </p:sp>
      <p:sp>
        <p:nvSpPr>
          <p:cNvPr id="20484" name="AutoShape 10"/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cout &lt;&lt; *a &lt;&lt; 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     &lt;&lt; a[0];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} //main</a:t>
            </a:r>
          </a:p>
        </p:txBody>
      </p:sp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2</a:t>
            </a: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4</a:t>
            </a:r>
          </a:p>
        </p:txBody>
      </p:sp>
      <p:sp>
        <p:nvSpPr>
          <p:cNvPr id="20487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8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6</a:t>
            </a:r>
          </a:p>
        </p:txBody>
      </p:sp>
      <p:sp>
        <p:nvSpPr>
          <p:cNvPr id="20489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22</a:t>
            </a:r>
          </a:p>
        </p:txBody>
      </p:sp>
      <p:sp>
        <p:nvSpPr>
          <p:cNvPr id="20490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a[4]</a:t>
            </a:r>
          </a:p>
        </p:txBody>
      </p:sp>
      <p:sp>
        <p:nvSpPr>
          <p:cNvPr id="20491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a[0]</a:t>
            </a:r>
          </a:p>
        </p:txBody>
      </p:sp>
      <p:sp>
        <p:nvSpPr>
          <p:cNvPr id="20492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a[2]</a:t>
            </a:r>
          </a:p>
        </p:txBody>
      </p:sp>
      <p:sp>
        <p:nvSpPr>
          <p:cNvPr id="20493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a[1]</a:t>
            </a:r>
          </a:p>
        </p:txBody>
      </p:sp>
      <p:sp>
        <p:nvSpPr>
          <p:cNvPr id="20494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a[3]</a:t>
            </a:r>
          </a:p>
        </p:txBody>
      </p:sp>
      <p:sp>
        <p:nvSpPr>
          <p:cNvPr id="20495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0496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0497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8" name="AutoShape 31"/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solidFill>
            <a:schemeClr val="accent2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solidFill>
                  <a:schemeClr val="bg2"/>
                </a:solidFill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</a:rPr>
              <a:t>a[0]</a:t>
            </a:r>
            <a:r>
              <a:rPr lang="en-US" altLang="zh-TW" b="0">
                <a:solidFill>
                  <a:schemeClr val="bg2"/>
                </a:solidFill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</a:rPr>
              <a:t>*a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  <a:p>
            <a:pPr lvl="1" eaLnBrk="1" hangingPunct="1"/>
            <a:r>
              <a:rPr lang="en-US" altLang="zh-TW" smtClean="0"/>
              <a:t>Memory addresses</a:t>
            </a:r>
          </a:p>
          <a:p>
            <a:pPr lvl="1" eaLnBrk="1" hangingPunct="1"/>
            <a:r>
              <a:rPr lang="en-US" altLang="zh-TW" smtClean="0"/>
              <a:t>Declaration</a:t>
            </a:r>
          </a:p>
          <a:p>
            <a:pPr lvl="1" eaLnBrk="1" hangingPunct="1"/>
            <a:r>
              <a:rPr lang="en-US" altLang="zh-TW" smtClean="0"/>
              <a:t>Dereferencing a pointer</a:t>
            </a:r>
          </a:p>
          <a:p>
            <a:pPr lvl="1" eaLnBrk="1" hangingPunct="1"/>
            <a:r>
              <a:rPr lang="en-US" altLang="zh-TW" smtClean="0"/>
              <a:t>Pointers to pointer</a:t>
            </a:r>
          </a:p>
          <a:p>
            <a:pPr eaLnBrk="1" hangingPunct="1"/>
            <a:r>
              <a:rPr lang="en-US" altLang="zh-TW" smtClean="0"/>
              <a:t>Static vs. dynamic objects</a:t>
            </a:r>
          </a:p>
          <a:p>
            <a:pPr lvl="1" eaLnBrk="1" hangingPunct="1"/>
            <a:r>
              <a:rPr lang="en-US" altLang="zh-TW" smtClean="0">
                <a:latin typeface="Courier New" pitchFamily="49" charset="0"/>
              </a:rPr>
              <a:t>new</a:t>
            </a:r>
            <a:r>
              <a:rPr lang="en-US" altLang="zh-TW" smtClean="0"/>
              <a:t> and </a:t>
            </a:r>
            <a:r>
              <a:rPr lang="en-US" altLang="zh-TW" smtClean="0">
                <a:latin typeface="Courier New" pitchFamily="49" charset="0"/>
              </a:rPr>
              <a:t>delete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</a:rPr>
              <a:t>Array Names as Pointers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/>
              <a:t>To access an array, any pointer to the first element can be used instead of the name of the array.</a:t>
            </a:r>
          </a:p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 b="0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5334000" y="2690813"/>
            <a:ext cx="331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/>
              <a:t>We could replace</a:t>
            </a:r>
            <a:r>
              <a:rPr lang="en-US" altLang="zh-TW" b="0">
                <a:latin typeface="Courier" pitchFamily="49" charset="0"/>
              </a:rPr>
              <a:t> </a:t>
            </a:r>
            <a:r>
              <a:rPr lang="en-US" altLang="zh-TW" b="0">
                <a:latin typeface="Courier New" pitchFamily="49" charset="0"/>
              </a:rPr>
              <a:t>*p</a:t>
            </a:r>
            <a:r>
              <a:rPr lang="en-US" altLang="zh-TW" b="0"/>
              <a:t> by </a:t>
            </a:r>
            <a:r>
              <a:rPr lang="en-US" altLang="zh-TW" b="0">
                <a:latin typeface="Courier New" pitchFamily="49" charset="0"/>
              </a:rPr>
              <a:t>*a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81000" y="3124200"/>
            <a:ext cx="8458200" cy="37338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/>
            <a:endParaRPr lang="zh-TW" altLang="en-US"/>
          </a:p>
        </p:txBody>
      </p: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6311900" y="3841750"/>
            <a:ext cx="2527300" cy="2413000"/>
            <a:chOff x="3600" y="1248"/>
            <a:chExt cx="1621" cy="1493"/>
          </a:xfrm>
        </p:grpSpPr>
        <p:pic>
          <p:nvPicPr>
            <p:cNvPr id="21531" name="Picture 12" descr="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2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>
                  <a:solidFill>
                    <a:schemeClr val="bg1"/>
                  </a:solidFill>
                </a:rPr>
                <a:t>2 2</a:t>
              </a:r>
            </a:p>
          </p:txBody>
        </p:sp>
      </p:grpSp>
      <p:sp>
        <p:nvSpPr>
          <p:cNvPr id="21511" name="AutoShape 14"/>
          <p:cNvSpPr>
            <a:spLocks noChangeArrowheads="1"/>
          </p:cNvSpPr>
          <p:nvPr/>
        </p:nvSpPr>
        <p:spPr bwMode="auto">
          <a:xfrm>
            <a:off x="2776538" y="3276600"/>
            <a:ext cx="3776662" cy="3351213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itchFamily="49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int *p = 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&lt;&lt; *p;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1512" name="Line 31"/>
          <p:cNvSpPr>
            <a:spLocks noChangeShapeType="1"/>
          </p:cNvSpPr>
          <p:nvPr/>
        </p:nvSpPr>
        <p:spPr bwMode="auto">
          <a:xfrm flipV="1">
            <a:off x="5638800" y="45720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513" name="Group 34"/>
          <p:cNvGrpSpPr>
            <a:grpSpLocks/>
          </p:cNvGrpSpPr>
          <p:nvPr/>
        </p:nvGrpSpPr>
        <p:grpSpPr bwMode="auto">
          <a:xfrm>
            <a:off x="533400" y="3886200"/>
            <a:ext cx="2095500" cy="2744788"/>
            <a:chOff x="336" y="2448"/>
            <a:chExt cx="1320" cy="1729"/>
          </a:xfrm>
        </p:grpSpPr>
        <p:sp>
          <p:nvSpPr>
            <p:cNvPr id="21515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/>
                <a:t>2</a:t>
              </a:r>
            </a:p>
          </p:txBody>
        </p:sp>
        <p:sp>
          <p:nvSpPr>
            <p:cNvPr id="21516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/>
                <a:t>4</a:t>
              </a:r>
            </a:p>
          </p:txBody>
        </p:sp>
        <p:sp>
          <p:nvSpPr>
            <p:cNvPr id="21517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/>
                <a:t>8</a:t>
              </a:r>
            </a:p>
          </p:txBody>
        </p:sp>
        <p:sp>
          <p:nvSpPr>
            <p:cNvPr id="21518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/>
                <a:t>6</a:t>
              </a:r>
            </a:p>
          </p:txBody>
        </p:sp>
        <p:sp>
          <p:nvSpPr>
            <p:cNvPr id="21519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/>
                <a:t>22</a:t>
              </a:r>
            </a:p>
          </p:txBody>
        </p:sp>
        <p:sp>
          <p:nvSpPr>
            <p:cNvPr id="21520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a[4]</a:t>
              </a:r>
            </a:p>
          </p:txBody>
        </p:sp>
        <p:sp>
          <p:nvSpPr>
            <p:cNvPr id="21521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a[0]</a:t>
              </a:r>
            </a:p>
          </p:txBody>
        </p:sp>
        <p:sp>
          <p:nvSpPr>
            <p:cNvPr id="21522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a[2]</a:t>
              </a:r>
            </a:p>
          </p:txBody>
        </p:sp>
        <p:sp>
          <p:nvSpPr>
            <p:cNvPr id="21523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a[1]</a:t>
              </a:r>
            </a:p>
          </p:txBody>
        </p:sp>
        <p:sp>
          <p:nvSpPr>
            <p:cNvPr id="21524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a[3]</a:t>
              </a:r>
            </a:p>
          </p:txBody>
        </p:sp>
        <p:sp>
          <p:nvSpPr>
            <p:cNvPr id="21525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5052" name="Rectangle 28"/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 w="3175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  <a:defRPr/>
              </a:pPr>
              <a:endParaRPr lang="en-US" altLang="zh-TW"/>
            </a:p>
          </p:txBody>
        </p:sp>
        <p:sp>
          <p:nvSpPr>
            <p:cNvPr id="21528" name="Text Box 29"/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21529" name="Text Box 30"/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</a:rPr>
                <a:t>p</a:t>
              </a:r>
            </a:p>
          </p:txBody>
        </p:sp>
        <p:sp>
          <p:nvSpPr>
            <p:cNvPr id="21530" name="Text Box 32"/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</a:rPr>
                <a:t>a</a:t>
              </a:r>
            </a:p>
          </p:txBody>
        </p:sp>
      </p:grpSp>
      <p:sp>
        <p:nvSpPr>
          <p:cNvPr id="21514" name="Line 8"/>
          <p:cNvSpPr>
            <a:spLocks noChangeShapeType="1"/>
          </p:cNvSpPr>
          <p:nvPr/>
        </p:nvSpPr>
        <p:spPr bwMode="auto">
          <a:xfrm flipH="1">
            <a:off x="5715000" y="30480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28600" y="6096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</a:rPr>
              <a:t>Multiple Array Pointers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417513" y="1447800"/>
            <a:ext cx="8726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400" b="0"/>
              <a:t>Both </a:t>
            </a:r>
            <a:r>
              <a:rPr lang="en-US" altLang="zh-TW" sz="2400" b="0">
                <a:latin typeface="Courier" pitchFamily="49" charset="0"/>
              </a:rPr>
              <a:t>a</a:t>
            </a:r>
            <a:r>
              <a:rPr lang="en-US" altLang="zh-TW" sz="2400" b="0"/>
              <a:t> and </a:t>
            </a:r>
            <a:r>
              <a:rPr lang="en-US" altLang="zh-TW" sz="2400" b="0">
                <a:latin typeface="Courier" pitchFamily="49" charset="0"/>
              </a:rPr>
              <a:t>p</a:t>
            </a:r>
            <a:r>
              <a:rPr lang="en-US" altLang="zh-TW" sz="2400" b="0"/>
              <a:t> are pointers to the same array. 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228600" y="2286000"/>
            <a:ext cx="8915400" cy="3810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/>
            <a:endParaRPr lang="zh-TW" altLang="en-US"/>
          </a:p>
        </p:txBody>
      </p:sp>
      <p:pic>
        <p:nvPicPr>
          <p:cNvPr id="22533" name="Picture 10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2527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3733800" y="3048000"/>
            <a:ext cx="536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</a:rPr>
              <a:t>2 2</a:t>
            </a:r>
          </a:p>
          <a:p>
            <a:pPr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</a:rPr>
              <a:t>4 4</a:t>
            </a:r>
          </a:p>
        </p:txBody>
      </p:sp>
      <p:sp>
        <p:nvSpPr>
          <p:cNvPr id="22535" name="AutoShape 12"/>
          <p:cNvSpPr>
            <a:spLocks noChangeArrowheads="1"/>
          </p:cNvSpPr>
          <p:nvPr/>
        </p:nvSpPr>
        <p:spPr bwMode="auto">
          <a:xfrm>
            <a:off x="5257800" y="2362200"/>
            <a:ext cx="3886200" cy="36576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itchFamily="49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int *p = &amp;a[1];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&lt;&lt; p[-1];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	cout &lt;&lt; a[1]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&lt;&lt; p[0];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1109663" y="320040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2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1109663" y="36385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4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1109663" y="45148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8</a:t>
            </a:r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1109663" y="4078288"/>
            <a:ext cx="1047750" cy="355600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6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1109663" y="4954588"/>
            <a:ext cx="1047750" cy="357187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/>
              <a:t>22</a:t>
            </a:r>
          </a:p>
        </p:txBody>
      </p:sp>
      <p:sp>
        <p:nvSpPr>
          <p:cNvPr id="22541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a[4]</a:t>
            </a:r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304800" y="31242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a[0]</a:t>
            </a:r>
          </a:p>
        </p:txBody>
      </p:sp>
      <p:sp>
        <p:nvSpPr>
          <p:cNvPr id="22543" name="Text Box 21"/>
          <p:cNvSpPr txBox="1">
            <a:spLocks noChangeArrowheads="1"/>
          </p:cNvSpPr>
          <p:nvPr/>
        </p:nvSpPr>
        <p:spPr bwMode="auto">
          <a:xfrm>
            <a:off x="304800" y="40386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a[2]</a:t>
            </a:r>
          </a:p>
        </p:txBody>
      </p:sp>
      <p:sp>
        <p:nvSpPr>
          <p:cNvPr id="22544" name="Text Box 22"/>
          <p:cNvSpPr txBox="1">
            <a:spLocks noChangeArrowheads="1"/>
          </p:cNvSpPr>
          <p:nvPr/>
        </p:nvSpPr>
        <p:spPr bwMode="auto">
          <a:xfrm>
            <a:off x="304800" y="35814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a[1]</a:t>
            </a:r>
          </a:p>
        </p:txBody>
      </p:sp>
      <p:sp>
        <p:nvSpPr>
          <p:cNvPr id="22545" name="Text Box 23"/>
          <p:cNvSpPr txBox="1">
            <a:spLocks noChangeArrowheads="1"/>
          </p:cNvSpPr>
          <p:nvPr/>
        </p:nvSpPr>
        <p:spPr bwMode="auto">
          <a:xfrm>
            <a:off x="304800" y="4495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a[3]</a:t>
            </a:r>
          </a:p>
        </p:txBody>
      </p:sp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2590800" y="3657600"/>
            <a:ext cx="484188" cy="428625"/>
          </a:xfrm>
          <a:prstGeom prst="rect">
            <a:avLst/>
          </a:prstGeom>
          <a:solidFill>
            <a:srgbClr val="0000FF"/>
          </a:solidFill>
          <a:ln w="3175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  <a:defRPr/>
            </a:pPr>
            <a:endParaRPr lang="en-US" altLang="zh-TW"/>
          </a:p>
        </p:txBody>
      </p:sp>
      <p:sp>
        <p:nvSpPr>
          <p:cNvPr id="22547" name="Line 31"/>
          <p:cNvSpPr>
            <a:spLocks noChangeShapeType="1"/>
          </p:cNvSpPr>
          <p:nvPr/>
        </p:nvSpPr>
        <p:spPr bwMode="auto">
          <a:xfrm flipH="1" flipV="1">
            <a:off x="4267200" y="3505200"/>
            <a:ext cx="1447800" cy="106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2574925" y="32115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</a:rPr>
              <a:t>p</a:t>
            </a:r>
          </a:p>
        </p:txBody>
      </p:sp>
      <p:sp>
        <p:nvSpPr>
          <p:cNvPr id="22549" name="Line 34"/>
          <p:cNvSpPr>
            <a:spLocks noChangeShapeType="1"/>
          </p:cNvSpPr>
          <p:nvPr/>
        </p:nvSpPr>
        <p:spPr bwMode="auto">
          <a:xfrm flipH="1">
            <a:off x="2057400" y="3886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0" name="AutoShape 35"/>
          <p:cNvSpPr>
            <a:spLocks noChangeArrowheads="1"/>
          </p:cNvSpPr>
          <p:nvPr/>
        </p:nvSpPr>
        <p:spPr bwMode="auto">
          <a:xfrm>
            <a:off x="1295400" y="4343400"/>
            <a:ext cx="1524000" cy="457200"/>
          </a:xfrm>
          <a:prstGeom prst="wedgeEllipseCallout">
            <a:avLst>
              <a:gd name="adj1" fmla="val -4583"/>
              <a:gd name="adj2" fmla="val -137153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</a:rPr>
              <a:t>p[0]</a:t>
            </a:r>
          </a:p>
        </p:txBody>
      </p:sp>
      <p:sp>
        <p:nvSpPr>
          <p:cNvPr id="22551" name="AutoShape 36"/>
          <p:cNvSpPr>
            <a:spLocks noChangeArrowheads="1"/>
          </p:cNvSpPr>
          <p:nvPr/>
        </p:nvSpPr>
        <p:spPr bwMode="auto">
          <a:xfrm>
            <a:off x="1447800" y="2667000"/>
            <a:ext cx="1524000" cy="457200"/>
          </a:xfrm>
          <a:prstGeom prst="wedgeEllipseCallout">
            <a:avLst>
              <a:gd name="adj1" fmla="val -20519"/>
              <a:gd name="adj2" fmla="val 101389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</a:rPr>
              <a:t>a[0]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8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</a:rPr>
              <a:t>Pointer Arithmetic</a:t>
            </a:r>
          </a:p>
        </p:txBody>
      </p:sp>
      <p:sp>
        <p:nvSpPr>
          <p:cNvPr id="23555" name="Rectangle 1029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/>
              <a:t>Given a pointer </a:t>
            </a:r>
            <a:r>
              <a:rPr lang="en-US" altLang="zh-TW" sz="2800" b="0">
                <a:latin typeface="Courier New" pitchFamily="49" charset="0"/>
              </a:rPr>
              <a:t>p, p+n</a:t>
            </a:r>
            <a:r>
              <a:rPr lang="en-US" altLang="zh-TW" sz="2800" b="0"/>
              <a:t> refers to the element that is offset from </a:t>
            </a:r>
            <a:r>
              <a:rPr lang="en-US" altLang="zh-TW" sz="2800" b="0">
                <a:latin typeface="Courier New" pitchFamily="49" charset="0"/>
              </a:rPr>
              <a:t>p</a:t>
            </a:r>
            <a:r>
              <a:rPr lang="en-US" altLang="zh-TW" sz="2800" b="0"/>
              <a:t> by </a:t>
            </a:r>
            <a:r>
              <a:rPr lang="en-US" altLang="zh-TW" sz="2800" b="0">
                <a:latin typeface="Courier New" pitchFamily="49" charset="0"/>
              </a:rPr>
              <a:t>n</a:t>
            </a:r>
            <a:r>
              <a:rPr lang="en-US" altLang="zh-TW" sz="2800" b="0"/>
              <a:t> positions.</a:t>
            </a:r>
          </a:p>
        </p:txBody>
      </p:sp>
      <p:sp>
        <p:nvSpPr>
          <p:cNvPr id="23556" name="Rectangle 1031"/>
          <p:cNvSpPr>
            <a:spLocks noChangeArrowheads="1"/>
          </p:cNvSpPr>
          <p:nvPr/>
        </p:nvSpPr>
        <p:spPr bwMode="auto">
          <a:xfrm>
            <a:off x="914400" y="2362200"/>
            <a:ext cx="7467600" cy="3760788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/>
            <a:endParaRPr lang="zh-TW" altLang="en-US" sz="2800"/>
          </a:p>
        </p:txBody>
      </p:sp>
      <p:grpSp>
        <p:nvGrpSpPr>
          <p:cNvPr id="23557" name="Group 1065"/>
          <p:cNvGrpSpPr>
            <a:grpSpLocks/>
          </p:cNvGrpSpPr>
          <p:nvPr/>
        </p:nvGrpSpPr>
        <p:grpSpPr bwMode="auto">
          <a:xfrm>
            <a:off x="3956050" y="2925763"/>
            <a:ext cx="1290638" cy="2913062"/>
            <a:chOff x="2304" y="1193"/>
            <a:chExt cx="672" cy="1487"/>
          </a:xfrm>
        </p:grpSpPr>
        <p:sp>
          <p:nvSpPr>
            <p:cNvPr id="23578" name="Rectangle 1037"/>
            <p:cNvSpPr>
              <a:spLocks noChangeArrowheads="1"/>
            </p:cNvSpPr>
            <p:nvPr/>
          </p:nvSpPr>
          <p:spPr bwMode="auto">
            <a:xfrm>
              <a:off x="2304" y="1193"/>
              <a:ext cx="672" cy="297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/>
                <a:t>2</a:t>
              </a:r>
            </a:p>
          </p:txBody>
        </p:sp>
        <p:sp>
          <p:nvSpPr>
            <p:cNvPr id="23579" name="Rectangle 1038"/>
            <p:cNvSpPr>
              <a:spLocks noChangeArrowheads="1"/>
            </p:cNvSpPr>
            <p:nvPr/>
          </p:nvSpPr>
          <p:spPr bwMode="auto">
            <a:xfrm>
              <a:off x="2304" y="1488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/>
                <a:t>4</a:t>
              </a:r>
            </a:p>
          </p:txBody>
        </p:sp>
        <p:sp>
          <p:nvSpPr>
            <p:cNvPr id="23580" name="Rectangle 1039"/>
            <p:cNvSpPr>
              <a:spLocks noChangeArrowheads="1"/>
            </p:cNvSpPr>
            <p:nvPr/>
          </p:nvSpPr>
          <p:spPr bwMode="auto">
            <a:xfrm>
              <a:off x="2304" y="2084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/>
                <a:t>8</a:t>
              </a:r>
            </a:p>
          </p:txBody>
        </p:sp>
        <p:sp>
          <p:nvSpPr>
            <p:cNvPr id="23581" name="Rectangle 1040"/>
            <p:cNvSpPr>
              <a:spLocks noChangeArrowheads="1"/>
            </p:cNvSpPr>
            <p:nvPr/>
          </p:nvSpPr>
          <p:spPr bwMode="auto">
            <a:xfrm>
              <a:off x="2304" y="1786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/>
                <a:t>6</a:t>
              </a:r>
            </a:p>
          </p:txBody>
        </p:sp>
        <p:sp>
          <p:nvSpPr>
            <p:cNvPr id="23582" name="Rectangle 1041"/>
            <p:cNvSpPr>
              <a:spLocks noChangeArrowheads="1"/>
            </p:cNvSpPr>
            <p:nvPr/>
          </p:nvSpPr>
          <p:spPr bwMode="auto">
            <a:xfrm>
              <a:off x="2304" y="2382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/>
                <a:t>22</a:t>
              </a:r>
            </a:p>
          </p:txBody>
        </p:sp>
      </p:grpSp>
      <p:sp>
        <p:nvSpPr>
          <p:cNvPr id="23558" name="Text Box 1043"/>
          <p:cNvSpPr txBox="1">
            <a:spLocks noChangeArrowheads="1"/>
          </p:cNvSpPr>
          <p:nvPr/>
        </p:nvSpPr>
        <p:spPr bwMode="auto">
          <a:xfrm>
            <a:off x="2297113" y="3021013"/>
            <a:ext cx="67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" pitchFamily="49" charset="0"/>
              </a:rPr>
              <a:t>a</a:t>
            </a:r>
          </a:p>
        </p:txBody>
      </p:sp>
      <p:sp>
        <p:nvSpPr>
          <p:cNvPr id="23559" name="Text Box 1045"/>
          <p:cNvSpPr txBox="1">
            <a:spLocks noChangeArrowheads="1"/>
          </p:cNvSpPr>
          <p:nvPr/>
        </p:nvSpPr>
        <p:spPr bwMode="auto">
          <a:xfrm>
            <a:off x="1828800" y="4195763"/>
            <a:ext cx="139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a + 2</a:t>
            </a:r>
          </a:p>
        </p:txBody>
      </p:sp>
      <p:sp>
        <p:nvSpPr>
          <p:cNvPr id="23560" name="Text Box 1054"/>
          <p:cNvSpPr txBox="1">
            <a:spLocks noChangeArrowheads="1"/>
          </p:cNvSpPr>
          <p:nvPr/>
        </p:nvSpPr>
        <p:spPr bwMode="auto">
          <a:xfrm>
            <a:off x="1828800" y="5334000"/>
            <a:ext cx="131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a + 4</a:t>
            </a:r>
          </a:p>
        </p:txBody>
      </p:sp>
      <p:sp>
        <p:nvSpPr>
          <p:cNvPr id="23561" name="Text Box 1056"/>
          <p:cNvSpPr txBox="1">
            <a:spLocks noChangeArrowheads="1"/>
          </p:cNvSpPr>
          <p:nvPr/>
        </p:nvSpPr>
        <p:spPr bwMode="auto">
          <a:xfrm>
            <a:off x="1828800" y="4783138"/>
            <a:ext cx="139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a + 3</a:t>
            </a:r>
          </a:p>
        </p:txBody>
      </p:sp>
      <p:sp>
        <p:nvSpPr>
          <p:cNvPr id="23562" name="Text Box 1057"/>
          <p:cNvSpPr txBox="1">
            <a:spLocks noChangeArrowheads="1"/>
          </p:cNvSpPr>
          <p:nvPr/>
        </p:nvSpPr>
        <p:spPr bwMode="auto">
          <a:xfrm>
            <a:off x="1828800" y="3657600"/>
            <a:ext cx="131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a + 1</a:t>
            </a:r>
          </a:p>
        </p:txBody>
      </p:sp>
      <p:sp>
        <p:nvSpPr>
          <p:cNvPr id="23563" name="Text Box 1058"/>
          <p:cNvSpPr txBox="1">
            <a:spLocks noChangeArrowheads="1"/>
          </p:cNvSpPr>
          <p:nvPr/>
        </p:nvSpPr>
        <p:spPr bwMode="auto">
          <a:xfrm>
            <a:off x="5892800" y="3513138"/>
            <a:ext cx="90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p</a:t>
            </a:r>
          </a:p>
        </p:txBody>
      </p:sp>
      <p:sp>
        <p:nvSpPr>
          <p:cNvPr id="23564" name="Text Box 1059"/>
          <p:cNvSpPr txBox="1">
            <a:spLocks noChangeArrowheads="1"/>
          </p:cNvSpPr>
          <p:nvPr/>
        </p:nvSpPr>
        <p:spPr bwMode="auto">
          <a:xfrm>
            <a:off x="5892800" y="4689475"/>
            <a:ext cx="149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p + 2</a:t>
            </a:r>
          </a:p>
        </p:txBody>
      </p:sp>
      <p:sp>
        <p:nvSpPr>
          <p:cNvPr id="23565" name="Text Box 1061"/>
          <p:cNvSpPr txBox="1">
            <a:spLocks noChangeArrowheads="1"/>
          </p:cNvSpPr>
          <p:nvPr/>
        </p:nvSpPr>
        <p:spPr bwMode="auto">
          <a:xfrm>
            <a:off x="5892800" y="5276850"/>
            <a:ext cx="149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p + 3</a:t>
            </a:r>
          </a:p>
        </p:txBody>
      </p:sp>
      <p:sp>
        <p:nvSpPr>
          <p:cNvPr id="23566" name="Text Box 1062"/>
          <p:cNvSpPr txBox="1">
            <a:spLocks noChangeArrowheads="1"/>
          </p:cNvSpPr>
          <p:nvPr/>
        </p:nvSpPr>
        <p:spPr bwMode="auto">
          <a:xfrm>
            <a:off x="5892800" y="2925763"/>
            <a:ext cx="149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p - 1</a:t>
            </a:r>
          </a:p>
        </p:txBody>
      </p:sp>
      <p:sp>
        <p:nvSpPr>
          <p:cNvPr id="23567" name="Text Box 1063"/>
          <p:cNvSpPr txBox="1">
            <a:spLocks noChangeArrowheads="1"/>
          </p:cNvSpPr>
          <p:nvPr/>
        </p:nvSpPr>
        <p:spPr bwMode="auto">
          <a:xfrm>
            <a:off x="5892800" y="4098925"/>
            <a:ext cx="149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</a:rPr>
              <a:t>p + 1</a:t>
            </a:r>
          </a:p>
        </p:txBody>
      </p:sp>
      <p:sp>
        <p:nvSpPr>
          <p:cNvPr id="23568" name="Line 1067"/>
          <p:cNvSpPr>
            <a:spLocks noChangeShapeType="1"/>
          </p:cNvSpPr>
          <p:nvPr/>
        </p:nvSpPr>
        <p:spPr bwMode="auto">
          <a:xfrm>
            <a:off x="3127375" y="3208338"/>
            <a:ext cx="8286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9" name="Line 1069"/>
          <p:cNvSpPr>
            <a:spLocks noChangeShapeType="1"/>
          </p:cNvSpPr>
          <p:nvPr/>
        </p:nvSpPr>
        <p:spPr bwMode="auto">
          <a:xfrm>
            <a:off x="3127375" y="379571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0" name="Line 1070"/>
          <p:cNvSpPr>
            <a:spLocks noChangeShapeType="1"/>
          </p:cNvSpPr>
          <p:nvPr/>
        </p:nvSpPr>
        <p:spPr bwMode="auto">
          <a:xfrm>
            <a:off x="3127375" y="438308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1" name="Line 1071"/>
          <p:cNvSpPr>
            <a:spLocks noChangeShapeType="1"/>
          </p:cNvSpPr>
          <p:nvPr/>
        </p:nvSpPr>
        <p:spPr bwMode="auto">
          <a:xfrm>
            <a:off x="3127375" y="497046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2" name="Line 1072"/>
          <p:cNvSpPr>
            <a:spLocks noChangeShapeType="1"/>
          </p:cNvSpPr>
          <p:nvPr/>
        </p:nvSpPr>
        <p:spPr bwMode="auto">
          <a:xfrm>
            <a:off x="3127375" y="555783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3" name="Line 1073"/>
          <p:cNvSpPr>
            <a:spLocks noChangeShapeType="1"/>
          </p:cNvSpPr>
          <p:nvPr/>
        </p:nvSpPr>
        <p:spPr bwMode="auto">
          <a:xfrm flipH="1">
            <a:off x="5246688" y="32083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4" name="Line 1074"/>
          <p:cNvSpPr>
            <a:spLocks noChangeShapeType="1"/>
          </p:cNvSpPr>
          <p:nvPr/>
        </p:nvSpPr>
        <p:spPr bwMode="auto">
          <a:xfrm flipH="1">
            <a:off x="5246688" y="3795713"/>
            <a:ext cx="7381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5" name="Line 1075"/>
          <p:cNvSpPr>
            <a:spLocks noChangeShapeType="1"/>
          </p:cNvSpPr>
          <p:nvPr/>
        </p:nvSpPr>
        <p:spPr bwMode="auto">
          <a:xfrm flipH="1">
            <a:off x="5246688" y="438308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6" name="Line 1076"/>
          <p:cNvSpPr>
            <a:spLocks noChangeShapeType="1"/>
          </p:cNvSpPr>
          <p:nvPr/>
        </p:nvSpPr>
        <p:spPr bwMode="auto">
          <a:xfrm flipH="1">
            <a:off x="5246688" y="4970463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7" name="Line 1078"/>
          <p:cNvSpPr>
            <a:spLocks noChangeShapeType="1"/>
          </p:cNvSpPr>
          <p:nvPr/>
        </p:nvSpPr>
        <p:spPr bwMode="auto">
          <a:xfrm flipH="1">
            <a:off x="5246688" y="55578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322388" y="5568950"/>
            <a:ext cx="5749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FF0066"/>
                </a:solidFill>
                <a:latin typeface="Courier New" pitchFamily="49" charset="0"/>
              </a:rPr>
              <a:t>*(</a:t>
            </a:r>
            <a:r>
              <a:rPr lang="en-US" altLang="zh-TW" sz="3600">
                <a:solidFill>
                  <a:srgbClr val="FF0066"/>
                </a:solidFill>
                <a:latin typeface="Courier New" pitchFamily="49" charset="0"/>
              </a:rPr>
              <a:t>a+n)</a:t>
            </a:r>
            <a:r>
              <a:rPr lang="en-US" altLang="zh-TW" sz="3600">
                <a:solidFill>
                  <a:srgbClr val="FF0066"/>
                </a:solidFill>
                <a:latin typeface="Times New Roman" pitchFamily="18" charset="0"/>
              </a:rPr>
              <a:t> is identical to </a:t>
            </a:r>
            <a:r>
              <a:rPr lang="en-US" altLang="zh-TW" sz="3600">
                <a:solidFill>
                  <a:srgbClr val="FF0066"/>
                </a:solidFill>
                <a:latin typeface="Courier New" pitchFamily="49" charset="0"/>
              </a:rPr>
              <a:t>a[n]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484188" y="5842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</a:rPr>
              <a:t>Dereferencing Array Pointers</a:t>
            </a: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52400" y="1600200"/>
            <a:ext cx="8610600" cy="3810000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/>
            <a:endParaRPr lang="zh-TW" altLang="en-US" sz="280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016500" y="2057400"/>
            <a:ext cx="3352800" cy="2387600"/>
            <a:chOff x="3160" y="1296"/>
            <a:chExt cx="2112" cy="1504"/>
          </a:xfrm>
        </p:grpSpPr>
        <p:grpSp>
          <p:nvGrpSpPr>
            <p:cNvPr id="24594" name="Group 8"/>
            <p:cNvGrpSpPr>
              <a:grpSpLocks/>
            </p:cNvGrpSpPr>
            <p:nvPr/>
          </p:nvGrpSpPr>
          <p:grpSpPr bwMode="auto">
            <a:xfrm>
              <a:off x="3160" y="1296"/>
              <a:ext cx="752" cy="1458"/>
              <a:chOff x="2304" y="1193"/>
              <a:chExt cx="672" cy="1487"/>
            </a:xfrm>
          </p:grpSpPr>
          <p:sp>
            <p:nvSpPr>
              <p:cNvPr id="24606" name="Rectangle 9"/>
              <p:cNvSpPr>
                <a:spLocks noChangeArrowheads="1"/>
              </p:cNvSpPr>
              <p:nvPr/>
            </p:nvSpPr>
            <p:spPr bwMode="auto">
              <a:xfrm>
                <a:off x="2304" y="1193"/>
                <a:ext cx="672" cy="297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4607" name="Rectangle 10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4608" name="Rectangle 11"/>
              <p:cNvSpPr>
                <a:spLocks noChangeArrowheads="1"/>
              </p:cNvSpPr>
              <p:nvPr/>
            </p:nvSpPr>
            <p:spPr bwMode="auto">
              <a:xfrm>
                <a:off x="2304" y="2084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4609" name="Rectangle 12"/>
              <p:cNvSpPr>
                <a:spLocks noChangeArrowheads="1"/>
              </p:cNvSpPr>
              <p:nvPr/>
            </p:nvSpPr>
            <p:spPr bwMode="auto">
              <a:xfrm>
                <a:off x="2304" y="1786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4610" name="Rectangle 13"/>
              <p:cNvSpPr>
                <a:spLocks noChangeArrowheads="1"/>
              </p:cNvSpPr>
              <p:nvPr/>
            </p:nvSpPr>
            <p:spPr bwMode="auto">
              <a:xfrm>
                <a:off x="2304" y="2382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</a:rPr>
                  <a:t>22</a:t>
                </a:r>
              </a:p>
            </p:txBody>
          </p:sp>
        </p:grpSp>
        <p:sp>
          <p:nvSpPr>
            <p:cNvPr id="24595" name="Line 31"/>
            <p:cNvSpPr>
              <a:spLocks noChangeShapeType="1"/>
            </p:cNvSpPr>
            <p:nvPr/>
          </p:nvSpPr>
          <p:spPr bwMode="auto">
            <a:xfrm flipH="1">
              <a:off x="3923" y="1432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6" name="Line 32"/>
            <p:cNvSpPr>
              <a:spLocks noChangeShapeType="1"/>
            </p:cNvSpPr>
            <p:nvPr/>
          </p:nvSpPr>
          <p:spPr bwMode="auto">
            <a:xfrm flipH="1">
              <a:off x="3923" y="1726"/>
              <a:ext cx="4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7" name="Line 33"/>
            <p:cNvSpPr>
              <a:spLocks noChangeShapeType="1"/>
            </p:cNvSpPr>
            <p:nvPr/>
          </p:nvSpPr>
          <p:spPr bwMode="auto">
            <a:xfrm flipH="1">
              <a:off x="3923" y="2020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8" name="Line 34"/>
            <p:cNvSpPr>
              <a:spLocks noChangeShapeType="1"/>
            </p:cNvSpPr>
            <p:nvPr/>
          </p:nvSpPr>
          <p:spPr bwMode="auto">
            <a:xfrm flipH="1">
              <a:off x="3923" y="2314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9" name="Line 35"/>
            <p:cNvSpPr>
              <a:spLocks noChangeShapeType="1"/>
            </p:cNvSpPr>
            <p:nvPr/>
          </p:nvSpPr>
          <p:spPr bwMode="auto">
            <a:xfrm flipH="1">
              <a:off x="3923" y="2608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4600" name="Group 36"/>
            <p:cNvGrpSpPr>
              <a:grpSpLocks/>
            </p:cNvGrpSpPr>
            <p:nvPr/>
          </p:nvGrpSpPr>
          <p:grpSpPr bwMode="auto">
            <a:xfrm>
              <a:off x="4360" y="1296"/>
              <a:ext cx="912" cy="1504"/>
              <a:chOff x="1584" y="1224"/>
              <a:chExt cx="480" cy="1534"/>
            </a:xfrm>
          </p:grpSpPr>
          <p:sp>
            <p:nvSpPr>
              <p:cNvPr id="24601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224"/>
                <a:ext cx="28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460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48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</a:rPr>
                  <a:t>a + 2</a:t>
                </a:r>
              </a:p>
            </p:txBody>
          </p:sp>
          <p:sp>
            <p:nvSpPr>
              <p:cNvPr id="24603" name="Text Box 39"/>
              <p:cNvSpPr txBox="1">
                <a:spLocks noChangeArrowheads="1"/>
              </p:cNvSpPr>
              <p:nvPr/>
            </p:nvSpPr>
            <p:spPr bwMode="auto">
              <a:xfrm>
                <a:off x="1584" y="2424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</a:rPr>
                  <a:t>a + 4</a:t>
                </a:r>
              </a:p>
            </p:txBody>
          </p:sp>
          <p:sp>
            <p:nvSpPr>
              <p:cNvPr id="24604" name="Text Box 40"/>
              <p:cNvSpPr txBox="1">
                <a:spLocks noChangeArrowheads="1"/>
              </p:cNvSpPr>
              <p:nvPr/>
            </p:nvSpPr>
            <p:spPr bwMode="auto">
              <a:xfrm>
                <a:off x="1584" y="2124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</a:rPr>
                  <a:t>a + 3</a:t>
                </a:r>
              </a:p>
            </p:txBody>
          </p:sp>
          <p:sp>
            <p:nvSpPr>
              <p:cNvPr id="24605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524"/>
                <a:ext cx="48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</a:rPr>
                  <a:t>a + 1</a:t>
                </a:r>
              </a:p>
            </p:txBody>
          </p:sp>
        </p:grp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81000" y="2047875"/>
            <a:ext cx="4652963" cy="2387600"/>
            <a:chOff x="240" y="1290"/>
            <a:chExt cx="2931" cy="1504"/>
          </a:xfrm>
        </p:grpSpPr>
        <p:sp>
          <p:nvSpPr>
            <p:cNvPr id="24584" name="Text Box 15"/>
            <p:cNvSpPr txBox="1">
              <a:spLocks noChangeArrowheads="1"/>
            </p:cNvSpPr>
            <p:nvPr/>
          </p:nvSpPr>
          <p:spPr bwMode="auto">
            <a:xfrm>
              <a:off x="240" y="218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a[3]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*(a + 3)     </a:t>
              </a:r>
            </a:p>
          </p:txBody>
        </p:sp>
        <p:sp>
          <p:nvSpPr>
            <p:cNvPr id="24585" name="Line 26"/>
            <p:cNvSpPr>
              <a:spLocks noChangeShapeType="1"/>
            </p:cNvSpPr>
            <p:nvPr/>
          </p:nvSpPr>
          <p:spPr bwMode="auto">
            <a:xfrm>
              <a:off x="2688" y="1432"/>
              <a:ext cx="4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6" name="Line 27"/>
            <p:cNvSpPr>
              <a:spLocks noChangeShapeType="1"/>
            </p:cNvSpPr>
            <p:nvPr/>
          </p:nvSpPr>
          <p:spPr bwMode="auto">
            <a:xfrm>
              <a:off x="2688" y="1726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7" name="Line 28"/>
            <p:cNvSpPr>
              <a:spLocks noChangeShapeType="1"/>
            </p:cNvSpPr>
            <p:nvPr/>
          </p:nvSpPr>
          <p:spPr bwMode="auto">
            <a:xfrm>
              <a:off x="2688" y="2020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8" name="Line 29"/>
            <p:cNvSpPr>
              <a:spLocks noChangeShapeType="1"/>
            </p:cNvSpPr>
            <p:nvPr/>
          </p:nvSpPr>
          <p:spPr bwMode="auto">
            <a:xfrm>
              <a:off x="2688" y="2314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9" name="Line 30"/>
            <p:cNvSpPr>
              <a:spLocks noChangeShapeType="1"/>
            </p:cNvSpPr>
            <p:nvPr/>
          </p:nvSpPr>
          <p:spPr bwMode="auto">
            <a:xfrm>
              <a:off x="2688" y="2608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0" name="Text Box 42"/>
            <p:cNvSpPr txBox="1">
              <a:spLocks noChangeArrowheads="1"/>
            </p:cNvSpPr>
            <p:nvPr/>
          </p:nvSpPr>
          <p:spPr bwMode="auto">
            <a:xfrm>
              <a:off x="240" y="1902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a[2]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 *(a + 2)</a:t>
              </a:r>
            </a:p>
          </p:txBody>
        </p:sp>
        <p:sp>
          <p:nvSpPr>
            <p:cNvPr id="24591" name="Text Box 43"/>
            <p:cNvSpPr txBox="1">
              <a:spLocks noChangeArrowheads="1"/>
            </p:cNvSpPr>
            <p:nvPr/>
          </p:nvSpPr>
          <p:spPr bwMode="auto">
            <a:xfrm>
              <a:off x="240" y="1620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a[1]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 *(a + 1)</a:t>
              </a:r>
            </a:p>
          </p:txBody>
        </p:sp>
        <p:sp>
          <p:nvSpPr>
            <p:cNvPr id="24592" name="Text Box 44"/>
            <p:cNvSpPr txBox="1">
              <a:spLocks noChangeArrowheads="1"/>
            </p:cNvSpPr>
            <p:nvPr/>
          </p:nvSpPr>
          <p:spPr bwMode="auto">
            <a:xfrm>
              <a:off x="240" y="1290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a[0]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*(a + 0)</a:t>
              </a:r>
            </a:p>
          </p:txBody>
        </p:sp>
        <p:sp>
          <p:nvSpPr>
            <p:cNvPr id="24593" name="Text Box 45"/>
            <p:cNvSpPr txBox="1">
              <a:spLocks noChangeArrowheads="1"/>
            </p:cNvSpPr>
            <p:nvPr/>
          </p:nvSpPr>
          <p:spPr bwMode="auto">
            <a:xfrm>
              <a:off x="240" y="2467"/>
              <a:ext cx="2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a[4]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</a:rPr>
                <a:t>*(a + 4)</a:t>
              </a:r>
            </a:p>
          </p:txBody>
        </p:sp>
      </p:grpSp>
      <p:sp>
        <p:nvSpPr>
          <p:cNvPr id="24583" name="Text Box 50"/>
          <p:cNvSpPr txBox="1">
            <a:spLocks noChangeArrowheads="1"/>
          </p:cNvSpPr>
          <p:nvPr/>
        </p:nvSpPr>
        <p:spPr bwMode="auto">
          <a:xfrm>
            <a:off x="2117725" y="6183313"/>
            <a:ext cx="351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b="0"/>
              <a:t> Note: flexible pointer syntax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738188" y="509588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 b="0">
                <a:solidFill>
                  <a:srgbClr val="D49FFF"/>
                </a:solidFill>
                <a:latin typeface="Times New Roman" pitchFamily="18" charset="0"/>
              </a:rPr>
              <a:t>Array of Pointers &amp; Pointers to Array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228600" y="1447800"/>
            <a:ext cx="8915400" cy="5410200"/>
          </a:xfrm>
          <a:prstGeom prst="rect">
            <a:avLst/>
          </a:prstGeom>
          <a:solidFill>
            <a:schemeClr val="tx1"/>
          </a:solidFill>
          <a:ln w="1905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zh-TW" altLang="en-US"/>
          </a:p>
        </p:txBody>
      </p:sp>
      <p:grpSp>
        <p:nvGrpSpPr>
          <p:cNvPr id="25604" name="Group 12"/>
          <p:cNvGrpSpPr>
            <a:grpSpLocks/>
          </p:cNvGrpSpPr>
          <p:nvPr/>
        </p:nvGrpSpPr>
        <p:grpSpPr bwMode="auto">
          <a:xfrm>
            <a:off x="685800" y="2160588"/>
            <a:ext cx="990600" cy="1355725"/>
            <a:chOff x="816" y="1824"/>
            <a:chExt cx="528" cy="960"/>
          </a:xfrm>
        </p:grpSpPr>
        <p:sp>
          <p:nvSpPr>
            <p:cNvPr id="25637" name="Rectangle 7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8" name="Rectangle 8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9" name="Rectangle 9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40" name="Rectangle 10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41" name="Rectangle 11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2514600" y="1730375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Rectangle 14"/>
          <p:cNvSpPr>
            <a:spLocks noChangeArrowheads="1"/>
          </p:cNvSpPr>
          <p:nvPr/>
        </p:nvSpPr>
        <p:spPr bwMode="auto">
          <a:xfrm>
            <a:off x="2514600" y="222250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Rectangle 15"/>
          <p:cNvSpPr>
            <a:spLocks noChangeArrowheads="1"/>
          </p:cNvSpPr>
          <p:nvPr/>
        </p:nvSpPr>
        <p:spPr bwMode="auto">
          <a:xfrm>
            <a:off x="2514600" y="2716213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2514600" y="3208338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Rectangle 17"/>
          <p:cNvSpPr>
            <a:spLocks noChangeArrowheads="1"/>
          </p:cNvSpPr>
          <p:nvPr/>
        </p:nvSpPr>
        <p:spPr bwMode="auto">
          <a:xfrm>
            <a:off x="2514600" y="370205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Text Box 19"/>
          <p:cNvSpPr txBox="1">
            <a:spLocks noChangeArrowheads="1"/>
          </p:cNvSpPr>
          <p:nvPr/>
        </p:nvSpPr>
        <p:spPr bwMode="auto">
          <a:xfrm>
            <a:off x="2514600" y="13716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</a:rPr>
              <a:t>a</a:t>
            </a:r>
          </a:p>
        </p:txBody>
      </p:sp>
      <p:sp>
        <p:nvSpPr>
          <p:cNvPr id="25611" name="Text Box 20"/>
          <p:cNvSpPr txBox="1">
            <a:spLocks noChangeArrowheads="1"/>
          </p:cNvSpPr>
          <p:nvPr/>
        </p:nvSpPr>
        <p:spPr bwMode="auto">
          <a:xfrm>
            <a:off x="2514600" y="1914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</a:rPr>
              <a:t>b</a:t>
            </a:r>
          </a:p>
        </p:txBody>
      </p:sp>
      <p:sp>
        <p:nvSpPr>
          <p:cNvPr id="25612" name="Text Box 21"/>
          <p:cNvSpPr txBox="1">
            <a:spLocks noChangeArrowheads="1"/>
          </p:cNvSpPr>
          <p:nvPr/>
        </p:nvSpPr>
        <p:spPr bwMode="auto">
          <a:xfrm>
            <a:off x="2514600" y="24066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</a:rPr>
              <a:t>c</a:t>
            </a:r>
          </a:p>
        </p:txBody>
      </p:sp>
      <p:sp>
        <p:nvSpPr>
          <p:cNvPr id="25613" name="Line 29"/>
          <p:cNvSpPr>
            <a:spLocks noChangeShapeType="1"/>
          </p:cNvSpPr>
          <p:nvPr/>
        </p:nvSpPr>
        <p:spPr bwMode="auto">
          <a:xfrm flipV="1">
            <a:off x="1295400" y="1852613"/>
            <a:ext cx="12192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4" name="Line 30"/>
          <p:cNvSpPr>
            <a:spLocks noChangeShapeType="1"/>
          </p:cNvSpPr>
          <p:nvPr/>
        </p:nvSpPr>
        <p:spPr bwMode="auto">
          <a:xfrm flipV="1">
            <a:off x="1295400" y="2346325"/>
            <a:ext cx="1219200" cy="246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5" name="Line 31"/>
          <p:cNvSpPr>
            <a:spLocks noChangeShapeType="1"/>
          </p:cNvSpPr>
          <p:nvPr/>
        </p:nvSpPr>
        <p:spPr bwMode="auto">
          <a:xfrm>
            <a:off x="1295400" y="2838450"/>
            <a:ext cx="1143000" cy="15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6" name="Line 32"/>
          <p:cNvSpPr>
            <a:spLocks noChangeShapeType="1"/>
          </p:cNvSpPr>
          <p:nvPr/>
        </p:nvSpPr>
        <p:spPr bwMode="auto">
          <a:xfrm>
            <a:off x="1293813" y="3081338"/>
            <a:ext cx="1216025" cy="2444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7" name="Line 33"/>
          <p:cNvSpPr>
            <a:spLocks noChangeShapeType="1"/>
          </p:cNvSpPr>
          <p:nvPr/>
        </p:nvSpPr>
        <p:spPr bwMode="auto">
          <a:xfrm>
            <a:off x="1295400" y="3332163"/>
            <a:ext cx="1143000" cy="4921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8" name="Text Box 35"/>
          <p:cNvSpPr txBox="1">
            <a:spLocks noChangeArrowheads="1"/>
          </p:cNvSpPr>
          <p:nvPr/>
        </p:nvSpPr>
        <p:spPr bwMode="auto">
          <a:xfrm>
            <a:off x="838200" y="4038600"/>
            <a:ext cx="272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Tahoma" pitchFamily="34" charset="0"/>
              </a:rPr>
              <a:t>An array of Pointers</a:t>
            </a:r>
          </a:p>
        </p:txBody>
      </p:sp>
      <p:sp>
        <p:nvSpPr>
          <p:cNvPr id="25619" name="Text Box 36"/>
          <p:cNvSpPr txBox="1">
            <a:spLocks noChangeArrowheads="1"/>
          </p:cNvSpPr>
          <p:nvPr/>
        </p:nvSpPr>
        <p:spPr bwMode="auto">
          <a:xfrm>
            <a:off x="685800" y="1600200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3366CC"/>
                </a:solidFill>
                <a:latin typeface="Courier" pitchFamily="49" charset="0"/>
              </a:rPr>
              <a:t>p</a:t>
            </a:r>
          </a:p>
        </p:txBody>
      </p:sp>
      <p:grpSp>
        <p:nvGrpSpPr>
          <p:cNvPr id="25620" name="Group 44"/>
          <p:cNvGrpSpPr>
            <a:grpSpLocks/>
          </p:cNvGrpSpPr>
          <p:nvPr/>
        </p:nvGrpSpPr>
        <p:grpSpPr bwMode="auto">
          <a:xfrm>
            <a:off x="228600" y="4419600"/>
            <a:ext cx="3733800" cy="2438400"/>
            <a:chOff x="576" y="2784"/>
            <a:chExt cx="2160" cy="1536"/>
          </a:xfrm>
        </p:grpSpPr>
        <p:sp>
          <p:nvSpPr>
            <p:cNvPr id="25635" name="AutoShape 37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endParaRPr lang="zh-TW" altLang="en-US">
                <a:latin typeface="Courier New" pitchFamily="49" charset="0"/>
              </a:endParaRPr>
            </a:p>
          </p:txBody>
        </p:sp>
        <p:sp>
          <p:nvSpPr>
            <p:cNvPr id="25636" name="Text Box 42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int a = 1, b = 2, c = 3;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itchFamily="49" charset="0"/>
                </a:rPr>
                <a:t>int *p[5]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p[0] = &amp;a;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p[1] = &amp;b;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p[2] = &amp;c;</a:t>
              </a:r>
            </a:p>
          </p:txBody>
        </p:sp>
      </p:grpSp>
      <p:sp>
        <p:nvSpPr>
          <p:cNvPr id="25621" name="Line 43"/>
          <p:cNvSpPr>
            <a:spLocks noChangeShapeType="1"/>
          </p:cNvSpPr>
          <p:nvPr/>
        </p:nvSpPr>
        <p:spPr bwMode="auto">
          <a:xfrm>
            <a:off x="4038600" y="1447800"/>
            <a:ext cx="1588" cy="5410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5622" name="Group 45"/>
          <p:cNvGrpSpPr>
            <a:grpSpLocks/>
          </p:cNvGrpSpPr>
          <p:nvPr/>
        </p:nvGrpSpPr>
        <p:grpSpPr bwMode="auto">
          <a:xfrm>
            <a:off x="4114800" y="4419600"/>
            <a:ext cx="5029200" cy="2438400"/>
            <a:chOff x="576" y="2784"/>
            <a:chExt cx="2160" cy="1536"/>
          </a:xfrm>
        </p:grpSpPr>
        <p:sp>
          <p:nvSpPr>
            <p:cNvPr id="25633" name="AutoShape 46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endParaRPr lang="zh-TW" altLang="en-US">
                <a:latin typeface="Courier New" pitchFamily="49" charset="0"/>
              </a:endParaRPr>
            </a:p>
          </p:txBody>
        </p:sp>
        <p:sp>
          <p:nvSpPr>
            <p:cNvPr id="25634" name="Text Box 47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int list[5] = {9, 8, 7, 6, 5};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itchFamily="49" charset="0"/>
                </a:rPr>
                <a:t>int *p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 = list;//points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 entry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 = &amp;list[0];//points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 entry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 = &amp;list[1];//points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 entry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P = list + 1; 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</a:rPr>
                <a:t> entry</a:t>
              </a:r>
            </a:p>
          </p:txBody>
        </p:sp>
      </p:grpSp>
      <p:sp>
        <p:nvSpPr>
          <p:cNvPr id="25623" name="Rectangle 54"/>
          <p:cNvSpPr>
            <a:spLocks noChangeArrowheads="1"/>
          </p:cNvSpPr>
          <p:nvPr/>
        </p:nvSpPr>
        <p:spPr bwMode="auto">
          <a:xfrm>
            <a:off x="6781800" y="1828800"/>
            <a:ext cx="1828800" cy="21336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5624" name="Group 48"/>
          <p:cNvGrpSpPr>
            <a:grpSpLocks/>
          </p:cNvGrpSpPr>
          <p:nvPr/>
        </p:nvGrpSpPr>
        <p:grpSpPr bwMode="auto">
          <a:xfrm>
            <a:off x="6934200" y="2133600"/>
            <a:ext cx="1524000" cy="1524000"/>
            <a:chOff x="816" y="1824"/>
            <a:chExt cx="528" cy="960"/>
          </a:xfrm>
        </p:grpSpPr>
        <p:sp>
          <p:nvSpPr>
            <p:cNvPr id="25628" name="Rectangle 49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9" name="Rectangle 50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0" name="Rectangle 51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1" name="Rectangle 52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Rectangle 53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625" name="Text Box 55"/>
          <p:cNvSpPr txBox="1">
            <a:spLocks noChangeArrowheads="1"/>
          </p:cNvSpPr>
          <p:nvPr/>
        </p:nvSpPr>
        <p:spPr bwMode="auto">
          <a:xfrm>
            <a:off x="4953000" y="3962400"/>
            <a:ext cx="282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Tahoma" pitchFamily="34" charset="0"/>
              </a:rPr>
              <a:t>A pointer to an array</a:t>
            </a:r>
          </a:p>
        </p:txBody>
      </p:sp>
      <p:sp>
        <p:nvSpPr>
          <p:cNvPr id="392248" name="Rectangle 56"/>
          <p:cNvSpPr>
            <a:spLocks noChangeArrowheads="1"/>
          </p:cNvSpPr>
          <p:nvPr/>
        </p:nvSpPr>
        <p:spPr bwMode="auto">
          <a:xfrm>
            <a:off x="5334000" y="2514600"/>
            <a:ext cx="457200" cy="457200"/>
          </a:xfrm>
          <a:prstGeom prst="rect">
            <a:avLst/>
          </a:prstGeom>
          <a:solidFill>
            <a:srgbClr val="99CCFF"/>
          </a:solidFill>
          <a:ln w="3175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627" name="Line 57"/>
          <p:cNvSpPr>
            <a:spLocks noChangeShapeType="1"/>
          </p:cNvSpPr>
          <p:nvPr/>
        </p:nvSpPr>
        <p:spPr bwMode="auto">
          <a:xfrm flipV="1">
            <a:off x="5638800" y="1905000"/>
            <a:ext cx="11430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Memory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Each variable is assigned a memory slot (the size depends on the data type) and the variable’s data is stored there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4100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990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/>
              <a:t>Variable a’s value, i.e., 100, is 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stored at memory location 1024</a:t>
            </a:r>
          </a:p>
        </p:txBody>
      </p:sp>
      <p:sp>
        <p:nvSpPr>
          <p:cNvPr id="371762" name="Rectangle 50"/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1765" name="Rectangle 53"/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1024</a:t>
            </a:r>
          </a:p>
        </p:txBody>
      </p:sp>
      <p:sp>
        <p:nvSpPr>
          <p:cNvPr id="371766" name="Rectangle 54"/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/>
              <a:t>Memory address:</a:t>
            </a:r>
          </a:p>
        </p:txBody>
      </p:sp>
      <p:sp>
        <p:nvSpPr>
          <p:cNvPr id="4107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1024</a:t>
            </a:r>
          </a:p>
        </p:txBody>
      </p:sp>
      <p:sp>
        <p:nvSpPr>
          <p:cNvPr id="4108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1032</a:t>
            </a:r>
          </a:p>
        </p:txBody>
      </p:sp>
      <p:sp>
        <p:nvSpPr>
          <p:cNvPr id="4109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int a = 100;</a:t>
            </a:r>
          </a:p>
        </p:txBody>
      </p:sp>
      <p:sp>
        <p:nvSpPr>
          <p:cNvPr id="371772" name="Rectangle 60"/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1020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pointer is a variable used to store the address of a memory cell. </a:t>
            </a:r>
          </a:p>
          <a:p>
            <a:pPr eaLnBrk="1" hangingPunct="1"/>
            <a:r>
              <a:rPr lang="en-US" altLang="zh-TW" smtClean="0"/>
              <a:t>We can use the pointer to reference this memory cell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1024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/>
              <a:t>Memory address: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1024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1032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1020</a:t>
            </a: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</a:rPr>
              <a:t>integer</a:t>
            </a:r>
          </a:p>
        </p:txBody>
      </p:sp>
      <p:sp>
        <p:nvSpPr>
          <p:cNvPr id="5138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</a:rPr>
              <a:t>pointer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</a:t>
            </a:r>
          </a:p>
          <a:p>
            <a:pPr lvl="1" eaLnBrk="1" hangingPunct="1"/>
            <a:r>
              <a:rPr lang="en-US" altLang="zh-TW" smtClean="0"/>
              <a:t>C++  has pointer types for each type of object</a:t>
            </a:r>
          </a:p>
          <a:p>
            <a:pPr lvl="2" eaLnBrk="1" hangingPunct="1"/>
            <a:r>
              <a:rPr lang="en-US" altLang="zh-TW" smtClean="0"/>
              <a:t>Pointers to </a:t>
            </a:r>
            <a:r>
              <a:rPr lang="en-US" altLang="zh-TW" smtClean="0">
                <a:latin typeface="Courier New" pitchFamily="49" charset="0"/>
              </a:rPr>
              <a:t>int</a:t>
            </a:r>
            <a:r>
              <a:rPr lang="en-US" altLang="zh-TW" smtClean="0"/>
              <a:t> objects</a:t>
            </a:r>
          </a:p>
          <a:p>
            <a:pPr lvl="2" eaLnBrk="1" hangingPunct="1"/>
            <a:r>
              <a:rPr lang="en-US" altLang="zh-TW" smtClean="0"/>
              <a:t>Pointers to </a:t>
            </a:r>
            <a:r>
              <a:rPr lang="en-US" altLang="zh-TW" smtClean="0">
                <a:latin typeface="Courier New" pitchFamily="49" charset="0"/>
              </a:rPr>
              <a:t>char</a:t>
            </a:r>
            <a:r>
              <a:rPr lang="en-US" altLang="zh-TW" smtClean="0"/>
              <a:t> objects</a:t>
            </a:r>
          </a:p>
          <a:p>
            <a:pPr lvl="2" eaLnBrk="1" hangingPunct="1"/>
            <a:r>
              <a:rPr lang="en-US" altLang="zh-TW" smtClean="0"/>
              <a:t>Pointers to user-defined objects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/>
              <a:t>           (e.g., </a:t>
            </a:r>
            <a:r>
              <a:rPr lang="en-US" altLang="zh-TW" smtClean="0">
                <a:latin typeface="Courier New" pitchFamily="49" charset="0"/>
              </a:rPr>
              <a:t>RationalNumber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Even pointers to pointers</a:t>
            </a:r>
          </a:p>
          <a:p>
            <a:pPr lvl="2" eaLnBrk="1" hangingPunct="1"/>
            <a:r>
              <a:rPr lang="en-US" altLang="zh-TW" smtClean="0"/>
              <a:t>Pointers to pointers to </a:t>
            </a:r>
            <a:r>
              <a:rPr lang="en-US" altLang="zh-TW" smtClean="0">
                <a:latin typeface="Courier New" pitchFamily="49" charset="0"/>
              </a:rPr>
              <a:t>int</a:t>
            </a:r>
            <a:r>
              <a:rPr lang="en-US" altLang="zh-TW" smtClean="0"/>
              <a:t> objects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Variable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Declaration of Pointer variables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</a:t>
            </a:r>
            <a:r>
              <a:rPr lang="en-US" altLang="zh-TW" sz="2000" smtClean="0">
                <a:latin typeface="Courier New" pitchFamily="49" charset="0"/>
              </a:rPr>
              <a:t>	</a:t>
            </a:r>
            <a:r>
              <a:rPr lang="en-US" altLang="zh-TW" sz="2000" i="1" smtClean="0">
                <a:latin typeface="Courier New" pitchFamily="49" charset="0"/>
              </a:rPr>
              <a:t>type</a:t>
            </a:r>
            <a:r>
              <a:rPr lang="en-US" altLang="zh-TW" sz="2000" smtClean="0">
                <a:latin typeface="Courier New" pitchFamily="49" charset="0"/>
              </a:rPr>
              <a:t>* pointer_name;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  //or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	type *pointer_name;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where </a:t>
            </a:r>
            <a:r>
              <a:rPr lang="en-US" altLang="zh-TW" sz="2000" i="1" smtClean="0"/>
              <a:t>type </a:t>
            </a:r>
            <a:r>
              <a:rPr lang="en-US" altLang="zh-TW" sz="2000" smtClean="0"/>
              <a:t>is the type of data pointed to (e.g. int, char, double)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Examples: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   </a:t>
            </a:r>
            <a:r>
              <a:rPr lang="en-US" altLang="zh-TW" sz="2000" smtClean="0">
                <a:latin typeface="Courier New" pitchFamily="49" charset="0"/>
              </a:rPr>
              <a:t>int *n;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  float *r;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  int **p;    // pointer to pointer</a:t>
            </a: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   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i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Operator </a:t>
            </a:r>
            <a:r>
              <a:rPr lang="en-US" altLang="zh-TW" smtClean="0">
                <a:latin typeface="Courier New" pitchFamily="49" charset="0"/>
              </a:rPr>
              <a:t>&amp;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TW" sz="2400" i="1" smtClean="0">
                <a:latin typeface="Tahoma" pitchFamily="34" charset="0"/>
              </a:rPr>
              <a:t>The </a:t>
            </a:r>
            <a:r>
              <a:rPr lang="en-US" altLang="zh-TW" sz="2000" smtClean="0">
                <a:latin typeface="Tahoma" pitchFamily="34" charset="0"/>
              </a:rPr>
              <a:t>"</a:t>
            </a:r>
            <a:r>
              <a:rPr lang="en-US" altLang="zh-TW" sz="2400" i="1" smtClean="0">
                <a:latin typeface="Tahoma" pitchFamily="34" charset="0"/>
              </a:rPr>
              <a:t>address of </a:t>
            </a:r>
            <a:r>
              <a:rPr lang="en-US" altLang="zh-TW" sz="2000" smtClean="0">
                <a:latin typeface="Tahoma" pitchFamily="34" charset="0"/>
              </a:rPr>
              <a:t>"</a:t>
            </a:r>
            <a:r>
              <a:rPr lang="en-US" altLang="zh-TW" sz="2400" i="1" smtClean="0">
                <a:latin typeface="Tahoma" pitchFamily="34" charset="0"/>
              </a:rPr>
              <a:t> operator</a:t>
            </a:r>
            <a:r>
              <a:rPr lang="en-US" altLang="zh-TW" sz="2400" smtClean="0">
                <a:latin typeface="Tahoma" pitchFamily="34" charset="0"/>
              </a:rPr>
              <a:t> (</a:t>
            </a:r>
            <a:r>
              <a:rPr lang="en-US" altLang="zh-TW" sz="2400" smtClean="0">
                <a:solidFill>
                  <a:schemeClr val="hlink"/>
                </a:solidFill>
                <a:latin typeface="Courier New" pitchFamily="49" charset="0"/>
              </a:rPr>
              <a:t>&amp;</a:t>
            </a:r>
            <a:r>
              <a:rPr lang="en-US" altLang="zh-TW" sz="2400" smtClean="0">
                <a:latin typeface="Tahoma" pitchFamily="34" charset="0"/>
              </a:rPr>
              <a:t>) gives the memory address of the variable</a:t>
            </a:r>
          </a:p>
          <a:p>
            <a:pPr lvl="1" eaLnBrk="1" hangingPunct="1"/>
            <a:r>
              <a:rPr lang="en-US" altLang="zh-TW" sz="2000" b="1" smtClean="0"/>
              <a:t>Usage: </a:t>
            </a:r>
            <a:r>
              <a:rPr lang="en-US" altLang="zh-TW" sz="2000" b="1" smtClean="0">
                <a:latin typeface="Courier New" pitchFamily="49" charset="0"/>
              </a:rPr>
              <a:t>&amp;variable_name</a:t>
            </a:r>
          </a:p>
          <a:p>
            <a:pPr lvl="1" eaLnBrk="1" hangingPunct="1"/>
            <a:endParaRPr lang="en-US" altLang="zh-TW" sz="2000" b="1" smtClean="0">
              <a:latin typeface="Courier New" pitchFamily="49" charset="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8201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/>
              <a:t>Memory address:</a:t>
            </a:r>
          </a:p>
        </p:txBody>
      </p:sp>
      <p:sp>
        <p:nvSpPr>
          <p:cNvPr id="8202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1024</a:t>
            </a:r>
          </a:p>
        </p:txBody>
      </p:sp>
      <p:sp>
        <p:nvSpPr>
          <p:cNvPr id="8203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int a = 100;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//get the value,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cout &lt;&lt; a;	  //prints 100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//get the memory address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cout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8205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/>
              <a:t>1020</a:t>
            </a:r>
          </a:p>
        </p:txBody>
      </p:sp>
      <p:sp>
        <p:nvSpPr>
          <p:cNvPr id="8206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Operator &amp;</a:t>
            </a:r>
          </a:p>
        </p:txBody>
      </p:sp>
      <p:grpSp>
        <p:nvGrpSpPr>
          <p:cNvPr id="9219" name="Group 1060"/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227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/>
                <a:t>Memory address:</a:t>
              </a:r>
            </a:p>
          </p:txBody>
        </p:sp>
        <p:sp>
          <p:nvSpPr>
            <p:cNvPr id="9228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/>
                <a:t>1024</a:t>
              </a:r>
            </a:p>
          </p:txBody>
        </p:sp>
        <p:sp>
          <p:nvSpPr>
            <p:cNvPr id="9229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/>
                <a:t>1032</a:t>
              </a:r>
            </a:p>
          </p:txBody>
        </p:sp>
        <p:sp>
          <p:nvSpPr>
            <p:cNvPr id="9230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1800"/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232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/>
                <a:t>1020</a:t>
              </a:r>
            </a:p>
          </p:txBody>
        </p:sp>
        <p:sp>
          <p:nvSpPr>
            <p:cNvPr id="9233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1800"/>
                <a:t>b</a:t>
              </a:r>
            </a:p>
          </p:txBody>
        </p:sp>
      </p:grpSp>
      <p:sp>
        <p:nvSpPr>
          <p:cNvPr id="9220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>
                <a:latin typeface="Courier New" pitchFamily="49" charset="0"/>
              </a:rPr>
              <a:t>#</a:t>
            </a:r>
            <a:r>
              <a:rPr lang="en-US" altLang="zh-TW">
                <a:latin typeface="Courier New" pitchFamily="49" charset="0"/>
              </a:rPr>
              <a:t>include &lt;iostream&gt;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void main(){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int a, b;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a = 88;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b = 100;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cout &lt;&lt; "The address of a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&amp;a</a:t>
            </a:r>
            <a:r>
              <a:rPr lang="en-US" altLang="zh-TW">
                <a:latin typeface="Courier New" pitchFamily="49" charset="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cout &lt;&lt; "The address of b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&amp;b</a:t>
            </a:r>
            <a:r>
              <a:rPr lang="en-US" altLang="zh-TW">
                <a:latin typeface="Courier New" pitchFamily="49" charset="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} </a:t>
            </a:r>
            <a:endParaRPr lang="zh-TW" altLang="en-US">
              <a:latin typeface="Courier New" pitchFamily="49" charset="0"/>
            </a:endParaRPr>
          </a:p>
        </p:txBody>
      </p:sp>
      <p:sp>
        <p:nvSpPr>
          <p:cNvPr id="9221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b="0"/>
              <a:t>Result is:</a:t>
            </a:r>
          </a:p>
          <a:p>
            <a:pPr>
              <a:buFont typeface="Monotype Sorts" pitchFamily="2" charset="2"/>
              <a:buNone/>
            </a:pPr>
            <a:r>
              <a:rPr lang="en-US" altLang="zh-TW" b="0"/>
              <a:t>The address of a is: 1020</a:t>
            </a:r>
          </a:p>
          <a:p>
            <a:pPr>
              <a:buFont typeface="Monotype Sorts" pitchFamily="2" charset="2"/>
              <a:buNone/>
            </a:pPr>
            <a:r>
              <a:rPr lang="en-US" altLang="zh-TW" b="0"/>
              <a:t>The address of b is: 1024</a:t>
            </a:r>
          </a:p>
          <a:p>
            <a:endParaRPr lang="en-US" altLang="zh-TW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Variables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114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The value of pointer </a:t>
            </a:r>
            <a:r>
              <a:rPr lang="en-US" altLang="zh-TW" sz="2400" dirty="0" smtClean="0">
                <a:latin typeface="Courier New" pitchFamily="49" charset="0"/>
              </a:rPr>
              <a:t>p</a:t>
            </a:r>
            <a:r>
              <a:rPr lang="en-US" altLang="zh-TW" sz="2400" dirty="0" smtClean="0"/>
              <a:t> is the address of variable </a:t>
            </a:r>
            <a:r>
              <a:rPr lang="en-US" altLang="zh-TW" sz="2400" dirty="0" smtClean="0">
                <a:latin typeface="Courier New" pitchFamily="49" charset="0"/>
              </a:rPr>
              <a:t>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A pointer is also a variable, so it has its own memory address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en-US" altLang="zh-TW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zh-TW" altLang="en-US" sz="2400" dirty="0" smtClean="0"/>
          </a:p>
        </p:txBody>
      </p:sp>
      <p:grpSp>
        <p:nvGrpSpPr>
          <p:cNvPr id="10244" name="Group 23"/>
          <p:cNvGrpSpPr>
            <a:grpSpLocks/>
          </p:cNvGrpSpPr>
          <p:nvPr/>
        </p:nvGrpSpPr>
        <p:grpSpPr bwMode="auto">
          <a:xfrm>
            <a:off x="434975" y="1600200"/>
            <a:ext cx="8709025" cy="3008313"/>
            <a:chOff x="130" y="2213"/>
            <a:chExt cx="5486" cy="189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b="0"/>
                <a:t>Memory address: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 b="0" dirty="0"/>
                <a:t>1024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 b="0" dirty="0"/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 b="0"/>
                <a:t>1020</a:t>
              </a:r>
            </a:p>
          </p:txBody>
        </p:sp>
        <p:sp>
          <p:nvSpPr>
            <p:cNvPr id="10255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b="0" dirty="0"/>
                <a:t>a</a:t>
              </a:r>
            </a:p>
          </p:txBody>
        </p:sp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b="0"/>
                <a:t>p</a:t>
              </a:r>
            </a:p>
          </p:txBody>
        </p:sp>
        <p:cxnSp>
          <p:nvCxnSpPr>
            <p:cNvPr id="10257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-5400000" flipH="1" flipV="1">
              <a:off x="3443" y="1731"/>
              <a:ext cx="1" cy="1496"/>
            </a:xfrm>
            <a:prstGeom prst="curvedConnector3">
              <a:avLst>
                <a:gd name="adj1" fmla="val -13200005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8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b="0" dirty="0" err="1">
                  <a:latin typeface="Courier New" pitchFamily="49" charset="0"/>
                </a:rPr>
                <a:t>int</a:t>
              </a:r>
              <a:r>
                <a:rPr lang="en-US" altLang="zh-TW" b="0" dirty="0">
                  <a:latin typeface="Courier New" pitchFamily="49" charset="0"/>
                </a:rPr>
                <a:t> a = 100;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b="0" dirty="0" err="1">
                  <a:solidFill>
                    <a:srgbClr val="FF0000"/>
                  </a:solidFill>
                  <a:latin typeface="Courier New" pitchFamily="49" charset="0"/>
                </a:rPr>
                <a:t>int</a:t>
              </a:r>
              <a:r>
                <a:rPr lang="en-US" altLang="zh-TW" b="0" dirty="0">
                  <a:solidFill>
                    <a:srgbClr val="FF0000"/>
                  </a:solidFill>
                  <a:latin typeface="Courier New" pitchFamily="49" charset="0"/>
                </a:rPr>
                <a:t> *p = &amp;a;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b="0" dirty="0" err="1">
                  <a:latin typeface="Courier New" pitchFamily="49" charset="0"/>
                </a:rPr>
                <a:t>cout</a:t>
              </a:r>
              <a:r>
                <a:rPr lang="en-US" altLang="zh-TW" b="0" dirty="0">
                  <a:latin typeface="Courier New" pitchFamily="49" charset="0"/>
                </a:rPr>
                <a:t> &lt;&lt; a &lt;&lt; " " &lt;&lt; &amp;a &lt;&lt;</a:t>
              </a:r>
              <a:r>
                <a:rPr lang="en-US" altLang="zh-TW" b="0" dirty="0" err="1">
                  <a:latin typeface="Courier New" pitchFamily="49" charset="0"/>
                </a:rPr>
                <a:t>endl</a:t>
              </a:r>
              <a:r>
                <a:rPr lang="en-US" altLang="zh-TW" b="0" dirty="0">
                  <a:latin typeface="Courier New" pitchFamily="49" charset="0"/>
                </a:rPr>
                <a:t>;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b="0" dirty="0" err="1">
                  <a:latin typeface="Courier New" pitchFamily="49" charset="0"/>
                </a:rPr>
                <a:t>cout</a:t>
              </a:r>
              <a:r>
                <a:rPr lang="en-US" altLang="zh-TW" b="0" dirty="0">
                  <a:latin typeface="Courier New" pitchFamily="49" charset="0"/>
                </a:rPr>
                <a:t> &lt;&lt; p &lt;&lt; " " &lt;&lt; &amp;p &lt;&lt;</a:t>
              </a:r>
              <a:r>
                <a:rPr lang="en-US" altLang="zh-TW" b="0" dirty="0" err="1">
                  <a:latin typeface="Courier New" pitchFamily="49" charset="0"/>
                </a:rPr>
                <a:t>endl</a:t>
              </a:r>
              <a:r>
                <a:rPr lang="en-US" altLang="zh-TW" b="0" dirty="0">
                  <a:latin typeface="Courier New" pitchFamily="49" charset="0"/>
                </a:rPr>
                <a:t>;</a:t>
              </a:r>
            </a:p>
          </p:txBody>
        </p:sp>
        <p:sp>
          <p:nvSpPr>
            <p:cNvPr id="10259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b="0"/>
                <a:t>Result is: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b="0"/>
                <a:t>100 1024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zh-TW" b="0"/>
                <a:t>1024 1032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Pages>33</Pages>
  <Words>1252</Words>
  <Application>Microsoft Office PowerPoint</Application>
  <PresentationFormat>On-screen Show (4:3)</PresentationFormat>
  <Paragraphs>399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Monotype Sorts</vt:lpstr>
      <vt:lpstr>Calibri</vt:lpstr>
      <vt:lpstr>Times New Roman</vt:lpstr>
      <vt:lpstr>PMingLiU</vt:lpstr>
      <vt:lpstr>Courier New</vt:lpstr>
      <vt:lpstr>Courier</vt:lpstr>
      <vt:lpstr>Wingdings</vt:lpstr>
      <vt:lpstr>Tahoma</vt:lpstr>
      <vt:lpstr>SimSun</vt:lpstr>
      <vt:lpstr>Comic Sans MS</vt:lpstr>
      <vt:lpstr>Office Theme</vt:lpstr>
      <vt:lpstr>Pointer data type</vt:lpstr>
      <vt:lpstr>Topics</vt:lpstr>
      <vt:lpstr>Computer Memory</vt:lpstr>
      <vt:lpstr>Pointers</vt:lpstr>
      <vt:lpstr>Pointer Types</vt:lpstr>
      <vt:lpstr>Pointer Variable</vt:lpstr>
      <vt:lpstr>Address Operator &amp;</vt:lpstr>
      <vt:lpstr>Address Operator &amp;</vt:lpstr>
      <vt:lpstr>Pointer Variables</vt:lpstr>
      <vt:lpstr>Pointer to Pointer</vt:lpstr>
      <vt:lpstr> Dereferencing Operator *</vt:lpstr>
      <vt:lpstr>Don’t get confused</vt:lpstr>
      <vt:lpstr>Reference Variables</vt:lpstr>
      <vt:lpstr>Reference Variables</vt:lpstr>
      <vt:lpstr>Reference Variables</vt:lpstr>
      <vt:lpstr>Pass by Reference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creator>Andrew Horner</dc:creator>
  <cp:lastModifiedBy>lenovo</cp:lastModifiedBy>
  <cp:revision>605</cp:revision>
  <cp:lastPrinted>1998-08-29T09:09:32Z</cp:lastPrinted>
  <dcterms:created xsi:type="dcterms:W3CDTF">1996-06-16T00:02:10Z</dcterms:created>
  <dcterms:modified xsi:type="dcterms:W3CDTF">2021-02-15T06:11:32Z</dcterms:modified>
</cp:coreProperties>
</file>