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9"/>
  </p:notesMasterIdLst>
  <p:sldIdLst>
    <p:sldId id="256" r:id="rId2"/>
    <p:sldId id="257" r:id="rId3"/>
    <p:sldId id="258" r:id="rId4"/>
    <p:sldId id="259" r:id="rId5"/>
    <p:sldId id="297" r:id="rId6"/>
    <p:sldId id="302" r:id="rId7"/>
    <p:sldId id="261" r:id="rId8"/>
    <p:sldId id="262" r:id="rId9"/>
    <p:sldId id="298" r:id="rId10"/>
    <p:sldId id="299" r:id="rId11"/>
    <p:sldId id="263" r:id="rId12"/>
    <p:sldId id="300" r:id="rId13"/>
    <p:sldId id="301" r:id="rId14"/>
    <p:sldId id="265" r:id="rId15"/>
    <p:sldId id="326" r:id="rId16"/>
    <p:sldId id="331" r:id="rId17"/>
    <p:sldId id="332" r:id="rId18"/>
    <p:sldId id="333" r:id="rId19"/>
    <p:sldId id="334" r:id="rId20"/>
    <p:sldId id="335" r:id="rId21"/>
    <p:sldId id="336" r:id="rId22"/>
    <p:sldId id="337" r:id="rId23"/>
    <p:sldId id="303" r:id="rId24"/>
    <p:sldId id="306" r:id="rId25"/>
    <p:sldId id="266" r:id="rId26"/>
    <p:sldId id="267" r:id="rId27"/>
    <p:sldId id="268" r:id="rId28"/>
    <p:sldId id="269" r:id="rId29"/>
    <p:sldId id="270" r:id="rId30"/>
    <p:sldId id="271" r:id="rId31"/>
    <p:sldId id="307" r:id="rId32"/>
    <p:sldId id="308" r:id="rId33"/>
    <p:sldId id="309" r:id="rId34"/>
    <p:sldId id="310" r:id="rId35"/>
    <p:sldId id="311" r:id="rId36"/>
    <p:sldId id="272" r:id="rId37"/>
    <p:sldId id="338" r:id="rId38"/>
    <p:sldId id="339" r:id="rId39"/>
    <p:sldId id="340" r:id="rId40"/>
    <p:sldId id="341" r:id="rId41"/>
    <p:sldId id="273" r:id="rId42"/>
    <p:sldId id="313" r:id="rId43"/>
    <p:sldId id="274" r:id="rId44"/>
    <p:sldId id="275" r:id="rId45"/>
    <p:sldId id="276" r:id="rId46"/>
    <p:sldId id="277" r:id="rId47"/>
    <p:sldId id="318" r:id="rId48"/>
    <p:sldId id="278" r:id="rId49"/>
    <p:sldId id="346" r:id="rId50"/>
    <p:sldId id="342" r:id="rId51"/>
    <p:sldId id="343" r:id="rId52"/>
    <p:sldId id="344" r:id="rId53"/>
    <p:sldId id="345" r:id="rId54"/>
    <p:sldId id="280" r:id="rId55"/>
    <p:sldId id="319" r:id="rId56"/>
    <p:sldId id="281" r:id="rId57"/>
    <p:sldId id="282" r:id="rId58"/>
    <p:sldId id="283" r:id="rId59"/>
    <p:sldId id="320" r:id="rId60"/>
    <p:sldId id="321" r:id="rId61"/>
    <p:sldId id="322" r:id="rId62"/>
    <p:sldId id="325" r:id="rId63"/>
    <p:sldId id="347" r:id="rId64"/>
    <p:sldId id="348" r:id="rId65"/>
    <p:sldId id="350" r:id="rId66"/>
    <p:sldId id="294" r:id="rId67"/>
    <p:sldId id="295"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shree Udaiwal" userId="59aa14db4ed2b7d1" providerId="LiveId" clId="{9294F19A-198D-41DD-8A1F-E101138E1B92}"/>
    <pc:docChg chg="modSld">
      <pc:chgData name="Roopshree Udaiwal" userId="59aa14db4ed2b7d1" providerId="LiveId" clId="{9294F19A-198D-41DD-8A1F-E101138E1B92}" dt="2021-05-22T10:45:05.349" v="0" actId="13926"/>
      <pc:docMkLst>
        <pc:docMk/>
      </pc:docMkLst>
      <pc:sldChg chg="modSp mod">
        <pc:chgData name="Roopshree Udaiwal" userId="59aa14db4ed2b7d1" providerId="LiveId" clId="{9294F19A-198D-41DD-8A1F-E101138E1B92}" dt="2021-05-22T10:45:05.349" v="0" actId="13926"/>
        <pc:sldMkLst>
          <pc:docMk/>
          <pc:sldMk cId="2426585945" sldId="278"/>
        </pc:sldMkLst>
        <pc:spChg chg="mod">
          <ac:chgData name="Roopshree Udaiwal" userId="59aa14db4ed2b7d1" providerId="LiveId" clId="{9294F19A-198D-41DD-8A1F-E101138E1B92}" dt="2021-05-22T10:45:05.349" v="0" actId="13926"/>
          <ac:spMkLst>
            <pc:docMk/>
            <pc:sldMk cId="2426585945" sldId="278"/>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hexainclude.com/c-token/"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www.hexainclude.com/basic-data-types-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a:t>Type 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x;</a:t>
            </a:r>
          </a:p>
          <a:p>
            <a:pPr lvl="2">
              <a:lnSpc>
                <a:spcPct val="150000"/>
              </a:lnSpc>
            </a:pPr>
            <a:r>
              <a:rPr lang="en-US" sz="1800" dirty="0">
                <a:latin typeface="Calibri" panose="020F0502020204030204" pitchFamily="34" charset="0"/>
                <a:cs typeface="Calibri" panose="020F0502020204030204" pitchFamily="34" charset="0"/>
              </a:rPr>
              <a:t>   for(x=97; x&lt;=122; x++)</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printf</a:t>
            </a:r>
            <a:r>
              <a:rPr lang="en-US" sz="1800" dirty="0">
                <a:latin typeface="Calibri" panose="020F0502020204030204" pitchFamily="34" charset="0"/>
                <a:cs typeface="Calibri" panose="020F0502020204030204" pitchFamily="34" charset="0"/>
              </a:rPr>
              <a:t>("%c", x); /*Implicit casting from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to char %c*/</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mplicit conversion example 3</a:t>
            </a:r>
          </a:p>
        </p:txBody>
      </p:sp>
    </p:spTree>
    <p:extLst>
      <p:ext uri="{BB962C8B-B14F-4D97-AF65-F5344CB8AC3E}">
        <p14:creationId xmlns:p14="http://schemas.microsoft.com/office/powerpoint/2010/main" val="353015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Also known as type casting and it is user defined	</a:t>
            </a:r>
          </a:p>
          <a:p>
            <a:endParaRPr lang="en-US" sz="1800" dirty="0">
              <a:latin typeface="Calibri"/>
            </a:endParaRPr>
          </a:p>
          <a:p>
            <a:r>
              <a:rPr lang="en-US" sz="1800" dirty="0">
                <a:latin typeface="Calibri"/>
              </a:rPr>
              <a:t>The user can typecast the result to make it of a particular data type.</a:t>
            </a:r>
          </a:p>
          <a:p>
            <a:endParaRPr lang="en-US" sz="1800" dirty="0">
              <a:latin typeface="Calibri"/>
            </a:endParaRPr>
          </a:p>
          <a:p>
            <a:r>
              <a:rPr lang="en-US" sz="1800" dirty="0">
                <a:latin typeface="Calibri"/>
              </a:rPr>
              <a:t>This is done by using (type) operator</a:t>
            </a:r>
          </a:p>
          <a:p>
            <a:endParaRPr lang="en-US" sz="1800" dirty="0">
              <a:latin typeface="Calibri"/>
            </a:endParaRPr>
          </a:p>
          <a:p>
            <a:r>
              <a:rPr lang="en-US" sz="1800" dirty="0">
                <a:latin typeface="Calibri"/>
              </a:rPr>
              <a:t>Syntax: </a:t>
            </a:r>
          </a:p>
          <a:p>
            <a:r>
              <a:rPr lang="en-IN" sz="1800" i="1" dirty="0"/>
              <a:t>	(type) expression</a:t>
            </a:r>
            <a:endParaRPr lang="en-US" sz="1800" i="1" dirty="0">
              <a:latin typeface="Calibri"/>
            </a:endParaRPr>
          </a:p>
          <a:p>
            <a:endParaRPr lang="en-US" sz="1800" dirty="0">
              <a:latin typeface="Calibri"/>
            </a:endParaRPr>
          </a:p>
          <a:p>
            <a:r>
              <a:rPr lang="en-US" sz="1800" dirty="0">
                <a:latin typeface="Calibri"/>
              </a:rPr>
              <a:t>Before conversion, a runtime check is performed by compiler to see if destination can hold the source value.</a:t>
            </a:r>
          </a:p>
          <a:p>
            <a:endParaRPr lang="en-US" sz="1800" dirty="0">
              <a:latin typeface="Calibri"/>
            </a:endParaRPr>
          </a:p>
          <a:p>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Explicit Type conversion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a=5,b; </a:t>
            </a:r>
          </a:p>
          <a:p>
            <a:r>
              <a:rPr lang="en-US" sz="1800" dirty="0">
                <a:latin typeface="Calibri"/>
              </a:rPr>
              <a:t>   float c=1.8; </a:t>
            </a:r>
          </a:p>
          <a:p>
            <a:r>
              <a:rPr lang="en-US" sz="1800" dirty="0">
                <a:latin typeface="Calibri"/>
              </a:rPr>
              <a:t>   b=(</a:t>
            </a:r>
            <a:r>
              <a:rPr lang="en-US" sz="1800" dirty="0" err="1">
                <a:latin typeface="Calibri"/>
              </a:rPr>
              <a:t>int</a:t>
            </a:r>
            <a:r>
              <a:rPr lang="en-US" sz="1800" dirty="0">
                <a:latin typeface="Calibri"/>
              </a:rPr>
              <a:t>)(</a:t>
            </a:r>
            <a:r>
              <a:rPr lang="en-US" sz="1800" dirty="0" err="1">
                <a:latin typeface="Calibri"/>
              </a:rPr>
              <a:t>a+c</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&lt;&lt;b&lt;&lt;</a:t>
            </a:r>
            <a:r>
              <a:rPr lang="en-US" sz="1800" dirty="0" err="1">
                <a:latin typeface="Calibri"/>
              </a:rPr>
              <a:t>endl</a:t>
            </a:r>
            <a:r>
              <a:rPr lang="en-US" sz="1800" dirty="0">
                <a:latin typeface="Calibri"/>
              </a:rPr>
              <a:t>; </a:t>
            </a:r>
          </a:p>
          <a:p>
            <a:r>
              <a:rPr lang="en-US" sz="1800" dirty="0">
                <a:latin typeface="Calibri"/>
              </a:rPr>
              <a:t>   return 0;</a:t>
            </a:r>
          </a:p>
          <a:p>
            <a:r>
              <a:rPr lang="en-US" sz="1800" dirty="0">
                <a:latin typeface="Calibri"/>
              </a:rPr>
              <a:t>}</a:t>
            </a:r>
          </a:p>
          <a:p>
            <a:endParaRPr lang="en-US" sz="1800" dirty="0">
              <a:latin typeface="Calibri"/>
              <a:cs typeface="Calibri" panose="020F0502020204030204" pitchFamily="34" charset="0"/>
            </a:endParaRPr>
          </a:p>
          <a:p>
            <a:r>
              <a:rPr lang="en-US" sz="1800" dirty="0" err="1">
                <a:latin typeface="Calibri" panose="020F0502020204030204" pitchFamily="34" charset="0"/>
                <a:cs typeface="Calibri" panose="020F0502020204030204" pitchFamily="34" charset="0"/>
              </a:rPr>
              <a:t>Ouput</a:t>
            </a:r>
            <a:r>
              <a:rPr lang="en-US" sz="1800" dirty="0">
                <a:latin typeface="Calibri" panose="020F0502020204030204" pitchFamily="34" charset="0"/>
                <a:cs typeface="Calibri" panose="020F0502020204030204" pitchFamily="34" charset="0"/>
              </a:rPr>
              <a:t> : 6</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Explicit Type conversion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42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double x = 1.2;</a:t>
            </a:r>
          </a:p>
          <a:p>
            <a:r>
              <a:rPr lang="en-US" sz="1800" dirty="0">
                <a:latin typeface="Calibri"/>
              </a:rPr>
              <a:t>    // Explicit conversion from double to </a:t>
            </a:r>
            <a:r>
              <a:rPr lang="en-US" sz="1800" dirty="0" err="1">
                <a:latin typeface="Calibri"/>
              </a:rPr>
              <a:t>int</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sum = (</a:t>
            </a:r>
            <a:r>
              <a:rPr lang="en-US" sz="1800" dirty="0" err="1">
                <a:latin typeface="Calibri"/>
              </a:rPr>
              <a:t>int</a:t>
            </a:r>
            <a:r>
              <a:rPr lang="en-US" sz="1800" dirty="0">
                <a:latin typeface="Calibri"/>
              </a:rPr>
              <a:t>)x + 1;</a:t>
            </a:r>
          </a:p>
          <a:p>
            <a:r>
              <a:rPr lang="en-US" sz="1800" dirty="0">
                <a:latin typeface="Calibri"/>
              </a:rPr>
              <a:t>     </a:t>
            </a:r>
            <a:r>
              <a:rPr lang="en-US" sz="1800" dirty="0" err="1">
                <a:latin typeface="Calibri"/>
              </a:rPr>
              <a:t>cout</a:t>
            </a:r>
            <a:r>
              <a:rPr lang="en-US" sz="1800" dirty="0">
                <a:latin typeface="Calibri"/>
              </a:rPr>
              <a:t> &lt;&lt; "Sum = " &lt;&lt; sum;</a:t>
            </a:r>
          </a:p>
          <a:p>
            <a:r>
              <a:rPr lang="en-US" sz="1800" dirty="0">
                <a:latin typeface="Calibri"/>
              </a:rPr>
              <a:t>     return 0;</a:t>
            </a:r>
          </a:p>
          <a:p>
            <a:r>
              <a:rPr lang="en-US" sz="1800" dirty="0">
                <a:latin typeface="Calibri"/>
              </a:rPr>
              <a:t>}</a:t>
            </a:r>
          </a:p>
          <a:p>
            <a:endParaRPr lang="en-US" sz="1800" dirty="0">
              <a:latin typeface="Calibri"/>
              <a:cs typeface="Calibri" panose="020F0502020204030204" pitchFamily="34" charset="0"/>
            </a:endParaRPr>
          </a:p>
          <a:p>
            <a:r>
              <a:rPr lang="en-US" sz="1800" dirty="0">
                <a:latin typeface="Calibri"/>
                <a:cs typeface="Calibri" panose="020F0502020204030204" pitchFamily="34" charset="0"/>
              </a:rPr>
              <a:t>Output: Sum=2</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Explicit Type conversion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graphicFrame>
        <p:nvGraphicFramePr>
          <p:cNvPr id="2" name="Table 1"/>
          <p:cNvGraphicFramePr>
            <a:graphicFrameLocks noGrp="1"/>
          </p:cNvGraphicFramePr>
          <p:nvPr>
            <p:extLst>
              <p:ext uri="{D42A27DB-BD31-4B8C-83A1-F6EECF244321}">
                <p14:modId xmlns:p14="http://schemas.microsoft.com/office/powerpoint/2010/main" val="3360686118"/>
              </p:ext>
            </p:extLst>
          </p:nvPr>
        </p:nvGraphicFramePr>
        <p:xfrm>
          <a:off x="485775" y="671318"/>
          <a:ext cx="8153400" cy="3954981"/>
        </p:xfrm>
        <a:graphic>
          <a:graphicData uri="http://schemas.openxmlformats.org/drawingml/2006/table">
            <a:tbl>
              <a:tblPr/>
              <a:tblGrid>
                <a:gridCol w="1400175">
                  <a:extLst>
                    <a:ext uri="{9D8B030D-6E8A-4147-A177-3AD203B41FA5}">
                      <a16:colId xmlns:a16="http://schemas.microsoft.com/office/drawing/2014/main" val="20000"/>
                    </a:ext>
                  </a:extLst>
                </a:gridCol>
                <a:gridCol w="3362325">
                  <a:extLst>
                    <a:ext uri="{9D8B030D-6E8A-4147-A177-3AD203B41FA5}">
                      <a16:colId xmlns:a16="http://schemas.microsoft.com/office/drawing/2014/main" val="20001"/>
                    </a:ext>
                  </a:extLst>
                </a:gridCol>
                <a:gridCol w="3390900">
                  <a:extLst>
                    <a:ext uri="{9D8B030D-6E8A-4147-A177-3AD203B41FA5}">
                      <a16:colId xmlns:a16="http://schemas.microsoft.com/office/drawing/2014/main" val="20002"/>
                    </a:ext>
                  </a:extLst>
                </a:gridCol>
              </a:tblGrid>
              <a:tr h="364005">
                <a:tc>
                  <a:txBody>
                    <a:bodyPr/>
                    <a:lstStyle/>
                    <a:p>
                      <a:pPr algn="ctr" fontAlgn="ctr"/>
                      <a:r>
                        <a:rPr lang="en-IN" sz="900" b="1" cap="all" dirty="0">
                          <a:effectLst/>
                        </a:rPr>
                        <a:t>BASIS FOR COMPARISON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CASTING</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CONVERSION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622027">
                <a:tc>
                  <a:txBody>
                    <a:bodyPr/>
                    <a:lstStyle/>
                    <a:p>
                      <a:pPr algn="l" fontAlgn="t"/>
                      <a:r>
                        <a:rPr lang="en-IN" sz="1400" dirty="0">
                          <a:effectLst/>
                          <a:latin typeface="Calibri" pitchFamily="34" charset="0"/>
                          <a:cs typeface="Calibri" pitchFamily="34" charset="0"/>
                        </a:rPr>
                        <a:t>Meaning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One data type is assigned to another by the user, using a cast operator then it is called "Type Casting".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Conversion of one data type to another automatically by the compiler is called "Type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7162">
                <a:tc>
                  <a:txBody>
                    <a:bodyPr/>
                    <a:lstStyle/>
                    <a:p>
                      <a:pPr algn="l" fontAlgn="t"/>
                      <a:r>
                        <a:rPr lang="en-IN" sz="1400">
                          <a:effectLst/>
                          <a:latin typeface="Calibri" pitchFamily="34" charset="0"/>
                          <a:cs typeface="Calibri" pitchFamily="34" charset="0"/>
                        </a:rPr>
                        <a:t>Applied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casting can also be applied to two 'incompatible'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conversion can only be implemented when two data types are 'compatible'.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77647">
                <a:tc>
                  <a:txBody>
                    <a:bodyPr/>
                    <a:lstStyle/>
                    <a:p>
                      <a:pPr algn="l" fontAlgn="t"/>
                      <a:r>
                        <a:rPr lang="en-IN" sz="1400">
                          <a:effectLst/>
                          <a:latin typeface="Calibri" pitchFamily="34" charset="0"/>
                          <a:cs typeface="Calibri" pitchFamily="34" charset="0"/>
                        </a:rPr>
                        <a:t>Operator</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For casting a data type to another, a casting operator '()' is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latin typeface="Calibri" pitchFamily="34" charset="0"/>
                          <a:cs typeface="Calibri" pitchFamily="34" charset="0"/>
                        </a:rPr>
                        <a:t>No operator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7647">
                <a:tc>
                  <a:txBody>
                    <a:bodyPr/>
                    <a:lstStyle/>
                    <a:p>
                      <a:pPr algn="l" fontAlgn="t"/>
                      <a:r>
                        <a:rPr lang="en-IN" sz="1400">
                          <a:effectLst/>
                          <a:latin typeface="Calibri" pitchFamily="34" charset="0"/>
                          <a:cs typeface="Calibri" pitchFamily="34" charset="0"/>
                        </a:rPr>
                        <a:t>Size of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Destination type can be smaller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Here the destination type must be larger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48526">
                <a:tc>
                  <a:txBody>
                    <a:bodyPr/>
                    <a:lstStyle/>
                    <a:p>
                      <a:pPr algn="l" fontAlgn="t"/>
                      <a:r>
                        <a:rPr lang="en-IN" sz="1400">
                          <a:effectLst/>
                          <a:latin typeface="Calibri" pitchFamily="34" charset="0"/>
                          <a:cs typeface="Calibri" pitchFamily="34" charset="0"/>
                        </a:rPr>
                        <a:t>Implemented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during program designing.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explicitly while compiling.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8610">
                <a:tc>
                  <a:txBody>
                    <a:bodyPr/>
                    <a:lstStyle/>
                    <a:p>
                      <a:pPr algn="l" fontAlgn="t"/>
                      <a:r>
                        <a:rPr lang="en-IN" sz="1400" dirty="0">
                          <a:effectLst/>
                          <a:latin typeface="Calibri" pitchFamily="34" charset="0"/>
                          <a:cs typeface="Calibri" pitchFamily="34" charset="0"/>
                        </a:rPr>
                        <a:t>Conversion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Narrowing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Widening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735890">
                <a:tc>
                  <a:txBody>
                    <a:bodyPr/>
                    <a:lstStyle/>
                    <a:p>
                      <a:pPr algn="l" fontAlgn="t"/>
                      <a:r>
                        <a:rPr lang="en-IN" sz="1400" dirty="0">
                          <a:effectLst/>
                          <a:latin typeface="Calibri" pitchFamily="34" charset="0"/>
                          <a:cs typeface="Calibri" pitchFamily="34" charset="0"/>
                        </a:rPr>
                        <a:t>Example</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1400" dirty="0" err="1">
                          <a:effectLst/>
                          <a:latin typeface="Calibri" pitchFamily="34" charset="0"/>
                          <a:cs typeface="Calibri" pitchFamily="34" charset="0"/>
                        </a:rPr>
                        <a:t>int</a:t>
                      </a:r>
                      <a:r>
                        <a:rPr lang="en-IN" sz="1400" dirty="0">
                          <a:effectLst/>
                          <a:latin typeface="Calibri" pitchFamily="34" charset="0"/>
                          <a:cs typeface="Calibri" pitchFamily="34" charset="0"/>
                        </a:rPr>
                        <a:t> a;</a:t>
                      </a:r>
                      <a:br>
                        <a:rPr lang="en-IN" sz="1400" dirty="0">
                          <a:effectLst/>
                          <a:latin typeface="Calibri" pitchFamily="34" charset="0"/>
                          <a:cs typeface="Calibri" pitchFamily="34" charset="0"/>
                        </a:rPr>
                      </a:br>
                      <a:r>
                        <a:rPr lang="en-IN" sz="1400" dirty="0">
                          <a:effectLst/>
                          <a:latin typeface="Calibri" pitchFamily="34" charset="0"/>
                          <a:cs typeface="Calibri" pitchFamily="34" charset="0"/>
                        </a:rPr>
                        <a:t>byte b;</a:t>
                      </a:r>
                      <a:br>
                        <a:rPr lang="en-IN" sz="1400" dirty="0">
                          <a:effectLst/>
                          <a:latin typeface="Calibri" pitchFamily="34" charset="0"/>
                          <a:cs typeface="Calibri" pitchFamily="34" charset="0"/>
                        </a:rPr>
                      </a:br>
                      <a:r>
                        <a:rPr lang="en-IN" sz="1400" dirty="0">
                          <a:effectLst/>
                          <a:latin typeface="Calibri" pitchFamily="34" charset="0"/>
                          <a:cs typeface="Calibri" pitchFamily="34" charset="0"/>
                        </a:rPr>
                        <a:t>b= (byte) a;</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400" dirty="0" err="1">
                          <a:effectLst/>
                          <a:latin typeface="Calibri" pitchFamily="34" charset="0"/>
                          <a:cs typeface="Calibri" pitchFamily="34" charset="0"/>
                        </a:rPr>
                        <a:t>int</a:t>
                      </a:r>
                      <a:r>
                        <a:rPr lang="en-US" sz="1400" dirty="0">
                          <a:effectLst/>
                          <a:latin typeface="Calibri" pitchFamily="34" charset="0"/>
                          <a:cs typeface="Calibri" pitchFamily="34" charset="0"/>
                        </a:rPr>
                        <a:t> a=3;</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float b;</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b=a; // value in b=3.000.</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64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r>
              <a:rPr lang="en-US" sz="1800" dirty="0">
                <a:latin typeface="Calibri" pitchFamily="34" charset="0"/>
                <a:cs typeface="Calibri" pitchFamily="34" charset="0"/>
              </a:rPr>
              <a:t>The basic difference between type casting and type conversion is that </a:t>
            </a:r>
          </a:p>
          <a:p>
            <a:pPr marL="342900" indent="-342900">
              <a:buFont typeface="+mj-lt"/>
              <a:buAutoNum type="arabicPeriod"/>
            </a:pPr>
            <a:r>
              <a:rPr lang="en-US" sz="1800" dirty="0">
                <a:latin typeface="Calibri" pitchFamily="34" charset="0"/>
                <a:cs typeface="Calibri" pitchFamily="34" charset="0"/>
              </a:rPr>
              <a:t>Type casting is done by the programmer. </a:t>
            </a:r>
          </a:p>
          <a:p>
            <a:pPr marL="342900" indent="-342900">
              <a:buFont typeface="+mj-lt"/>
              <a:buAutoNum type="arabicPeriod"/>
            </a:pPr>
            <a:r>
              <a:rPr lang="en-US" sz="1800" dirty="0">
                <a:latin typeface="Calibri" pitchFamily="34" charset="0"/>
                <a:cs typeface="Calibri" pitchFamily="34" charset="0"/>
              </a:rPr>
              <a:t>Type conversion is done by the compiler while compiling.</a:t>
            </a:r>
          </a:p>
          <a:p>
            <a:pPr marL="342900" indent="-342900">
              <a:buFont typeface="+mj-lt"/>
              <a:buAutoNum type="arabicPeriod"/>
            </a:pPr>
            <a:r>
              <a:rPr lang="en-US" sz="1800" dirty="0">
                <a:latin typeface="Calibri" pitchFamily="34" charset="0"/>
                <a:cs typeface="Calibri" pitchFamily="34" charset="0"/>
              </a:rPr>
              <a:t>Type conversion is done by the programmer. </a:t>
            </a:r>
          </a:p>
          <a:p>
            <a:pPr marL="342900" indent="-342900">
              <a:buFont typeface="+mj-lt"/>
              <a:buAutoNum type="arabicPeriod"/>
            </a:pPr>
            <a:r>
              <a:rPr lang="en-US" sz="1800" dirty="0">
                <a:latin typeface="Calibri" pitchFamily="34" charset="0"/>
                <a:cs typeface="Calibri" pitchFamily="34" charset="0"/>
              </a:rPr>
              <a:t>Type casting is done by the compiler while compiling.</a:t>
            </a: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3 &amp; 4</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5610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r>
              <a:rPr lang="en-US" sz="1800" dirty="0">
                <a:latin typeface="Calibri" pitchFamily="34" charset="0"/>
                <a:cs typeface="Calibri" pitchFamily="34" charset="0"/>
              </a:rPr>
              <a:t>The basic difference between type casting and type conversion is that </a:t>
            </a:r>
          </a:p>
          <a:p>
            <a:pPr marL="342900" indent="-342900">
              <a:buFont typeface="+mj-lt"/>
              <a:buAutoNum type="arabicPeriod"/>
            </a:pPr>
            <a:r>
              <a:rPr lang="en-US" sz="1800" dirty="0">
                <a:latin typeface="Calibri" pitchFamily="34" charset="0"/>
                <a:cs typeface="Calibri" pitchFamily="34" charset="0"/>
              </a:rPr>
              <a:t>Type casting is done by the programmer. </a:t>
            </a:r>
          </a:p>
          <a:p>
            <a:pPr marL="342900" indent="-342900">
              <a:buFont typeface="+mj-lt"/>
              <a:buAutoNum type="arabicPeriod"/>
            </a:pPr>
            <a:r>
              <a:rPr lang="en-US" sz="1800" dirty="0">
                <a:latin typeface="Calibri" pitchFamily="34" charset="0"/>
                <a:cs typeface="Calibri" pitchFamily="34" charset="0"/>
              </a:rPr>
              <a:t>Type conversion is done by the compiler while compiling.</a:t>
            </a:r>
          </a:p>
          <a:p>
            <a:pPr marL="342900" indent="-342900">
              <a:buFont typeface="+mj-lt"/>
              <a:buAutoNum type="arabicPeriod"/>
            </a:pPr>
            <a:r>
              <a:rPr lang="en-US" sz="1800" dirty="0">
                <a:latin typeface="Calibri" pitchFamily="34" charset="0"/>
                <a:cs typeface="Calibri" pitchFamily="34" charset="0"/>
              </a:rPr>
              <a:t>Type conversion is done by the programmer. </a:t>
            </a:r>
          </a:p>
          <a:p>
            <a:pPr marL="342900" indent="-342900">
              <a:buFont typeface="+mj-lt"/>
              <a:buAutoNum type="arabicPeriod"/>
            </a:pPr>
            <a:r>
              <a:rPr lang="en-US" sz="1800" dirty="0">
                <a:latin typeface="Calibri" pitchFamily="34" charset="0"/>
                <a:cs typeface="Calibri" pitchFamily="34" charset="0"/>
              </a:rPr>
              <a:t>Type casting is done by the compiler while compiling.</a:t>
            </a: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3 &amp; 4</a:t>
            </a: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C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73342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pPr marL="342900" indent="-342900">
              <a:buAutoNum type="arabicPeriod"/>
            </a:pPr>
            <a:r>
              <a:rPr lang="en-US" sz="1800" dirty="0">
                <a:latin typeface="Calibri" pitchFamily="34" charset="0"/>
                <a:cs typeface="Calibri" pitchFamily="34" charset="0"/>
              </a:rPr>
              <a:t>Type 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p>
          <a:p>
            <a:pPr marL="342900" indent="-342900">
              <a:buAutoNum type="arabicPeriod"/>
            </a:pPr>
            <a:r>
              <a:rPr lang="en-US" sz="1800" dirty="0">
                <a:latin typeface="Calibri" pitchFamily="34" charset="0"/>
                <a:cs typeface="Calibri" pitchFamily="34" charset="0"/>
              </a:rPr>
              <a:t>Type conversion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None of the above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4455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pPr marL="342900" indent="-342900">
              <a:buAutoNum type="arabicPeriod"/>
            </a:pPr>
            <a:r>
              <a:rPr lang="en-US" sz="1800" dirty="0">
                <a:latin typeface="Calibri" pitchFamily="34" charset="0"/>
                <a:cs typeface="Calibri" pitchFamily="34" charset="0"/>
              </a:rPr>
              <a:t>Type 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p>
          <a:p>
            <a:pPr marL="342900" indent="-342900">
              <a:buAutoNum type="arabicPeriod"/>
            </a:pPr>
            <a:r>
              <a:rPr lang="en-US" sz="1800" dirty="0">
                <a:latin typeface="Calibri" pitchFamily="34" charset="0"/>
                <a:cs typeface="Calibri" pitchFamily="34" charset="0"/>
              </a:rPr>
              <a:t>Type conversion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None of the above</a:t>
            </a: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60854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pPr marL="342900" indent="-342900">
              <a:buAutoNum type="arabicPeriod"/>
            </a:pPr>
            <a:r>
              <a:rPr lang="en-US" sz="1800" dirty="0">
                <a:latin typeface="Calibri" pitchFamily="34" charset="0"/>
                <a:cs typeface="Calibri" pitchFamily="34" charset="0"/>
              </a:rPr>
              <a:t>In type casting, the destination type can be larger or smaller than the source type. </a:t>
            </a:r>
          </a:p>
          <a:p>
            <a:pPr marL="342900" indent="-342900">
              <a:buAutoNum type="arabicPeriod"/>
            </a:pPr>
            <a:r>
              <a:rPr lang="en-US" sz="1800" dirty="0">
                <a:latin typeface="Calibri" pitchFamily="34" charset="0"/>
                <a:cs typeface="Calibri" pitchFamily="34" charset="0"/>
              </a:rPr>
              <a:t>The destination type must be smaller than 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None of the above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5636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 </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true?</a:t>
            </a:r>
          </a:p>
          <a:p>
            <a:pPr marL="342900" indent="-342900">
              <a:buAutoNum type="arabicPeriod"/>
            </a:pPr>
            <a:r>
              <a:rPr lang="en-US" sz="1800" dirty="0">
                <a:latin typeface="Calibri" pitchFamily="34" charset="0"/>
                <a:cs typeface="Calibri" pitchFamily="34" charset="0"/>
              </a:rPr>
              <a:t>In type casting, the destination type can be larger or smaller than the source type. </a:t>
            </a:r>
          </a:p>
          <a:p>
            <a:pPr marL="342900" indent="-342900">
              <a:buAutoNum type="arabicPeriod"/>
            </a:pPr>
            <a:r>
              <a:rPr lang="en-US" sz="1800" dirty="0">
                <a:latin typeface="Calibri" pitchFamily="34" charset="0"/>
                <a:cs typeface="Calibri" pitchFamily="34" charset="0"/>
              </a:rPr>
              <a:t>The destination type must be smaller than 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Only 1</a:t>
            </a:r>
          </a:p>
          <a:p>
            <a:pPr marL="342900" indent="-342900">
              <a:buFont typeface="+mj-lt"/>
              <a:buAutoNum type="alphaUcPeriod"/>
            </a:pPr>
            <a:r>
              <a:rPr lang="en-US" sz="1800" dirty="0">
                <a:latin typeface="Calibri" pitchFamily="34" charset="0"/>
                <a:cs typeface="Calibri" pitchFamily="34" charset="0"/>
              </a:rPr>
              <a:t>Only 2</a:t>
            </a:r>
          </a:p>
          <a:p>
            <a:pPr marL="342900" indent="-342900">
              <a:buFont typeface="+mj-lt"/>
              <a:buAutoNum type="alphaUcPeriod"/>
            </a:pPr>
            <a:r>
              <a:rPr lang="en-US" sz="1800" dirty="0">
                <a:latin typeface="Calibri" pitchFamily="34" charset="0"/>
                <a:cs typeface="Calibri" pitchFamily="34" charset="0"/>
              </a:rPr>
              <a:t>1 &amp; 2 </a:t>
            </a:r>
          </a:p>
          <a:p>
            <a:pPr marL="342900" indent="-342900">
              <a:buFont typeface="+mj-lt"/>
              <a:buAutoNum type="alphaUcPeriod"/>
            </a:pPr>
            <a:r>
              <a:rPr lang="en-US" sz="1800" dirty="0">
                <a:latin typeface="Calibri" pitchFamily="34" charset="0"/>
                <a:cs typeface="Calibri" pitchFamily="34" charset="0"/>
              </a:rPr>
              <a:t>None of the above</a:t>
            </a: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A</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22839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narrowing conversion while type conversion is called widening conversion.</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True</a:t>
            </a:r>
          </a:p>
          <a:p>
            <a:pPr marL="342900" indent="-342900">
              <a:buFont typeface="+mj-lt"/>
              <a:buAutoNum type="alphaUcPeriod"/>
            </a:pPr>
            <a:r>
              <a:rPr lang="en-US" sz="1800" dirty="0">
                <a:latin typeface="Calibri" pitchFamily="34" charset="0"/>
                <a:cs typeface="Calibri" pitchFamily="34" charset="0"/>
              </a:rPr>
              <a:t>False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06755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narrowing conversion while type conversion is called widening conversion.</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r>
              <a:rPr lang="en-US" sz="1800" dirty="0">
                <a:latin typeface="Calibri" pitchFamily="34" charset="0"/>
                <a:cs typeface="Calibri" pitchFamily="34" charset="0"/>
              </a:rPr>
              <a:t>Options: </a:t>
            </a:r>
          </a:p>
          <a:p>
            <a:pPr marL="342900" indent="-342900">
              <a:buFont typeface="+mj-lt"/>
              <a:buAutoNum type="alphaUcPeriod"/>
            </a:pPr>
            <a:r>
              <a:rPr lang="en-US" sz="1800" dirty="0">
                <a:latin typeface="Calibri" pitchFamily="34" charset="0"/>
                <a:cs typeface="Calibri" pitchFamily="34" charset="0"/>
              </a:rPr>
              <a:t>True</a:t>
            </a:r>
          </a:p>
          <a:p>
            <a:pPr marL="342900" indent="-342900">
              <a:buFont typeface="+mj-lt"/>
              <a:buAutoNum type="alphaUcPeriod"/>
            </a:pPr>
            <a:r>
              <a:rPr lang="en-US" sz="1800" dirty="0">
                <a:latin typeface="Calibri" pitchFamily="34" charset="0"/>
                <a:cs typeface="Calibri" pitchFamily="34" charset="0"/>
              </a:rPr>
              <a:t>False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True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75553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 basic difference is that type casting is done by the programmer. On the other hand, the type conversion is done by the compiler while compiling.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Type 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 Conversely, type conversion can only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of one type to another in type casting requires the casting operator “( )” while the conversion of one data type to another in type conversion does not require any operator.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While converting one data type to another in type casting, the destination type can be larger or smaller than the source type. As against, the destination type must be larger than the source type in type conversion.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spTree>
    <p:extLst>
      <p:ext uri="{BB962C8B-B14F-4D97-AF65-F5344CB8AC3E}">
        <p14:creationId xmlns:p14="http://schemas.microsoft.com/office/powerpoint/2010/main" val="299115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 conversion of one type to another type is done while coding in type casting. In contrast, in type conversion, the conversion of one type to another is done explicitly during compilation.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Type casting is called narrowing conversion because here the destination type can be smaller than source type. Unlike, type conversion is called widening conversion because here, the destination type must be larger than the source type.</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spTree>
    <p:extLst>
      <p:ext uri="{BB962C8B-B14F-4D97-AF65-F5344CB8AC3E}">
        <p14:creationId xmlns:p14="http://schemas.microsoft.com/office/powerpoint/2010/main" val="186251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We discussed type conversion when different types of </a:t>
            </a:r>
            <a:r>
              <a:rPr lang="en-US" sz="1800" dirty="0">
                <a:latin typeface="Calibri" pitchFamily="34" charset="0"/>
                <a:cs typeface="Calibri" pitchFamily="34" charset="0"/>
                <a:hlinkClick r:id="rId3"/>
              </a:rPr>
              <a:t>constants and variables</a:t>
            </a:r>
            <a:r>
              <a:rPr lang="en-US" sz="1800" dirty="0">
                <a:latin typeface="Calibri" pitchFamily="34" charset="0"/>
                <a:cs typeface="Calibri" pitchFamily="34" charset="0"/>
              </a:rPr>
              <a:t> are used in expression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automated type promotion will work well if both </a:t>
            </a:r>
            <a:r>
              <a:rPr lang="en-US" sz="1800" dirty="0">
                <a:latin typeface="Calibri" pitchFamily="34" charset="0"/>
                <a:cs typeface="Calibri" pitchFamily="34" charset="0"/>
                <a:hlinkClick r:id="rId4"/>
              </a:rPr>
              <a:t>data types</a:t>
            </a:r>
            <a:r>
              <a:rPr lang="en-US" sz="1800" dirty="0">
                <a:latin typeface="Calibri" pitchFamily="34" charset="0"/>
                <a:cs typeface="Calibri" pitchFamily="34" charset="0"/>
              </a:rPr>
              <a:t> are of primary data type or both are of same user-defined data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But it will create problem when one data type is user-defined data type (like class) and another is primary data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For that we have to use some special function for type conversion as in such cases automatic type conversion can not be performed by the language itself.</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08724" y="92375"/>
            <a:ext cx="8668575"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There are three types of type conversion are possible:</a:t>
            </a:r>
          </a:p>
          <a:p>
            <a:pPr algn="just"/>
            <a:endParaRPr lang="en-US" sz="1800" dirty="0">
              <a:latin typeface="Calibri"/>
            </a:endParaRPr>
          </a:p>
          <a:p>
            <a:pPr marL="342900" indent="-342900" algn="just">
              <a:buFont typeface="+mj-lt"/>
              <a:buAutoNum type="arabicPeriod"/>
            </a:pPr>
            <a:r>
              <a:rPr lang="en-US" sz="1800" dirty="0">
                <a:latin typeface="Calibri"/>
              </a:rPr>
              <a:t>Conversion from basic type to the class type.</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class type to basic type.</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one class to another class type.</a:t>
            </a: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19075" y="92375"/>
            <a:ext cx="8252979"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 this type of conversion the source type is basic type and the destination type is class type.</a:t>
            </a:r>
          </a:p>
          <a:p>
            <a:pPr algn="just"/>
            <a:endParaRPr lang="en-US" sz="1800" dirty="0">
              <a:latin typeface="Calibri"/>
            </a:endParaRPr>
          </a:p>
          <a:p>
            <a:pPr algn="just"/>
            <a:r>
              <a:rPr lang="en-US" sz="1800" dirty="0">
                <a:latin typeface="Calibri"/>
              </a:rPr>
              <a:t>Means basic data type is converted into the class type.</a:t>
            </a:r>
          </a:p>
          <a:p>
            <a:pPr algn="just"/>
            <a:endParaRPr lang="en-US" sz="1800" dirty="0">
              <a:latin typeface="Calibri"/>
            </a:endParaRPr>
          </a:p>
          <a:p>
            <a:pPr algn="just"/>
            <a:r>
              <a:rPr lang="en-US" sz="1800" dirty="0">
                <a:latin typeface="Calibri"/>
              </a:rPr>
              <a:t>For example we have class employee and one object of employee ‘</a:t>
            </a:r>
            <a:r>
              <a:rPr lang="en-US" sz="1800" dirty="0" err="1">
                <a:latin typeface="Calibri"/>
              </a:rPr>
              <a:t>emp</a:t>
            </a:r>
            <a:r>
              <a:rPr lang="en-US" sz="1800" dirty="0">
                <a:latin typeface="Calibri"/>
              </a:rPr>
              <a:t>’ and suppose we want to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then the statement below is the example of the conversion from basic to class type.</a:t>
            </a: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pPr algn="just"/>
            <a:endParaRPr lang="en-US" sz="1800" dirty="0">
              <a:latin typeface="Calibri"/>
            </a:endParaRPr>
          </a:p>
          <a:p>
            <a:pPr algn="just"/>
            <a:r>
              <a:rPr lang="en-US" sz="1800" dirty="0">
                <a:latin typeface="Calibri"/>
              </a:rPr>
              <a:t>Here the assignment will be done by converting “</a:t>
            </a:r>
            <a:r>
              <a:rPr lang="en-US" sz="1800" dirty="0" err="1">
                <a:latin typeface="Calibri"/>
              </a:rPr>
              <a:t>Ecode</a:t>
            </a:r>
            <a:r>
              <a:rPr lang="en-US" sz="1800" dirty="0">
                <a:latin typeface="Calibri"/>
              </a:rPr>
              <a:t>” which is of basic or primary data type into the class type.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133560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The conversion from basic type to the class type can be performed by two ways:</a:t>
            </a:r>
          </a:p>
          <a:p>
            <a:pPr algn="just"/>
            <a:endParaRPr lang="en-US" sz="1800" dirty="0">
              <a:latin typeface="Calibri"/>
            </a:endParaRPr>
          </a:p>
          <a:p>
            <a:pPr algn="just"/>
            <a:r>
              <a:rPr lang="en-US" sz="1800" dirty="0">
                <a:latin typeface="Calibri"/>
              </a:rPr>
              <a:t>Using constructor</a:t>
            </a:r>
          </a:p>
          <a:p>
            <a:pPr algn="just"/>
            <a:endParaRPr lang="en-US" sz="1800" dirty="0">
              <a:latin typeface="Calibri"/>
            </a:endParaRPr>
          </a:p>
          <a:p>
            <a:pPr algn="just"/>
            <a:r>
              <a:rPr lang="en-US" sz="1800" dirty="0">
                <a:latin typeface="Calibri"/>
              </a:rPr>
              <a:t>Using Operator Overloading</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20374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use constructor to perform type conversion during the object creation.</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Consider the following example with class ‘Time’ in which we want to assign total time in minutes by integer variable ‘duration’.</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To achieve that we have implemented one constructor function which accepts one argument of type integer</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See the example on next slide</a:t>
            </a: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to the Class type using Constructor:</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403469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Basic concept of type conversion</a:t>
            </a:r>
          </a:p>
          <a:p>
            <a:pPr marL="457200" indent="-381000">
              <a:lnSpc>
                <a:spcPct val="200000"/>
              </a:lnSpc>
              <a:buSzPts val="2400"/>
              <a:buFont typeface="Calibri,Sans-Serif"/>
              <a:buChar char="●"/>
            </a:pPr>
            <a:r>
              <a:rPr lang="en-IN" sz="2000" dirty="0">
                <a:latin typeface="Calibri"/>
                <a:ea typeface="Calibri"/>
                <a:cs typeface="Calibri"/>
              </a:rPr>
              <a:t>Type conversion- implicit and explicit</a:t>
            </a:r>
          </a:p>
          <a:p>
            <a:pPr marL="457200" indent="-381000">
              <a:lnSpc>
                <a:spcPct val="200000"/>
              </a:lnSpc>
              <a:buSzPts val="2400"/>
              <a:buFont typeface="Calibri,Sans-Serif"/>
              <a:buChar char="●"/>
            </a:pPr>
            <a:r>
              <a:rPr lang="en-IN" sz="2000" dirty="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2000" dirty="0">
                <a:latin typeface="Calibri"/>
                <a:ea typeface="Calibri"/>
                <a:cs typeface="Calibri"/>
              </a:rPr>
              <a:t>B</a:t>
            </a:r>
            <a:r>
              <a:rPr lang="en" sz="2000" dirty="0">
                <a:latin typeface="Calibri"/>
                <a:ea typeface="Calibri"/>
                <a:cs typeface="Calibri"/>
              </a:rPr>
              <a:t>asic type to class type</a:t>
            </a:r>
          </a:p>
          <a:p>
            <a:pPr marL="457200" indent="-381000">
              <a:lnSpc>
                <a:spcPct val="200000"/>
              </a:lnSpc>
              <a:buSzPts val="2400"/>
              <a:buFont typeface="Calibri,Sans-Serif"/>
              <a:buChar char="●"/>
            </a:pPr>
            <a:r>
              <a:rPr lang="en-IN" sz="2000" dirty="0">
                <a:latin typeface="Calibri"/>
                <a:ea typeface="Calibri"/>
                <a:cs typeface="Calibri"/>
              </a:rPr>
              <a:t>C</a:t>
            </a:r>
            <a:r>
              <a:rPr lang="en" sz="2000" dirty="0">
                <a:latin typeface="Calibri"/>
                <a:ea typeface="Calibri"/>
                <a:cs typeface="Calibri"/>
              </a:rPr>
              <a:t>lass type to basic type</a:t>
            </a:r>
          </a:p>
          <a:p>
            <a:pPr marL="457200" indent="-381000">
              <a:lnSpc>
                <a:spcPct val="200000"/>
              </a:lnSpc>
              <a:buSzPts val="2400"/>
              <a:buFont typeface="Calibri,Sans-Serif"/>
              <a:buChar char="●"/>
            </a:pPr>
            <a:r>
              <a:rPr lang="en-IN" sz="2000" dirty="0">
                <a:latin typeface="Calibri"/>
                <a:ea typeface="Calibri"/>
                <a:cs typeface="Calibri"/>
              </a:rPr>
              <a:t>O</a:t>
            </a:r>
            <a:r>
              <a:rPr lang="en" sz="2000" dirty="0">
                <a:latin typeface="Calibri"/>
                <a:ea typeface="Calibri"/>
                <a:cs typeface="Calibri"/>
              </a:rPr>
              <a:t>ne class to another class type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Write a program to convert basic type (duration in minutes) to class type (duration in hours and minutes) using constructor </a:t>
            </a:r>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 {	</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Time(</a:t>
            </a:r>
            <a:r>
              <a:rPr lang="en-US" sz="1800" dirty="0" err="1">
                <a:latin typeface="Calibri"/>
              </a:rPr>
              <a:t>int</a:t>
            </a:r>
            <a:r>
              <a:rPr lang="en-US" sz="1800" dirty="0">
                <a:latin typeface="Calibri"/>
              </a:rPr>
              <a:t>);</a:t>
            </a:r>
          </a:p>
          <a:p>
            <a:r>
              <a:rPr lang="en-US" sz="1800" dirty="0">
                <a:latin typeface="Calibri"/>
              </a:rPr>
              <a:t>		void display();</a:t>
            </a:r>
          </a:p>
          <a:p>
            <a:r>
              <a:rPr lang="en-US" sz="1800" dirty="0">
                <a:latin typeface="Calibri"/>
              </a:rPr>
              <a:t>};</a:t>
            </a:r>
          </a:p>
          <a:p>
            <a:r>
              <a:rPr lang="en-US" sz="1800" dirty="0">
                <a:latin typeface="Calibri"/>
              </a:rPr>
              <a:t>Time :: Time(</a:t>
            </a:r>
            <a:r>
              <a:rPr lang="en-US" sz="1800" dirty="0" err="1">
                <a:latin typeface="Calibri"/>
              </a:rPr>
              <a:t>int</a:t>
            </a:r>
            <a:r>
              <a:rPr lang="en-US" sz="1800" dirty="0">
                <a:latin typeface="Calibri"/>
              </a:rPr>
              <a:t> t) {</a:t>
            </a: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Time::display()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Hours(s)" &lt;&lt;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&lt;&lt;min&lt;&lt; " Minutes" &lt;&lt;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 : "; </a:t>
            </a:r>
          </a:p>
          <a:p>
            <a:r>
              <a:rPr lang="en-US" sz="1800" dirty="0">
                <a:latin typeface="Calibri"/>
              </a:rPr>
              <a:t>    	</a:t>
            </a:r>
            <a:r>
              <a:rPr lang="en-US" sz="1800" dirty="0" err="1">
                <a:latin typeface="Calibri"/>
              </a:rPr>
              <a:t>cin</a:t>
            </a:r>
            <a:r>
              <a:rPr lang="en-US" sz="1800" dirty="0">
                <a:latin typeface="Calibri"/>
              </a:rPr>
              <a:t>&gt;&gt;duration;</a:t>
            </a:r>
          </a:p>
          <a:p>
            <a:r>
              <a:rPr lang="en-US" sz="1800" dirty="0">
                <a:latin typeface="Calibri"/>
              </a:rPr>
              <a:t>	Time t1=duration;</a:t>
            </a:r>
          </a:p>
          <a:p>
            <a:r>
              <a:rPr lang="en-US" sz="1800" dirty="0">
                <a:latin typeface="Calibri"/>
              </a:rPr>
              <a:t>    	t1.display();</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Here, we have created an object “t1” of class “Time” and during the creation we have assigned integer variable “duration”. </a:t>
            </a:r>
          </a:p>
          <a:p>
            <a:endParaRPr lang="en-US" sz="1800" dirty="0">
              <a:latin typeface="Calibri"/>
            </a:endParaRPr>
          </a:p>
          <a:p>
            <a:r>
              <a:rPr lang="en-US" sz="1800" dirty="0">
                <a:latin typeface="Calibri"/>
              </a:rPr>
              <a:t>It will pass time duration to the constructor function and assign to the “</a:t>
            </a:r>
            <a:r>
              <a:rPr lang="en-US" sz="1800" dirty="0" err="1">
                <a:latin typeface="Calibri"/>
              </a:rPr>
              <a:t>hrs</a:t>
            </a:r>
            <a:r>
              <a:rPr lang="en-US" sz="1800" dirty="0">
                <a:latin typeface="Calibri"/>
              </a:rPr>
              <a:t>” and “min” members of the class “Time”.</a:t>
            </a:r>
          </a:p>
          <a:p>
            <a:endParaRPr lang="en-US" sz="1800" dirty="0">
              <a:latin typeface="Calibri"/>
            </a:endParaRPr>
          </a:p>
          <a:p>
            <a:r>
              <a:rPr lang="en-US" sz="1800" dirty="0">
                <a:latin typeface="Calibri"/>
              </a:rPr>
              <a:t>We have to note that during type conversion using the constructor we can pass only one argument and we can do type conversion at the type of initialization only.</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also achieve type conversion by operator overloading.</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We can overload assignment operator for this purpose.</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Above example of Time class can be rewritten for type conversion using operator overloading concept to overload the assignment operator (=)</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By using overloaded assignment operator we can perform the type conversion at any place in program.</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See example on next slide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to the Class type using operator overloading:</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017501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Write a program to convert basic type (duration in minutes) to class type (duration in hours and minutes) using operator overloading.</a:t>
            </a:r>
          </a:p>
          <a:p>
            <a:r>
              <a:rPr lang="en-US" sz="1800" dirty="0">
                <a:latin typeface="Calibri"/>
              </a:rPr>
              <a:t>class Time {</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void display();</a:t>
            </a:r>
          </a:p>
          <a:p>
            <a:r>
              <a:rPr lang="en-US" sz="1800" dirty="0">
                <a:latin typeface="Calibri"/>
              </a:rPr>
              <a:t>		void operator=(</a:t>
            </a:r>
            <a:r>
              <a:rPr lang="en-US" sz="1800" dirty="0" err="1">
                <a:latin typeface="Calibri"/>
              </a:rPr>
              <a:t>int</a:t>
            </a:r>
            <a:r>
              <a:rPr lang="en-US" sz="1800" dirty="0">
                <a:latin typeface="Calibri"/>
              </a:rPr>
              <a:t>); // overloading function</a:t>
            </a:r>
          </a:p>
          <a:p>
            <a:r>
              <a:rPr lang="en-US" sz="1800" dirty="0">
                <a:latin typeface="Calibri"/>
              </a:rPr>
              <a:t>};</a:t>
            </a:r>
          </a:p>
          <a:p>
            <a:r>
              <a:rPr lang="en-US" sz="1800" dirty="0">
                <a:latin typeface="Calibri"/>
              </a:rPr>
              <a:t>void Time::display(){</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 "&lt;&lt;</a:t>
            </a:r>
            <a:r>
              <a:rPr lang="en-US" sz="1800" dirty="0" err="1">
                <a:latin typeface="Calibri"/>
              </a:rPr>
              <a:t>endl</a:t>
            </a:r>
            <a:r>
              <a:rPr lang="en-US" sz="1800" dirty="0">
                <a:latin typeface="Calibri"/>
              </a:rPr>
              <a:t> &lt;&lt;min&lt;&lt;": Minutes"&lt;&lt;</a:t>
            </a:r>
            <a:r>
              <a:rPr lang="en-US" sz="1800" dirty="0" err="1">
                <a:latin typeface="Calibri"/>
              </a:rPr>
              <a:t>endl</a:t>
            </a:r>
            <a:r>
              <a:rPr lang="en-US" sz="1800" dirty="0">
                <a:latin typeface="Calibri"/>
              </a:rPr>
              <a:t> ;</a:t>
            </a:r>
          </a:p>
          <a:p>
            <a:r>
              <a:rPr lang="en-US" sz="1800" dirty="0">
                <a:latin typeface="Calibri"/>
              </a:rPr>
              <a:t>}</a:t>
            </a:r>
          </a:p>
          <a:p>
            <a:r>
              <a:rPr lang="en-US" sz="1800" dirty="0">
                <a:latin typeface="Calibri"/>
              </a:rPr>
              <a:t>void Time::operator=(</a:t>
            </a:r>
            <a:r>
              <a:rPr lang="en-US" sz="1800" dirty="0" err="1">
                <a:latin typeface="Calibri"/>
              </a:rPr>
              <a:t>int</a:t>
            </a:r>
            <a:r>
              <a:rPr lang="en-US" sz="1800" dirty="0">
                <a:latin typeface="Calibri"/>
              </a:rPr>
              <a:t> t){</a:t>
            </a: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01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Time t1;</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a:t>
            </a:r>
          </a:p>
          <a:p>
            <a:r>
              <a:rPr lang="en-US" sz="1800" dirty="0">
                <a:latin typeface="Calibri"/>
              </a:rPr>
              <a:t>    	</a:t>
            </a:r>
            <a:r>
              <a:rPr lang="en-US" sz="1800" dirty="0" err="1">
                <a:latin typeface="Calibri"/>
              </a:rPr>
              <a:t>cin</a:t>
            </a:r>
            <a:r>
              <a:rPr lang="en-US" sz="1800" dirty="0">
                <a:latin typeface="Calibri"/>
              </a:rPr>
              <a:t>&gt;&gt;duration;</a:t>
            </a:r>
          </a:p>
          <a:p>
            <a:r>
              <a:rPr lang="en-US" sz="1800" dirty="0">
                <a:latin typeface="Calibri"/>
              </a:rPr>
              <a:t>	</a:t>
            </a:r>
            <a:r>
              <a:rPr lang="en-US" sz="1800" dirty="0" err="1">
                <a:latin typeface="Calibri"/>
              </a:rPr>
              <a:t>cout</a:t>
            </a:r>
            <a:r>
              <a:rPr lang="en-US" sz="1800" dirty="0">
                <a:latin typeface="Calibri"/>
              </a:rPr>
              <a:t>&lt;&lt;"object t1 overloaded assignment..."&lt;&lt;</a:t>
            </a:r>
            <a:r>
              <a:rPr lang="en-US" sz="1800" dirty="0" err="1">
                <a:latin typeface="Calibri"/>
              </a:rPr>
              <a:t>endl</a:t>
            </a:r>
            <a:r>
              <a:rPr lang="en-US" sz="1800" dirty="0">
                <a:latin typeface="Calibri"/>
              </a:rPr>
              <a:t>;</a:t>
            </a:r>
          </a:p>
          <a:p>
            <a:r>
              <a:rPr lang="en-US" sz="1800" dirty="0">
                <a:latin typeface="Calibri"/>
              </a:rPr>
              <a:t>	t1=duration;</a:t>
            </a:r>
          </a:p>
          <a:p>
            <a:r>
              <a:rPr lang="en-US" sz="1800" dirty="0">
                <a:latin typeface="Calibri"/>
              </a:rPr>
              <a:t>	t1.display();</a:t>
            </a:r>
          </a:p>
          <a:p>
            <a:r>
              <a:rPr lang="en-US" sz="1800" dirty="0">
                <a:latin typeface="Calibri"/>
              </a:rPr>
              <a:t>	</a:t>
            </a:r>
            <a:r>
              <a:rPr lang="en-US" sz="1800" dirty="0" err="1">
                <a:latin typeface="Calibri"/>
              </a:rPr>
              <a:t>cout</a:t>
            </a:r>
            <a:r>
              <a:rPr lang="en-US" sz="1800" dirty="0">
                <a:latin typeface="Calibri"/>
              </a:rPr>
              <a:t>&lt;&lt;"object t1 assignment operator 2nd method..."&lt;&lt;</a:t>
            </a:r>
            <a:r>
              <a:rPr lang="en-US" sz="1800" dirty="0" err="1">
                <a:latin typeface="Calibri"/>
              </a:rPr>
              <a:t>endl</a:t>
            </a:r>
            <a:r>
              <a:rPr lang="en-US" sz="1800" dirty="0">
                <a:latin typeface="Calibri"/>
              </a:rPr>
              <a:t>;</a:t>
            </a:r>
          </a:p>
          <a:p>
            <a:r>
              <a:rPr lang="en-US" sz="1800" dirty="0">
                <a:latin typeface="Calibri"/>
              </a:rPr>
              <a:t>	t1.operator=(duration);</a:t>
            </a:r>
          </a:p>
          <a:p>
            <a:r>
              <a:rPr lang="en-US" sz="1800" dirty="0">
                <a:latin typeface="Calibri"/>
              </a:rPr>
              <a:t>	t1.display();</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711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Get an employee code from user in variable </a:t>
            </a:r>
            <a:r>
              <a:rPr lang="en-US" sz="1800" dirty="0" err="1">
                <a:latin typeface="Calibri"/>
              </a:rPr>
              <a:t>Ecode</a:t>
            </a:r>
            <a:r>
              <a:rPr lang="en-US" sz="1800" dirty="0">
                <a:latin typeface="Calibri"/>
              </a:rPr>
              <a:t>.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so as to do conversion from basic to class type as follows.</a:t>
            </a: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endParaRPr lang="en-US"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a:latin typeface="Calibri" pitchFamily="34" charset="0"/>
                <a:cs typeface="Calibri" pitchFamily="34" charset="0"/>
              </a:rPr>
              <a:t>using constructor</a:t>
            </a:r>
          </a:p>
          <a:p>
            <a:pPr marL="342900" indent="-342900">
              <a:buFont typeface="+mj-lt"/>
              <a:buAutoNum type="arabicPeriod"/>
            </a:pPr>
            <a:r>
              <a:rPr lang="en-US" sz="1800" dirty="0">
                <a:latin typeface="Calibri" pitchFamily="34" charset="0"/>
                <a:cs typeface="Calibri" pitchFamily="34" charset="0"/>
              </a:rPr>
              <a:t>using operator overloading</a:t>
            </a: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options are true?</a:t>
            </a:r>
          </a:p>
          <a:p>
            <a:r>
              <a:rPr lang="en-US" sz="1800" dirty="0">
                <a:latin typeface="Calibri"/>
              </a:rPr>
              <a:t>The 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Overloading</a:t>
            </a:r>
          </a:p>
          <a:p>
            <a:pPr marL="342900" indent="-342900">
              <a:buFont typeface="+mj-lt"/>
              <a:buAutoNum type="arabicPeriod"/>
            </a:pPr>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 only</a:t>
            </a:r>
          </a:p>
          <a:p>
            <a:pPr marL="342900" indent="-342900">
              <a:buFont typeface="+mj-lt"/>
              <a:buAutoNum type="alphaUcPeriod"/>
            </a:pPr>
            <a:r>
              <a:rPr lang="en-US" sz="1800" dirty="0">
                <a:latin typeface="Calibri"/>
              </a:rPr>
              <a:t>2 only</a:t>
            </a:r>
          </a:p>
          <a:p>
            <a:pPr marL="342900" indent="-342900">
              <a:buFont typeface="+mj-lt"/>
              <a:buAutoNum type="alphaUcPeriod"/>
            </a:pPr>
            <a:r>
              <a:rPr lang="en-US" sz="1800" dirty="0">
                <a:latin typeface="Calibri"/>
              </a:rPr>
              <a:t>None of the above</a:t>
            </a:r>
          </a:p>
          <a:p>
            <a:pPr marL="342900" indent="-342900">
              <a:buFont typeface="+mj-lt"/>
              <a:buAutoNum type="alphaUcPeriod"/>
            </a:pPr>
            <a:r>
              <a:rPr lang="en-US" sz="1800" dirty="0">
                <a:latin typeface="Calibri"/>
              </a:rPr>
              <a:t>1 &amp; 2 both</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09993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options are true?</a:t>
            </a:r>
          </a:p>
          <a:p>
            <a:r>
              <a:rPr lang="en-US" sz="1800" dirty="0">
                <a:latin typeface="Calibri"/>
              </a:rPr>
              <a:t>The 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Overloading</a:t>
            </a:r>
          </a:p>
          <a:p>
            <a:pPr marL="342900" indent="-342900">
              <a:buFont typeface="+mj-lt"/>
              <a:buAutoNum type="arabicPeriod"/>
            </a:pPr>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 only</a:t>
            </a:r>
          </a:p>
          <a:p>
            <a:pPr marL="342900" indent="-342900">
              <a:buFont typeface="+mj-lt"/>
              <a:buAutoNum type="alphaUcPeriod"/>
            </a:pPr>
            <a:r>
              <a:rPr lang="en-US" sz="1800" dirty="0">
                <a:latin typeface="Calibri"/>
              </a:rPr>
              <a:t>2 only</a:t>
            </a:r>
          </a:p>
          <a:p>
            <a:pPr marL="342900" indent="-342900">
              <a:buFont typeface="+mj-lt"/>
              <a:buAutoNum type="alphaUcPeriod"/>
            </a:pPr>
            <a:r>
              <a:rPr lang="en-US" sz="1800" dirty="0">
                <a:latin typeface="Calibri"/>
              </a:rPr>
              <a:t>None of the above</a:t>
            </a:r>
          </a:p>
          <a:p>
            <a:pPr marL="342900" indent="-342900">
              <a:buFont typeface="+mj-lt"/>
              <a:buAutoNum type="alphaUcPeriod"/>
            </a:pPr>
            <a:r>
              <a:rPr lang="en-US" sz="1800" dirty="0">
                <a:latin typeface="Calibri"/>
              </a:rPr>
              <a:t>1 &amp; 2 both</a:t>
            </a:r>
          </a:p>
          <a:p>
            <a:endParaRPr lang="en-US" sz="1800" dirty="0">
              <a:latin typeface="Calibri"/>
            </a:endParaRPr>
          </a:p>
          <a:p>
            <a:r>
              <a:rPr lang="en-US" sz="1800" dirty="0">
                <a:solidFill>
                  <a:srgbClr val="FF0000"/>
                </a:solidFill>
                <a:latin typeface="Calibri"/>
              </a:rPr>
              <a:t>Answer: 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078601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During type conversion using the constructor we can pass only one argument .</a:t>
            </a:r>
          </a:p>
          <a:p>
            <a:pPr marL="342900" indent="-342900">
              <a:buFont typeface="+mj-lt"/>
              <a:buAutoNum type="arabicPeriod"/>
            </a:pPr>
            <a:r>
              <a:rPr lang="en-US" sz="1800" dirty="0">
                <a:latin typeface="Calibri" pitchFamily="34" charset="0"/>
                <a:cs typeface="Calibri" pitchFamily="34" charset="0"/>
              </a:rPr>
              <a:t>we can do type conversion at the type of initialization only.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Options:</a:t>
            </a:r>
          </a:p>
          <a:p>
            <a:pPr marL="342900" indent="-342900">
              <a:buFont typeface="+mj-lt"/>
              <a:buAutoNum type="alphaUcPeriod"/>
            </a:pPr>
            <a:r>
              <a:rPr lang="en-US" sz="1800" dirty="0">
                <a:latin typeface="Calibri" pitchFamily="34" charset="0"/>
                <a:cs typeface="Calibri" pitchFamily="34" charset="0"/>
              </a:rPr>
              <a:t>1&amp;2</a:t>
            </a:r>
          </a:p>
          <a:p>
            <a:pPr marL="342900" indent="-342900">
              <a:buFont typeface="+mj-lt"/>
              <a:buAutoNum type="alphaUcPeriod"/>
            </a:pPr>
            <a:r>
              <a:rPr lang="en-US" sz="1800" dirty="0">
                <a:latin typeface="Calibri" pitchFamily="34" charset="0"/>
                <a:cs typeface="Calibri" pitchFamily="34" charset="0"/>
              </a:rPr>
              <a:t>None of the both</a:t>
            </a:r>
          </a:p>
          <a:p>
            <a:pPr marL="342900" indent="-342900">
              <a:buFont typeface="+mj-lt"/>
              <a:buAutoNum type="alphaUcPeriod"/>
            </a:pPr>
            <a:r>
              <a:rPr lang="en-US" sz="1800" dirty="0">
                <a:latin typeface="Calibri" pitchFamily="34" charset="0"/>
                <a:cs typeface="Calibri" pitchFamily="34" charset="0"/>
              </a:rPr>
              <a:t>1 only </a:t>
            </a:r>
          </a:p>
          <a:p>
            <a:pPr marL="342900" indent="-342900">
              <a:buFont typeface="+mj-lt"/>
              <a:buAutoNum type="alphaUcPeriod"/>
            </a:pPr>
            <a:r>
              <a:rPr lang="en-US" sz="1800" dirty="0">
                <a:latin typeface="Calibri" pitchFamily="34" charset="0"/>
                <a:cs typeface="Calibri" pitchFamily="34" charset="0"/>
              </a:rPr>
              <a:t>2 only</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56464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During type conversion using the constructor we can pass only one argument .</a:t>
            </a:r>
          </a:p>
          <a:p>
            <a:pPr marL="342900" indent="-342900">
              <a:buFont typeface="+mj-lt"/>
              <a:buAutoNum type="arabicPeriod"/>
            </a:pPr>
            <a:r>
              <a:rPr lang="en-US" sz="1800" dirty="0">
                <a:latin typeface="Calibri" pitchFamily="34" charset="0"/>
                <a:cs typeface="Calibri" pitchFamily="34" charset="0"/>
              </a:rPr>
              <a:t>we can do type conversion at the type of initialization only.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Options:</a:t>
            </a:r>
          </a:p>
          <a:p>
            <a:pPr marL="342900" indent="-342900">
              <a:buFont typeface="+mj-lt"/>
              <a:buAutoNum type="alphaUcPeriod"/>
            </a:pPr>
            <a:r>
              <a:rPr lang="en-US" sz="1800" dirty="0">
                <a:latin typeface="Calibri" pitchFamily="34" charset="0"/>
                <a:cs typeface="Calibri" pitchFamily="34" charset="0"/>
              </a:rPr>
              <a:t>1&amp;2</a:t>
            </a:r>
          </a:p>
          <a:p>
            <a:pPr marL="342900" indent="-342900">
              <a:buFont typeface="+mj-lt"/>
              <a:buAutoNum type="alphaUcPeriod"/>
            </a:pPr>
            <a:r>
              <a:rPr lang="en-US" sz="1800" dirty="0">
                <a:latin typeface="Calibri" pitchFamily="34" charset="0"/>
                <a:cs typeface="Calibri" pitchFamily="34" charset="0"/>
              </a:rPr>
              <a:t>None of the both</a:t>
            </a:r>
          </a:p>
          <a:p>
            <a:pPr marL="342900" indent="-342900">
              <a:buFont typeface="+mj-lt"/>
              <a:buAutoNum type="alphaUcPeriod"/>
            </a:pPr>
            <a:r>
              <a:rPr lang="en-US" sz="1800" dirty="0">
                <a:latin typeface="Calibri" pitchFamily="34" charset="0"/>
                <a:cs typeface="Calibri" pitchFamily="34" charset="0"/>
              </a:rPr>
              <a:t>1 only </a:t>
            </a:r>
          </a:p>
          <a:p>
            <a:pPr marL="342900" indent="-342900">
              <a:buFont typeface="+mj-lt"/>
              <a:buAutoNum type="alphaUcPeriod"/>
            </a:pPr>
            <a:r>
              <a:rPr lang="en-US" sz="1800" dirty="0">
                <a:latin typeface="Calibri" pitchFamily="34" charset="0"/>
                <a:cs typeface="Calibri" pitchFamily="34" charset="0"/>
              </a:rPr>
              <a:t>2 only</a:t>
            </a: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option  A</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549108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In this type of conversion the source type is class type and the destination type is basic type. </a:t>
            </a:r>
          </a:p>
          <a:p>
            <a:endParaRPr lang="en-US" sz="1800" dirty="0">
              <a:latin typeface="Calibri"/>
            </a:endParaRPr>
          </a:p>
          <a:p>
            <a:r>
              <a:rPr lang="en-US" sz="1800" dirty="0">
                <a:latin typeface="Calibri"/>
              </a:rPr>
              <a:t>Means  class data type is converted into the basic type.</a:t>
            </a:r>
          </a:p>
          <a:p>
            <a:endParaRPr lang="en-US" sz="1800" dirty="0">
              <a:latin typeface="Calibri"/>
            </a:endParaRPr>
          </a:p>
          <a:p>
            <a:r>
              <a:rPr lang="en-US" sz="1800" dirty="0">
                <a:latin typeface="Calibri"/>
              </a:rPr>
              <a:t>For example we have class Time and one object of Time class ‘t’ and suppose we want to assign the total time of object ‘t’ to any integer variable say ‘duration’ then the statement below is the example of the conversion from class to basic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duration= t ; // where, t is object and duration is of basic data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the assignment will be done by converting “t” object which is of class type into the basic or primary data type.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It requires special casting operator function for class type to basic type conversion. </a:t>
            </a:r>
          </a:p>
          <a:p>
            <a:endParaRPr lang="en-US" sz="1800" dirty="0">
              <a:latin typeface="Calibri"/>
            </a:endParaRPr>
          </a:p>
          <a:p>
            <a:r>
              <a:rPr lang="en-US" sz="1800" dirty="0">
                <a:latin typeface="Calibri"/>
              </a:rPr>
              <a:t>This is known as the conversion function. </a:t>
            </a:r>
          </a:p>
          <a:p>
            <a:endParaRPr lang="en-US" sz="1800" dirty="0">
              <a:latin typeface="Calibri"/>
            </a:endParaRPr>
          </a:p>
          <a:p>
            <a:r>
              <a:rPr lang="en-US" sz="1800" dirty="0">
                <a:latin typeface="Calibri"/>
              </a:rPr>
              <a:t>The syntax for the conversion function is as under:</a:t>
            </a:r>
          </a:p>
          <a:p>
            <a:endParaRPr lang="en-US" sz="1800" dirty="0">
              <a:latin typeface="Calibri"/>
            </a:endParaRPr>
          </a:p>
          <a:p>
            <a:r>
              <a:rPr lang="en-US" sz="1800" dirty="0">
                <a:latin typeface="Calibri"/>
              </a:rPr>
              <a:t>  operator </a:t>
            </a:r>
            <a:r>
              <a:rPr lang="en-US" sz="1800" dirty="0" err="1">
                <a:latin typeface="Calibri"/>
              </a:rPr>
              <a:t>typename</a:t>
            </a:r>
            <a:r>
              <a:rPr lang="en-US" sz="1800" dirty="0">
                <a:latin typeface="Calibri"/>
              </a:rPr>
              <a:t>( )</a:t>
            </a:r>
          </a:p>
          <a:p>
            <a:r>
              <a:rPr lang="en-US" sz="1800" dirty="0">
                <a:latin typeface="Calibri"/>
              </a:rPr>
              <a:t>  {</a:t>
            </a:r>
          </a:p>
          <a:p>
            <a:r>
              <a:rPr lang="en-US" sz="1800" dirty="0">
                <a:latin typeface="Calibri"/>
              </a:rPr>
              <a:t>       	….</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13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Write a program in C++ to assign time in hours and minutes in the form of total time in minutes into one integer variable “duration” using both the methods.</a:t>
            </a:r>
          </a:p>
          <a:p>
            <a:endParaRPr lang="en-US" sz="1800" dirty="0">
              <a:latin typeface="Calibri"/>
            </a:endParaRPr>
          </a:p>
          <a:p>
            <a:pPr marL="342900" indent="-342900">
              <a:buAutoNum type="arabicPeriod"/>
            </a:pPr>
            <a:r>
              <a:rPr lang="en-US" sz="1800" dirty="0">
                <a:latin typeface="Calibri"/>
              </a:rPr>
              <a:t>Using constructor</a:t>
            </a:r>
          </a:p>
          <a:p>
            <a:pPr marL="342900" indent="-342900">
              <a:buAutoNum type="arabicPeriod"/>
            </a:pPr>
            <a:endParaRPr lang="en-US" sz="1800" dirty="0">
              <a:latin typeface="Calibri"/>
            </a:endParaRPr>
          </a:p>
          <a:p>
            <a:pPr marL="342900" indent="-342900">
              <a:buAutoNum type="arabicPeriod"/>
            </a:pPr>
            <a:r>
              <a:rPr lang="en-US" sz="1800" dirty="0">
                <a:latin typeface="Calibri"/>
              </a:rPr>
              <a:t>Using operator overloading</a:t>
            </a:r>
          </a:p>
          <a:p>
            <a:pPr marL="342900" indent="-342900">
              <a:buAutoNum type="arabicPeriod"/>
            </a:pPr>
            <a:endParaRPr lang="en-US" sz="1800" dirty="0">
              <a:latin typeface="Calibri"/>
            </a:endParaRPr>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r>
              <a:rPr lang="en-US" sz="1800" dirty="0">
                <a:latin typeface="Calibri"/>
                <a:cs typeface="Calibri"/>
              </a:rPr>
              <a:t>using namespace </a:t>
            </a:r>
            <a:r>
              <a:rPr lang="en-US" sz="1800" dirty="0" err="1">
                <a:latin typeface="Calibri"/>
                <a:cs typeface="Calibri"/>
              </a:rPr>
              <a:t>std</a:t>
            </a:r>
            <a:r>
              <a:rPr lang="en-US" sz="1800" dirty="0">
                <a:latin typeface="Calibri"/>
                <a:cs typeface="Calibri"/>
              </a:rPr>
              <a:t>;</a:t>
            </a:r>
          </a:p>
          <a:p>
            <a:r>
              <a:rPr lang="en-US" sz="1800" dirty="0">
                <a:latin typeface="Calibri"/>
                <a:cs typeface="Calibri"/>
              </a:rPr>
              <a:t>class Time</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hrs,min</a:t>
            </a:r>
            <a:r>
              <a:rPr lang="en-US" sz="1800" dirty="0">
                <a:latin typeface="Calibri"/>
                <a:cs typeface="Calibri"/>
              </a:rPr>
              <a:t>;	</a:t>
            </a:r>
          </a:p>
          <a:p>
            <a:r>
              <a:rPr lang="en-US" sz="1800" dirty="0">
                <a:latin typeface="Calibri"/>
                <a:cs typeface="Calibri"/>
              </a:rPr>
              <a:t>	public:		</a:t>
            </a:r>
          </a:p>
          <a:p>
            <a:r>
              <a:rPr lang="en-US" sz="1800" dirty="0">
                <a:latin typeface="Calibri"/>
                <a:cs typeface="Calibri"/>
              </a:rPr>
              <a:t>		Time(</a:t>
            </a:r>
            <a:r>
              <a:rPr lang="en-US" sz="1800" dirty="0" err="1">
                <a:latin typeface="Calibri"/>
                <a:cs typeface="Calibri"/>
              </a:rPr>
              <a:t>int</a:t>
            </a:r>
            <a:r>
              <a:rPr lang="en-US" sz="1800" dirty="0">
                <a:latin typeface="Calibri"/>
                <a:cs typeface="Calibri"/>
              </a:rPr>
              <a:t> ,</a:t>
            </a:r>
            <a:r>
              <a:rPr lang="en-US" sz="1800" dirty="0" err="1">
                <a:latin typeface="Calibri"/>
                <a:cs typeface="Calibri"/>
              </a:rPr>
              <a:t>int</a:t>
            </a:r>
            <a:r>
              <a:rPr lang="en-US" sz="1800" dirty="0">
                <a:latin typeface="Calibri"/>
                <a:cs typeface="Calibri"/>
              </a:rPr>
              <a:t>);   // constructor		</a:t>
            </a:r>
          </a:p>
          <a:p>
            <a:r>
              <a:rPr lang="en-US" sz="1800" dirty="0">
                <a:latin typeface="Calibri"/>
                <a:cs typeface="Calibri"/>
              </a:rPr>
              <a:t>		operator </a:t>
            </a:r>
            <a:r>
              <a:rPr lang="en-US" sz="1800" dirty="0" err="1">
                <a:latin typeface="Calibri"/>
                <a:cs typeface="Calibri"/>
              </a:rPr>
              <a:t>int</a:t>
            </a:r>
            <a:r>
              <a:rPr lang="en-US" sz="1800" dirty="0">
                <a:latin typeface="Calibri"/>
                <a:cs typeface="Calibri"/>
              </a:rPr>
              <a:t>();   // casting operator function</a:t>
            </a:r>
          </a:p>
          <a:p>
            <a:r>
              <a:rPr lang="en-US" sz="1800" dirty="0">
                <a:latin typeface="Calibri"/>
                <a:cs typeface="Calibri"/>
              </a:rPr>
              <a:t>		~Time()          // destructor</a:t>
            </a:r>
          </a:p>
          <a:p>
            <a:r>
              <a:rPr lang="en-US" sz="1800" dirty="0">
                <a:latin typeface="Calibri"/>
                <a:cs typeface="Calibri"/>
              </a:rPr>
              <a:t>		{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&lt;&lt;"Destructor called..."&lt;&lt;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p>
          <a:p>
            <a:r>
              <a:rPr lang="en-US" sz="1800" dirty="0">
                <a:latin typeface="Calibri"/>
                <a:cs typeface="Calibri"/>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Time::Time(</a:t>
            </a:r>
            <a:r>
              <a:rPr lang="en-US" sz="1800" dirty="0" err="1">
                <a:latin typeface="Calibri"/>
                <a:cs typeface="Calibri"/>
              </a:rPr>
              <a:t>int</a:t>
            </a:r>
            <a:r>
              <a:rPr lang="en-US" sz="1800" dirty="0">
                <a:latin typeface="Calibri"/>
                <a:cs typeface="Calibri"/>
              </a:rPr>
              <a:t> </a:t>
            </a:r>
            <a:r>
              <a:rPr lang="en-US" sz="1800" dirty="0" err="1">
                <a:latin typeface="Calibri"/>
                <a:cs typeface="Calibri"/>
              </a:rPr>
              <a:t>a,int</a:t>
            </a:r>
            <a:r>
              <a:rPr lang="en-US" sz="1800" dirty="0">
                <a:latin typeface="Calibri"/>
                <a:cs typeface="Calibri"/>
              </a:rPr>
              <a:t> b)</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&lt;&lt;"Constructor called with two parameters..."&lt;&lt;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r>
              <a:rPr lang="en-US" sz="1800" dirty="0" err="1">
                <a:latin typeface="Calibri"/>
                <a:cs typeface="Calibri"/>
              </a:rPr>
              <a:t>hrs</a:t>
            </a:r>
            <a:r>
              <a:rPr lang="en-US" sz="1800" dirty="0">
                <a:latin typeface="Calibri"/>
                <a:cs typeface="Calibri"/>
              </a:rPr>
              <a:t>=a;</a:t>
            </a:r>
          </a:p>
          <a:p>
            <a:r>
              <a:rPr lang="en-US" sz="1800" dirty="0">
                <a:latin typeface="Calibri"/>
                <a:cs typeface="Calibri"/>
              </a:rPr>
              <a:t>	min=b;</a:t>
            </a:r>
          </a:p>
          <a:p>
            <a:r>
              <a:rPr lang="en-US" sz="1800" dirty="0">
                <a:latin typeface="Calibri"/>
                <a:cs typeface="Calibri"/>
              </a:rPr>
              <a:t>}</a:t>
            </a:r>
          </a:p>
          <a:p>
            <a:endParaRPr lang="en-US" sz="1800" dirty="0">
              <a:latin typeface="Calibri"/>
              <a:cs typeface="Calibri"/>
            </a:endParaRPr>
          </a:p>
          <a:p>
            <a:r>
              <a:rPr lang="en-US" sz="1800" dirty="0">
                <a:latin typeface="Calibri"/>
                <a:cs typeface="Calibri"/>
              </a:rPr>
              <a:t>Time :: operator </a:t>
            </a:r>
            <a:r>
              <a:rPr lang="en-US" sz="1800" dirty="0" err="1">
                <a:latin typeface="Calibri"/>
                <a:cs typeface="Calibri"/>
              </a:rPr>
              <a:t>int</a:t>
            </a:r>
            <a:r>
              <a:rPr lang="en-US" sz="1800" dirty="0">
                <a:latin typeface="Calibri"/>
                <a:cs typeface="Calibri"/>
              </a:rPr>
              <a:t>()</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&lt;&lt;"Class Type to Basic Type Conversion..."&lt;&lt;</a:t>
            </a:r>
            <a:r>
              <a:rPr lang="en-US" sz="1800" dirty="0" err="1">
                <a:latin typeface="Calibri"/>
                <a:cs typeface="Calibri"/>
              </a:rPr>
              <a:t>endl</a:t>
            </a:r>
            <a:r>
              <a:rPr lang="en-US" sz="1800" dirty="0">
                <a:latin typeface="Calibri"/>
                <a:cs typeface="Calibri"/>
              </a:rPr>
              <a:t>;</a:t>
            </a:r>
          </a:p>
          <a:p>
            <a:r>
              <a:rPr lang="en-US" sz="1800" dirty="0">
                <a:latin typeface="Calibri"/>
                <a:cs typeface="Calibri"/>
              </a:rPr>
              <a:t>	return(</a:t>
            </a:r>
            <a:r>
              <a:rPr lang="en-US" sz="1800" dirty="0" err="1">
                <a:latin typeface="Calibri"/>
                <a:cs typeface="Calibri"/>
              </a:rPr>
              <a:t>hrs</a:t>
            </a:r>
            <a:r>
              <a:rPr lang="en-US" sz="1800" dirty="0">
                <a:latin typeface="Calibri"/>
                <a:cs typeface="Calibri"/>
              </a:rPr>
              <a:t>*60+min);</a:t>
            </a:r>
          </a:p>
          <a:p>
            <a:r>
              <a:rPr lang="en-US" sz="1800" dirty="0">
                <a:latin typeface="Calibri"/>
                <a:cs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cs typeface="Calibri"/>
              </a:rPr>
              <a:t>int</a:t>
            </a:r>
            <a:r>
              <a:rPr lang="en-US" sz="1800" dirty="0">
                <a:latin typeface="Calibri"/>
                <a:cs typeface="Calibri"/>
              </a:rPr>
              <a:t> main(){</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h,m,duration</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Hours ";</a:t>
            </a:r>
          </a:p>
          <a:p>
            <a:r>
              <a:rPr lang="en-US" sz="1800" dirty="0">
                <a:latin typeface="Calibri"/>
                <a:cs typeface="Calibri"/>
              </a:rPr>
              <a:t>	</a:t>
            </a:r>
            <a:r>
              <a:rPr lang="en-US" sz="1800" dirty="0" err="1">
                <a:latin typeface="Calibri"/>
                <a:cs typeface="Calibri"/>
              </a:rPr>
              <a:t>cin</a:t>
            </a:r>
            <a:r>
              <a:rPr lang="en-US" sz="1800" dirty="0">
                <a:latin typeface="Calibri"/>
                <a:cs typeface="Calibri"/>
              </a:rPr>
              <a:t>&gt;&gt;h;</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Minutes ";</a:t>
            </a:r>
          </a:p>
          <a:p>
            <a:r>
              <a:rPr lang="en-US" sz="1800" dirty="0">
                <a:latin typeface="Calibri"/>
                <a:cs typeface="Calibri"/>
              </a:rPr>
              <a:t>	</a:t>
            </a:r>
            <a:r>
              <a:rPr lang="en-US" sz="1800" dirty="0" err="1">
                <a:latin typeface="Calibri"/>
                <a:cs typeface="Calibri"/>
              </a:rPr>
              <a:t>cin</a:t>
            </a:r>
            <a:r>
              <a:rPr lang="en-US" sz="1800" dirty="0">
                <a:latin typeface="Calibri"/>
                <a:cs typeface="Calibri"/>
              </a:rPr>
              <a:t>&gt;&gt;m;	</a:t>
            </a:r>
          </a:p>
          <a:p>
            <a:r>
              <a:rPr lang="en-US" sz="1800" dirty="0">
                <a:latin typeface="Calibri"/>
                <a:cs typeface="Calibri"/>
              </a:rPr>
              <a:t>	Time t(</a:t>
            </a:r>
            <a:r>
              <a:rPr lang="en-US" sz="1800" dirty="0" err="1">
                <a:latin typeface="Calibri"/>
                <a:cs typeface="Calibri"/>
              </a:rPr>
              <a:t>h,m</a:t>
            </a:r>
            <a:r>
              <a:rPr lang="en-US" sz="1800" dirty="0">
                <a:latin typeface="Calibri"/>
                <a:cs typeface="Calibri"/>
              </a:rPr>
              <a:t>);       // construct object	</a:t>
            </a:r>
          </a:p>
          <a:p>
            <a:r>
              <a:rPr lang="en-US" sz="1800" dirty="0">
                <a:latin typeface="Calibri"/>
                <a:cs typeface="Calibri"/>
              </a:rPr>
              <a:t>	duration = t;      // casting conversion OR duration = (</a:t>
            </a:r>
            <a:r>
              <a:rPr lang="en-US" sz="1800" dirty="0" err="1">
                <a:latin typeface="Calibri"/>
                <a:cs typeface="Calibri"/>
              </a:rPr>
              <a:t>int</a:t>
            </a:r>
            <a:r>
              <a:rPr lang="en-US" sz="1800" dirty="0">
                <a:latin typeface="Calibri"/>
                <a:cs typeface="Calibri"/>
              </a:rPr>
              <a:t>)t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&lt;&lt;"2nd method operator overloading "&lt;&lt;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duration = </a:t>
            </a:r>
            <a:r>
              <a:rPr lang="en-US" sz="1800" dirty="0" err="1">
                <a:latin typeface="Calibri"/>
                <a:cs typeface="Calibri"/>
              </a:rPr>
              <a:t>t.operator</a:t>
            </a:r>
            <a:r>
              <a:rPr lang="en-US" sz="1800" dirty="0">
                <a:latin typeface="Calibri"/>
                <a:cs typeface="Calibri"/>
              </a:rPr>
              <a:t> </a:t>
            </a:r>
            <a:r>
              <a:rPr lang="en-US" sz="1800" dirty="0" err="1">
                <a:latin typeface="Calibri"/>
                <a:cs typeface="Calibri"/>
              </a:rPr>
              <a:t>int</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a:t>
            </a:r>
          </a:p>
          <a:p>
            <a:r>
              <a:rPr lang="en-US" sz="1800" dirty="0">
                <a:latin typeface="Calibri"/>
                <a:cs typeface="Calibri"/>
              </a:rPr>
              <a:t>	return 0;</a:t>
            </a:r>
          </a:p>
          <a:p>
            <a:r>
              <a:rPr lang="en-US" sz="1800" dirty="0">
                <a:latin typeface="Calibri"/>
                <a:cs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Output:</a:t>
            </a:r>
          </a:p>
          <a:p>
            <a:r>
              <a:rPr lang="en-US" sz="1800" dirty="0">
                <a:latin typeface="Calibri"/>
                <a:cs typeface="Calibri"/>
              </a:rPr>
              <a:t>Enter Hours 2                                                                                                                                              </a:t>
            </a:r>
          </a:p>
          <a:p>
            <a:r>
              <a:rPr lang="en-US" sz="1800" dirty="0">
                <a:latin typeface="Calibri"/>
                <a:cs typeface="Calibri"/>
              </a:rPr>
              <a:t>Enter Minutes 45                                                                                                                                           </a:t>
            </a:r>
          </a:p>
          <a:p>
            <a:r>
              <a:rPr lang="en-US" sz="1800" dirty="0">
                <a:latin typeface="Calibri"/>
                <a:cs typeface="Calibri"/>
              </a:rPr>
              <a:t>Constructor called with two parameters...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2nd method operator overloading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Destructor called...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46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Notice the statement in above program where conversion took place.</a:t>
            </a:r>
          </a:p>
          <a:p>
            <a:r>
              <a:rPr lang="en-US" sz="1800" dirty="0">
                <a:latin typeface="Calibri" pitchFamily="34" charset="0"/>
                <a:cs typeface="Calibri" pitchFamily="34" charset="0"/>
              </a:rPr>
              <a:t>      duration = 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We can also specify the casting type and write the same statement by the following way to achieve the same result.</a:t>
            </a:r>
          </a:p>
          <a:p>
            <a:r>
              <a:rPr lang="en-US" sz="1800" dirty="0">
                <a:latin typeface="Calibri" pitchFamily="34" charset="0"/>
                <a:cs typeface="Calibri" pitchFamily="34" charset="0"/>
              </a:rPr>
              <a:t>    duration = (</a:t>
            </a:r>
            <a:r>
              <a:rPr lang="en-US" sz="1800" dirty="0" err="1">
                <a:latin typeface="Calibri" pitchFamily="34" charset="0"/>
                <a:cs typeface="Calibri" pitchFamily="34" charset="0"/>
              </a:rPr>
              <a:t>int</a:t>
            </a:r>
            <a:r>
              <a:rPr lang="en-US" sz="1800" dirty="0">
                <a:latin typeface="Calibri" pitchFamily="34" charset="0"/>
                <a:cs typeface="Calibri" pitchFamily="34" charset="0"/>
              </a:rPr>
              <a:t>) t;          // Casting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function should satisfy the following condition:</a:t>
            </a:r>
          </a:p>
          <a:p>
            <a:pPr marL="285750" indent="-285750">
              <a:buFont typeface="Arial" pitchFamily="34" charset="0"/>
              <a:buChar char="•"/>
            </a:pPr>
            <a:r>
              <a:rPr lang="en-US" sz="1800" b="1" dirty="0">
                <a:highlight>
                  <a:srgbClr val="FFFF00"/>
                </a:highlight>
                <a:latin typeface="Calibri" pitchFamily="34" charset="0"/>
                <a:cs typeface="Calibri" pitchFamily="34" charset="0"/>
              </a:rPr>
              <a:t>It must be a class member.</a:t>
            </a:r>
          </a:p>
          <a:p>
            <a:pPr marL="285750" indent="-285750">
              <a:buFont typeface="Arial" pitchFamily="34" charset="0"/>
              <a:buChar char="•"/>
            </a:pPr>
            <a:r>
              <a:rPr lang="en-US" sz="1800" b="1" dirty="0">
                <a:highlight>
                  <a:srgbClr val="FFFF00"/>
                </a:highlight>
                <a:latin typeface="Calibri" pitchFamily="34" charset="0"/>
                <a:cs typeface="Calibri" pitchFamily="34" charset="0"/>
              </a:rPr>
              <a:t>It must not specify the return value even though it returns the value.</a:t>
            </a:r>
          </a:p>
          <a:p>
            <a:pPr marL="285750" indent="-285750">
              <a:buFont typeface="Arial" pitchFamily="34" charset="0"/>
              <a:buChar char="•"/>
            </a:pPr>
            <a:r>
              <a:rPr lang="en-US" sz="1800" b="1" dirty="0">
                <a:highlight>
                  <a:srgbClr val="FFFF00"/>
                </a:highlight>
                <a:latin typeface="Calibri" pitchFamily="34" charset="0"/>
                <a:cs typeface="Calibri" pitchFamily="34" charset="0"/>
              </a:rPr>
              <a:t>It must not have any argument</a:t>
            </a:r>
            <a:r>
              <a:rPr lang="en-US" sz="1800" b="1" dirty="0">
                <a:latin typeface="Calibri" pitchFamily="34" charset="0"/>
                <a:cs typeface="Calibri" pitchFamily="34" charset="0"/>
              </a:rPr>
              <a:t>.</a:t>
            </a:r>
          </a:p>
          <a:p>
            <a:endParaRPr lang="en-US" sz="1800" b="1"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Assign some salary to employee’s salary in </a:t>
            </a:r>
            <a:r>
              <a:rPr lang="en-US" sz="1800" dirty="0" err="1">
                <a:latin typeface="Calibri"/>
              </a:rPr>
              <a:t>emp</a:t>
            </a:r>
            <a:r>
              <a:rPr lang="en-US" sz="1800" dirty="0">
                <a:latin typeface="Calibri"/>
              </a:rPr>
              <a:t> object. Get a float value in a variable called payment. Assign this  employee salary  to variable payment so as to do conversion from  class type to basic  type as follows.</a:t>
            </a:r>
          </a:p>
          <a:p>
            <a:pPr algn="just"/>
            <a:endParaRPr lang="en-US" sz="1800" dirty="0">
              <a:latin typeface="Calibri"/>
            </a:endParaRPr>
          </a:p>
          <a:p>
            <a:pPr algn="just"/>
            <a:r>
              <a:rPr lang="en-US" sz="1800" dirty="0">
                <a:latin typeface="Calibri"/>
              </a:rPr>
              <a:t>	payment= </a:t>
            </a:r>
            <a:r>
              <a:rPr lang="en-US" sz="1800" dirty="0" err="1">
                <a:latin typeface="Calibri"/>
              </a:rPr>
              <a:t>emp</a:t>
            </a:r>
            <a:r>
              <a:rPr lang="en-US" sz="1800" dirty="0">
                <a:latin typeface="Calibri"/>
              </a:rPr>
              <a:t> ;</a:t>
            </a:r>
          </a:p>
          <a:p>
            <a:pPr algn="just"/>
            <a:r>
              <a:rPr lang="en-US" sz="1800" dirty="0">
                <a:latin typeface="Calibri"/>
              </a:rPr>
              <a:t>	or </a:t>
            </a:r>
          </a:p>
          <a:p>
            <a:pPr algn="just"/>
            <a:r>
              <a:rPr lang="en-US" sz="1800" dirty="0">
                <a:latin typeface="Calibri"/>
              </a:rPr>
              <a:t>	payment= (float) </a:t>
            </a:r>
            <a:r>
              <a:rPr lang="en-US" sz="1800" dirty="0" err="1">
                <a:latin typeface="Calibri"/>
              </a:rPr>
              <a:t>emp</a:t>
            </a:r>
            <a:r>
              <a:rPr lang="en-US" sz="1800" dirty="0">
                <a:latin typeface="Calibri"/>
              </a:rPr>
              <a:t>;</a:t>
            </a:r>
          </a:p>
          <a:p>
            <a:endParaRPr lang="en-US" sz="1800"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a:latin typeface="Calibri" pitchFamily="34" charset="0"/>
                <a:cs typeface="Calibri" pitchFamily="34" charset="0"/>
              </a:rPr>
              <a:t>using constructor</a:t>
            </a:r>
          </a:p>
          <a:p>
            <a:pPr marL="342900" indent="-342900">
              <a:buFont typeface="+mj-lt"/>
              <a:buAutoNum type="arabicPeriod"/>
            </a:pPr>
            <a:r>
              <a:rPr lang="en-US" sz="1800" dirty="0">
                <a:latin typeface="Calibri" pitchFamily="34" charset="0"/>
                <a:cs typeface="Calibri" pitchFamily="34" charset="0"/>
              </a:rPr>
              <a:t>using operator overloading</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32099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a:solidFill>
                  <a:schemeClr val="bg1"/>
                </a:solidFill>
                <a:latin typeface="Calibri" pitchFamily="34" charset="0"/>
                <a:cs typeface="Calibri" pitchFamily="34" charset="0"/>
              </a:rPr>
              <a:t>Type conversion</a:t>
            </a:r>
          </a:p>
        </p:txBody>
      </p:sp>
      <p:sp>
        <p:nvSpPr>
          <p:cNvPr id="3" name="Text Placeholder 2"/>
          <p:cNvSpPr>
            <a:spLocks noGrp="1"/>
          </p:cNvSpPr>
          <p:nvPr>
            <p:ph type="body" idx="1"/>
          </p:nvPr>
        </p:nvSpPr>
        <p:spPr>
          <a:xfrm>
            <a:off x="121200" y="676225"/>
            <a:ext cx="8698950" cy="4095800"/>
          </a:xfrm>
        </p:spPr>
        <p:txBody>
          <a:bodyPr/>
          <a:lstStyle/>
          <a:p>
            <a:r>
              <a:rPr lang="en-US" dirty="0"/>
              <a:t>Type conversion occur when there is a need to convert one data type to another.</a:t>
            </a:r>
          </a:p>
          <a:p>
            <a:r>
              <a:rPr lang="en-IN" dirty="0">
                <a:solidFill>
                  <a:schemeClr val="tx1"/>
                </a:solidFill>
                <a:latin typeface="Calibri" pitchFamily="34" charset="0"/>
                <a:cs typeface="Calibri" pitchFamily="34" charset="0"/>
              </a:rPr>
              <a:t>Mainly two types </a:t>
            </a:r>
          </a:p>
          <a:p>
            <a:pPr lvl="1"/>
            <a:r>
              <a:rPr lang="en-IN" sz="1800" dirty="0">
                <a:solidFill>
                  <a:schemeClr val="tx1"/>
                </a:solidFill>
                <a:latin typeface="Calibri" pitchFamily="34" charset="0"/>
                <a:cs typeface="Calibri" pitchFamily="34" charset="0"/>
              </a:rPr>
              <a:t>Implicit – Also called type conversion</a:t>
            </a:r>
          </a:p>
          <a:p>
            <a:pPr lvl="1"/>
            <a:r>
              <a:rPr lang="en-IN" sz="1800" dirty="0">
                <a:solidFill>
                  <a:schemeClr val="tx1"/>
                </a:solidFill>
                <a:latin typeface="Calibri" pitchFamily="34" charset="0"/>
                <a:cs typeface="Calibri" pitchFamily="34" charset="0"/>
              </a:rPr>
              <a:t>Explicit – Also called Type casting</a:t>
            </a:r>
          </a:p>
          <a:p>
            <a:endParaRPr lang="en-US" dirty="0"/>
          </a:p>
          <a:p>
            <a:r>
              <a:rPr lang="en-US" dirty="0"/>
              <a:t>The basic difference between type conversion and type casting, i.e. type conversion is made “automatically” by compiler whereas, type casting is to be “explicitly done” by the programmer.</a:t>
            </a:r>
            <a:endParaRPr lang="en-IN" dirty="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420493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Special casting operator function for class type to basic type conversion is known as the __________ 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99907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Special casting operator function for class type to basic type conversion is known as the </a:t>
            </a:r>
            <a:r>
              <a:rPr lang="en-US" sz="1800" dirty="0">
                <a:solidFill>
                  <a:srgbClr val="FF0000"/>
                </a:solidFill>
                <a:latin typeface="Calibri"/>
              </a:rPr>
              <a:t>conversion</a:t>
            </a:r>
            <a:r>
              <a:rPr lang="en-US" sz="1800" dirty="0">
                <a:latin typeface="Calibri"/>
              </a:rPr>
              <a:t> 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661046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false: </a:t>
            </a:r>
          </a:p>
          <a:p>
            <a:r>
              <a:rPr lang="en-US" sz="1800" dirty="0">
                <a:latin typeface="Calibri" pitchFamily="34" charset="0"/>
                <a:cs typeface="Calibri" pitchFamily="34" charset="0"/>
              </a:rPr>
              <a:t>The 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specify the return value even though it returns the value.</a:t>
            </a:r>
          </a:p>
          <a:p>
            <a:pPr marL="342900" indent="-342900">
              <a:buFont typeface="+mj-lt"/>
              <a:buAutoNum type="arabicPeriod"/>
            </a:pPr>
            <a:r>
              <a:rPr lang="en-US" sz="1800" dirty="0">
                <a:latin typeface="Calibri" pitchFamily="34" charset="0"/>
                <a:cs typeface="Calibri" pitchFamily="34" charset="0"/>
              </a:rPr>
              <a:t>It must have any argument.</a:t>
            </a:r>
          </a:p>
          <a:p>
            <a:endParaRPr lang="en-US" sz="1800" dirty="0">
              <a:latin typeface="Calibri"/>
            </a:endParaRPr>
          </a:p>
          <a:p>
            <a:r>
              <a:rPr lang="en-US" sz="1800" dirty="0">
                <a:latin typeface="Calibri"/>
              </a:rPr>
              <a:t>Options:</a:t>
            </a:r>
          </a:p>
          <a:p>
            <a:pPr marL="342900" indent="-342900">
              <a:buFont typeface="+mj-lt"/>
              <a:buAutoNum type="alphaUcPeriod"/>
            </a:pPr>
            <a:r>
              <a:rPr lang="en-US" sz="1800" dirty="0">
                <a:latin typeface="Calibri"/>
              </a:rPr>
              <a:t>1 &amp; 3</a:t>
            </a:r>
          </a:p>
          <a:p>
            <a:pPr marL="342900" indent="-342900">
              <a:buFont typeface="+mj-lt"/>
              <a:buAutoNum type="alphaUcPeriod"/>
            </a:pPr>
            <a:r>
              <a:rPr lang="en-US" sz="1800" dirty="0">
                <a:latin typeface="Calibri"/>
              </a:rPr>
              <a:t>1 &amp; 2</a:t>
            </a:r>
          </a:p>
          <a:p>
            <a:pPr marL="342900" indent="-342900">
              <a:buFont typeface="+mj-lt"/>
              <a:buAutoNum type="alphaUcPeriod"/>
            </a:pPr>
            <a:r>
              <a:rPr lang="en-US" sz="1800" dirty="0">
                <a:latin typeface="Calibri"/>
              </a:rPr>
              <a:t>2 &amp; 3</a:t>
            </a:r>
          </a:p>
          <a:p>
            <a:pPr marL="342900" indent="-342900">
              <a:buFont typeface="+mj-lt"/>
              <a:buAutoNum type="alphaUcPeriod"/>
            </a:pPr>
            <a:r>
              <a:rPr lang="en-US" sz="1800" dirty="0">
                <a:latin typeface="Calibri"/>
              </a:rPr>
              <a:t>1,2 &amp; 3</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906926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false: </a:t>
            </a:r>
          </a:p>
          <a:p>
            <a:r>
              <a:rPr lang="en-US" sz="1800" dirty="0">
                <a:latin typeface="Calibri" pitchFamily="34" charset="0"/>
                <a:cs typeface="Calibri" pitchFamily="34" charset="0"/>
              </a:rPr>
              <a:t>The 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specify the return value even though it returns the value.</a:t>
            </a:r>
          </a:p>
          <a:p>
            <a:pPr marL="342900" indent="-342900">
              <a:buFont typeface="+mj-lt"/>
              <a:buAutoNum type="arabicPeriod"/>
            </a:pPr>
            <a:r>
              <a:rPr lang="en-US" sz="1800" dirty="0">
                <a:latin typeface="Calibri" pitchFamily="34" charset="0"/>
                <a:cs typeface="Calibri" pitchFamily="34" charset="0"/>
              </a:rPr>
              <a:t>It must have any argument.</a:t>
            </a:r>
          </a:p>
          <a:p>
            <a:endParaRPr lang="en-US" sz="1800" dirty="0">
              <a:latin typeface="Calibri"/>
            </a:endParaRPr>
          </a:p>
          <a:p>
            <a:r>
              <a:rPr lang="en-US" sz="1800" dirty="0">
                <a:latin typeface="Calibri"/>
              </a:rPr>
              <a:t>Options:</a:t>
            </a:r>
          </a:p>
          <a:p>
            <a:pPr marL="342900" indent="-342900">
              <a:buFont typeface="+mj-lt"/>
              <a:buAutoNum type="alphaUcPeriod"/>
            </a:pPr>
            <a:r>
              <a:rPr lang="en-US" sz="1800" dirty="0">
                <a:latin typeface="Calibri"/>
              </a:rPr>
              <a:t>1 &amp; 3</a:t>
            </a:r>
          </a:p>
          <a:p>
            <a:pPr marL="342900" indent="-342900">
              <a:buFont typeface="+mj-lt"/>
              <a:buAutoNum type="alphaUcPeriod"/>
            </a:pPr>
            <a:r>
              <a:rPr lang="en-US" sz="1800" dirty="0">
                <a:latin typeface="Calibri"/>
              </a:rPr>
              <a:t>1 &amp; 2</a:t>
            </a:r>
          </a:p>
          <a:p>
            <a:pPr marL="342900" indent="-342900">
              <a:buFont typeface="+mj-lt"/>
              <a:buAutoNum type="alphaUcPeriod"/>
            </a:pPr>
            <a:r>
              <a:rPr lang="en-US" sz="1800" dirty="0">
                <a:latin typeface="Calibri"/>
              </a:rPr>
              <a:t>2 &amp; 3</a:t>
            </a:r>
          </a:p>
          <a:p>
            <a:pPr marL="342900" indent="-342900">
              <a:buFont typeface="+mj-lt"/>
              <a:buAutoNum type="alphaUcPeriod"/>
            </a:pPr>
            <a:r>
              <a:rPr lang="en-US" sz="1800" dirty="0">
                <a:latin typeface="Calibri"/>
              </a:rPr>
              <a:t>1,2 &amp; 3</a:t>
            </a:r>
          </a:p>
          <a:p>
            <a:endParaRPr lang="en-US" sz="1800" dirty="0">
              <a:solidFill>
                <a:srgbClr val="FF0000"/>
              </a:solidFill>
              <a:latin typeface="Calibri"/>
            </a:endParaRPr>
          </a:p>
          <a:p>
            <a:r>
              <a:rPr lang="en-US" sz="1800" dirty="0">
                <a:solidFill>
                  <a:srgbClr val="FF0000"/>
                </a:solidFill>
                <a:latin typeface="Calibri"/>
              </a:rPr>
              <a:t>Options: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293398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 this type of conversion both the type that is source type and the destination type are of class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Means  the source type is of class type and the destination type is also of the class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 other words, one class data type is converted into the another class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Conversion from one class to another class can be performed either by using the constructor or type conversion function.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example we have two classes one for “computer” and another for “mobile”.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Suppose if we wish to assign “price” of computer to mobile then it can be achieved by the statement below which is the example of the conversion from one class to another class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mob = comp ;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where mob and comp are the objects of mobile and computer classes respectively.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the assignment will be done by converting “comp” object which is of class type into the “mob” which is another class data type.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Write a C++ </a:t>
            </a:r>
            <a:r>
              <a:rPr lang="en-US" sz="1800" dirty="0"/>
              <a:t>program that convert class Time to another class Minute demonstrating conversion from one class to another class type. Overload =  operator for conversion purpose.</a:t>
            </a:r>
          </a:p>
          <a:p>
            <a:endParaRPr lang="en-US" sz="1800" dirty="0"/>
          </a:p>
          <a:p>
            <a:endParaRPr lang="en-US" sz="1800" dirty="0"/>
          </a:p>
          <a:p>
            <a:r>
              <a:rPr lang="en-US" sz="1800" dirty="0"/>
              <a:t>Hint:  Declare two classes </a:t>
            </a:r>
            <a:r>
              <a:rPr lang="en-US" sz="1800" i="1" dirty="0"/>
              <a:t>“Time”</a:t>
            </a:r>
            <a:r>
              <a:rPr lang="en-US" sz="1800" dirty="0"/>
              <a:t> and </a:t>
            </a:r>
            <a:r>
              <a:rPr lang="en-US" sz="1800" i="1" dirty="0"/>
              <a:t>“Minute”</a:t>
            </a:r>
            <a:r>
              <a:rPr lang="en-US" sz="1800" dirty="0"/>
              <a:t> respectively. Create objects of the same. Assign one object to another.</a:t>
            </a:r>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Time(</a:t>
            </a:r>
            <a:r>
              <a:rPr lang="en-US" sz="1800" dirty="0" err="1">
                <a:latin typeface="Calibri"/>
              </a:rPr>
              <a:t>int</a:t>
            </a:r>
            <a:r>
              <a:rPr lang="en-US" sz="1800" dirty="0">
                <a:latin typeface="Calibri"/>
              </a:rPr>
              <a:t> </a:t>
            </a:r>
            <a:r>
              <a:rPr lang="en-US" sz="1800" dirty="0" err="1">
                <a:latin typeface="Calibri"/>
              </a:rPr>
              <a:t>h,int</a:t>
            </a:r>
            <a:r>
              <a:rPr lang="en-US" sz="1800" dirty="0">
                <a:latin typeface="Calibri"/>
              </a:rPr>
              <a:t> m)</a:t>
            </a:r>
          </a:p>
          <a:p>
            <a:r>
              <a:rPr lang="en-US" sz="1800" dirty="0">
                <a:latin typeface="Calibri"/>
              </a:rPr>
              <a:t>	{</a:t>
            </a:r>
          </a:p>
          <a:p>
            <a:r>
              <a:rPr lang="en-US" sz="1800" dirty="0">
                <a:latin typeface="Calibri"/>
              </a:rPr>
              <a:t>		</a:t>
            </a:r>
            <a:r>
              <a:rPr lang="en-US" sz="1800" dirty="0" err="1">
                <a:latin typeface="Calibri"/>
              </a:rPr>
              <a:t>hrs</a:t>
            </a:r>
            <a:r>
              <a:rPr lang="en-US" sz="1800" dirty="0">
                <a:latin typeface="Calibri"/>
              </a:rPr>
              <a:t>=h;</a:t>
            </a:r>
          </a:p>
          <a:p>
            <a:r>
              <a:rPr lang="en-US" sz="1800" dirty="0">
                <a:latin typeface="Calibri"/>
              </a:rPr>
              <a:t>		min=m;</a:t>
            </a:r>
          </a:p>
          <a:p>
            <a:r>
              <a:rPr lang="en-US" sz="1800" dirty="0">
                <a:latin typeface="Calibri"/>
              </a:rPr>
              <a:t>	}</a:t>
            </a:r>
          </a:p>
          <a:p>
            <a:r>
              <a:rPr lang="en-US" sz="1800" dirty="0">
                <a:latin typeface="Calibri"/>
              </a:rPr>
              <a:t>	Time()</a:t>
            </a:r>
          </a:p>
          <a:p>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&lt;&lt;"\n Time's Object Created";</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a:t>
            </a:r>
            <a:r>
              <a:rPr lang="en-US" sz="1800" dirty="0" err="1">
                <a:latin typeface="Calibri"/>
              </a:rPr>
              <a:t>getMinutes</a:t>
            </a:r>
            <a:r>
              <a:rPr lang="en-US" sz="1800" dirty="0">
                <a:latin typeface="Calibri"/>
              </a:rPr>
              <a:t>()</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tot_min</a:t>
            </a:r>
            <a:r>
              <a:rPr lang="en-US" sz="1800" dirty="0">
                <a:latin typeface="Calibri"/>
              </a:rPr>
              <a:t> = ( </a:t>
            </a:r>
            <a:r>
              <a:rPr lang="en-US" sz="1800" dirty="0" err="1">
                <a:latin typeface="Calibri"/>
              </a:rPr>
              <a:t>hrs</a:t>
            </a:r>
            <a:r>
              <a:rPr lang="en-US" sz="1800" dirty="0">
                <a:latin typeface="Calibri"/>
              </a:rPr>
              <a:t> * 60 ) + min ;</a:t>
            </a:r>
          </a:p>
          <a:p>
            <a:r>
              <a:rPr lang="en-US" sz="1800" dirty="0">
                <a:latin typeface="Calibri"/>
              </a:rPr>
              <a:t>            	return </a:t>
            </a:r>
            <a:r>
              <a:rPr lang="en-US" sz="1800" dirty="0" err="1">
                <a:latin typeface="Calibri"/>
              </a:rPr>
              <a:t>tot_min</a:t>
            </a:r>
            <a:r>
              <a:rPr lang="en-US" sz="1800" dirty="0">
                <a:latin typeface="Calibri"/>
              </a:rPr>
              <a:t>;</a:t>
            </a:r>
          </a:p>
          <a:p>
            <a:r>
              <a:rPr lang="en-US" sz="1800" dirty="0">
                <a:latin typeface="Calibri"/>
              </a:rPr>
              <a:t>}</a:t>
            </a:r>
          </a:p>
          <a:p>
            <a:r>
              <a:rPr lang="en-US" sz="1800" dirty="0">
                <a:latin typeface="Calibri"/>
              </a:rPr>
              <a:t>void 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&lt;&lt;"Hours: "&lt;&lt;</a:t>
            </a:r>
            <a:r>
              <a:rPr lang="en-US" sz="1800" dirty="0" err="1">
                <a:latin typeface="Calibri"/>
              </a:rPr>
              <a:t>hrs</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 Minutes : "&lt;&lt;min &lt;&lt;</a:t>
            </a:r>
            <a:r>
              <a:rPr lang="en-US" sz="1800" dirty="0" err="1">
                <a:latin typeface="Calibri"/>
              </a:rPr>
              <a:t>endl</a:t>
            </a:r>
            <a:r>
              <a:rPr lang="en-US" sz="1800" dirty="0">
                <a:latin typeface="Calibri"/>
              </a:rPr>
              <a:t> ;</a:t>
            </a:r>
          </a:p>
          <a:p>
            <a:r>
              <a:rPr lang="en-US" sz="1800" dirty="0">
                <a:latin typeface="Calibri"/>
              </a:rPr>
              <a:t>}</a:t>
            </a: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Minute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min;</a:t>
            </a:r>
          </a:p>
          <a:p>
            <a:r>
              <a:rPr lang="en-US" sz="1800" dirty="0">
                <a:latin typeface="Calibri"/>
              </a:rPr>
              <a:t>	public:</a:t>
            </a:r>
          </a:p>
          <a:p>
            <a:r>
              <a:rPr lang="en-US" sz="1800" dirty="0">
                <a:latin typeface="Calibri"/>
              </a:rPr>
              <a:t>	Minute()</a:t>
            </a:r>
          </a:p>
          <a:p>
            <a:r>
              <a:rPr lang="en-US" sz="1800" dirty="0">
                <a:latin typeface="Calibri"/>
              </a:rPr>
              <a:t> {</a:t>
            </a:r>
          </a:p>
          <a:p>
            <a:r>
              <a:rPr lang="en-US" sz="1800" dirty="0">
                <a:latin typeface="Calibri"/>
              </a:rPr>
              <a:t>           min = 0;</a:t>
            </a:r>
          </a:p>
          <a:p>
            <a:r>
              <a:rPr lang="en-US" sz="1800" dirty="0">
                <a:latin typeface="Calibri"/>
              </a:rPr>
              <a:t> }</a:t>
            </a:r>
          </a:p>
          <a:p>
            <a:r>
              <a:rPr lang="en-US" sz="1800" dirty="0">
                <a:latin typeface="Calibri"/>
              </a:rPr>
              <a:t>void operator=(Time T)</a:t>
            </a:r>
          </a:p>
          <a:p>
            <a:r>
              <a:rPr lang="en-US" sz="1800" dirty="0">
                <a:latin typeface="Calibri"/>
              </a:rPr>
              <a:t>{</a:t>
            </a:r>
          </a:p>
          <a:p>
            <a:r>
              <a:rPr lang="en-US" sz="1800" dirty="0">
                <a:latin typeface="Calibri"/>
              </a:rPr>
              <a:t>	min=</a:t>
            </a:r>
            <a:r>
              <a:rPr lang="en-US" sz="1800" dirty="0" err="1">
                <a:latin typeface="Calibri"/>
              </a:rPr>
              <a:t>T.getMinutes</a:t>
            </a:r>
            <a:r>
              <a:rPr lang="en-US" sz="1800" dirty="0">
                <a:latin typeface="Calibri"/>
              </a:rPr>
              <a:t>();</a:t>
            </a:r>
          </a:p>
          <a:p>
            <a:r>
              <a:rPr lang="en-US" sz="1800" dirty="0">
                <a:latin typeface="Calibri"/>
              </a:rPr>
              <a:t>}</a:t>
            </a:r>
          </a:p>
          <a:p>
            <a:r>
              <a:rPr lang="en-US" sz="1800" dirty="0">
                <a:latin typeface="Calibri"/>
              </a:rPr>
              <a:t>void display(){</a:t>
            </a:r>
          </a:p>
          <a:p>
            <a:r>
              <a:rPr lang="en-US" sz="1800" dirty="0">
                <a:latin typeface="Calibri"/>
              </a:rPr>
              <a:t>	</a:t>
            </a:r>
            <a:r>
              <a:rPr lang="en-US" sz="1800" dirty="0" err="1">
                <a:latin typeface="Calibri"/>
              </a:rPr>
              <a:t>cout</a:t>
            </a:r>
            <a:r>
              <a:rPr lang="en-US" sz="1800" dirty="0">
                <a:latin typeface="Calibri"/>
              </a:rPr>
              <a:t>&lt;&lt;"\n Total Minutes : " &lt;&lt;min&lt;&lt;</a:t>
            </a:r>
            <a:r>
              <a:rPr lang="en-US" sz="1800" dirty="0" err="1">
                <a:latin typeface="Calibri"/>
              </a:rPr>
              <a:t>endl</a:t>
            </a:r>
            <a:r>
              <a:rPr lang="en-US" sz="1800" dirty="0">
                <a:latin typeface="Calibri"/>
              </a:rPr>
              <a:t>;</a:t>
            </a:r>
          </a:p>
          <a:p>
            <a:r>
              <a:rPr lang="en-US" sz="1800" dirty="0">
                <a:latin typeface="Calibri"/>
              </a:rPr>
              <a:t>}</a:t>
            </a: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9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a:solidFill>
                  <a:schemeClr val="bg1"/>
                </a:solidFill>
                <a:latin typeface="Calibri" pitchFamily="34" charset="0"/>
                <a:cs typeface="Calibri" pitchFamily="34" charset="0"/>
              </a:rPr>
              <a:t>Type conversion in C	</a:t>
            </a:r>
          </a:p>
        </p:txBody>
      </p:sp>
      <p:sp>
        <p:nvSpPr>
          <p:cNvPr id="3" name="Text Placeholder 2"/>
          <p:cNvSpPr>
            <a:spLocks noGrp="1"/>
          </p:cNvSpPr>
          <p:nvPr>
            <p:ph type="body" idx="1"/>
          </p:nvPr>
        </p:nvSpPr>
        <p:spPr>
          <a:xfrm>
            <a:off x="121200" y="676225"/>
            <a:ext cx="8698950" cy="4095800"/>
          </a:xfrm>
        </p:spPr>
        <p:txBody>
          <a:bodyPr/>
          <a:lstStyle/>
          <a:p>
            <a:r>
              <a:rPr lang="en-IN" dirty="0">
                <a:solidFill>
                  <a:schemeClr val="tx1"/>
                </a:solidFill>
                <a:latin typeface="Calibri" pitchFamily="34" charset="0"/>
                <a:cs typeface="Calibri" pitchFamily="34" charset="0"/>
              </a:rPr>
              <a:t>Implicit conversion:</a:t>
            </a:r>
          </a:p>
          <a:p>
            <a:pPr lvl="1"/>
            <a:r>
              <a:rPr lang="en-IN" sz="1800" dirty="0">
                <a:solidFill>
                  <a:schemeClr val="tx1"/>
                </a:solidFill>
                <a:latin typeface="Calibri" pitchFamily="34" charset="0"/>
                <a:cs typeface="Calibri" pitchFamily="34" charset="0"/>
              </a:rPr>
              <a:t>Implicit is automatic. Done by compiler without any extra trigger  by the user</a:t>
            </a:r>
          </a:p>
          <a:p>
            <a:pPr lvl="1"/>
            <a:r>
              <a:rPr lang="en-IN" sz="1800" dirty="0">
                <a:solidFill>
                  <a:schemeClr val="tx1"/>
                </a:solidFill>
                <a:latin typeface="Calibri" pitchFamily="34" charset="0"/>
                <a:cs typeface="Calibri" pitchFamily="34" charset="0"/>
              </a:rPr>
              <a:t>Implicit conversion done when more than one datatype present in the expression</a:t>
            </a:r>
          </a:p>
          <a:p>
            <a:pPr lvl="1"/>
            <a:r>
              <a:rPr lang="en-IN" sz="1800" dirty="0">
                <a:solidFill>
                  <a:schemeClr val="tx1"/>
                </a:solidFill>
                <a:latin typeface="Calibri" pitchFamily="34" charset="0"/>
                <a:cs typeface="Calibri" pitchFamily="34" charset="0"/>
              </a:rPr>
              <a:t>All </a:t>
            </a:r>
            <a:r>
              <a:rPr lang="en-IN" sz="1800" dirty="0" err="1">
                <a:solidFill>
                  <a:schemeClr val="tx1"/>
                </a:solidFill>
                <a:latin typeface="Calibri" pitchFamily="34" charset="0"/>
                <a:cs typeface="Calibri" pitchFamily="34" charset="0"/>
              </a:rPr>
              <a:t>datatypes</a:t>
            </a:r>
            <a:r>
              <a:rPr lang="en-IN" sz="1800" dirty="0">
                <a:solidFill>
                  <a:schemeClr val="tx1"/>
                </a:solidFill>
                <a:latin typeface="Calibri" pitchFamily="34" charset="0"/>
                <a:cs typeface="Calibri" pitchFamily="34" charset="0"/>
              </a:rPr>
              <a:t> are upgraded to the datatype of largest variable.</a:t>
            </a:r>
          </a:p>
          <a:p>
            <a:pPr lvl="1"/>
            <a:r>
              <a:rPr lang="en-US" sz="1800" dirty="0">
                <a:solidFill>
                  <a:schemeClr val="tx1"/>
                </a:solidFill>
                <a:latin typeface="Calibri" pitchFamily="34" charset="0"/>
                <a:cs typeface="Calibri" pitchFamily="34" charset="0"/>
              </a:rPr>
              <a:t>It is possible for implicit conversions to lose information, signs can be lost (When signed is implicitly converted to unsigned), and overflow can occur (when long is implicitly converted to float)</a:t>
            </a:r>
            <a:r>
              <a:rPr lang="en-IN" sz="1800" dirty="0">
                <a:solidFill>
                  <a:schemeClr val="tx1"/>
                </a:solidFill>
                <a:latin typeface="Calibri" pitchFamily="34" charset="0"/>
                <a:cs typeface="Calibri" pitchFamily="34" charset="0"/>
              </a:rPr>
              <a:t>.</a:t>
            </a:r>
          </a:p>
          <a:p>
            <a:endParaRPr lang="en-IN" dirty="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7770526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Output:</a:t>
            </a:r>
          </a:p>
          <a:p>
            <a:r>
              <a:rPr lang="en-US" sz="1800" dirty="0"/>
              <a:t>Hours: 2                                                                                                             </a:t>
            </a:r>
          </a:p>
          <a:p>
            <a:r>
              <a:rPr lang="en-US" sz="1800" dirty="0"/>
              <a:t>Minutes : 30                                                                                                                      </a:t>
            </a:r>
          </a:p>
          <a:p>
            <a:r>
              <a:rPr lang="en-US" sz="1800" dirty="0"/>
              <a:t>Total Minutes : 0                                                                                                                                       </a:t>
            </a:r>
          </a:p>
          <a:p>
            <a:r>
              <a:rPr lang="en-US" sz="1800" dirty="0"/>
              <a:t>Hours: 2                                                                                                                             Minutes : 30                                                                                                                       Total Minutes : 150</a:t>
            </a: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17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t>Define two classes one for “</a:t>
            </a:r>
            <a:r>
              <a:rPr lang="en-US" sz="1800" i="1" dirty="0"/>
              <a:t>computer”</a:t>
            </a:r>
            <a:r>
              <a:rPr lang="en-US" sz="1800" dirty="0"/>
              <a:t> and another for “</a:t>
            </a:r>
            <a:r>
              <a:rPr lang="en-US" sz="1800" i="1" dirty="0"/>
              <a:t>mobile”. Let us have attributes like model, price etc. A</a:t>
            </a:r>
            <a:r>
              <a:rPr lang="en-US" sz="1800" dirty="0"/>
              <a:t>ssign</a:t>
            </a:r>
            <a:r>
              <a:rPr lang="en-US" sz="1800" i="1" dirty="0"/>
              <a:t> “price” </a:t>
            </a:r>
            <a:r>
              <a:rPr lang="en-US" sz="1800" dirty="0"/>
              <a:t>of</a:t>
            </a:r>
            <a:r>
              <a:rPr lang="en-US" sz="1800" i="1" dirty="0"/>
              <a:t> computer </a:t>
            </a:r>
            <a:r>
              <a:rPr lang="en-US" sz="1800" dirty="0"/>
              <a:t>to</a:t>
            </a:r>
            <a:r>
              <a:rPr lang="en-US" sz="1800" i="1" dirty="0"/>
              <a:t> mobile  using </a:t>
            </a:r>
            <a:r>
              <a:rPr lang="en-US" sz="1800" dirty="0"/>
              <a:t>the statement below which is the example of the conversion from one class to another class type.</a:t>
            </a:r>
          </a:p>
          <a:p>
            <a:r>
              <a:rPr lang="en-US" sz="1800" dirty="0"/>
              <a:t>mob = comp ; // where mob and comp are the objects of mobile and computer classes respectively. Here the assignment will be done by converting </a:t>
            </a:r>
            <a:r>
              <a:rPr lang="en-US" sz="1800" i="1" dirty="0"/>
              <a:t>“comp”</a:t>
            </a:r>
            <a:r>
              <a:rPr lang="en-US" sz="1800" dirty="0"/>
              <a:t> object which is of class type into the</a:t>
            </a:r>
            <a:r>
              <a:rPr lang="en-US" sz="1800" i="1" dirty="0"/>
              <a:t> “mob”</a:t>
            </a:r>
            <a:r>
              <a:rPr lang="en-US" sz="1800" dirty="0"/>
              <a:t> which is another class data type. </a:t>
            </a:r>
          </a:p>
          <a:p>
            <a:endParaRPr lang="en-US" sz="1800" dirty="0"/>
          </a:p>
          <a:p>
            <a:r>
              <a:rPr lang="en-US" sz="1800" dirty="0"/>
              <a:t>Implement the above code by overloading = operator.</a:t>
            </a: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State true or false.</a:t>
            </a:r>
          </a:p>
          <a:p>
            <a:r>
              <a:rPr lang="en-US" sz="1800" dirty="0">
                <a:latin typeface="Calibri"/>
              </a:rPr>
              <a:t>Conversion from class type to class type can be done only using operator overloading .</a:t>
            </a:r>
          </a:p>
          <a:p>
            <a:endParaRPr lang="en-US" sz="1800" dirty="0">
              <a:latin typeface="Calibri"/>
            </a:endParaRPr>
          </a:p>
          <a:p>
            <a:r>
              <a:rPr lang="en-US" sz="1800" dirty="0">
                <a:latin typeface="Calibri"/>
              </a:rPr>
              <a:t>Options: </a:t>
            </a:r>
          </a:p>
          <a:p>
            <a:r>
              <a:rPr lang="en-US" sz="1800" dirty="0">
                <a:latin typeface="Calibri"/>
              </a:rPr>
              <a:t>True</a:t>
            </a:r>
          </a:p>
          <a:p>
            <a:r>
              <a:rPr lang="en-US" sz="1800" dirty="0">
                <a:latin typeface="Calibri"/>
              </a:rPr>
              <a:t>False</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56104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State true or false.</a:t>
            </a:r>
          </a:p>
          <a:p>
            <a:r>
              <a:rPr lang="en-US" sz="1800" dirty="0">
                <a:latin typeface="Calibri"/>
              </a:rPr>
              <a:t>Conversion from class type to class type can be done only using operator overloading .</a:t>
            </a:r>
          </a:p>
          <a:p>
            <a:endParaRPr lang="en-US" sz="1800" dirty="0">
              <a:latin typeface="Calibri"/>
            </a:endParaRPr>
          </a:p>
          <a:p>
            <a:r>
              <a:rPr lang="en-US" sz="1800" dirty="0">
                <a:latin typeface="Calibri"/>
              </a:rPr>
              <a:t>Options: </a:t>
            </a:r>
          </a:p>
          <a:p>
            <a:r>
              <a:rPr lang="en-US" sz="1800" dirty="0">
                <a:latin typeface="Calibri"/>
              </a:rPr>
              <a:t>True</a:t>
            </a:r>
          </a:p>
          <a:p>
            <a:r>
              <a:rPr lang="en-US" sz="1800" dirty="0">
                <a:latin typeface="Calibri"/>
              </a:rPr>
              <a:t>False</a:t>
            </a:r>
          </a:p>
          <a:p>
            <a:endParaRPr lang="en-US" sz="1800" dirty="0">
              <a:latin typeface="Calibri"/>
            </a:endParaRPr>
          </a:p>
          <a:p>
            <a:r>
              <a:rPr lang="en-US" sz="1800" dirty="0">
                <a:solidFill>
                  <a:srgbClr val="FF0000"/>
                </a:solidFill>
                <a:latin typeface="Calibri"/>
              </a:rPr>
              <a:t>Answer: False</a:t>
            </a:r>
          </a:p>
          <a:p>
            <a:endParaRPr lang="en-US" sz="1800" dirty="0">
              <a:latin typeface="Calibri"/>
            </a:endParaRPr>
          </a:p>
          <a:p>
            <a:r>
              <a:rPr lang="en-US" sz="1800" dirty="0">
                <a:latin typeface="Calibri"/>
              </a:rPr>
              <a:t>Assignment : Implement the program  of time and minutes to convert one class into another using constructor.</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2028449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Choose the correct option:</a:t>
            </a:r>
          </a:p>
          <a:p>
            <a:r>
              <a:rPr lang="en-US" sz="1800" dirty="0">
                <a:latin typeface="Calibri"/>
              </a:rPr>
              <a:t>Conversion from one class to another class can be performed by</a:t>
            </a:r>
          </a:p>
          <a:p>
            <a:pPr marL="342900" indent="-342900">
              <a:buFont typeface="+mj-lt"/>
              <a:buAutoNum type="arabicPeriod"/>
            </a:pPr>
            <a:r>
              <a:rPr lang="en-US" sz="1800" dirty="0">
                <a:latin typeface="Calibri"/>
              </a:rPr>
              <a:t>using the constructor .</a:t>
            </a:r>
          </a:p>
          <a:p>
            <a:pPr marL="342900" indent="-342900">
              <a:buFont typeface="+mj-lt"/>
              <a:buAutoNum type="arabicPeriod"/>
            </a:pPr>
            <a:r>
              <a:rPr lang="en-US" sz="1800" dirty="0">
                <a:latin typeface="Calibri"/>
              </a:rPr>
              <a:t>using  type conversion function.</a:t>
            </a:r>
          </a:p>
          <a:p>
            <a:pPr marL="342900" indent="-342900">
              <a:buFont typeface="+mj-lt"/>
              <a:buAutoNum type="arabicPeriod"/>
            </a:pPr>
            <a:r>
              <a:rPr lang="en-US" sz="1800" dirty="0">
                <a:latin typeface="Calibri"/>
              </a:rPr>
              <a:t>using operator overloading .</a:t>
            </a:r>
          </a:p>
          <a:p>
            <a:pPr marL="342900" indent="-342900">
              <a:buFont typeface="+mj-lt"/>
              <a:buAutoNum type="arabicPeriod"/>
            </a:pPr>
            <a:r>
              <a:rPr lang="en-US" sz="1800" dirty="0">
                <a:latin typeface="Calibri"/>
              </a:rPr>
              <a:t>Using  ‘=‘ operator which is a Conversion function</a:t>
            </a:r>
          </a:p>
          <a:p>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1,2 </a:t>
            </a:r>
          </a:p>
          <a:p>
            <a:pPr marL="342900" indent="-342900">
              <a:buFont typeface="+mj-lt"/>
              <a:buAutoNum type="alphaUcPeriod"/>
            </a:pPr>
            <a:r>
              <a:rPr lang="en-US" sz="1800" dirty="0">
                <a:latin typeface="Calibri"/>
              </a:rPr>
              <a:t>1,2,3</a:t>
            </a:r>
          </a:p>
          <a:p>
            <a:pPr marL="342900" indent="-342900">
              <a:buFont typeface="+mj-lt"/>
              <a:buAutoNum type="alphaUcPeriod"/>
            </a:pPr>
            <a:r>
              <a:rPr lang="en-US" sz="1800" dirty="0">
                <a:latin typeface="Calibri"/>
              </a:rPr>
              <a:t>1,2,3,4</a:t>
            </a:r>
          </a:p>
          <a:p>
            <a:pPr marL="342900" indent="-342900">
              <a:buFont typeface="+mj-lt"/>
              <a:buAutoNum type="alphaUcPeriod"/>
            </a:pPr>
            <a:r>
              <a:rPr lang="en-US" sz="1800" dirty="0">
                <a:latin typeface="Calibri"/>
              </a:rPr>
              <a:t>2,3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35124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Choose the correct option:</a:t>
            </a:r>
          </a:p>
          <a:p>
            <a:r>
              <a:rPr lang="en-US" sz="1800" dirty="0">
                <a:latin typeface="Calibri"/>
              </a:rPr>
              <a:t>Conversion from one class to another class can be performed by</a:t>
            </a:r>
          </a:p>
          <a:p>
            <a:pPr marL="342900" indent="-342900">
              <a:buFont typeface="+mj-lt"/>
              <a:buAutoNum type="arabicPeriod"/>
            </a:pPr>
            <a:r>
              <a:rPr lang="en-US" sz="1800" dirty="0">
                <a:latin typeface="Calibri"/>
              </a:rPr>
              <a:t>using the constructor .</a:t>
            </a:r>
          </a:p>
          <a:p>
            <a:pPr marL="342900" indent="-342900">
              <a:buFont typeface="+mj-lt"/>
              <a:buAutoNum type="arabicPeriod"/>
            </a:pPr>
            <a:r>
              <a:rPr lang="en-US" sz="1800" dirty="0">
                <a:latin typeface="Calibri"/>
              </a:rPr>
              <a:t>using  type conversion function.</a:t>
            </a:r>
          </a:p>
          <a:p>
            <a:pPr marL="342900" indent="-342900">
              <a:buFont typeface="+mj-lt"/>
              <a:buAutoNum type="arabicPeriod"/>
            </a:pPr>
            <a:r>
              <a:rPr lang="en-US" sz="1800" dirty="0">
                <a:latin typeface="Calibri"/>
              </a:rPr>
              <a:t>using operator overloading .</a:t>
            </a:r>
          </a:p>
          <a:p>
            <a:pPr marL="342900" indent="-342900">
              <a:buFont typeface="+mj-lt"/>
              <a:buAutoNum type="arabicPeriod"/>
            </a:pPr>
            <a:r>
              <a:rPr lang="en-US" sz="1800" dirty="0">
                <a:latin typeface="Calibri"/>
              </a:rPr>
              <a:t>Using  ‘=‘ operator which is a Conversion function</a:t>
            </a:r>
          </a:p>
          <a:p>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1,2 </a:t>
            </a:r>
          </a:p>
          <a:p>
            <a:pPr marL="342900" indent="-342900">
              <a:buFont typeface="+mj-lt"/>
              <a:buAutoNum type="alphaUcPeriod"/>
            </a:pPr>
            <a:r>
              <a:rPr lang="en-US" sz="1800" dirty="0">
                <a:latin typeface="Calibri"/>
              </a:rPr>
              <a:t>1,2,3</a:t>
            </a:r>
          </a:p>
          <a:p>
            <a:pPr marL="342900" indent="-342900">
              <a:buFont typeface="+mj-lt"/>
              <a:buAutoNum type="alphaUcPeriod"/>
            </a:pPr>
            <a:r>
              <a:rPr lang="en-US" sz="1800" dirty="0">
                <a:latin typeface="Calibri"/>
              </a:rPr>
              <a:t>1,2,3,4</a:t>
            </a:r>
          </a:p>
          <a:p>
            <a:pPr marL="342900" indent="-342900">
              <a:buFont typeface="+mj-lt"/>
              <a:buAutoNum type="alphaUcPeriod"/>
            </a:pPr>
            <a:r>
              <a:rPr lang="en-US" sz="1800" dirty="0">
                <a:latin typeface="Calibri"/>
              </a:rPr>
              <a:t>2,3 </a:t>
            </a:r>
          </a:p>
          <a:p>
            <a:pPr marL="342900" indent="-342900">
              <a:buFont typeface="+mj-lt"/>
              <a:buAutoNum type="alphaUcPeriod"/>
            </a:pPr>
            <a:endParaRPr lang="en-US" sz="1800" dirty="0">
              <a:latin typeface="Calibri"/>
            </a:endParaRPr>
          </a:p>
          <a:p>
            <a:r>
              <a:rPr lang="en-US" sz="1800" dirty="0">
                <a:solidFill>
                  <a:srgbClr val="FF0000"/>
                </a:solidFill>
                <a:latin typeface="Calibri"/>
              </a:rPr>
              <a:t>Answer: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920030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Rule: </a:t>
            </a: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err="1">
                <a:latin typeface="Calibri"/>
              </a:rPr>
              <a:t>int</a:t>
            </a:r>
            <a:r>
              <a:rPr lang="en-US" sz="1800" dirty="0">
                <a:latin typeface="Calibri"/>
              </a:rPr>
              <a:t> main() {</a:t>
            </a:r>
          </a:p>
          <a:p>
            <a:r>
              <a:rPr lang="en-US" sz="1800" dirty="0">
                <a:latin typeface="Calibri"/>
              </a:rPr>
              <a:t>   </a:t>
            </a:r>
            <a:r>
              <a:rPr lang="en-US" sz="1800" dirty="0" err="1">
                <a:latin typeface="Calibri"/>
              </a:rPr>
              <a:t>int</a:t>
            </a:r>
            <a:r>
              <a:rPr lang="en-US" sz="1800" dirty="0">
                <a:latin typeface="Calibri"/>
              </a:rPr>
              <a:t> a = 10;</a:t>
            </a:r>
          </a:p>
          <a:p>
            <a:r>
              <a:rPr lang="en-US" sz="1800" dirty="0">
                <a:latin typeface="Calibri"/>
              </a:rPr>
              <a:t>   char b = 'a';</a:t>
            </a:r>
          </a:p>
          <a:p>
            <a:r>
              <a:rPr lang="en-US" sz="1800" dirty="0">
                <a:latin typeface="Calibri"/>
              </a:rPr>
              <a:t>   a = b + a;</a:t>
            </a:r>
          </a:p>
          <a:p>
            <a:r>
              <a:rPr lang="en-US" sz="1800" dirty="0">
                <a:latin typeface="Calibri"/>
              </a:rPr>
              <a:t>   float c = a + 1.1;</a:t>
            </a:r>
          </a:p>
          <a:p>
            <a:r>
              <a:rPr lang="en-US" sz="1800" dirty="0">
                <a:latin typeface="Calibri"/>
              </a:rPr>
              <a:t>   </a:t>
            </a:r>
            <a:r>
              <a:rPr lang="en-US" sz="1800" dirty="0" err="1">
                <a:latin typeface="Calibri"/>
              </a:rPr>
              <a:t>cout</a:t>
            </a:r>
            <a:r>
              <a:rPr lang="en-US" sz="1800" dirty="0">
                <a:latin typeface="Calibri"/>
              </a:rPr>
              <a:t> &lt;&lt; "a : " &lt;&lt; a &lt;&lt; "\</a:t>
            </a:r>
            <a:r>
              <a:rPr lang="en-US" sz="1800" dirty="0" err="1">
                <a:latin typeface="Calibri"/>
              </a:rPr>
              <a:t>nb</a:t>
            </a:r>
            <a:r>
              <a:rPr lang="en-US" sz="1800" dirty="0">
                <a:latin typeface="Calibri"/>
              </a:rPr>
              <a:t> : " &lt;&lt; b &lt;&lt; "\</a:t>
            </a:r>
            <a:r>
              <a:rPr lang="en-US" sz="1800" dirty="0" err="1">
                <a:latin typeface="Calibri"/>
              </a:rPr>
              <a:t>nc</a:t>
            </a:r>
            <a:r>
              <a:rPr lang="en-US" sz="1800" dirty="0">
                <a:latin typeface="Calibri"/>
              </a:rPr>
              <a:t> : " &lt;&lt; c;</a:t>
            </a:r>
          </a:p>
          <a:p>
            <a:r>
              <a:rPr lang="en-US" sz="1800" dirty="0">
                <a:latin typeface="Calibri"/>
              </a:rPr>
              <a:t>}
  </a:t>
            </a: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U</a:t>
            </a:r>
            <a:r>
              <a:rPr lang="en" sz="2400" b="1" dirty="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TextBox 2"/>
          <p:cNvSpPr txBox="1"/>
          <p:nvPr/>
        </p:nvSpPr>
        <p:spPr>
          <a:xfrm>
            <a:off x="94468" y="1034758"/>
            <a:ext cx="867727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err="1">
                <a:latin typeface="Calibri"/>
              </a:rPr>
              <a:t>Bool</a:t>
            </a:r>
            <a:r>
              <a:rPr lang="en-US" sz="1800" dirty="0">
                <a:latin typeface="Calibri"/>
              </a:rPr>
              <a:t>-&gt; char-&gt; short </a:t>
            </a:r>
            <a:r>
              <a:rPr lang="en-US" sz="1800" dirty="0" err="1">
                <a:latin typeface="Calibri"/>
              </a:rPr>
              <a:t>int</a:t>
            </a:r>
            <a:r>
              <a:rPr lang="en-US" sz="1800" dirty="0">
                <a:latin typeface="Calibri"/>
              </a:rPr>
              <a:t>-&gt; </a:t>
            </a:r>
            <a:r>
              <a:rPr lang="en-US" sz="1800" dirty="0" err="1">
                <a:latin typeface="Calibri"/>
              </a:rPr>
              <a:t>int</a:t>
            </a:r>
            <a:r>
              <a:rPr lang="en-US" sz="1800" dirty="0">
                <a:latin typeface="Calibri"/>
              </a:rPr>
              <a:t>-&gt; unsigned </a:t>
            </a:r>
            <a:r>
              <a:rPr lang="en-US" sz="1800" dirty="0" err="1">
                <a:latin typeface="Calibri"/>
              </a:rPr>
              <a:t>int</a:t>
            </a:r>
            <a:r>
              <a:rPr lang="en-US" sz="1800" dirty="0">
                <a:latin typeface="Calibri"/>
              </a:rPr>
              <a:t> -&gt; long-&gt; unsigned-&gt; long </a:t>
            </a:r>
            <a:r>
              <a:rPr lang="en-US" sz="1800" dirty="0" err="1">
                <a:latin typeface="Calibri"/>
              </a:rPr>
              <a:t>long</a:t>
            </a:r>
            <a:r>
              <a:rPr lang="en-US" sz="1800" dirty="0">
                <a:latin typeface="Calibri"/>
              </a:rPr>
              <a:t> -&gt; float -&gt; double -&gt; long double</a:t>
            </a:r>
          </a:p>
        </p:txBody>
      </p:sp>
      <p:sp>
        <p:nvSpPr>
          <p:cNvPr id="4" name="TextBox 3"/>
          <p:cNvSpPr txBox="1"/>
          <p:nvPr/>
        </p:nvSpPr>
        <p:spPr>
          <a:xfrm>
            <a:off x="5600700" y="1809750"/>
            <a:ext cx="2790825" cy="2893100"/>
          </a:xfrm>
          <a:prstGeom prst="rect">
            <a:avLst/>
          </a:prstGeom>
          <a:noFill/>
          <a:ln>
            <a:solidFill>
              <a:schemeClr val="tx1"/>
            </a:solidFill>
          </a:ln>
          <a:effectLst>
            <a:glow rad="139700">
              <a:schemeClr val="accent3">
                <a:satMod val="175000"/>
                <a:alpha val="40000"/>
              </a:schemeClr>
            </a:glow>
          </a:effectLst>
        </p:spPr>
        <p:txBody>
          <a:bodyPr wrap="square" rtlCol="0">
            <a:spAutoFit/>
          </a:bodyPr>
          <a:lstStyle/>
          <a:p>
            <a:r>
              <a:rPr lang="pt-BR" dirty="0"/>
              <a:t>Output:</a:t>
            </a:r>
          </a:p>
          <a:p>
            <a:endParaRPr lang="pt-BR" dirty="0"/>
          </a:p>
          <a:p>
            <a:r>
              <a:rPr lang="pt-BR" dirty="0"/>
              <a:t>a : 107</a:t>
            </a:r>
          </a:p>
          <a:p>
            <a:r>
              <a:rPr lang="pt-BR" dirty="0"/>
              <a:t>b : a</a:t>
            </a:r>
          </a:p>
          <a:p>
            <a:r>
              <a:rPr lang="pt-BR" dirty="0"/>
              <a:t>c : 108.1</a:t>
            </a:r>
          </a:p>
          <a:p>
            <a:endParaRPr lang="pt-BR" dirty="0"/>
          </a:p>
          <a:p>
            <a:endParaRPr lang="pt-BR" dirty="0"/>
          </a:p>
          <a:p>
            <a:endParaRPr lang="pt-BR" dirty="0"/>
          </a:p>
          <a:p>
            <a:endParaRPr lang="pt-BR" dirty="0"/>
          </a:p>
          <a:p>
            <a:endParaRPr lang="pt-BR" dirty="0"/>
          </a:p>
          <a:p>
            <a:endParaRPr lang="pt-BR" dirty="0"/>
          </a:p>
          <a:p>
            <a:endParaRPr lang="pt-BR" dirty="0"/>
          </a:p>
          <a:p>
            <a:endParaRPr lang="en-IN" dirty="0"/>
          </a:p>
        </p:txBody>
      </p:sp>
    </p:spTree>
    <p:extLst>
      <p:ext uri="{BB962C8B-B14F-4D97-AF65-F5344CB8AC3E}">
        <p14:creationId xmlns:p14="http://schemas.microsoft.com/office/powerpoint/2010/main" val="407390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pPr>
              <a:lnSpc>
                <a:spcPct val="150000"/>
              </a:lnSpc>
            </a:pPr>
            <a:r>
              <a:rPr lang="en-US" sz="1800" dirty="0">
                <a:latin typeface="Calibri"/>
                <a:cs typeface="Calibri"/>
              </a:rPr>
              <a:t>In implicit conversion example given here, a is </a:t>
            </a:r>
            <a:r>
              <a:rPr lang="en-US" sz="1800" dirty="0" err="1">
                <a:latin typeface="Calibri"/>
                <a:cs typeface="Calibri"/>
              </a:rPr>
              <a:t>int</a:t>
            </a:r>
            <a:r>
              <a:rPr lang="en-US" sz="1800" dirty="0">
                <a:latin typeface="Calibri"/>
                <a:cs typeface="Calibri"/>
              </a:rPr>
              <a:t> type. When variable b is added to variable a (a=</a:t>
            </a:r>
            <a:r>
              <a:rPr lang="en-US" sz="1800" dirty="0" err="1">
                <a:latin typeface="Calibri"/>
                <a:cs typeface="Calibri"/>
              </a:rPr>
              <a:t>b+a</a:t>
            </a:r>
            <a:r>
              <a:rPr lang="en-US" sz="1800" dirty="0">
                <a:latin typeface="Calibri"/>
                <a:cs typeface="Calibri"/>
              </a:rPr>
              <a:t>), the ASCII value of variable b which is 97 is considered and added to 10 giving 107 in variable ‘a’. Here char is automatically upgraded to consider its </a:t>
            </a:r>
            <a:r>
              <a:rPr lang="en-US" sz="1800" dirty="0" err="1">
                <a:latin typeface="Calibri"/>
                <a:cs typeface="Calibri"/>
              </a:rPr>
              <a:t>int</a:t>
            </a:r>
            <a:r>
              <a:rPr lang="en-US" sz="1800" dirty="0">
                <a:latin typeface="Calibri"/>
                <a:cs typeface="Calibri"/>
              </a:rPr>
              <a:t> value (</a:t>
            </a:r>
            <a:r>
              <a:rPr lang="en-US" sz="1800" dirty="0" err="1">
                <a:latin typeface="Calibri"/>
                <a:cs typeface="Calibri"/>
              </a:rPr>
              <a:t>datatype</a:t>
            </a:r>
            <a:r>
              <a:rPr lang="en-US" sz="1800" dirty="0">
                <a:latin typeface="Calibri"/>
                <a:cs typeface="Calibri"/>
              </a:rPr>
              <a:t> of largest variable) .</a:t>
            </a:r>
          </a:p>
          <a:p>
            <a:pPr>
              <a:lnSpc>
                <a:spcPct val="150000"/>
              </a:lnSpc>
            </a:pPr>
            <a:r>
              <a:rPr lang="en-US" sz="1800" dirty="0">
                <a:latin typeface="Calibri"/>
                <a:cs typeface="Calibri"/>
              </a:rPr>
              <a:t>Similarly for float, </a:t>
            </a:r>
            <a:r>
              <a:rPr lang="en-US" sz="1800" dirty="0" err="1">
                <a:latin typeface="Calibri"/>
                <a:cs typeface="Calibri"/>
              </a:rPr>
              <a:t>int</a:t>
            </a:r>
            <a:r>
              <a:rPr lang="en-US" sz="1800" dirty="0">
                <a:latin typeface="Calibri"/>
                <a:cs typeface="Calibri"/>
              </a:rPr>
              <a:t> is upgraded to float. So instead of considering value of a as 107, it considers as 107.0, added to 1.1 and then stored the result in C which is float. </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U</a:t>
            </a:r>
            <a:r>
              <a:rPr lang="en" sz="2400" b="1" dirty="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a:p>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val1 = 11000;</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val2 = 35600;</a:t>
            </a:r>
          </a:p>
          <a:p>
            <a:pPr lvl="2">
              <a:lnSpc>
                <a:spcPct val="150000"/>
              </a:lnSpc>
            </a:pPr>
            <a:r>
              <a:rPr lang="en-US" sz="1800" dirty="0">
                <a:latin typeface="Calibri" panose="020F0502020204030204" pitchFamily="34" charset="0"/>
                <a:cs typeface="Calibri" panose="020F0502020204030204" pitchFamily="34" charset="0"/>
              </a:rPr>
              <a:t>    long sum;</a:t>
            </a:r>
          </a:p>
          <a:p>
            <a:pPr lvl="2">
              <a:lnSpc>
                <a:spcPct val="150000"/>
              </a:lnSpc>
            </a:pPr>
            <a:r>
              <a:rPr lang="en-US" sz="1800" dirty="0">
                <a:latin typeface="Calibri" panose="020F0502020204030204" pitchFamily="34" charset="0"/>
                <a:cs typeface="Calibri" panose="020F0502020204030204" pitchFamily="34" charset="0"/>
              </a:rPr>
              <a:t>    sum = val1 + val2;</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cout</a:t>
            </a:r>
            <a:r>
              <a:rPr lang="en-US" sz="1800" dirty="0">
                <a:latin typeface="Calibri" panose="020F0502020204030204" pitchFamily="34" charset="0"/>
                <a:cs typeface="Calibri" panose="020F0502020204030204" pitchFamily="34" charset="0"/>
              </a:rPr>
              <a:t> &lt;&lt; "val1 : " &lt;&lt; val1 &lt;&lt; "\nval2 : " &lt;&lt; val2 &lt;&lt; "\</a:t>
            </a:r>
            <a:r>
              <a:rPr lang="en-US" sz="1800" dirty="0" err="1">
                <a:latin typeface="Calibri" panose="020F0502020204030204" pitchFamily="34" charset="0"/>
                <a:cs typeface="Calibri" panose="020F0502020204030204" pitchFamily="34" charset="0"/>
              </a:rPr>
              <a:t>nsum</a:t>
            </a:r>
            <a:r>
              <a:rPr lang="en-US" sz="1800" dirty="0">
                <a:latin typeface="Calibri" panose="020F0502020204030204" pitchFamily="34" charset="0"/>
                <a:cs typeface="Calibri" panose="020F0502020204030204" pitchFamily="34" charset="0"/>
              </a:rPr>
              <a:t> : " &lt;&lt; sum;</a:t>
            </a:r>
          </a:p>
          <a:p>
            <a:pPr lvl="2">
              <a:lnSpc>
                <a:spcPct val="150000"/>
              </a:lnSpc>
            </a:pPr>
            <a:r>
              <a:rPr lang="en-US" sz="1800" dirty="0">
                <a:latin typeface="Calibri" panose="020F0502020204030204" pitchFamily="34" charset="0"/>
                <a:cs typeface="Calibri" panose="020F0502020204030204" pitchFamily="34" charset="0"/>
              </a:rPr>
              <a:t>}</a:t>
            </a:r>
          </a:p>
          <a:p>
            <a:pPr lvl="2">
              <a:lnSpc>
                <a:spcPct val="150000"/>
              </a:lnSpc>
            </a:pPr>
            <a:r>
              <a:rPr lang="en-US" sz="1800" dirty="0">
                <a:latin typeface="Calibri" panose="020F0502020204030204" pitchFamily="34" charset="0"/>
                <a:cs typeface="Calibri" panose="020F0502020204030204" pitchFamily="34" charset="0"/>
              </a:rPr>
              <a:t>This program will not give an error but simply print the result.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mplicit conversion example 2</a:t>
            </a:r>
          </a:p>
        </p:txBody>
      </p:sp>
    </p:spTree>
    <p:extLst>
      <p:ext uri="{BB962C8B-B14F-4D97-AF65-F5344CB8AC3E}">
        <p14:creationId xmlns:p14="http://schemas.microsoft.com/office/powerpoint/2010/main" val="2338588845"/>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TotalTime>
  <Words>4430</Words>
  <Application>Microsoft Office PowerPoint</Application>
  <PresentationFormat>On-screen Show (16:9)</PresentationFormat>
  <Paragraphs>872</Paragraphs>
  <Slides>67</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Calibri,Sans-Serif</vt:lpstr>
      <vt:lpstr>Trebuchet MS</vt:lpstr>
      <vt:lpstr>Simple Light</vt:lpstr>
      <vt:lpstr>PowerPoint Presentation</vt:lpstr>
      <vt:lpstr>PowerPoint Presentation</vt:lpstr>
      <vt:lpstr>PowerPoint Presentation</vt:lpstr>
      <vt:lpstr>PowerPoint Presentation</vt:lpstr>
      <vt:lpstr>Type conversion</vt:lpstr>
      <vt:lpstr>Type conversion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Roopshree Udaiwal</cp:lastModifiedBy>
  <cp:revision>69</cp:revision>
  <dcterms:modified xsi:type="dcterms:W3CDTF">2021-05-22T10:49:09Z</dcterms:modified>
</cp:coreProperties>
</file>