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5"/>
  </p:notesMasterIdLst>
  <p:sldIdLst>
    <p:sldId id="256" r:id="rId2"/>
    <p:sldId id="311" r:id="rId3"/>
    <p:sldId id="336" r:id="rId4"/>
    <p:sldId id="312" r:id="rId5"/>
    <p:sldId id="321" r:id="rId6"/>
    <p:sldId id="331" r:id="rId7"/>
    <p:sldId id="330" r:id="rId8"/>
    <p:sldId id="332" r:id="rId9"/>
    <p:sldId id="334" r:id="rId10"/>
    <p:sldId id="335" r:id="rId11"/>
    <p:sldId id="344" r:id="rId12"/>
    <p:sldId id="347" r:id="rId13"/>
    <p:sldId id="345" r:id="rId14"/>
    <p:sldId id="346" r:id="rId15"/>
    <p:sldId id="309" r:id="rId16"/>
    <p:sldId id="337" r:id="rId17"/>
    <p:sldId id="338" r:id="rId18"/>
    <p:sldId id="339" r:id="rId19"/>
    <p:sldId id="348" r:id="rId20"/>
    <p:sldId id="340" r:id="rId21"/>
    <p:sldId id="342" r:id="rId22"/>
    <p:sldId id="316" r:id="rId23"/>
    <p:sldId id="272" r:id="rId24"/>
  </p:sldIdLst>
  <p:sldSz cx="9144000" cy="5143500" type="screen16x9"/>
  <p:notesSz cx="6858000" cy="9144000"/>
  <p:embeddedFontLst>
    <p:embeddedFont>
      <p:font typeface="Calibri" pitchFamily="34" charset="0"/>
      <p:regular r:id="rId26"/>
      <p:bold r:id="rId27"/>
      <p:italic r:id="rId28"/>
      <p:boldItalic r:id="rId29"/>
    </p:embeddedFont>
    <p:embeddedFont>
      <p:font typeface="Consolas" pitchFamily="49" charset="0"/>
      <p:regular r:id="rId30"/>
      <p:bold r:id="rId31"/>
      <p:italic r:id="rId32"/>
      <p:boldItalic r:id="rId33"/>
    </p:embeddedFont>
    <p:embeddedFont>
      <p:font typeface="Trebuchet MS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6D807-CCC9-4194-AA7C-43D42408E134}" v="14" dt="2021-01-24T15:51:37.668"/>
    <p1510:client id="{1D827031-0FDB-4118-81BA-80ABF1CA9E14}" v="14" dt="2021-01-18T05:34:10.532"/>
    <p1510:client id="{39509037-2B39-4708-82CD-F0C0CC26B104}" v="277" dt="2021-01-12T06:52:38.457"/>
    <p1510:client id="{3E9574E5-BE2B-4A60-8784-70B87DA9EE13}" v="293" dt="2021-01-22T17:10:13.672"/>
    <p1510:client id="{4090878D-D319-45C3-AD40-3B4F6FD93E4D}" v="206" dt="2021-01-25T05:16:53.612"/>
    <p1510:client id="{59751EE2-E915-412C-BBA9-18ABF5CCEEBA}" v="248" dt="2021-01-19T19:07:17.180"/>
    <p1510:client id="{88E0966D-0821-4501-A0E3-03A6F564B65B}" v="3052" dt="2021-01-17T15:58:03.317"/>
    <p1510:client id="{9C156D09-B980-42AE-B4D4-72C644ADC050}" v="1333" dt="2021-01-18T13:31:52.969"/>
    <p1510:client id="{B80ADEDB-738D-440F-BFD2-F939A19680FF}" v="1026" dt="2021-01-30T10:28:47.941"/>
    <p1510:client id="{B8DC2B14-565A-4F31-AD18-2625B4501B96}" v="120" dt="2021-01-31T05:08:00.758"/>
  </p1510:revLst>
</p1510:revInfo>
</file>

<file path=ppt/tableStyles.xml><?xml version="1.0" encoding="utf-8"?>
<a:tblStyleLst xmlns:a="http://schemas.openxmlformats.org/drawingml/2006/main" def="{7759E882-A8D7-4043-9315-6DD7658B698E}">
  <a:tblStyle styleId="{7759E882-A8D7-4043-9315-6DD7658B698E}" styleName="Table_0"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tcBdr/>
        <a:fill>
          <a:solidFill>
            <a:srgbClr val="D0D0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0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A5A5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A5A5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05555B-C7E0-42E3-AF80-77FF5334DF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39579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6c5f5a607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96c5f5a6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6860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6860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8317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4160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356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798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798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1878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9606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045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6c5f5a607_0_13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96c5f5a60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314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73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1971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6061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905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9572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432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languages/c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3.ntu.edu.sg/home/ehchua/programming/howto/CodeBlocks_HowTo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 MasterMaster  texttext stylesstyles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="" xmlns:a16="http://schemas.microsoft.com/office/drawing/2014/main" id="{B6694CB6-B6E1-4B1A-96F3-D43C0D1F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235" y="1161385"/>
            <a:ext cx="3405963" cy="2820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B2D9052-DA56-4630-BE36-AB8167995E78}"/>
              </a:ext>
            </a:extLst>
          </p:cNvPr>
          <p:cNvSpPr txBox="1"/>
          <p:nvPr/>
        </p:nvSpPr>
        <p:spPr>
          <a:xfrm>
            <a:off x="429142" y="2217806"/>
            <a:ext cx="416796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/>
              <a:t>Practical Lecture </a:t>
            </a:r>
            <a:r>
              <a:rPr lang="en-US" sz="2000" b="1" dirty="0" smtClean="0"/>
              <a:t>2: </a:t>
            </a:r>
            <a:r>
              <a:rPr lang="en-US" sz="2000" dirty="0"/>
              <a:t>Concepts &amp; Basics of C++ Programming</a:t>
            </a:r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Calibri"/>
              </a:rPr>
              <a:t>Write </a:t>
            </a:r>
            <a:r>
              <a:rPr lang="en-US" sz="1800" dirty="0">
                <a:latin typeface="Calibri"/>
              </a:rPr>
              <a:t>a program to print the sum and product of all the number in the given array.</a:t>
            </a:r>
            <a:endParaRPr lang="en-US" sz="1800" dirty="0">
              <a:latin typeface="Calibri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Calibri"/>
              </a:rPr>
              <a:t>Write </a:t>
            </a:r>
            <a:r>
              <a:rPr lang="en-US" sz="1800" dirty="0">
                <a:latin typeface="Calibri"/>
              </a:rPr>
              <a:t>a program to find the greatest number in the array</a:t>
            </a:r>
            <a:r>
              <a:rPr lang="en-US" sz="1800" dirty="0" smtClean="0">
                <a:latin typeface="Calibri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 smtClean="0"/>
              <a:t>Write a program to check whether user entered string is palindrome or not.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Calibri"/>
              </a:rPr>
              <a:t>Write a program to convert decimal number into hexadecimal number (Hint: use switch case and array)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Write a program to find out second maximum and second minimum number from an array.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latin typeface="Calibri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800" dirty="0" smtClean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Practice Questions</a:t>
            </a:r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74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2000" dirty="0"/>
              <a:t> </a:t>
            </a:r>
            <a:r>
              <a:rPr lang="en-US" sz="2000" i="1" dirty="0" smtClean="0"/>
              <a:t>A structure</a:t>
            </a:r>
            <a:r>
              <a:rPr lang="en-US" sz="2000" dirty="0"/>
              <a:t> is a group of </a:t>
            </a:r>
            <a:r>
              <a:rPr lang="en-US" sz="2000" dirty="0" smtClean="0"/>
              <a:t>dissimilar data </a:t>
            </a:r>
            <a:r>
              <a:rPr lang="en-US" sz="2000" dirty="0"/>
              <a:t>elements grouped together under one name. </a:t>
            </a:r>
            <a:endParaRPr lang="en-US" sz="2000" dirty="0" smtClean="0"/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2000" dirty="0" smtClean="0"/>
              <a:t>These </a:t>
            </a:r>
            <a:r>
              <a:rPr lang="en-US" sz="2000" dirty="0"/>
              <a:t>data elements, known as </a:t>
            </a:r>
            <a:r>
              <a:rPr lang="en-US" sz="2000" i="1" dirty="0"/>
              <a:t>members</a:t>
            </a:r>
            <a:r>
              <a:rPr lang="en-US" sz="2000" dirty="0"/>
              <a:t>, can have different types and different lengths. </a:t>
            </a:r>
            <a:endParaRPr lang="e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9690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Calibri"/>
              </a:rPr>
              <a:t>Write </a:t>
            </a:r>
            <a:r>
              <a:rPr lang="en-US" sz="1800" dirty="0">
                <a:latin typeface="Calibri"/>
              </a:rPr>
              <a:t>a </a:t>
            </a:r>
            <a:r>
              <a:rPr lang="en-US" sz="1800" dirty="0" smtClean="0">
                <a:latin typeface="Calibri"/>
              </a:rPr>
              <a:t>program to define a </a:t>
            </a:r>
            <a:r>
              <a:rPr lang="en-US" sz="1800" dirty="0" err="1" smtClean="0">
                <a:latin typeface="Calibri"/>
              </a:rPr>
              <a:t>struct</a:t>
            </a:r>
            <a:r>
              <a:rPr lang="en-US" sz="1800" dirty="0" smtClean="0">
                <a:latin typeface="Calibri"/>
              </a:rPr>
              <a:t> student with data members as following</a:t>
            </a:r>
          </a:p>
          <a:p>
            <a:endParaRPr lang="en-IN" sz="1800" dirty="0"/>
          </a:p>
          <a:p>
            <a:r>
              <a:rPr lang="en-IN" sz="1800" dirty="0"/>
              <a:t>    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rollno</a:t>
            </a:r>
            <a:r>
              <a:rPr lang="en-IN" sz="1800" dirty="0"/>
              <a:t>;</a:t>
            </a:r>
          </a:p>
          <a:p>
            <a:r>
              <a:rPr lang="en-IN" sz="1800" dirty="0"/>
              <a:t>    char name[50];</a:t>
            </a:r>
          </a:p>
          <a:p>
            <a:r>
              <a:rPr lang="en-IN" sz="1800" dirty="0"/>
              <a:t>    char course[10];</a:t>
            </a:r>
          </a:p>
          <a:p>
            <a:r>
              <a:rPr lang="en-IN" sz="1800" dirty="0"/>
              <a:t>    float marks;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Read the data from user and display the entered data.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Homwork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: Write a program to define structure of an employee to record and display employee no, name,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dept,salary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Practice Questions</a:t>
            </a:r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939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2000" dirty="0"/>
              <a:t>Unions allow one portion of memory to be accessed as different data types. </a:t>
            </a:r>
            <a:endParaRPr lang="en-US" sz="2000" dirty="0" smtClean="0"/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2000" dirty="0" smtClean="0"/>
              <a:t>Its </a:t>
            </a:r>
            <a:r>
              <a:rPr lang="en-US" sz="2000" dirty="0"/>
              <a:t>declaration and use is similar to the one of structures, but its functionality is totally </a:t>
            </a:r>
            <a:r>
              <a:rPr lang="en-US" sz="2000" dirty="0" smtClean="0"/>
              <a:t>different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2000" dirty="0"/>
              <a:t>The size of this type is the one of the largest member element. </a:t>
            </a:r>
            <a:endParaRPr lang="en-US" sz="2000" dirty="0" smtClean="0"/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2000" dirty="0" smtClean="0"/>
              <a:t>Modification </a:t>
            </a:r>
            <a:r>
              <a:rPr lang="en-US" sz="2000" dirty="0"/>
              <a:t>of one of the members will affect the value of all of </a:t>
            </a:r>
            <a:r>
              <a:rPr lang="en-US" sz="2000" dirty="0" smtClean="0"/>
              <a:t>them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is not possible to store different values in them in a way that each is independent of the others.</a:t>
            </a:r>
            <a:br>
              <a:rPr lang="en-US" sz="2000" dirty="0"/>
            </a:br>
            <a:endParaRPr lang="e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union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7725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3040" indent="-742680">
              <a:buFont typeface="Arial"/>
              <a:buChar char="•"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Calibri"/>
              </a:rPr>
              <a:t>An enumeration is a user-defined data type that consists of integral constants. </a:t>
            </a:r>
          </a:p>
          <a:p>
            <a:pPr marL="743040" indent="-742680">
              <a:buFont typeface="Arial"/>
              <a:buChar char="•"/>
            </a:pPr>
            <a:endParaRPr lang="en-US" sz="2000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indent="-742680">
              <a:buFont typeface="Arial"/>
              <a:buChar char="•"/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It 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Calibri"/>
              </a:rPr>
              <a:t>is mainly used to assign names to integral constants, the names make a program easy to read and maintain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 marL="743040" indent="-742680">
              <a:buFont typeface="Arial"/>
              <a:buChar char="•"/>
            </a:pPr>
            <a:endParaRPr lang="en-US" sz="1800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indent="-742680">
              <a:buFont typeface="Arial"/>
              <a:buChar char="•"/>
            </a:pPr>
            <a:r>
              <a:rPr lang="en-US" sz="1800" spc="-1" dirty="0" err="1" smtClean="0">
                <a:uFill>
                  <a:solidFill>
                    <a:srgbClr val="FFFFFF"/>
                  </a:solidFill>
                </a:uFill>
                <a:latin typeface="Calibri"/>
              </a:rPr>
              <a:t>enum</a:t>
            </a:r>
            <a:r>
              <a:rPr lang="en-US" sz="18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/>
              </a:rPr>
              <a:t>season { spring, summer, autumn, winter </a:t>
            </a:r>
            <a:r>
              <a:rPr lang="en-US" sz="18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};</a:t>
            </a:r>
          </a:p>
          <a:p>
            <a:pPr marL="343080" indent="-342720">
              <a:buFont typeface="Arial"/>
              <a:buChar char="•"/>
            </a:pPr>
            <a:endParaRPr lang="en-US" sz="1800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lvl="3" indent="-342720">
              <a:buFont typeface="Arial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      And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/>
              </a:rPr>
              <a:t>, spring, summer and winter are values of type season.</a:t>
            </a:r>
          </a:p>
          <a:p>
            <a:pPr marL="360"/>
            <a:r>
              <a:rPr lang="en-US" sz="18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</a:p>
          <a:p>
            <a:pPr marL="343080" indent="-342720">
              <a:buFont typeface="Arial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     By 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/>
              </a:rPr>
              <a:t>default, spring is 0, summer is 1 and so on.</a:t>
            </a:r>
          </a:p>
          <a:p>
            <a:pPr marL="360"/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</a:p>
          <a:p>
            <a:pPr marL="343080" indent="-342720">
              <a:buFont typeface="Arial"/>
              <a:buChar char="•"/>
            </a:pPr>
            <a:r>
              <a:rPr lang="en-US" sz="18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      You 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/>
              </a:rPr>
              <a:t>can change the default value of an </a:t>
            </a:r>
            <a:r>
              <a:rPr lang="en-US" sz="1800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enum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/>
              </a:rPr>
              <a:t> element during declaration (if necessary).</a:t>
            </a:r>
          </a:p>
          <a:p>
            <a:r>
              <a:rPr lang="en-US" sz="11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r>
              <a:rPr lang="en-US" sz="1800" spc="-1" dirty="0" err="1" smtClean="0">
                <a:uFill>
                  <a:solidFill>
                    <a:srgbClr val="FFFFFF"/>
                  </a:solidFill>
                </a:uFill>
                <a:latin typeface="Calibri"/>
              </a:rPr>
              <a:t>enum</a:t>
            </a:r>
            <a:r>
              <a:rPr lang="en-US" sz="18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/>
              </a:rPr>
              <a:t>season { spring = 0, summer = 4, autumn = 8, winter = 12 };</a:t>
            </a:r>
          </a:p>
          <a:p>
            <a:endParaRPr lang="en-US" sz="1800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indent="-742680">
              <a:buFont typeface="Arial"/>
              <a:buChar char="•"/>
            </a:pPr>
            <a:endParaRPr lang="en-US" sz="1800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indent="-742680">
              <a:buFont typeface="Arial"/>
              <a:buChar char="•"/>
            </a:pPr>
            <a:endParaRPr lang="en-US" sz="1800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indent="-742680"/>
            <a:endParaRPr lang="en-US" sz="1800" spc="-1" dirty="0"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enum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5282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b="1" dirty="0">
              <a:latin typeface="Calibr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/>
              </a:rPr>
              <a:t>Why functions: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/>
              </a:rPr>
              <a:t>Definition: A </a:t>
            </a:r>
            <a:r>
              <a:rPr lang="en-US" sz="1800" dirty="0">
                <a:latin typeface="Calibri"/>
              </a:rPr>
              <a:t>function is block of code which is used to perform a particular </a:t>
            </a:r>
            <a:r>
              <a:rPr lang="en-US" sz="1800" dirty="0" smtClean="0">
                <a:latin typeface="Calibri"/>
              </a:rPr>
              <a:t>task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 smtClean="0">
              <a:latin typeface="Calibr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/>
              </a:rPr>
              <a:t>Makes code simple</a:t>
            </a:r>
            <a:r>
              <a:rPr lang="en-US" sz="1800" dirty="0">
                <a:latin typeface="Calibri"/>
              </a:rPr>
              <a:t>, readable and reusable.</a:t>
            </a: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038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2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D8E21BB-AC8D-4832-9836-04AA3F9F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086" y="866145"/>
            <a:ext cx="53435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67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#include &lt;</a:t>
            </a:r>
            <a:r>
              <a:rPr lang="en-US" sz="1800" dirty="0" err="1">
                <a:latin typeface="Calibri"/>
              </a:rPr>
              <a:t>iostream</a:t>
            </a:r>
            <a:r>
              <a:rPr lang="en-US" sz="1800" dirty="0">
                <a:latin typeface="Calibri"/>
              </a:rPr>
              <a:t>&gt;</a:t>
            </a:r>
            <a:endParaRPr lang="en-US" dirty="0"/>
          </a:p>
          <a:p>
            <a:r>
              <a:rPr lang="en-US" sz="1800" dirty="0">
                <a:latin typeface="Calibri"/>
              </a:rPr>
              <a:t>#include &lt;</a:t>
            </a:r>
            <a:r>
              <a:rPr lang="en-US" sz="1800" dirty="0" err="1">
                <a:latin typeface="Calibri"/>
              </a:rPr>
              <a:t>cmath</a:t>
            </a:r>
            <a:r>
              <a:rPr lang="en-US" sz="1800" dirty="0">
                <a:latin typeface="Calibri"/>
              </a:rPr>
              <a:t>&gt;</a:t>
            </a:r>
          </a:p>
          <a:p>
            <a:r>
              <a:rPr lang="en-US" sz="1800" dirty="0">
                <a:latin typeface="Calibri"/>
              </a:rPr>
              <a:t>using namespace </a:t>
            </a:r>
            <a:r>
              <a:rPr lang="en-US" sz="1800" dirty="0" err="1">
                <a:latin typeface="Calibri"/>
              </a:rPr>
              <a:t>std</a:t>
            </a:r>
            <a:r>
              <a:rPr lang="en-US" sz="1800" dirty="0">
                <a:latin typeface="Calibri"/>
              </a:rPr>
              <a:t>;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 err="1">
                <a:latin typeface="Calibri"/>
              </a:rPr>
              <a:t>int</a:t>
            </a:r>
            <a:r>
              <a:rPr lang="en-US" sz="1800" dirty="0">
                <a:latin typeface="Calibri"/>
              </a:rPr>
              <a:t> main() {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double </a:t>
            </a:r>
            <a:r>
              <a:rPr lang="en-US" sz="1800" dirty="0" err="1">
                <a:latin typeface="Calibri"/>
              </a:rPr>
              <a:t>num</a:t>
            </a:r>
            <a:r>
              <a:rPr lang="en-US" sz="1800" dirty="0">
                <a:latin typeface="Calibri"/>
              </a:rPr>
              <a:t>, </a:t>
            </a:r>
            <a:r>
              <a:rPr lang="en-US" sz="1800" dirty="0" err="1">
                <a:latin typeface="Calibri"/>
              </a:rPr>
              <a:t>squareRoot</a:t>
            </a:r>
            <a:r>
              <a:rPr lang="en-US" sz="1800" dirty="0">
                <a:latin typeface="Calibri"/>
              </a:rPr>
              <a:t>;</a:t>
            </a:r>
          </a:p>
          <a:p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 &lt;&lt; "Enter number: ";</a:t>
            </a:r>
          </a:p>
          <a:p>
            <a:r>
              <a:rPr lang="en-US" sz="1800" dirty="0" err="1">
                <a:latin typeface="Calibri"/>
              </a:rPr>
              <a:t>cin</a:t>
            </a:r>
            <a:r>
              <a:rPr lang="en-US" sz="1800" dirty="0">
                <a:latin typeface="Calibri"/>
              </a:rPr>
              <a:t> &gt;&gt; </a:t>
            </a:r>
            <a:r>
              <a:rPr lang="en-US" sz="1800" dirty="0" err="1">
                <a:latin typeface="Calibri"/>
              </a:rPr>
              <a:t>num</a:t>
            </a:r>
            <a:r>
              <a:rPr lang="en-US" sz="1800" dirty="0">
                <a:latin typeface="Calibri"/>
              </a:rPr>
              <a:t>;</a:t>
            </a:r>
          </a:p>
          <a:p>
            <a:r>
              <a:rPr lang="en-US" sz="1800" dirty="0" err="1">
                <a:latin typeface="Calibri"/>
              </a:rPr>
              <a:t>squareRoot</a:t>
            </a:r>
            <a:r>
              <a:rPr lang="en-US" sz="1800" dirty="0">
                <a:latin typeface="Calibri"/>
              </a:rPr>
              <a:t> = </a:t>
            </a:r>
            <a:r>
              <a:rPr lang="en-US" sz="1800" dirty="0" err="1">
                <a:latin typeface="Calibri"/>
              </a:rPr>
              <a:t>sqrt</a:t>
            </a:r>
            <a:r>
              <a:rPr lang="en-US" sz="1800" dirty="0">
                <a:latin typeface="Calibri"/>
              </a:rPr>
              <a:t>(</a:t>
            </a:r>
            <a:r>
              <a:rPr lang="en-US" sz="1800" dirty="0" err="1">
                <a:latin typeface="Calibri"/>
              </a:rPr>
              <a:t>num</a:t>
            </a:r>
            <a:r>
              <a:rPr lang="en-US" sz="1800" dirty="0">
                <a:latin typeface="Calibri"/>
              </a:rPr>
              <a:t>);</a:t>
            </a:r>
          </a:p>
          <a:p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 &lt;&lt; "The square root of " &lt;&lt; </a:t>
            </a:r>
            <a:r>
              <a:rPr lang="en-US" sz="1800" dirty="0" err="1">
                <a:latin typeface="Calibri"/>
              </a:rPr>
              <a:t>num</a:t>
            </a:r>
            <a:r>
              <a:rPr lang="en-US" sz="1800" dirty="0">
                <a:latin typeface="Calibri"/>
              </a:rPr>
              <a:t> &lt;&lt; " is: " &lt;&lt; </a:t>
            </a:r>
            <a:r>
              <a:rPr lang="en-US" sz="1800" dirty="0" err="1">
                <a:latin typeface="Calibri"/>
              </a:rPr>
              <a:t>squareRoot</a:t>
            </a:r>
            <a:r>
              <a:rPr lang="en-US" sz="1800" dirty="0">
                <a:latin typeface="Calibri"/>
              </a:rPr>
              <a:t>;</a:t>
            </a:r>
          </a:p>
          <a:p>
            <a:r>
              <a:rPr lang="en-US" sz="1800" dirty="0">
                <a:latin typeface="Calibri"/>
              </a:rPr>
              <a:t>return 0;</a:t>
            </a:r>
          </a:p>
          <a:p>
            <a:r>
              <a:rPr lang="en-US" sz="1800" dirty="0">
                <a:latin typeface="Calibri"/>
              </a:rPr>
              <a:t>}</a:t>
            </a:r>
            <a:endParaRPr lang="en-US" dirty="0">
              <a:latin typeface="Calibri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>
                <a:solidFill>
                  <a:srgbClr val="FFFFFF"/>
                </a:solidFill>
                <a:latin typeface="Calibri"/>
                <a:cs typeface="Calibri"/>
              </a:rPr>
              <a:t>Build In  Function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454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buSzPts val="2400"/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Steps to call function</a:t>
            </a:r>
          </a:p>
          <a:p>
            <a:pPr marL="419100" lvl="4" indent="-342900">
              <a:buSzPts val="2400"/>
              <a:buFont typeface="Arial" pitchFamily="34" charset="0"/>
              <a:buChar char="•"/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 prototype</a:t>
            </a:r>
          </a:p>
          <a:p>
            <a:pPr marL="419100" lvl="2" indent="-342900">
              <a:buSzPts val="2400"/>
              <a:buFont typeface="Arial" pitchFamily="34" charset="0"/>
              <a:buChar char="•"/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 call</a:t>
            </a:r>
          </a:p>
          <a:p>
            <a:pPr marL="419100" lvl="2" indent="-342900">
              <a:buSzPts val="2400"/>
              <a:buFont typeface="Arial" pitchFamily="34" charset="0"/>
              <a:buChar char="•"/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 definition</a:t>
            </a:r>
          </a:p>
          <a:p>
            <a:pPr marL="76200" lvl="2">
              <a:buSzPts val="2400"/>
            </a:pPr>
            <a:endParaRPr lang="en-IN" sz="2000" dirty="0"/>
          </a:p>
          <a:p>
            <a:pPr lvl="7"/>
            <a:r>
              <a:rPr lang="en-IN" sz="2000" dirty="0"/>
              <a:t>	</a:t>
            </a:r>
            <a:endParaRPr lang="e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>
                <a:solidFill>
                  <a:srgbClr val="FFFFFF"/>
                </a:solidFill>
                <a:latin typeface="Calibri"/>
                <a:cs typeface="Calibri"/>
              </a:rPr>
              <a:t>User Defined Function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456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buSzPts val="2400"/>
              <a:buFont typeface="Arial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Ways to invoke function</a:t>
            </a:r>
          </a:p>
          <a:p>
            <a:pPr lvl="8"/>
            <a:r>
              <a:rPr lang="en-IN" sz="2000" dirty="0"/>
              <a:t>	1.accept input and return output</a:t>
            </a:r>
          </a:p>
          <a:p>
            <a:pPr lvl="7"/>
            <a:r>
              <a:rPr lang="en-IN" sz="2000" dirty="0"/>
              <a:t>	</a:t>
            </a:r>
            <a:r>
              <a:rPr lang="en-IN" sz="2000" dirty="0"/>
              <a:t>	</a:t>
            </a: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/>
              <a:t>sum(</a:t>
            </a:r>
            <a:r>
              <a:rPr lang="en-IN" sz="2000" dirty="0" err="1"/>
              <a:t>int</a:t>
            </a:r>
            <a:r>
              <a:rPr lang="en-IN" sz="2000" dirty="0"/>
              <a:t> , </a:t>
            </a:r>
            <a:r>
              <a:rPr lang="en-IN" sz="2000" dirty="0" err="1"/>
              <a:t>int</a:t>
            </a:r>
            <a:r>
              <a:rPr lang="en-IN" sz="2000" dirty="0"/>
              <a:t> );</a:t>
            </a:r>
          </a:p>
          <a:p>
            <a:pPr lvl="7"/>
            <a:r>
              <a:rPr lang="en-IN" sz="2000" dirty="0"/>
              <a:t>	</a:t>
            </a:r>
            <a:endParaRPr lang="en-IN" sz="2000" dirty="0" smtClean="0"/>
          </a:p>
          <a:p>
            <a:pPr lvl="7"/>
            <a:r>
              <a:rPr lang="en-IN" sz="2000" dirty="0"/>
              <a:t>	</a:t>
            </a:r>
            <a:r>
              <a:rPr lang="en-IN" sz="2000" dirty="0" smtClean="0"/>
              <a:t>2</a:t>
            </a:r>
            <a:r>
              <a:rPr lang="en-IN" sz="2000" dirty="0"/>
              <a:t>. accept input and no output </a:t>
            </a:r>
          </a:p>
          <a:p>
            <a:pPr lvl="7"/>
            <a:r>
              <a:rPr lang="en-IN" sz="2000" dirty="0"/>
              <a:t>		void sum (</a:t>
            </a:r>
            <a:r>
              <a:rPr lang="en-IN" sz="2000" dirty="0" err="1"/>
              <a:t>int</a:t>
            </a:r>
            <a:r>
              <a:rPr lang="en-IN" sz="2000" dirty="0"/>
              <a:t> , </a:t>
            </a:r>
            <a:r>
              <a:rPr lang="en-IN" sz="2000" dirty="0" err="1"/>
              <a:t>int</a:t>
            </a:r>
            <a:r>
              <a:rPr lang="en-IN" sz="2000" dirty="0"/>
              <a:t>);</a:t>
            </a:r>
          </a:p>
          <a:p>
            <a:pPr marL="76200" lvl="5">
              <a:buSzPts val="2400"/>
            </a:pPr>
            <a:r>
              <a:rPr lang="en-IN" sz="2000" dirty="0"/>
              <a:t>	</a:t>
            </a:r>
            <a:endParaRPr lang="en-IN" sz="2000" dirty="0" smtClean="0"/>
          </a:p>
          <a:p>
            <a:pPr marL="76200" lvl="5">
              <a:buSzPts val="2400"/>
            </a:pPr>
            <a:r>
              <a:rPr lang="en-IN" sz="2000" dirty="0"/>
              <a:t>	</a:t>
            </a:r>
            <a:r>
              <a:rPr lang="en-IN" sz="2000" dirty="0" smtClean="0"/>
              <a:t>3</a:t>
            </a:r>
            <a:r>
              <a:rPr lang="en-IN" sz="2000" dirty="0"/>
              <a:t>. no input and return output</a:t>
            </a:r>
          </a:p>
          <a:p>
            <a:pPr lvl="7"/>
            <a:r>
              <a:rPr lang="en-IN" sz="2000" dirty="0"/>
              <a:t>		</a:t>
            </a:r>
            <a:r>
              <a:rPr lang="en-IN" sz="2000" dirty="0" err="1"/>
              <a:t>int</a:t>
            </a:r>
            <a:r>
              <a:rPr lang="en-IN" sz="2000" dirty="0"/>
              <a:t> sum();</a:t>
            </a:r>
          </a:p>
          <a:p>
            <a:pPr lvl="7"/>
            <a:r>
              <a:rPr lang="en-IN" sz="2000" dirty="0"/>
              <a:t>	</a:t>
            </a:r>
            <a:endParaRPr lang="en-IN" sz="2000" dirty="0" smtClean="0"/>
          </a:p>
          <a:p>
            <a:pPr lvl="7"/>
            <a:r>
              <a:rPr lang="en-IN" sz="2000" dirty="0"/>
              <a:t>	</a:t>
            </a:r>
            <a:r>
              <a:rPr lang="en-IN" sz="2000" dirty="0" smtClean="0"/>
              <a:t>4</a:t>
            </a:r>
            <a:r>
              <a:rPr lang="en-IN" sz="2000" dirty="0"/>
              <a:t>. no input but no  output</a:t>
            </a:r>
          </a:p>
          <a:p>
            <a:pPr lvl="7"/>
            <a:r>
              <a:rPr lang="en-IN" sz="2000" dirty="0"/>
              <a:t>		void sum();</a:t>
            </a:r>
          </a:p>
          <a:p>
            <a:pPr lvl="7"/>
            <a:r>
              <a:rPr lang="en-IN" sz="2000" dirty="0"/>
              <a:t>	</a:t>
            </a:r>
            <a:endParaRPr lang="e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>
                <a:solidFill>
                  <a:srgbClr val="FFFFFF"/>
                </a:solidFill>
                <a:latin typeface="Calibri"/>
                <a:cs typeface="Calibri"/>
              </a:rPr>
              <a:t>User Defined Function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42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Let’s take a quick recap of previous lecture</a:t>
            </a:r>
            <a:endParaRPr lang="en" sz="200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cs typeface="Calibri"/>
              </a:rPr>
              <a:t>c</a:t>
            </a:r>
            <a:r>
              <a:rPr lang="en" sz="2000" dirty="0" smtClean="0">
                <a:latin typeface="Calibri"/>
                <a:cs typeface="Calibri"/>
              </a:rPr>
              <a:t>in, cout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 smtClean="0">
                <a:latin typeface="Calibri"/>
                <a:cs typeface="Calibri"/>
              </a:rPr>
              <a:t>Basic Data Types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 smtClean="0">
                <a:latin typeface="Calibri"/>
                <a:cs typeface="Calibri"/>
              </a:rPr>
              <a:t>Loops in C++</a:t>
            </a:r>
            <a:endParaRPr lang="en" sz="2000" dirty="0">
              <a:latin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 Recap</a:t>
            </a:r>
          </a:p>
        </p:txBody>
      </p:sp>
    </p:spTree>
    <p:extLst>
      <p:ext uri="{BB962C8B-B14F-4D97-AF65-F5344CB8AC3E}">
        <p14:creationId xmlns:p14="http://schemas.microsoft.com/office/powerpoint/2010/main" val="3353681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Define a function that returns the product of two numbers entered by user.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 Write a program to print the circumference and area of a circle of radius entered by user by defining your own function.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A person is </a:t>
            </a:r>
            <a:r>
              <a:rPr lang="en-US" sz="1800" dirty="0" err="1">
                <a:latin typeface="Calibri"/>
              </a:rPr>
              <a:t>elligible</a:t>
            </a:r>
            <a:r>
              <a:rPr lang="en-US" sz="1800" dirty="0">
                <a:latin typeface="Calibri"/>
              </a:rPr>
              <a:t> to vote if his/her age is greater than or equal to 18. Define a function to find out if he/she is </a:t>
            </a:r>
            <a:r>
              <a:rPr lang="en-US" sz="1800" dirty="0" err="1">
                <a:latin typeface="Calibri"/>
              </a:rPr>
              <a:t>elligible</a:t>
            </a:r>
            <a:r>
              <a:rPr lang="en-US" sz="1800" dirty="0">
                <a:latin typeface="Calibri"/>
              </a:rPr>
              <a:t> to vote</a:t>
            </a:r>
            <a:r>
              <a:rPr lang="en-US" sz="1800" dirty="0" smtClean="0">
                <a:latin typeface="Calibri"/>
              </a:rPr>
              <a:t>.</a:t>
            </a:r>
          </a:p>
          <a:p>
            <a:pPr marL="285750" indent="-285750">
              <a:buChar char="•"/>
            </a:pPr>
            <a:endParaRPr lang="en-US" sz="1800" dirty="0">
              <a:latin typeface="Calibri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>
                <a:solidFill>
                  <a:srgbClr val="FFFFFF"/>
                </a:solidFill>
                <a:latin typeface="Calibri"/>
                <a:cs typeface="Calibri"/>
              </a:rPr>
              <a:t>Practice Questions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86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Char char="•"/>
            </a:pPr>
            <a:r>
              <a:rPr lang="en-US" dirty="0"/>
              <a:t>C++ Program to Check Armstrong </a:t>
            </a:r>
            <a:r>
              <a:rPr lang="en-US" dirty="0" smtClean="0"/>
              <a:t>Number using function . Function accepts a number and returns </a:t>
            </a:r>
            <a:r>
              <a:rPr lang="en-US" dirty="0" err="1" smtClean="0"/>
              <a:t>boolean</a:t>
            </a:r>
            <a:r>
              <a:rPr lang="en-US" dirty="0" smtClean="0"/>
              <a:t> value (</a:t>
            </a:r>
            <a:r>
              <a:rPr lang="en-US" dirty="0" err="1" smtClean="0"/>
              <a:t>int</a:t>
            </a:r>
            <a:r>
              <a:rPr lang="en-US" dirty="0" smtClean="0"/>
              <a:t> value =1 for true and 0 for false) True/False if </a:t>
            </a:r>
            <a:r>
              <a:rPr lang="en-US" dirty="0" err="1" smtClean="0"/>
              <a:t>armstrong</a:t>
            </a:r>
            <a:r>
              <a:rPr lang="en-US" dirty="0" smtClean="0"/>
              <a:t> number.</a:t>
            </a:r>
            <a:endParaRPr lang="en-US" dirty="0"/>
          </a:p>
          <a:p>
            <a:pPr marL="285750" indent="-285750">
              <a:buChar char="•"/>
            </a:pPr>
            <a:endParaRPr lang="en-US" dirty="0"/>
          </a:p>
          <a:p>
            <a:r>
              <a:rPr lang="en-US" dirty="0"/>
              <a:t>      In the case of an Armstrong number of 3 digits, the sum of cubes of each digit is equal to the number itself.        For example, 153 is an Armstrong number because</a:t>
            </a:r>
          </a:p>
          <a:p>
            <a:pPr marL="285750" indent="-285750">
              <a:buChar char="•"/>
            </a:pPr>
            <a:endParaRPr lang="en-US" dirty="0"/>
          </a:p>
          <a:p>
            <a:r>
              <a:rPr lang="en-US" dirty="0"/>
              <a:t>      </a:t>
            </a:r>
            <a:r>
              <a:rPr lang="en-US" dirty="0">
                <a:latin typeface="Consolas"/>
              </a:rPr>
              <a:t>153 = 1*1*1 + 5*5*5 + 3*3*3 </a:t>
            </a:r>
            <a:endParaRPr lang="en-US" dirty="0"/>
          </a:p>
          <a:p>
            <a:pPr marL="285750" indent="-285750">
              <a:buChar char="•"/>
            </a:pPr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pPr marL="285750" indent="-285750">
              <a:buChar char="•"/>
            </a:pPr>
            <a:endParaRPr lang="en-US" dirty="0"/>
          </a:p>
          <a:p>
            <a:endParaRPr lang="en-US" sz="1800" dirty="0">
              <a:latin typeface="Calibri"/>
              <a:cs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>
                <a:solidFill>
                  <a:srgbClr val="FFFFFF"/>
                </a:solidFill>
                <a:latin typeface="Calibri"/>
                <a:cs typeface="Calibri"/>
              </a:rPr>
              <a:t>Assignment For You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26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21266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 algn="ctr">
              <a:lnSpc>
                <a:spcPct val="150000"/>
              </a:lnSpc>
            </a:pP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ctr">
              <a:lnSpc>
                <a:spcPct val="150000"/>
              </a:lnSpc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Any Questions??</a:t>
            </a:r>
          </a:p>
        </p:txBody>
      </p:sp>
      <p:sp>
        <p:nvSpPr>
          <p:cNvPr id="6" name="Google Shape;99;p19">
            <a:extLst>
              <a:ext uri="{FF2B5EF4-FFF2-40B4-BE49-F238E27FC236}">
                <a16:creationId xmlns="" xmlns:a16="http://schemas.microsoft.com/office/drawing/2014/main" id="{BDBC4846-0EA9-43C8-95E4-8580C5E0873E}"/>
              </a:ext>
            </a:extLst>
          </p:cNvPr>
          <p:cNvSpPr txBox="1">
            <a:spLocks/>
          </p:cNvSpPr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QNA Time</a:t>
            </a:r>
          </a:p>
        </p:txBody>
      </p:sp>
      <p:sp>
        <p:nvSpPr>
          <p:cNvPr id="7" name="Google Shape;65;p15">
            <a:extLst>
              <a:ext uri="{FF2B5EF4-FFF2-40B4-BE49-F238E27FC236}">
                <a16:creationId xmlns="" xmlns:a16="http://schemas.microsoft.com/office/drawing/2014/main" id="{5D8EC841-94C0-4C46-A2DA-6C5E1B4CB5B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51CD21B-D9AD-4F5D-AFDC-FCF0AFB5D828}"/>
              </a:ext>
            </a:extLst>
          </p:cNvPr>
          <p:cNvSpPr txBox="1"/>
          <p:nvPr/>
        </p:nvSpPr>
        <p:spPr>
          <a:xfrm>
            <a:off x="2349796" y="1275909"/>
            <a:ext cx="4432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 Questions ??</a:t>
            </a:r>
          </a:p>
        </p:txBody>
      </p:sp>
    </p:spTree>
    <p:extLst>
      <p:ext uri="{BB962C8B-B14F-4D97-AF65-F5344CB8AC3E}">
        <p14:creationId xmlns:p14="http://schemas.microsoft.com/office/powerpoint/2010/main" val="3146309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EE61776-896A-480D-B02A-BC7D360E5085}"/>
              </a:ext>
            </a:extLst>
          </p:cNvPr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See you guys in next class.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rived data types ( Array, structure,  union, enum, pointer)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Array </a:t>
            </a:r>
            <a:endParaRPr lang="e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  <a:endParaRPr lang="e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Union</a:t>
            </a:r>
            <a:endParaRPr lang="e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Enum 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Pointer(will be covered later in detail)</a:t>
            </a:r>
            <a:endParaRPr lang="e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565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endParaRPr lang="en" dirty="0"/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sz="3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9;p19">
            <a:extLst>
              <a:ext uri="{FF2B5EF4-FFF2-40B4-BE49-F238E27FC236}">
                <a16:creationId xmlns="" xmlns:a16="http://schemas.microsoft.com/office/drawing/2014/main" id="{D68C140F-49EB-4833-A343-7578B682C2CA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</a:p>
          <a:p>
            <a:pPr marL="12700"/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0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/>
          </a:p>
          <a:p>
            <a:endParaRPr lang="en" sz="1600" b="1" dirty="0"/>
          </a:p>
          <a:p>
            <a:endParaRPr lang="en-US" dirty="0"/>
          </a:p>
          <a:p>
            <a:r>
              <a:rPr lang="en" sz="1800" b="1" dirty="0">
                <a:latin typeface="Calibri"/>
              </a:rPr>
              <a:t>On Visual Studio code:-</a:t>
            </a:r>
            <a:r>
              <a:rPr lang="en" sz="1800" b="1" dirty="0">
                <a:latin typeface="Calibri"/>
                <a:hlinkClick r:id="rId3"/>
              </a:rPr>
              <a:t>https://code.visualstudio.com/docs/languages/cpp</a:t>
            </a:r>
            <a:endParaRPr lang="en" sz="1800">
              <a:latin typeface="Calibri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sz="1800">
              <a:latin typeface="Calibri"/>
            </a:endParaRPr>
          </a:p>
          <a:p>
            <a:r>
              <a:rPr lang="en" sz="1800" b="1" dirty="0">
                <a:latin typeface="Calibri"/>
              </a:rPr>
              <a:t>One Code Blocks:-</a:t>
            </a:r>
            <a:r>
              <a:rPr lang="en" sz="1800" b="1" dirty="0">
                <a:latin typeface="Calibri"/>
                <a:hlinkClick r:id="rId4"/>
              </a:rPr>
              <a:t>https://www3.ntu.edu.sg/home/ehchua/programming/howto/CodeBlocks_HowTo.html</a:t>
            </a:r>
            <a:endParaRPr lang="en" sz="1800">
              <a:latin typeface="Calibri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>
              <a:latin typeface="Calibri"/>
            </a:endParaRPr>
          </a:p>
          <a:p>
            <a:endParaRPr lang="en" sz="1600" b="1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75953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/>
              </a:rPr>
              <a:t>Why arrays?</a:t>
            </a:r>
          </a:p>
          <a:p>
            <a:endParaRPr lang="en-US" sz="1800" dirty="0" smtClean="0">
              <a:latin typeface="Calibr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/>
              </a:rPr>
              <a:t>Definition: An </a:t>
            </a:r>
            <a:r>
              <a:rPr lang="en-US" sz="1800" dirty="0">
                <a:latin typeface="Calibri"/>
              </a:rPr>
              <a:t>array is a collection of similar items stored in contiguous memory locations. </a:t>
            </a:r>
            <a:endParaRPr lang="en-US" sz="1800" dirty="0" smtClean="0">
              <a:latin typeface="Calibri"/>
            </a:endParaRPr>
          </a:p>
          <a:p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Array</a:t>
            </a:r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="" xmlns:a16="http://schemas.microsoft.com/office/drawing/2014/main" id="{AC6AB9DC-879A-457F-8EF2-8A1325C2F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75" y="2313227"/>
            <a:ext cx="8570342" cy="280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2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har char="•"/>
            </a:pPr>
            <a:endParaRPr lang="en-US" sz="1800" dirty="0">
              <a:latin typeface="Calibri"/>
            </a:endParaRPr>
          </a:p>
          <a:p>
            <a:pPr marL="342900" indent="-342900">
              <a:buChar char="•"/>
            </a:pPr>
            <a:endParaRPr lang="en-US" sz="1800" dirty="0">
              <a:latin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1800" dirty="0">
                <a:latin typeface="Calibri"/>
              </a:rPr>
              <a:t>Write a program to find the size of all the data types.</a:t>
            </a:r>
          </a:p>
          <a:p>
            <a:endParaRPr lang="en-US" sz="1800" dirty="0">
              <a:latin typeface="Calibri"/>
            </a:endParaRPr>
          </a:p>
          <a:p>
            <a:pPr marL="342900" indent="-342900">
              <a:buChar char="•"/>
            </a:pPr>
            <a:r>
              <a:rPr lang="en-US" sz="1800" dirty="0">
                <a:latin typeface="Calibri"/>
              </a:rPr>
              <a:t>Write a program to check whether a number is prime or not.</a:t>
            </a:r>
            <a:endParaRPr lang="en-US" dirty="0"/>
          </a:p>
          <a:p>
            <a:pPr marL="342900" indent="-342900">
              <a:buChar char="•"/>
            </a:pPr>
            <a:endParaRPr lang="en-US" sz="1800" dirty="0">
              <a:latin typeface="Calibri"/>
            </a:endParaRPr>
          </a:p>
          <a:p>
            <a:pPr marL="342900" indent="-342900">
              <a:buChar char="•"/>
            </a:pPr>
            <a:r>
              <a:rPr lang="en-US" sz="1800" dirty="0">
                <a:latin typeface="Calibri"/>
              </a:rPr>
              <a:t>Write a program to print the greatest among the three numbers entered by the user.</a:t>
            </a:r>
          </a:p>
          <a:p>
            <a:pPr marL="342900" indent="-342900">
              <a:buChar char="•"/>
            </a:pPr>
            <a:endParaRPr lang="en-US" dirty="0"/>
          </a:p>
          <a:p>
            <a:pPr marL="342900" indent="-342900">
              <a:buChar char="•"/>
            </a:pPr>
            <a:r>
              <a:rPr lang="en-US" sz="1800" dirty="0">
                <a:latin typeface="Calibri"/>
              </a:rPr>
              <a:t>Write a program to check whether the year is leap or not.</a:t>
            </a:r>
          </a:p>
          <a:p>
            <a:pPr marL="342900" indent="-342900">
              <a:buChar char="•"/>
            </a:pPr>
            <a:endParaRPr lang="en-US" sz="1800" dirty="0">
              <a:latin typeface="Calibri"/>
            </a:endParaRPr>
          </a:p>
          <a:p>
            <a:endParaRPr lang="en-US" sz="1600" b="1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Practice Question's</a:t>
            </a:r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45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latin typeface="Calibri"/>
              </a:rPr>
              <a:t>Method 1:-</a:t>
            </a:r>
            <a:r>
              <a:rPr lang="en-US" sz="1800" dirty="0">
                <a:latin typeface="Calibri"/>
                <a:cs typeface="Calibri"/>
              </a:rPr>
              <a:t>int </a:t>
            </a:r>
            <a:r>
              <a:rPr lang="en-US" sz="1800" dirty="0" err="1">
                <a:latin typeface="Calibri"/>
                <a:cs typeface="Calibri"/>
              </a:rPr>
              <a:t>arr</a:t>
            </a:r>
            <a:r>
              <a:rPr lang="en-US" sz="1800" dirty="0">
                <a:latin typeface="Calibri"/>
                <a:cs typeface="Calibri"/>
              </a:rPr>
              <a:t>[5];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                   </a:t>
            </a:r>
            <a:r>
              <a:rPr lang="en-US" sz="1800" dirty="0" err="1">
                <a:latin typeface="Calibri"/>
                <a:cs typeface="Calibri"/>
              </a:rPr>
              <a:t>arr</a:t>
            </a:r>
            <a:r>
              <a:rPr lang="en-US" sz="1800" dirty="0">
                <a:latin typeface="Calibri"/>
                <a:cs typeface="Calibri"/>
              </a:rPr>
              <a:t>[0] = 10;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                   </a:t>
            </a:r>
            <a:r>
              <a:rPr lang="en-US" sz="1800" dirty="0" err="1">
                <a:latin typeface="Calibri"/>
                <a:cs typeface="Calibri"/>
              </a:rPr>
              <a:t>arr</a:t>
            </a:r>
            <a:r>
              <a:rPr lang="en-US" sz="1800" dirty="0">
                <a:latin typeface="Calibri"/>
                <a:cs typeface="Calibri"/>
              </a:rPr>
              <a:t>[1] = 20;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                   </a:t>
            </a:r>
            <a:r>
              <a:rPr lang="en-US" sz="1800" dirty="0" err="1">
                <a:latin typeface="Calibri"/>
                <a:cs typeface="Calibri"/>
              </a:rPr>
              <a:t>arr</a:t>
            </a:r>
            <a:r>
              <a:rPr lang="en-US" sz="1800" dirty="0">
                <a:latin typeface="Calibri"/>
                <a:cs typeface="Calibri"/>
              </a:rPr>
              <a:t>[2] = 30;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                   </a:t>
            </a:r>
            <a:r>
              <a:rPr lang="en-US" sz="1800" dirty="0" err="1">
                <a:latin typeface="Calibri"/>
                <a:cs typeface="Calibri"/>
              </a:rPr>
              <a:t>arr</a:t>
            </a:r>
            <a:r>
              <a:rPr lang="en-US" sz="1800" dirty="0">
                <a:latin typeface="Calibri"/>
                <a:cs typeface="Calibri"/>
              </a:rPr>
              <a:t>[3] = 40;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                   </a:t>
            </a:r>
            <a:r>
              <a:rPr lang="en-US" sz="1800" dirty="0" err="1">
                <a:latin typeface="Calibri"/>
                <a:cs typeface="Calibri"/>
              </a:rPr>
              <a:t>arr</a:t>
            </a:r>
            <a:r>
              <a:rPr lang="en-US" sz="1800" dirty="0">
                <a:latin typeface="Calibri"/>
                <a:cs typeface="Calibri"/>
              </a:rPr>
              <a:t>[4] = 50;</a:t>
            </a:r>
            <a:endParaRPr lang="en-US" dirty="0"/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latin typeface="Calibri"/>
              </a:rPr>
              <a:t>Method 2:-</a:t>
            </a:r>
            <a:endParaRPr lang="en-US" b="1" dirty="0"/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                   int </a:t>
            </a:r>
            <a:r>
              <a:rPr lang="en-US" sz="1800" dirty="0" err="1">
                <a:latin typeface="Calibri"/>
              </a:rPr>
              <a:t>arr</a:t>
            </a:r>
            <a:r>
              <a:rPr lang="en-US" sz="1800" dirty="0">
                <a:latin typeface="Calibri"/>
              </a:rPr>
              <a:t>[] = {10, 20, 30, 40, 50};</a:t>
            </a:r>
            <a:endParaRPr lang="en-US"/>
          </a:p>
          <a:p>
            <a:endParaRPr lang="en-US" dirty="0"/>
          </a:p>
          <a:p>
            <a:r>
              <a:rPr lang="en-US" sz="1800" b="1" dirty="0">
                <a:latin typeface="Calibri"/>
              </a:rPr>
              <a:t>Method 3:-</a:t>
            </a:r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                    int </a:t>
            </a:r>
            <a:r>
              <a:rPr lang="en-US" sz="1800" dirty="0" err="1">
                <a:latin typeface="Calibri"/>
              </a:rPr>
              <a:t>arr</a:t>
            </a:r>
            <a:r>
              <a:rPr lang="en-US" sz="1800" dirty="0">
                <a:latin typeface="Calibri"/>
              </a:rPr>
              <a:t>[5] = {10, 20, 30, 40, 50};</a:t>
            </a:r>
            <a:endParaRPr lang="en" sz="180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Declaring array</a:t>
            </a:r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2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#include &lt;iostream&gt;</a:t>
            </a:r>
          </a:p>
          <a:p>
            <a:r>
              <a:rPr lang="en-US" sz="1800" dirty="0">
                <a:latin typeface="Calibri"/>
              </a:rPr>
              <a:t>using namespace std;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int main(){</a:t>
            </a:r>
          </a:p>
          <a:p>
            <a:r>
              <a:rPr lang="en-US" sz="1800" dirty="0">
                <a:latin typeface="Calibri"/>
              </a:rPr>
              <a:t>   int </a:t>
            </a:r>
            <a:r>
              <a:rPr lang="en-US" sz="1800" dirty="0" err="1">
                <a:latin typeface="Calibri"/>
              </a:rPr>
              <a:t>arr</a:t>
            </a:r>
            <a:r>
              <a:rPr lang="en-US" sz="1800" dirty="0">
                <a:latin typeface="Calibri"/>
              </a:rPr>
              <a:t>[] = {11, 22, 33, 44, 55};</a:t>
            </a:r>
          </a:p>
          <a:p>
            <a:r>
              <a:rPr lang="en-US" sz="1800" dirty="0">
                <a:latin typeface="Calibri"/>
              </a:rPr>
              <a:t>   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&lt;&lt;</a:t>
            </a:r>
            <a:r>
              <a:rPr lang="en-US" sz="1800" dirty="0" err="1">
                <a:latin typeface="Calibri"/>
              </a:rPr>
              <a:t>arr</a:t>
            </a:r>
            <a:r>
              <a:rPr lang="en-US" sz="1800" dirty="0">
                <a:latin typeface="Calibri"/>
              </a:rPr>
              <a:t>[0]&lt;&lt;</a:t>
            </a:r>
            <a:r>
              <a:rPr lang="en-US" sz="1800" dirty="0" err="1">
                <a:latin typeface="Calibri"/>
              </a:rPr>
              <a:t>endl</a:t>
            </a:r>
            <a:r>
              <a:rPr lang="en-US" sz="1800" dirty="0">
                <a:latin typeface="Calibri"/>
              </a:rPr>
              <a:t>;</a:t>
            </a:r>
          </a:p>
          <a:p>
            <a:r>
              <a:rPr lang="en-US" sz="1800" dirty="0">
                <a:latin typeface="Calibri"/>
              </a:rPr>
              <a:t>   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&lt;&lt;</a:t>
            </a:r>
            <a:r>
              <a:rPr lang="en-US" sz="1800" dirty="0" err="1">
                <a:latin typeface="Calibri"/>
              </a:rPr>
              <a:t>arr</a:t>
            </a:r>
            <a:r>
              <a:rPr lang="en-US" sz="1800" dirty="0">
                <a:latin typeface="Calibri"/>
              </a:rPr>
              <a:t>[1]&lt;&lt;</a:t>
            </a:r>
            <a:r>
              <a:rPr lang="en-US" sz="1800" dirty="0" err="1">
                <a:latin typeface="Calibri"/>
              </a:rPr>
              <a:t>endl</a:t>
            </a:r>
            <a:r>
              <a:rPr lang="en-US" sz="1800" dirty="0">
                <a:latin typeface="Calibri"/>
              </a:rPr>
              <a:t>;</a:t>
            </a:r>
          </a:p>
          <a:p>
            <a:r>
              <a:rPr lang="en-US" sz="1800" dirty="0">
                <a:latin typeface="Calibri"/>
              </a:rPr>
              <a:t>   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&lt;&lt;</a:t>
            </a:r>
            <a:r>
              <a:rPr lang="en-US" sz="1800" dirty="0" err="1">
                <a:latin typeface="Calibri"/>
              </a:rPr>
              <a:t>arr</a:t>
            </a:r>
            <a:r>
              <a:rPr lang="en-US" sz="1800" dirty="0">
                <a:latin typeface="Calibri"/>
              </a:rPr>
              <a:t>[2]&lt;&lt;</a:t>
            </a:r>
            <a:r>
              <a:rPr lang="en-US" sz="1800" dirty="0" err="1">
                <a:latin typeface="Calibri"/>
              </a:rPr>
              <a:t>endl</a:t>
            </a:r>
            <a:r>
              <a:rPr lang="en-US" sz="1800" dirty="0">
                <a:latin typeface="Calibri"/>
              </a:rPr>
              <a:t>;</a:t>
            </a:r>
          </a:p>
          <a:p>
            <a:r>
              <a:rPr lang="en-US" sz="1800" dirty="0">
                <a:latin typeface="Calibri"/>
              </a:rPr>
              <a:t>   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&lt;&lt;</a:t>
            </a:r>
            <a:r>
              <a:rPr lang="en-US" sz="1800" dirty="0" err="1">
                <a:latin typeface="Calibri"/>
              </a:rPr>
              <a:t>arr</a:t>
            </a:r>
            <a:r>
              <a:rPr lang="en-US" sz="1800" dirty="0">
                <a:latin typeface="Calibri"/>
              </a:rPr>
              <a:t>[3]&lt;&lt;</a:t>
            </a:r>
            <a:r>
              <a:rPr lang="en-US" sz="1800" dirty="0" err="1">
                <a:latin typeface="Calibri"/>
              </a:rPr>
              <a:t>endl</a:t>
            </a:r>
            <a:r>
              <a:rPr lang="en-US" sz="1800" dirty="0">
                <a:latin typeface="Calibri"/>
              </a:rPr>
              <a:t>;</a:t>
            </a:r>
          </a:p>
          <a:p>
            <a:r>
              <a:rPr lang="en-US" sz="1800" dirty="0">
                <a:latin typeface="Calibri"/>
              </a:rPr>
              <a:t>   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&lt;&lt;</a:t>
            </a:r>
            <a:r>
              <a:rPr lang="en-US" sz="1800" dirty="0" err="1">
                <a:latin typeface="Calibri"/>
              </a:rPr>
              <a:t>arr</a:t>
            </a:r>
            <a:r>
              <a:rPr lang="en-US" sz="1800" dirty="0">
                <a:latin typeface="Calibri"/>
              </a:rPr>
              <a:t>[4]&lt;&lt;</a:t>
            </a:r>
            <a:r>
              <a:rPr lang="en-US" sz="1800" dirty="0" err="1">
                <a:latin typeface="Calibri"/>
              </a:rPr>
              <a:t>endl</a:t>
            </a:r>
            <a:r>
              <a:rPr lang="en-US" sz="1800" dirty="0">
                <a:latin typeface="Calibri"/>
              </a:rPr>
              <a:t>;</a:t>
            </a:r>
          </a:p>
          <a:p>
            <a:r>
              <a:rPr lang="en-US" sz="1800" dirty="0">
                <a:latin typeface="Calibri"/>
              </a:rPr>
              <a:t>   return 0;</a:t>
            </a:r>
          </a:p>
          <a:p>
            <a:r>
              <a:rPr lang="en-US" sz="1800" dirty="0">
                <a:latin typeface="Calibri"/>
              </a:rPr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endParaRPr lang="en-US" sz="1600" b="1" dirty="0">
              <a:solidFill>
                <a:srgbClr val="FF0000"/>
              </a:solidFill>
            </a:endParaRPr>
          </a:p>
          <a:p>
            <a:endParaRPr lang="en-US" sz="1600" b="1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Accessing Array</a:t>
            </a:r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9556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625</Words>
  <Application>Microsoft Office PowerPoint</Application>
  <PresentationFormat>On-screen Show (16:9)</PresentationFormat>
  <Paragraphs>216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Trebuchet MS</vt:lpstr>
      <vt:lpstr>Calibri,Sans-Serif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BLACKSTORM</dc:creator>
  <cp:lastModifiedBy>lenovo</cp:lastModifiedBy>
  <cp:revision>1584</cp:revision>
  <dcterms:modified xsi:type="dcterms:W3CDTF">2021-02-04T04:06:14Z</dcterms:modified>
</cp:coreProperties>
</file>