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26"/>
  </p:notesMasterIdLst>
  <p:sldIdLst>
    <p:sldId id="256" r:id="rId2"/>
    <p:sldId id="257" r:id="rId3"/>
    <p:sldId id="258" r:id="rId4"/>
    <p:sldId id="259" r:id="rId5"/>
    <p:sldId id="280" r:id="rId6"/>
    <p:sldId id="351" r:id="rId7"/>
    <p:sldId id="319" r:id="rId8"/>
    <p:sldId id="281" r:id="rId9"/>
    <p:sldId id="352" r:id="rId10"/>
    <p:sldId id="282" r:id="rId11"/>
    <p:sldId id="320" r:id="rId12"/>
    <p:sldId id="354" r:id="rId13"/>
    <p:sldId id="355" r:id="rId14"/>
    <p:sldId id="356" r:id="rId15"/>
    <p:sldId id="357" r:id="rId16"/>
    <p:sldId id="283" r:id="rId17"/>
    <p:sldId id="361" r:id="rId18"/>
    <p:sldId id="322" r:id="rId19"/>
    <p:sldId id="358" r:id="rId20"/>
    <p:sldId id="359" r:id="rId21"/>
    <p:sldId id="360" r:id="rId22"/>
    <p:sldId id="362" r:id="rId23"/>
    <p:sldId id="294" r:id="rId24"/>
    <p:sldId id="295"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30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opshree Udaiwal" userId="59aa14db4ed2b7d1" providerId="LiveId" clId="{CAEBBD15-62D4-42E0-81AF-9B4FA07B8A09}"/>
    <pc:docChg chg="modSld">
      <pc:chgData name="Roopshree Udaiwal" userId="59aa14db4ed2b7d1" providerId="LiveId" clId="{CAEBBD15-62D4-42E0-81AF-9B4FA07B8A09}" dt="2021-05-22T12:10:33.446" v="0" actId="13926"/>
      <pc:docMkLst>
        <pc:docMk/>
      </pc:docMkLst>
      <pc:sldChg chg="modSp mod">
        <pc:chgData name="Roopshree Udaiwal" userId="59aa14db4ed2b7d1" providerId="LiveId" clId="{CAEBBD15-62D4-42E0-81AF-9B4FA07B8A09}" dt="2021-05-22T12:10:33.446" v="0" actId="13926"/>
        <pc:sldMkLst>
          <pc:docMk/>
          <pc:sldMk cId="1468736318" sldId="282"/>
        </pc:sldMkLst>
        <pc:spChg chg="mod">
          <ac:chgData name="Roopshree Udaiwal" userId="59aa14db4ed2b7d1" providerId="LiveId" clId="{CAEBBD15-62D4-42E0-81AF-9B4FA07B8A09}" dt="2021-05-22T12:10:33.446" v="0" actId="13926"/>
          <ac:spMkLst>
            <pc:docMk/>
            <pc:sldMk cId="1468736318" sldId="282"/>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023702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c5f5a607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96c5f5a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5339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0453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6c5f5a607_0_13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96c5f5a60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6040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513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513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5"/>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 sz="1400" dirty="0">
                <a:solidFill>
                  <a:srgbClr val="FFFFFF"/>
                </a:solidFill>
                <a:latin typeface="Trebuchet MS"/>
                <a:ea typeface="Trebuchet MS"/>
                <a:cs typeface="Trebuchet MS"/>
                <a:sym typeface="Trebuchet MS"/>
              </a:rPr>
              <a:t>EditEdit MasterMaster  texttext stylesstyles</a:t>
            </a:r>
            <a:endParaRPr sz="1400" dirty="0">
              <a:latin typeface="Trebuchet MS"/>
              <a:ea typeface="Trebuchet MS"/>
              <a:cs typeface="Trebuchet MS"/>
              <a:sym typeface="Trebuchet MS"/>
            </a:endParaRPr>
          </a:p>
        </p:txBody>
      </p:sp>
      <p:pic>
        <p:nvPicPr>
          <p:cNvPr id="4" name="Picture 3" descr="Logo, company name&#10;&#10;Description automatically generated">
            <a:extLst>
              <a:ext uri="{FF2B5EF4-FFF2-40B4-BE49-F238E27FC236}">
                <a16:creationId xmlns:a16="http://schemas.microsoft.com/office/drawing/2014/main" id="{B6694CB6-B6E1-4B1A-96F3-D43C0D1FAA0B}"/>
              </a:ext>
            </a:extLst>
          </p:cNvPr>
          <p:cNvPicPr>
            <a:picLocks noChangeAspect="1"/>
          </p:cNvPicPr>
          <p:nvPr/>
        </p:nvPicPr>
        <p:blipFill>
          <a:blip r:embed="rId3"/>
          <a:stretch>
            <a:fillRect/>
          </a:stretch>
        </p:blipFill>
        <p:spPr>
          <a:xfrm>
            <a:off x="5225235" y="1161385"/>
            <a:ext cx="3405963" cy="2820729"/>
          </a:xfrm>
          <a:prstGeom prst="rect">
            <a:avLst/>
          </a:prstGeom>
        </p:spPr>
      </p:pic>
      <p:sp>
        <p:nvSpPr>
          <p:cNvPr id="5" name="TextBox 4">
            <a:extLst>
              <a:ext uri="{FF2B5EF4-FFF2-40B4-BE49-F238E27FC236}">
                <a16:creationId xmlns:a16="http://schemas.microsoft.com/office/drawing/2014/main" id="{7B2D9052-DA56-4630-BE36-AB8167995E78}"/>
              </a:ext>
            </a:extLst>
          </p:cNvPr>
          <p:cNvSpPr txBox="1"/>
          <p:nvPr/>
        </p:nvSpPr>
        <p:spPr>
          <a:xfrm>
            <a:off x="429142" y="2217806"/>
            <a:ext cx="4167963" cy="400110"/>
          </a:xfrm>
          <a:prstGeom prst="rect">
            <a:avLst/>
          </a:prstGeom>
          <a:noFill/>
        </p:spPr>
        <p:txBody>
          <a:bodyPr wrap="square" lIns="91440" tIns="45720" rIns="91440" bIns="45720" rtlCol="0" anchor="t">
            <a:spAutoFit/>
          </a:bodyPr>
          <a:lstStyle/>
          <a:p>
            <a:pPr algn="ctr"/>
            <a:r>
              <a:rPr lang="en-US" sz="2000" b="1"/>
              <a:t>Practical Lecture : </a:t>
            </a:r>
            <a:r>
              <a:rPr lang="en-US" sz="2000"/>
              <a:t>Inheritance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a:cs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Types of inheritance</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Google Shape;100;p19"/>
          <p:cNvSpPr txBox="1"/>
          <p:nvPr/>
        </p:nvSpPr>
        <p:spPr>
          <a:xfrm>
            <a:off x="236085" y="823720"/>
            <a:ext cx="8952289" cy="4379804"/>
          </a:xfrm>
          <a:prstGeom prst="rect">
            <a:avLst/>
          </a:prstGeom>
          <a:noFill/>
          <a:ln>
            <a:noFill/>
          </a:ln>
        </p:spPr>
        <p:txBody>
          <a:bodyPr spcFirstLastPara="1" wrap="square" lIns="91425" tIns="91425" rIns="91425" bIns="91425" anchor="t" anchorCtr="0">
            <a:noAutofit/>
          </a:bodyPr>
          <a:lstStyle/>
          <a:p>
            <a:pPr marL="342900" indent="-342900">
              <a:buFont typeface="+mj-lt"/>
              <a:buAutoNum type="arabicPeriod"/>
            </a:pPr>
            <a:r>
              <a:rPr lang="en-US" sz="1800" dirty="0">
                <a:latin typeface="Calibri"/>
              </a:rPr>
              <a:t>Single inheritance :  This is a form of inheritance in which a class inherits only one parent class.  </a:t>
            </a:r>
          </a:p>
          <a:p>
            <a:pPr marL="342900" indent="-342900">
              <a:buFont typeface="+mj-lt"/>
              <a:buAutoNum type="arabicPeriod"/>
            </a:pPr>
            <a:endParaRPr lang="en-US" sz="1800" dirty="0">
              <a:latin typeface="Calibri"/>
            </a:endParaRPr>
          </a:p>
          <a:p>
            <a:pPr marL="342900" indent="-342900">
              <a:buFont typeface="+mj-lt"/>
              <a:buAutoNum type="arabicPeriod"/>
            </a:pPr>
            <a:r>
              <a:rPr lang="en-US" sz="1800" dirty="0">
                <a:latin typeface="Calibri"/>
                <a:ea typeface="Calibri"/>
                <a:cs typeface="Calibri"/>
              </a:rPr>
              <a:t>Multi-level inheritance : In this form of inheritance , a base class is inherited by a derived class, which further becomes base class and inherited by next level derived class and so on</a:t>
            </a:r>
          </a:p>
          <a:p>
            <a:pPr marL="342900" indent="-342900">
              <a:buFont typeface="+mj-lt"/>
              <a:buAutoNum type="arabicPeriod"/>
            </a:pPr>
            <a:endParaRPr lang="en-US" sz="1800" dirty="0">
              <a:latin typeface="Calibri"/>
              <a:ea typeface="Calibri"/>
              <a:cs typeface="Calibri"/>
            </a:endParaRPr>
          </a:p>
          <a:p>
            <a:pPr marL="342900" indent="-342900">
              <a:buFont typeface="+mj-lt"/>
              <a:buAutoNum type="arabicPeriod"/>
            </a:pPr>
            <a:r>
              <a:rPr lang="en-US" sz="1800" dirty="0">
                <a:latin typeface="Calibri"/>
                <a:ea typeface="Calibri"/>
                <a:cs typeface="Calibri"/>
              </a:rPr>
              <a:t>Multiple inheritance : Here  a class inherits more than one parent class. </a:t>
            </a:r>
          </a:p>
          <a:p>
            <a:pPr marL="342900" indent="-342900">
              <a:buFont typeface="+mj-lt"/>
              <a:buAutoNum type="arabicPeriod"/>
            </a:pPr>
            <a:endParaRPr lang="en-US" sz="1800" dirty="0">
              <a:latin typeface="Calibri"/>
              <a:ea typeface="Calibri"/>
              <a:cs typeface="Calibri"/>
            </a:endParaRPr>
          </a:p>
          <a:p>
            <a:pPr marL="342900" indent="-342900">
              <a:buFont typeface="+mj-lt"/>
              <a:buAutoNum type="arabicPeriod"/>
            </a:pPr>
            <a:r>
              <a:rPr lang="en-US" sz="1800" dirty="0">
                <a:latin typeface="Calibri"/>
                <a:ea typeface="Calibri"/>
                <a:cs typeface="Calibri"/>
              </a:rPr>
              <a:t>Hierarchical inheritance:  In this, various child classes inherit a single Parent class. </a:t>
            </a:r>
            <a:endParaRPr lang="en-US" sz="1800" dirty="0">
              <a:latin typeface="Calibri"/>
            </a:endParaRPr>
          </a:p>
          <a:p>
            <a:pPr marL="342900" indent="-342900">
              <a:buFont typeface="+mj-lt"/>
              <a:buAutoNum type="arabicPeriod"/>
            </a:pPr>
            <a:endParaRPr lang="en-US" sz="1800" dirty="0">
              <a:latin typeface="Calibri"/>
            </a:endParaRPr>
          </a:p>
          <a:p>
            <a:pPr marL="342900" indent="-342900">
              <a:buFont typeface="+mj-lt"/>
              <a:buAutoNum type="arabicPeriod"/>
            </a:pPr>
            <a:r>
              <a:rPr lang="en-US" sz="1800" dirty="0">
                <a:highlight>
                  <a:srgbClr val="FFFF00"/>
                </a:highlight>
                <a:latin typeface="Calibri"/>
              </a:rPr>
              <a:t>Hybrid inheritance: It is the combination of  multi-level, multiple and hierarchical inheritance</a:t>
            </a:r>
            <a:r>
              <a:rPr lang="en-US" sz="1800" dirty="0">
                <a:latin typeface="Calibri"/>
              </a:rPr>
              <a:t>. </a:t>
            </a:r>
          </a:p>
          <a:p>
            <a:endParaRPr lang="en-US" sz="1800" dirty="0">
              <a:latin typeface="Calibri"/>
            </a:endParaRPr>
          </a:p>
          <a:p>
            <a:r>
              <a:rPr lang="en-US" sz="1800" b="1" dirty="0">
                <a:latin typeface="Calibri"/>
              </a:rPr>
              <a:t>Note: &lt;Please encourage students to give various real –life examples of all above classes&gt;</a:t>
            </a:r>
          </a:p>
          <a:p>
            <a:pPr marL="342900" indent="-342900">
              <a:buFont typeface="+mj-lt"/>
              <a:buAutoNum type="arabicPeriod"/>
            </a:pPr>
            <a:endParaRPr lang="en-US" sz="1800" b="1" dirty="0">
              <a:latin typeface="Calibri"/>
            </a:endParaRPr>
          </a:p>
          <a:p>
            <a:pPr marL="342900" indent="-342900">
              <a:buFont typeface="+mj-lt"/>
              <a:buAutoNum type="arabicPeriod"/>
            </a:pPr>
            <a:endParaRPr lang="en-US" sz="1800" dirty="0">
              <a:latin typeface="Calibri"/>
            </a:endParaRPr>
          </a:p>
          <a:p>
            <a:pPr marL="342900" indent="-342900">
              <a:buFont typeface="+mj-lt"/>
              <a:buAutoNum type="arabicPeriod"/>
            </a:pPr>
            <a:endParaRPr lang="en-US" sz="1800" dirty="0">
              <a:latin typeface="Calibri"/>
            </a:endParaRPr>
          </a:p>
          <a:p>
            <a:pPr marL="342900" indent="-342900">
              <a:buFont typeface="+mj-lt"/>
              <a:buAutoNum type="arabicPeriod"/>
            </a:pPr>
            <a:endParaRPr lang="en-US" sz="1800" dirty="0">
              <a:latin typeface="Calibri"/>
            </a:endParaRPr>
          </a:p>
          <a:p>
            <a:pPr marL="342900" indent="-342900">
              <a:buFont typeface="+mj-lt"/>
              <a:buAutoNum type="arabicPeriod"/>
            </a:pPr>
            <a:endParaRPr lang="en-US" sz="1800" dirty="0">
              <a:latin typeface="Calibri"/>
            </a:endParaRPr>
          </a:p>
          <a:p>
            <a:pPr marL="342900" indent="-342900">
              <a:buFont typeface="+mj-lt"/>
              <a:buAutoNum type="arabicPeriod"/>
            </a:pPr>
            <a:endParaRPr lang="en-US" sz="1800" dirty="0">
              <a:latin typeface="Calibri"/>
            </a:endParaRPr>
          </a:p>
          <a:p>
            <a:pPr marL="342900" indent="-342900">
              <a:buFont typeface="+mj-lt"/>
              <a:buAutoNum type="arabicPeriod"/>
            </a:pPr>
            <a:endParaRPr lang="en-US" sz="1800" dirty="0">
              <a:latin typeface="Calibri"/>
            </a:endParaRPr>
          </a:p>
          <a:p>
            <a:pPr marL="342900" indent="-342900">
              <a:buFont typeface="+mj-lt"/>
              <a:buAutoNum type="arabicPeriod"/>
            </a:pPr>
            <a:endParaRPr lang="en-US" sz="1800" dirty="0">
              <a:latin typeface="Calibri"/>
            </a:endParaRPr>
          </a:p>
          <a:p>
            <a:pPr marL="342900" indent="-342900">
              <a:buFont typeface="+mj-lt"/>
              <a:buAutoNum type="arabicPeriod"/>
            </a:pPr>
            <a:endParaRPr lang="en-US" sz="1800" dirty="0">
              <a:latin typeface="Calibri"/>
            </a:endParaRPr>
          </a:p>
          <a:p>
            <a:pPr marL="342900" indent="-342900">
              <a:buFont typeface="+mj-lt"/>
              <a:buAutoNum type="arabicPeriod"/>
            </a:pPr>
            <a:endParaRPr lang="en-US" sz="1800" dirty="0">
              <a:latin typeface="Calibri"/>
            </a:endParaRPr>
          </a:p>
          <a:p>
            <a:pPr marL="342900" indent="-342900">
              <a:buFont typeface="+mj-lt"/>
              <a:buAutoNum type="arabicPeriod"/>
            </a:pPr>
            <a:endParaRPr lang="en-US" sz="1800" dirty="0">
              <a:latin typeface="Calibri"/>
            </a:endParaRPr>
          </a:p>
          <a:p>
            <a:pPr marL="342900" indent="-342900">
              <a:buFont typeface="+mj-lt"/>
              <a:buAutoNum type="arabicPeriod"/>
            </a:pPr>
            <a:endParaRPr lang="en-US" sz="1800" dirty="0">
              <a:latin typeface="Calibri"/>
            </a:endParaRPr>
          </a:p>
          <a:p>
            <a:pPr marL="342900" indent="-342900">
              <a:buFont typeface="+mj-lt"/>
              <a:buAutoNum type="arabicPeriod"/>
            </a:pPr>
            <a:endParaRPr lang="en-US" sz="1800" dirty="0">
              <a:latin typeface="Calibri"/>
            </a:endParaRPr>
          </a:p>
          <a:p>
            <a:pPr marL="342900" indent="-342900">
              <a:buFont typeface="+mj-lt"/>
              <a:buAutoNum type="arabicPeriod"/>
            </a:pPr>
            <a:endParaRPr lang="en-US" sz="1800" dirty="0">
              <a:latin typeface="Calibri"/>
            </a:endParaRPr>
          </a:p>
          <a:p>
            <a:pPr marL="342900" indent="-342900">
              <a:buFont typeface="+mj-lt"/>
              <a:buAutoNum type="arabicPeriod"/>
            </a:pPr>
            <a:endParaRPr lang="en-US" sz="1800" dirty="0">
              <a:latin typeface="Calibri"/>
            </a:endParaRPr>
          </a:p>
          <a:p>
            <a:pPr marL="342900" indent="-342900">
              <a:buFont typeface="+mj-lt"/>
              <a:buAutoNum type="arabicPeriod"/>
            </a:pPr>
            <a:endParaRPr lang="en-US" sz="1800" dirty="0">
              <a:latin typeface="Calibri"/>
            </a:endParaRPr>
          </a:p>
        </p:txBody>
      </p:sp>
    </p:spTree>
    <p:extLst>
      <p:ext uri="{BB962C8B-B14F-4D97-AF65-F5344CB8AC3E}">
        <p14:creationId xmlns:p14="http://schemas.microsoft.com/office/powerpoint/2010/main" val="1468736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r>
              <a:rPr lang="en-US" sz="2400" dirty="0">
                <a:latin typeface="Calibri"/>
              </a:rPr>
              <a:t> </a:t>
            </a:r>
            <a:r>
              <a:rPr lang="en-US" sz="2400" dirty="0" err="1">
                <a:latin typeface="Calibri"/>
              </a:rPr>
              <a:t>Eg</a:t>
            </a:r>
            <a:r>
              <a:rPr lang="en-US" sz="2400" dirty="0">
                <a:latin typeface="Calibri"/>
              </a:rPr>
              <a:t>. Parent-child, Animal- Dog,  Fruit - Apple , doctor- pediatrician</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Single Inheritance</a:t>
            </a:r>
            <a:endParaRPr lang="en" sz="2400" b="1" dirty="0">
              <a:solidFill>
                <a:srgbClr val="FFFFFF"/>
              </a:solidFill>
              <a:latin typeface="Calibri" panose="020F0502020204030204" pitchFamily="34" charset="0"/>
              <a:cs typeface="Calibri" panose="020F0502020204030204" pitchFamily="34" charset="0"/>
            </a:endParaRP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8596" t="33621" r="38204" b="39871"/>
          <a:stretch/>
        </p:blipFill>
        <p:spPr bwMode="auto">
          <a:xfrm>
            <a:off x="1103586" y="1032622"/>
            <a:ext cx="6233790" cy="2798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918841" y="2711669"/>
            <a:ext cx="1576552" cy="307777"/>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1635097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r>
              <a:rPr lang="en-US" sz="2400" dirty="0">
                <a:latin typeface="Calibri"/>
              </a:rPr>
              <a:t> </a:t>
            </a:r>
            <a:r>
              <a:rPr lang="en-US" sz="2400" dirty="0" err="1">
                <a:latin typeface="Calibri"/>
              </a:rPr>
              <a:t>Eg</a:t>
            </a:r>
            <a:r>
              <a:rPr lang="en-US" sz="2400" dirty="0">
                <a:latin typeface="Calibri"/>
              </a:rPr>
              <a:t>. </a:t>
            </a:r>
            <a:r>
              <a:rPr lang="en-US" sz="2400" dirty="0">
                <a:latin typeface="Calibri"/>
                <a:ea typeface="Calibri"/>
                <a:cs typeface="Calibri"/>
              </a:rPr>
              <a:t>Grandfather- Father- Child, Vehicle-Car- Audi, Doctor- Orthopedic- </a:t>
            </a:r>
            <a:r>
              <a:rPr lang="en-US" sz="2400" dirty="0" err="1">
                <a:latin typeface="Calibri"/>
                <a:ea typeface="Calibri"/>
                <a:cs typeface="Calibri"/>
              </a:rPr>
              <a:t>KneeSurgeon</a:t>
            </a:r>
            <a:endParaRPr lang="en-US" sz="2400" dirty="0">
              <a:latin typeface="Calibri"/>
              <a:ea typeface="Calibri"/>
              <a:cs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Multi-level Inheritance</a:t>
            </a:r>
            <a:endParaRPr lang="en" sz="2400" b="1" dirty="0">
              <a:solidFill>
                <a:srgbClr val="FFFFFF"/>
              </a:solidFill>
              <a:latin typeface="Calibri" panose="020F0502020204030204" pitchFamily="34" charset="0"/>
              <a:cs typeface="Calibri" panose="020F0502020204030204" pitchFamily="34" charset="0"/>
            </a:endParaRPr>
          </a:p>
        </p:txBody>
      </p:sp>
      <p:sp>
        <p:nvSpPr>
          <p:cNvPr id="2" name="TextBox 1"/>
          <p:cNvSpPr txBox="1"/>
          <p:nvPr/>
        </p:nvSpPr>
        <p:spPr>
          <a:xfrm>
            <a:off x="4918841" y="2711669"/>
            <a:ext cx="1576552" cy="307777"/>
          </a:xfrm>
          <a:prstGeom prst="rect">
            <a:avLst/>
          </a:prstGeom>
          <a:solidFill>
            <a:schemeClr val="bg1"/>
          </a:solidFill>
        </p:spPr>
        <p:txBody>
          <a:bodyPr wrap="square" rtlCol="0">
            <a:spAutoFit/>
          </a:bodyPr>
          <a:lstStyle/>
          <a:p>
            <a:endParaRPr lang="en-IN" dirty="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1867" t="24354" r="38325" b="22845"/>
          <a:stretch/>
        </p:blipFill>
        <p:spPr bwMode="auto">
          <a:xfrm>
            <a:off x="1623848" y="671320"/>
            <a:ext cx="6148551" cy="3719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265683" y="1292767"/>
            <a:ext cx="1844565" cy="307777"/>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1582886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r>
              <a:rPr lang="en-US" sz="2400" dirty="0">
                <a:latin typeface="Calibri"/>
              </a:rPr>
              <a:t> </a:t>
            </a:r>
            <a:r>
              <a:rPr lang="en-US" sz="2400" dirty="0" err="1">
                <a:latin typeface="Calibri"/>
              </a:rPr>
              <a:t>Eg</a:t>
            </a:r>
            <a:r>
              <a:rPr lang="en-US" sz="2400" dirty="0">
                <a:latin typeface="Calibri"/>
              </a:rPr>
              <a:t>. </a:t>
            </a:r>
            <a:r>
              <a:rPr lang="en-US" sz="2400" dirty="0">
                <a:latin typeface="Calibri"/>
                <a:ea typeface="Calibri"/>
                <a:cs typeface="Calibri"/>
              </a:rPr>
              <a:t>Mother, Father- Child ,  student , Teacher- Teaching Assistant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Multiple Inheritance</a:t>
            </a:r>
            <a:endParaRPr lang="en" sz="2400" b="1" dirty="0">
              <a:solidFill>
                <a:srgbClr val="FFFFFF"/>
              </a:solidFill>
              <a:latin typeface="Calibri" panose="020F0502020204030204" pitchFamily="34" charset="0"/>
              <a:cs typeface="Calibri" panose="020F0502020204030204" pitchFamily="34" charset="0"/>
            </a:endParaRPr>
          </a:p>
        </p:txBody>
      </p:sp>
      <p:sp>
        <p:nvSpPr>
          <p:cNvPr id="2" name="TextBox 1"/>
          <p:cNvSpPr txBox="1"/>
          <p:nvPr/>
        </p:nvSpPr>
        <p:spPr>
          <a:xfrm>
            <a:off x="4918841" y="2711669"/>
            <a:ext cx="1576552" cy="307777"/>
          </a:xfrm>
          <a:prstGeom prst="rect">
            <a:avLst/>
          </a:prstGeom>
          <a:solidFill>
            <a:schemeClr val="bg1"/>
          </a:solidFill>
        </p:spPr>
        <p:txBody>
          <a:bodyPr wrap="square" rtlCol="0">
            <a:spAutoFit/>
          </a:bodyPr>
          <a:lstStyle/>
          <a:p>
            <a:endParaRPr lang="en-IN" dirty="0"/>
          </a:p>
        </p:txBody>
      </p:sp>
      <p:sp>
        <p:nvSpPr>
          <p:cNvPr id="3" name="TextBox 2"/>
          <p:cNvSpPr txBox="1"/>
          <p:nvPr/>
        </p:nvSpPr>
        <p:spPr>
          <a:xfrm>
            <a:off x="5265683" y="1292767"/>
            <a:ext cx="1844565" cy="307777"/>
          </a:xfrm>
          <a:prstGeom prst="rect">
            <a:avLst/>
          </a:prstGeom>
          <a:solidFill>
            <a:schemeClr val="bg1"/>
          </a:solidFill>
        </p:spPr>
        <p:txBody>
          <a:bodyPr wrap="square" rtlCol="0">
            <a:spAutoFit/>
          </a:bodyPr>
          <a:lstStyle/>
          <a:p>
            <a:endParaRPr lang="en-IN" dirty="0"/>
          </a:p>
        </p:txBody>
      </p:sp>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5766" t="19197" r="33521" b="52613"/>
          <a:stretch/>
        </p:blipFill>
        <p:spPr bwMode="auto">
          <a:xfrm>
            <a:off x="1671145" y="1130726"/>
            <a:ext cx="6855502" cy="2668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960913" y="1965596"/>
            <a:ext cx="1056290" cy="307777"/>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3385737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r>
              <a:rPr lang="en-US" sz="2400" dirty="0">
                <a:latin typeface="Calibri"/>
              </a:rPr>
              <a:t> </a:t>
            </a:r>
            <a:r>
              <a:rPr lang="en-US" sz="2400" dirty="0" err="1">
                <a:latin typeface="Calibri"/>
              </a:rPr>
              <a:t>Eg</a:t>
            </a:r>
            <a:r>
              <a:rPr lang="en-US" sz="2400" dirty="0">
                <a:latin typeface="Calibri"/>
              </a:rPr>
              <a:t>. </a:t>
            </a:r>
            <a:r>
              <a:rPr lang="en-US" sz="2400" dirty="0">
                <a:latin typeface="Calibri"/>
                <a:ea typeface="Calibri"/>
                <a:cs typeface="Calibri"/>
              </a:rPr>
              <a:t>Animal- Dog, lion, cat </a:t>
            </a:r>
            <a:r>
              <a:rPr lang="en-US" sz="2400" dirty="0" err="1">
                <a:latin typeface="Calibri"/>
                <a:ea typeface="Calibri"/>
                <a:cs typeface="Calibri"/>
              </a:rPr>
              <a:t>etc</a:t>
            </a:r>
            <a:r>
              <a:rPr lang="en-US" sz="2400" dirty="0">
                <a:latin typeface="Calibri"/>
                <a:ea typeface="Calibri"/>
                <a:cs typeface="Calibri"/>
              </a:rPr>
              <a:t>,</a:t>
            </a:r>
          </a:p>
          <a:p>
            <a:r>
              <a:rPr lang="en-US" sz="2400" dirty="0">
                <a:latin typeface="Calibri"/>
                <a:ea typeface="Calibri"/>
                <a:cs typeface="Calibri"/>
              </a:rPr>
              <a:t> Fruit- Apple, Mango </a:t>
            </a:r>
            <a:r>
              <a:rPr lang="en-US" sz="2400" dirty="0" err="1">
                <a:latin typeface="Calibri"/>
                <a:ea typeface="Calibri"/>
                <a:cs typeface="Calibri"/>
              </a:rPr>
              <a:t>etc</a:t>
            </a:r>
            <a:r>
              <a:rPr lang="en-US" sz="2400" dirty="0">
                <a:latin typeface="Calibri"/>
                <a:ea typeface="Calibri"/>
                <a:cs typeface="Calibri"/>
              </a:rPr>
              <a:t>,   </a:t>
            </a:r>
          </a:p>
          <a:p>
            <a:r>
              <a:rPr lang="en-US" sz="2400" dirty="0">
                <a:latin typeface="Calibri"/>
                <a:ea typeface="Calibri"/>
                <a:cs typeface="Calibri"/>
              </a:rPr>
              <a:t> Person- student ,Teacher, scientist, Engineer </a:t>
            </a:r>
            <a:r>
              <a:rPr lang="en-US" sz="2400" dirty="0" err="1">
                <a:latin typeface="Calibri"/>
                <a:ea typeface="Calibri"/>
                <a:cs typeface="Calibri"/>
              </a:rPr>
              <a:t>etc</a:t>
            </a:r>
            <a:endParaRPr lang="en-US" sz="2400" dirty="0">
              <a:latin typeface="Calibri"/>
              <a:ea typeface="Calibri"/>
              <a:cs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Hierarchical Inheritance</a:t>
            </a:r>
            <a:endParaRPr lang="en" sz="2400" b="1" dirty="0">
              <a:solidFill>
                <a:srgbClr val="FFFFFF"/>
              </a:solidFill>
              <a:latin typeface="Calibri" panose="020F0502020204030204" pitchFamily="34" charset="0"/>
              <a:cs typeface="Calibri" panose="020F0502020204030204" pitchFamily="34" charset="0"/>
            </a:endParaRPr>
          </a:p>
        </p:txBody>
      </p:sp>
      <p:sp>
        <p:nvSpPr>
          <p:cNvPr id="2" name="TextBox 1"/>
          <p:cNvSpPr txBox="1"/>
          <p:nvPr/>
        </p:nvSpPr>
        <p:spPr>
          <a:xfrm>
            <a:off x="4918841" y="2711669"/>
            <a:ext cx="1576552" cy="307777"/>
          </a:xfrm>
          <a:prstGeom prst="rect">
            <a:avLst/>
          </a:prstGeom>
          <a:solidFill>
            <a:schemeClr val="bg1"/>
          </a:solidFill>
        </p:spPr>
        <p:txBody>
          <a:bodyPr wrap="square" rtlCol="0">
            <a:spAutoFit/>
          </a:bodyPr>
          <a:lstStyle/>
          <a:p>
            <a:endParaRPr lang="en-IN" dirty="0"/>
          </a:p>
        </p:txBody>
      </p:sp>
      <p:sp>
        <p:nvSpPr>
          <p:cNvPr id="3" name="TextBox 2"/>
          <p:cNvSpPr txBox="1"/>
          <p:nvPr/>
        </p:nvSpPr>
        <p:spPr>
          <a:xfrm>
            <a:off x="5265683" y="1292767"/>
            <a:ext cx="1844565" cy="307777"/>
          </a:xfrm>
          <a:prstGeom prst="rect">
            <a:avLst/>
          </a:prstGeom>
          <a:solidFill>
            <a:schemeClr val="bg1"/>
          </a:solidFill>
        </p:spPr>
        <p:txBody>
          <a:bodyPr wrap="square" rtlCol="0">
            <a:spAutoFit/>
          </a:bodyPr>
          <a:lstStyle/>
          <a:p>
            <a:endParaRPr lang="en-IN" dirty="0"/>
          </a:p>
        </p:txBody>
      </p:sp>
      <p:sp>
        <p:nvSpPr>
          <p:cNvPr id="4" name="TextBox 3"/>
          <p:cNvSpPr txBox="1"/>
          <p:nvPr/>
        </p:nvSpPr>
        <p:spPr>
          <a:xfrm>
            <a:off x="6960913" y="1965596"/>
            <a:ext cx="1056290" cy="307777"/>
          </a:xfrm>
          <a:prstGeom prst="rect">
            <a:avLst/>
          </a:prstGeom>
          <a:solidFill>
            <a:schemeClr val="bg1"/>
          </a:solidFill>
        </p:spPr>
        <p:txBody>
          <a:bodyPr wrap="square" rtlCol="0">
            <a:spAutoFit/>
          </a:bodyPr>
          <a:lstStyle/>
          <a:p>
            <a:endParaRPr lang="en-IN"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4111" y="745586"/>
            <a:ext cx="4080478" cy="3069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7766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r>
              <a:rPr lang="en-US" sz="2400" dirty="0">
                <a:latin typeface="Calibri"/>
              </a:rPr>
              <a:t> </a:t>
            </a:r>
            <a:r>
              <a:rPr lang="en-US" sz="2400" dirty="0" err="1">
                <a:latin typeface="Calibri"/>
              </a:rPr>
              <a:t>Eg:</a:t>
            </a:r>
            <a:r>
              <a:rPr lang="en-US" sz="2400" dirty="0" err="1">
                <a:latin typeface="Calibri"/>
                <a:ea typeface="Calibri"/>
                <a:cs typeface="Calibri"/>
              </a:rPr>
              <a:t>Person</a:t>
            </a:r>
            <a:r>
              <a:rPr lang="en-US" sz="2400" dirty="0">
                <a:latin typeface="Calibri"/>
                <a:ea typeface="Calibri"/>
                <a:cs typeface="Calibri"/>
              </a:rPr>
              <a:t>- student ,Teacher – Teaching Assistant</a:t>
            </a:r>
          </a:p>
          <a:p>
            <a:endParaRPr lang="en-US" sz="2400" dirty="0">
              <a:latin typeface="Calibri"/>
              <a:ea typeface="Calibri"/>
              <a:cs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Hybrid Inheritance</a:t>
            </a:r>
            <a:endParaRPr lang="en" sz="2400" b="1" dirty="0">
              <a:solidFill>
                <a:srgbClr val="FFFFFF"/>
              </a:solidFill>
              <a:latin typeface="Calibri" panose="020F0502020204030204" pitchFamily="34" charset="0"/>
              <a:cs typeface="Calibri" panose="020F0502020204030204" pitchFamily="34" charset="0"/>
            </a:endParaRPr>
          </a:p>
        </p:txBody>
      </p:sp>
      <p:sp>
        <p:nvSpPr>
          <p:cNvPr id="2" name="TextBox 1"/>
          <p:cNvSpPr txBox="1"/>
          <p:nvPr/>
        </p:nvSpPr>
        <p:spPr>
          <a:xfrm>
            <a:off x="4918841" y="2711669"/>
            <a:ext cx="1576552" cy="307777"/>
          </a:xfrm>
          <a:prstGeom prst="rect">
            <a:avLst/>
          </a:prstGeom>
          <a:solidFill>
            <a:schemeClr val="bg1"/>
          </a:solidFill>
        </p:spPr>
        <p:txBody>
          <a:bodyPr wrap="square" rtlCol="0">
            <a:spAutoFit/>
          </a:bodyPr>
          <a:lstStyle/>
          <a:p>
            <a:endParaRPr lang="en-IN" dirty="0"/>
          </a:p>
        </p:txBody>
      </p:sp>
      <p:sp>
        <p:nvSpPr>
          <p:cNvPr id="3" name="TextBox 2"/>
          <p:cNvSpPr txBox="1"/>
          <p:nvPr/>
        </p:nvSpPr>
        <p:spPr>
          <a:xfrm>
            <a:off x="5265683" y="1292767"/>
            <a:ext cx="1844565" cy="307777"/>
          </a:xfrm>
          <a:prstGeom prst="rect">
            <a:avLst/>
          </a:prstGeom>
          <a:solidFill>
            <a:schemeClr val="bg1"/>
          </a:solidFill>
        </p:spPr>
        <p:txBody>
          <a:bodyPr wrap="square" rtlCol="0">
            <a:spAutoFit/>
          </a:bodyPr>
          <a:lstStyle/>
          <a:p>
            <a:endParaRPr lang="en-IN" dirty="0"/>
          </a:p>
        </p:txBody>
      </p:sp>
      <p:sp>
        <p:nvSpPr>
          <p:cNvPr id="4" name="TextBox 3"/>
          <p:cNvSpPr txBox="1"/>
          <p:nvPr/>
        </p:nvSpPr>
        <p:spPr>
          <a:xfrm>
            <a:off x="6960913" y="1965596"/>
            <a:ext cx="1056290" cy="307777"/>
          </a:xfrm>
          <a:prstGeom prst="rect">
            <a:avLst/>
          </a:prstGeom>
          <a:solidFill>
            <a:schemeClr val="bg1"/>
          </a:solidFill>
        </p:spPr>
        <p:txBody>
          <a:bodyPr wrap="square" rtlCol="0">
            <a:spAutoFit/>
          </a:bodyPr>
          <a:lstStyle/>
          <a:p>
            <a:endParaRPr lang="en-IN"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5375" y="890588"/>
            <a:ext cx="6953250"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9818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class </a:t>
            </a:r>
            <a:r>
              <a:rPr lang="en-US" sz="1800" dirty="0" err="1">
                <a:latin typeface="Calibri"/>
              </a:rPr>
              <a:t>BaseClass</a:t>
            </a:r>
            <a:r>
              <a:rPr lang="en-US" sz="1800" dirty="0">
                <a:latin typeface="Calibri"/>
              </a:rPr>
              <a:t>{</a:t>
            </a:r>
          </a:p>
          <a:p>
            <a:r>
              <a:rPr lang="en-US" sz="1800" dirty="0">
                <a:latin typeface="Calibri"/>
              </a:rPr>
              <a:t>  // members....</a:t>
            </a:r>
          </a:p>
          <a:p>
            <a:r>
              <a:rPr lang="en-US" sz="1800" dirty="0">
                <a:latin typeface="Calibri"/>
              </a:rPr>
              <a:t>  // member function </a:t>
            </a:r>
          </a:p>
          <a:p>
            <a:r>
              <a:rPr lang="en-US" sz="1800" dirty="0">
                <a:latin typeface="Calibri"/>
              </a:rPr>
              <a:t>}</a:t>
            </a:r>
          </a:p>
          <a:p>
            <a:r>
              <a:rPr lang="en-US" sz="1800" dirty="0">
                <a:latin typeface="Calibri"/>
              </a:rPr>
              <a:t>     </a:t>
            </a:r>
          </a:p>
          <a:p>
            <a:r>
              <a:rPr lang="en-US" sz="1800" dirty="0">
                <a:latin typeface="Calibri"/>
              </a:rPr>
              <a:t>class </a:t>
            </a:r>
            <a:r>
              <a:rPr lang="en-US" sz="1800" dirty="0" err="1">
                <a:latin typeface="Calibri"/>
              </a:rPr>
              <a:t>DerivedClass</a:t>
            </a:r>
            <a:r>
              <a:rPr lang="en-US" sz="1800" dirty="0">
                <a:latin typeface="Calibri"/>
              </a:rPr>
              <a:t> : public </a:t>
            </a:r>
            <a:r>
              <a:rPr lang="en-US" sz="1800" dirty="0" err="1">
                <a:latin typeface="Calibri"/>
              </a:rPr>
              <a:t>BaseClass</a:t>
            </a:r>
            <a:r>
              <a:rPr lang="en-US" sz="1800" dirty="0">
                <a:latin typeface="Calibri"/>
              </a:rPr>
              <a:t>{</a:t>
            </a:r>
          </a:p>
          <a:p>
            <a:r>
              <a:rPr lang="en-US" sz="1800" dirty="0">
                <a:latin typeface="Calibri"/>
              </a:rPr>
              <a:t>  // members....</a:t>
            </a:r>
          </a:p>
          <a:p>
            <a:r>
              <a:rPr lang="en-US" sz="1800" dirty="0">
                <a:latin typeface="Calibri"/>
              </a:rPr>
              <a:t>  // member function </a:t>
            </a:r>
          </a:p>
          <a:p>
            <a:r>
              <a:rPr lang="en-US" sz="1800" dirty="0">
                <a:latin typeface="Calibri"/>
              </a:rPr>
              <a: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Syntax of class derivation</a:t>
            </a:r>
          </a:p>
        </p:txBody>
      </p:sp>
    </p:spTree>
    <p:extLst>
      <p:ext uri="{BB962C8B-B14F-4D97-AF65-F5344CB8AC3E}">
        <p14:creationId xmlns:p14="http://schemas.microsoft.com/office/powerpoint/2010/main" val="4112156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A class can be derived from more than one classes, which means it can inherit data and functions from multiple base classes. </a:t>
            </a:r>
          </a:p>
          <a:p>
            <a:endParaRPr lang="en-US" sz="1800" dirty="0">
              <a:latin typeface="Calibri"/>
            </a:endParaRPr>
          </a:p>
          <a:p>
            <a:r>
              <a:rPr lang="en-US" sz="1800" dirty="0">
                <a:latin typeface="Calibri"/>
              </a:rPr>
              <a:t>To define a derived class, we use a class derivation list to specify the base class(</a:t>
            </a:r>
            <a:r>
              <a:rPr lang="en-US" sz="1800" dirty="0" err="1">
                <a:latin typeface="Calibri"/>
              </a:rPr>
              <a:t>es</a:t>
            </a:r>
            <a:r>
              <a:rPr lang="en-US" sz="1800" dirty="0">
                <a:latin typeface="Calibri"/>
              </a:rPr>
              <a:t>). </a:t>
            </a:r>
          </a:p>
          <a:p>
            <a:endParaRPr lang="en-US" sz="1800" dirty="0">
              <a:latin typeface="Calibri"/>
            </a:endParaRPr>
          </a:p>
          <a:p>
            <a:r>
              <a:rPr lang="en-US" sz="1800" dirty="0">
                <a:latin typeface="Calibri"/>
              </a:rPr>
              <a:t>A class derivation list names one or more base classes and has the form −</a:t>
            </a:r>
          </a:p>
          <a:p>
            <a:endParaRPr lang="en-US" sz="1800" dirty="0">
              <a:latin typeface="Calibri"/>
            </a:endParaRPr>
          </a:p>
          <a:p>
            <a:r>
              <a:rPr lang="en-US" sz="1800" dirty="0">
                <a:latin typeface="Calibri"/>
              </a:rPr>
              <a:t>	</a:t>
            </a:r>
            <a:r>
              <a:rPr lang="en-US" sz="1800" b="1" i="1" dirty="0">
                <a:latin typeface="Calibri"/>
              </a:rPr>
              <a:t>class derived-class: access-</a:t>
            </a:r>
            <a:r>
              <a:rPr lang="en-US" sz="1800" b="1" i="1" dirty="0" err="1">
                <a:latin typeface="Calibri"/>
              </a:rPr>
              <a:t>specifier</a:t>
            </a:r>
            <a:r>
              <a:rPr lang="en-US" sz="1800" b="1" i="1" dirty="0">
                <a:latin typeface="Calibri"/>
              </a:rPr>
              <a:t> base-class</a:t>
            </a:r>
          </a:p>
          <a:p>
            <a:endParaRPr lang="en-US" sz="1800" dirty="0">
              <a:latin typeface="Calibri"/>
            </a:endParaRPr>
          </a:p>
          <a:p>
            <a:r>
              <a:rPr lang="en-US" sz="1800" dirty="0">
                <a:latin typeface="Calibri"/>
              </a:rPr>
              <a:t>Where access-</a:t>
            </a:r>
            <a:r>
              <a:rPr lang="en-US" sz="1800" dirty="0" err="1">
                <a:latin typeface="Calibri"/>
              </a:rPr>
              <a:t>specifier</a:t>
            </a:r>
            <a:r>
              <a:rPr lang="en-US" sz="1800" dirty="0">
                <a:latin typeface="Calibri"/>
              </a:rPr>
              <a:t> is one of public, protected, or private, and base-class is the name of a previously defined class. </a:t>
            </a:r>
          </a:p>
          <a:p>
            <a:endParaRPr lang="en-US" sz="1800" dirty="0">
              <a:latin typeface="Calibri"/>
            </a:endParaRPr>
          </a:p>
          <a:p>
            <a:r>
              <a:rPr lang="en-US" sz="1800" dirty="0">
                <a:latin typeface="Calibri"/>
              </a:rPr>
              <a:t>If the access-</a:t>
            </a:r>
            <a:r>
              <a:rPr lang="en-US" sz="1800" dirty="0" err="1">
                <a:latin typeface="Calibri"/>
              </a:rPr>
              <a:t>specifier</a:t>
            </a:r>
            <a:r>
              <a:rPr lang="en-US" sz="1800" dirty="0">
                <a:latin typeface="Calibri"/>
              </a:rPr>
              <a:t> is not used, then it is private by default.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Syntax of class derivation</a:t>
            </a:r>
          </a:p>
        </p:txBody>
      </p:sp>
    </p:spTree>
    <p:extLst>
      <p:ext uri="{BB962C8B-B14F-4D97-AF65-F5344CB8AC3E}">
        <p14:creationId xmlns:p14="http://schemas.microsoft.com/office/powerpoint/2010/main" val="907772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Define a class student  and a derived class test which stores marks of  subject 1 and subject 2.</a:t>
            </a:r>
          </a:p>
          <a:p>
            <a:r>
              <a:rPr lang="en-US" sz="1800" dirty="0">
                <a:latin typeface="Times New Roman" panose="02020603050405020304" pitchFamily="18" charset="0"/>
                <a:cs typeface="Times New Roman" panose="02020603050405020304" pitchFamily="18" charset="0"/>
              </a:rPr>
              <a:t>class student</a:t>
            </a:r>
          </a:p>
          <a:p>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roll_number</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public:	</a:t>
            </a:r>
          </a:p>
          <a:p>
            <a:r>
              <a:rPr lang="en-US" sz="1800" dirty="0">
                <a:latin typeface="Times New Roman" panose="02020603050405020304" pitchFamily="18" charset="0"/>
                <a:cs typeface="Times New Roman" panose="02020603050405020304" pitchFamily="18" charset="0"/>
              </a:rPr>
              <a:t>	void </a:t>
            </a:r>
            <a:r>
              <a:rPr lang="en-US" sz="1800" dirty="0" err="1">
                <a:latin typeface="Times New Roman" panose="02020603050405020304" pitchFamily="18" charset="0"/>
                <a:cs typeface="Times New Roman" panose="02020603050405020304" pitchFamily="18" charset="0"/>
              </a:rPr>
              <a:t>get_number</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	void </a:t>
            </a:r>
            <a:r>
              <a:rPr lang="en-US" sz="1800" dirty="0" err="1">
                <a:latin typeface="Times New Roman" panose="02020603050405020304" pitchFamily="18" charset="0"/>
                <a:cs typeface="Times New Roman" panose="02020603050405020304" pitchFamily="18" charset="0"/>
              </a:rPr>
              <a:t>put_number</a:t>
            </a:r>
            <a:r>
              <a:rPr lang="en-US" sz="1800" dirty="0">
                <a:latin typeface="Times New Roman" panose="02020603050405020304" pitchFamily="18" charset="0"/>
                <a:cs typeface="Times New Roman" panose="02020603050405020304" pitchFamily="18" charset="0"/>
              </a:rPr>
              <a:t>(void);</a:t>
            </a:r>
          </a:p>
          <a:p>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void student::</a:t>
            </a:r>
            <a:r>
              <a:rPr lang="en-US" sz="1800" dirty="0" err="1">
                <a:latin typeface="Times New Roman" panose="02020603050405020304" pitchFamily="18" charset="0"/>
                <a:cs typeface="Times New Roman" panose="02020603050405020304" pitchFamily="18" charset="0"/>
              </a:rPr>
              <a:t>get_number</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a)</a:t>
            </a:r>
          </a:p>
          <a:p>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roll_number</a:t>
            </a:r>
            <a:r>
              <a:rPr lang="en-US" sz="1800" dirty="0">
                <a:latin typeface="Times New Roman" panose="02020603050405020304" pitchFamily="18" charset="0"/>
                <a:cs typeface="Times New Roman" panose="02020603050405020304" pitchFamily="18" charset="0"/>
              </a:rPr>
              <a:t>=a;</a:t>
            </a:r>
          </a:p>
          <a:p>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void student::</a:t>
            </a:r>
            <a:r>
              <a:rPr lang="en-US" sz="1800" dirty="0" err="1">
                <a:latin typeface="Times New Roman" panose="02020603050405020304" pitchFamily="18" charset="0"/>
                <a:cs typeface="Times New Roman" panose="02020603050405020304" pitchFamily="18" charset="0"/>
              </a:rPr>
              <a:t>put_number</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	</a:t>
            </a:r>
          </a:p>
          <a:p>
            <a:r>
              <a:rPr lang="en-US" sz="1800" dirty="0" err="1">
                <a:latin typeface="Times New Roman" panose="02020603050405020304" pitchFamily="18" charset="0"/>
                <a:cs typeface="Times New Roman" panose="02020603050405020304" pitchFamily="18" charset="0"/>
              </a:rPr>
              <a:t>cout</a:t>
            </a:r>
            <a:r>
              <a:rPr lang="en-US" sz="1800" dirty="0">
                <a:latin typeface="Times New Roman" panose="02020603050405020304" pitchFamily="18" charset="0"/>
                <a:cs typeface="Times New Roman" panose="02020603050405020304" pitchFamily="18" charset="0"/>
              </a:rPr>
              <a:t>&lt;&lt;"Roll number= " &lt;&lt;</a:t>
            </a:r>
            <a:r>
              <a:rPr lang="en-US" sz="1800" dirty="0" err="1">
                <a:latin typeface="Times New Roman" panose="02020603050405020304" pitchFamily="18" charset="0"/>
                <a:cs typeface="Times New Roman" panose="02020603050405020304" pitchFamily="18" charset="0"/>
              </a:rPr>
              <a:t>roll_number</a:t>
            </a:r>
            <a:r>
              <a:rPr lang="en-US" sz="1800" dirty="0">
                <a:latin typeface="Times New Roman" panose="02020603050405020304" pitchFamily="18" charset="0"/>
                <a:cs typeface="Times New Roman" panose="02020603050405020304" pitchFamily="18" charset="0"/>
              </a:rPr>
              <a:t>&lt;&lt;</a:t>
            </a:r>
            <a:r>
              <a:rPr lang="en-US" sz="1800" dirty="0" err="1">
                <a:latin typeface="Times New Roman" panose="02020603050405020304" pitchFamily="18" charset="0"/>
                <a:cs typeface="Times New Roman" panose="02020603050405020304" pitchFamily="18" charset="0"/>
              </a:rPr>
              <a:t>endl</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a:t>
            </a:r>
          </a:p>
          <a:p>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7461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class </a:t>
            </a:r>
            <a:r>
              <a:rPr lang="en-US" sz="1800" dirty="0" err="1">
                <a:latin typeface="Calibri"/>
              </a:rPr>
              <a:t>test:public</a:t>
            </a:r>
            <a:r>
              <a:rPr lang="en-US" sz="1800" dirty="0">
                <a:latin typeface="Calibri"/>
              </a:rPr>
              <a:t> student</a:t>
            </a:r>
          </a:p>
          <a:p>
            <a:r>
              <a:rPr lang="en-US" sz="1800" dirty="0">
                <a:latin typeface="Calibri"/>
              </a:rPr>
              <a:t>{    </a:t>
            </a:r>
          </a:p>
          <a:p>
            <a:r>
              <a:rPr lang="en-US" sz="1800" dirty="0">
                <a:latin typeface="Calibri"/>
              </a:rPr>
              <a:t>	float sub1;    </a:t>
            </a:r>
          </a:p>
          <a:p>
            <a:r>
              <a:rPr lang="en-US" sz="1800" dirty="0">
                <a:latin typeface="Calibri"/>
              </a:rPr>
              <a:t>	float sub2; </a:t>
            </a:r>
          </a:p>
          <a:p>
            <a:r>
              <a:rPr lang="en-US" sz="1800" dirty="0">
                <a:latin typeface="Calibri"/>
              </a:rPr>
              <a:t>   public:    </a:t>
            </a:r>
          </a:p>
          <a:p>
            <a:r>
              <a:rPr lang="en-US" sz="1800" dirty="0">
                <a:latin typeface="Calibri"/>
              </a:rPr>
              <a:t>	void </a:t>
            </a:r>
            <a:r>
              <a:rPr lang="en-US" sz="1800" dirty="0" err="1">
                <a:latin typeface="Calibri"/>
              </a:rPr>
              <a:t>get_marks</a:t>
            </a:r>
            <a:r>
              <a:rPr lang="en-US" sz="1800" dirty="0">
                <a:latin typeface="Calibri"/>
              </a:rPr>
              <a:t>(</a:t>
            </a:r>
            <a:r>
              <a:rPr lang="en-US" sz="1800" dirty="0" err="1">
                <a:latin typeface="Calibri"/>
              </a:rPr>
              <a:t>float,float</a:t>
            </a:r>
            <a:r>
              <a:rPr lang="en-US" sz="1800" dirty="0">
                <a:latin typeface="Calibri"/>
              </a:rPr>
              <a:t>);   </a:t>
            </a:r>
          </a:p>
          <a:p>
            <a:r>
              <a:rPr lang="en-US" sz="1800" dirty="0">
                <a:latin typeface="Calibri"/>
              </a:rPr>
              <a:t>	void </a:t>
            </a:r>
            <a:r>
              <a:rPr lang="en-US" sz="1800" dirty="0" err="1">
                <a:latin typeface="Calibri"/>
              </a:rPr>
              <a:t>put_marks</a:t>
            </a:r>
            <a:r>
              <a:rPr lang="en-US" sz="1800" dirty="0">
                <a:latin typeface="Calibri"/>
              </a:rPr>
              <a:t>(void);</a:t>
            </a:r>
          </a:p>
          <a:p>
            <a:r>
              <a:rPr lang="en-US" sz="1800" dirty="0">
                <a:latin typeface="Calibri"/>
              </a:rPr>
              <a:t>};</a:t>
            </a:r>
          </a:p>
          <a:p>
            <a:r>
              <a:rPr lang="en-US" sz="1800" dirty="0">
                <a:latin typeface="Calibri"/>
              </a:rPr>
              <a:t>void test::</a:t>
            </a:r>
            <a:r>
              <a:rPr lang="en-US" sz="1800" dirty="0" err="1">
                <a:latin typeface="Calibri"/>
              </a:rPr>
              <a:t>get_marks</a:t>
            </a:r>
            <a:r>
              <a:rPr lang="en-US" sz="1800" dirty="0">
                <a:latin typeface="Calibri"/>
              </a:rPr>
              <a:t>(float </a:t>
            </a:r>
            <a:r>
              <a:rPr lang="en-US" sz="1800" dirty="0" err="1">
                <a:latin typeface="Calibri"/>
              </a:rPr>
              <a:t>x,float</a:t>
            </a:r>
            <a:r>
              <a:rPr lang="en-US" sz="1800" dirty="0">
                <a:latin typeface="Calibri"/>
              </a:rPr>
              <a:t> y)</a:t>
            </a:r>
          </a:p>
          <a:p>
            <a:r>
              <a:rPr lang="en-US" sz="1800" dirty="0">
                <a:latin typeface="Calibri"/>
              </a:rPr>
              <a:t>{    </a:t>
            </a:r>
          </a:p>
          <a:p>
            <a:r>
              <a:rPr lang="en-US" sz="1800" dirty="0">
                <a:latin typeface="Calibri"/>
              </a:rPr>
              <a:t>	sub1=x;    </a:t>
            </a:r>
          </a:p>
          <a:p>
            <a:r>
              <a:rPr lang="en-US" sz="1800" dirty="0">
                <a:latin typeface="Calibri"/>
              </a:rPr>
              <a:t>	sub2=y;</a:t>
            </a:r>
          </a:p>
          <a:p>
            <a:r>
              <a:rPr lang="en-US" sz="1800" dirty="0">
                <a:latin typeface="Calibri"/>
              </a:rPr>
              <a: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10837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1800" dirty="0">
                <a:latin typeface="Calibri" panose="020F0502020204030204" pitchFamily="34" charset="0"/>
                <a:cs typeface="Calibri" panose="020F0502020204030204" pitchFamily="34" charset="0"/>
              </a:rPr>
              <a:t>Let’s take a quick recap of previous lecture – </a:t>
            </a:r>
          </a:p>
          <a:p>
            <a:pPr marL="457200" indent="-381000">
              <a:lnSpc>
                <a:spcPct val="200000"/>
              </a:lnSpc>
              <a:buSzPts val="2400"/>
              <a:buFont typeface="Calibri,Sans-Serif"/>
              <a:buChar char="●"/>
            </a:pPr>
            <a:r>
              <a:rPr lang="en-IN" sz="1800" dirty="0">
                <a:latin typeface="Calibri"/>
                <a:ea typeface="Calibri"/>
                <a:cs typeface="Calibri"/>
              </a:rPr>
              <a:t>Basic concept of type conversion</a:t>
            </a:r>
          </a:p>
          <a:p>
            <a:pPr marL="457200" indent="-381000">
              <a:lnSpc>
                <a:spcPct val="200000"/>
              </a:lnSpc>
              <a:buSzPts val="2400"/>
              <a:buFont typeface="Calibri,Sans-Serif"/>
              <a:buChar char="●"/>
            </a:pPr>
            <a:r>
              <a:rPr lang="en-IN" sz="1800" dirty="0">
                <a:latin typeface="Calibri"/>
                <a:ea typeface="Calibri"/>
                <a:cs typeface="Calibri"/>
              </a:rPr>
              <a:t>Type conversion- implicit and explicit</a:t>
            </a:r>
          </a:p>
          <a:p>
            <a:pPr marL="457200" indent="-381000">
              <a:lnSpc>
                <a:spcPct val="200000"/>
              </a:lnSpc>
              <a:buSzPts val="2400"/>
              <a:buFont typeface="Calibri,Sans-Serif"/>
              <a:buChar char="●"/>
            </a:pPr>
            <a:r>
              <a:rPr lang="en-IN" sz="1800" dirty="0">
                <a:latin typeface="Calibri"/>
                <a:ea typeface="Calibri"/>
                <a:cs typeface="Calibri"/>
              </a:rPr>
              <a:t>Difference between implicit and explicit conversion</a:t>
            </a:r>
          </a:p>
          <a:p>
            <a:pPr marL="457200" indent="-381000">
              <a:lnSpc>
                <a:spcPct val="200000"/>
              </a:lnSpc>
              <a:buSzPts val="2400"/>
              <a:buFont typeface="Calibri,Sans-Serif"/>
              <a:buChar char="●"/>
            </a:pPr>
            <a:r>
              <a:rPr lang="en-IN" sz="1800" dirty="0">
                <a:latin typeface="Calibri"/>
                <a:ea typeface="Calibri"/>
                <a:cs typeface="Calibri"/>
              </a:rPr>
              <a:t>B</a:t>
            </a:r>
            <a:r>
              <a:rPr lang="en" sz="1800" dirty="0">
                <a:latin typeface="Calibri"/>
                <a:ea typeface="Calibri"/>
                <a:cs typeface="Calibri"/>
              </a:rPr>
              <a:t>asic type to class type</a:t>
            </a:r>
          </a:p>
          <a:p>
            <a:pPr marL="457200" indent="-381000">
              <a:lnSpc>
                <a:spcPct val="200000"/>
              </a:lnSpc>
              <a:buSzPts val="2400"/>
              <a:buFont typeface="Calibri,Sans-Serif"/>
              <a:buChar char="●"/>
            </a:pPr>
            <a:r>
              <a:rPr lang="en-IN" sz="1800" dirty="0">
                <a:latin typeface="Calibri"/>
                <a:ea typeface="Calibri"/>
                <a:cs typeface="Calibri"/>
              </a:rPr>
              <a:t>C</a:t>
            </a:r>
            <a:r>
              <a:rPr lang="en" sz="1800" dirty="0">
                <a:latin typeface="Calibri"/>
                <a:ea typeface="Calibri"/>
                <a:cs typeface="Calibri"/>
              </a:rPr>
              <a:t>lass type to basic type</a:t>
            </a:r>
          </a:p>
          <a:p>
            <a:pPr marL="457200" indent="-381000">
              <a:lnSpc>
                <a:spcPct val="200000"/>
              </a:lnSpc>
              <a:buSzPts val="2400"/>
              <a:buFont typeface="Calibri,Sans-Serif"/>
              <a:buChar char="●"/>
            </a:pPr>
            <a:r>
              <a:rPr lang="en-IN" sz="1800" dirty="0">
                <a:latin typeface="Calibri"/>
                <a:ea typeface="Calibri"/>
                <a:cs typeface="Calibri"/>
              </a:rPr>
              <a:t>O</a:t>
            </a:r>
            <a:r>
              <a:rPr lang="en" sz="1800" dirty="0">
                <a:latin typeface="Calibri"/>
                <a:ea typeface="Calibri"/>
                <a:cs typeface="Calibri"/>
              </a:rPr>
              <a:t>ne class to another class type</a:t>
            </a:r>
          </a:p>
          <a:p>
            <a:pPr marL="76200">
              <a:lnSpc>
                <a:spcPct val="200000"/>
              </a:lnSpc>
              <a:buSzPts val="2400"/>
            </a:pPr>
            <a:endParaRPr lang="en" sz="1800" dirty="0">
              <a:latin typeface="Calibri" panose="020F0502020204030204" pitchFamily="34" charset="0"/>
              <a:cs typeface="Calibri" panose="020F0502020204030204" pitchFamily="34" charset="0"/>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 name="Google Shape;84;p17"/>
          <p:cNvSpPr txBox="1"/>
          <p:nvPr/>
        </p:nvSpPr>
        <p:spPr>
          <a:xfrm>
            <a:off x="127591" y="14350"/>
            <a:ext cx="4157330" cy="5322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000" b="1" dirty="0">
                <a:solidFill>
                  <a:srgbClr val="FFFFFF"/>
                </a:solidFill>
                <a:latin typeface="Calibri"/>
                <a:ea typeface="Calibri"/>
                <a:cs typeface="Calibri"/>
                <a:sym typeface="Calibri"/>
              </a:rPr>
              <a:t>Quick Recap</a:t>
            </a:r>
            <a:endParaRPr sz="3000" b="1" dirty="0">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void test::</a:t>
            </a:r>
            <a:r>
              <a:rPr lang="en-US" sz="1800" dirty="0" err="1">
                <a:latin typeface="Calibri"/>
              </a:rPr>
              <a:t>put_marks</a:t>
            </a:r>
            <a:r>
              <a:rPr lang="en-US" sz="1800" dirty="0">
                <a:latin typeface="Calibri"/>
              </a:rPr>
              <a:t>()</a:t>
            </a:r>
          </a:p>
          <a:p>
            <a:r>
              <a:rPr lang="en-US" sz="1800" dirty="0">
                <a:latin typeface="Calibri"/>
              </a:rPr>
              <a:t>{</a:t>
            </a:r>
          </a:p>
          <a:p>
            <a:r>
              <a:rPr lang="en-US" sz="1800" dirty="0">
                <a:latin typeface="Calibri"/>
              </a:rPr>
              <a:t>	</a:t>
            </a:r>
            <a:r>
              <a:rPr lang="en-US" sz="1800" dirty="0" err="1">
                <a:latin typeface="Calibri"/>
              </a:rPr>
              <a:t>cout</a:t>
            </a:r>
            <a:r>
              <a:rPr lang="en-US" sz="1800" dirty="0">
                <a:latin typeface="Calibri"/>
              </a:rPr>
              <a:t>&lt;&lt;"Marks in sub1="&lt;&lt;sub1&lt;&lt;</a:t>
            </a:r>
            <a:r>
              <a:rPr lang="en-US" sz="1800" dirty="0" err="1">
                <a:latin typeface="Calibri"/>
              </a:rPr>
              <a:t>endl</a:t>
            </a:r>
            <a:r>
              <a:rPr lang="en-US" sz="1800" dirty="0">
                <a:latin typeface="Calibri"/>
              </a:rPr>
              <a:t>;</a:t>
            </a:r>
          </a:p>
          <a:p>
            <a:r>
              <a:rPr lang="en-US" sz="1800" dirty="0">
                <a:latin typeface="Calibri"/>
              </a:rPr>
              <a:t>	</a:t>
            </a:r>
            <a:r>
              <a:rPr lang="en-US" sz="1800" dirty="0" err="1">
                <a:latin typeface="Calibri"/>
              </a:rPr>
              <a:t>cout</a:t>
            </a:r>
            <a:r>
              <a:rPr lang="en-US" sz="1800" dirty="0">
                <a:latin typeface="Calibri"/>
              </a:rPr>
              <a:t>&lt;&lt;"Marks in sub2="&lt;&lt;sub2&lt;&lt;</a:t>
            </a:r>
            <a:r>
              <a:rPr lang="en-US" sz="1800" dirty="0" err="1">
                <a:latin typeface="Calibri"/>
              </a:rPr>
              <a:t>endl</a:t>
            </a:r>
            <a:r>
              <a:rPr lang="en-US" sz="1800" dirty="0">
                <a:latin typeface="Calibri"/>
              </a:rPr>
              <a:t>;</a:t>
            </a:r>
          </a:p>
          <a:p>
            <a:r>
              <a:rPr lang="en-US" sz="1800" dirty="0">
                <a:latin typeface="Calibri"/>
              </a:rPr>
              <a:t>}</a:t>
            </a:r>
          </a:p>
          <a:p>
            <a:r>
              <a:rPr lang="en-US" sz="1800" dirty="0" err="1">
                <a:latin typeface="Calibri"/>
              </a:rPr>
              <a:t>int</a:t>
            </a:r>
            <a:r>
              <a:rPr lang="en-US" sz="1800" dirty="0">
                <a:latin typeface="Calibri"/>
              </a:rPr>
              <a:t> main()</a:t>
            </a:r>
          </a:p>
          <a:p>
            <a:r>
              <a:rPr lang="en-US" sz="1800" dirty="0">
                <a:latin typeface="Calibri"/>
              </a:rPr>
              <a:t>{</a:t>
            </a:r>
          </a:p>
          <a:p>
            <a:pPr lvl="5"/>
            <a:r>
              <a:rPr lang="en-US" sz="1800" dirty="0">
                <a:latin typeface="Calibri"/>
              </a:rPr>
              <a:t>	test t1;</a:t>
            </a:r>
          </a:p>
          <a:p>
            <a:pPr lvl="5"/>
            <a:r>
              <a:rPr lang="en-US" sz="1800" dirty="0">
                <a:latin typeface="Calibri"/>
              </a:rPr>
              <a:t>	t1.get_number(11);</a:t>
            </a:r>
          </a:p>
          <a:p>
            <a:pPr lvl="5"/>
            <a:r>
              <a:rPr lang="en-US" sz="1800" dirty="0">
                <a:latin typeface="Calibri"/>
              </a:rPr>
              <a:t>	t1.put_number();</a:t>
            </a:r>
          </a:p>
          <a:p>
            <a:pPr lvl="5"/>
            <a:r>
              <a:rPr lang="en-US" sz="1800" dirty="0">
                <a:latin typeface="Calibri"/>
              </a:rPr>
              <a:t>	t1.get_marks(75.0,59.5);</a:t>
            </a:r>
          </a:p>
          <a:p>
            <a:pPr lvl="5"/>
            <a:r>
              <a:rPr lang="en-US" sz="1800" dirty="0">
                <a:latin typeface="Calibri"/>
              </a:rPr>
              <a:t>	t1.put_marks();</a:t>
            </a:r>
          </a:p>
          <a:p>
            <a:pPr lvl="5"/>
            <a:r>
              <a:rPr lang="en-US" sz="1800" dirty="0">
                <a:latin typeface="Calibri"/>
              </a:rPr>
              <a:t>	return 0;</a:t>
            </a:r>
          </a:p>
          <a:p>
            <a:pPr lvl="5"/>
            <a:r>
              <a:rPr lang="en-US" sz="1800" dirty="0">
                <a:latin typeface="Calibri"/>
              </a:rPr>
              <a: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05483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Output:</a:t>
            </a:r>
          </a:p>
          <a:p>
            <a:endParaRPr lang="en-US" sz="1800" dirty="0">
              <a:latin typeface="Calibri"/>
            </a:endParaRPr>
          </a:p>
          <a:p>
            <a:r>
              <a:rPr lang="en-US" sz="1800" dirty="0">
                <a:latin typeface="Calibri"/>
              </a:rPr>
              <a:t>Roll number= 11                                                                                                                                          Marks in sub1=75                                                                                                                                       Marks in sub2=59.5</a:t>
            </a:r>
          </a:p>
          <a:p>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86281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Create a </a:t>
            </a:r>
            <a:r>
              <a:rPr lang="en-US" sz="1800">
                <a:latin typeface="Calibri"/>
              </a:rPr>
              <a:t>class Employee </a:t>
            </a:r>
            <a:r>
              <a:rPr lang="en-US" sz="1800" dirty="0">
                <a:latin typeface="Calibri"/>
              </a:rPr>
              <a:t>which stores and displays attributes of an employee like </a:t>
            </a:r>
            <a:r>
              <a:rPr lang="en-US" sz="1800" dirty="0" err="1">
                <a:latin typeface="Calibri"/>
              </a:rPr>
              <a:t>empname</a:t>
            </a:r>
            <a:r>
              <a:rPr lang="en-US" sz="1800" dirty="0">
                <a:latin typeface="Calibri"/>
              </a:rPr>
              <a:t>, </a:t>
            </a:r>
            <a:r>
              <a:rPr lang="en-US" sz="1800" dirty="0" err="1">
                <a:latin typeface="Calibri"/>
              </a:rPr>
              <a:t>empno</a:t>
            </a:r>
            <a:r>
              <a:rPr lang="en-US" sz="1800" dirty="0">
                <a:latin typeface="Calibri"/>
              </a:rPr>
              <a:t>,  department, salary. Create a derived class called Project which allows to store project name.  Write a C++ program to create object of project class.</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Assignment</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42594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lvl="2" algn="ctr">
              <a:lnSpc>
                <a:spcPct val="150000"/>
              </a:lnSpc>
            </a:pPr>
            <a:endParaRPr lang="en-US" sz="4000" b="1" dirty="0">
              <a:latin typeface="Calibri" panose="020F0502020204030204" pitchFamily="34" charset="0"/>
              <a:cs typeface="Calibri" panose="020F0502020204030204" pitchFamily="34" charset="0"/>
            </a:endParaRPr>
          </a:p>
          <a:p>
            <a:pPr lvl="2" algn="ctr">
              <a:lnSpc>
                <a:spcPct val="150000"/>
              </a:lnSpc>
            </a:pPr>
            <a:r>
              <a:rPr lang="en-US" sz="4000" b="1" dirty="0">
                <a:latin typeface="Calibri" panose="020F0502020204030204" pitchFamily="34" charset="0"/>
                <a:cs typeface="Calibri" panose="020F0502020204030204" pitchFamily="34" charset="0"/>
              </a:rPr>
              <a:t>Any Questions??</a:t>
            </a: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340079" y="138448"/>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solidFill>
                  <a:schemeClr val="bg1"/>
                </a:solidFill>
                <a:latin typeface="Calibri" panose="020F0502020204030204" pitchFamily="34" charset="0"/>
                <a:cs typeface="Calibri" panose="020F0502020204030204" pitchFamily="34" charset="0"/>
              </a:rPr>
              <a:t>QNA Time</a:t>
            </a:r>
          </a:p>
        </p:txBody>
      </p:sp>
      <p:sp>
        <p:nvSpPr>
          <p:cNvPr id="7" name="Google Shape;65;p15">
            <a:extLst>
              <a:ext uri="{FF2B5EF4-FFF2-40B4-BE49-F238E27FC236}">
                <a16:creationId xmlns:a16="http://schemas.microsoft.com/office/drawing/2014/main" id="{5D8EC841-94C0-4C46-A2DA-6C5E1B4CB5B0}"/>
              </a:ext>
            </a:extLst>
          </p:cNvPr>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extBox 1">
            <a:extLst>
              <a:ext uri="{FF2B5EF4-FFF2-40B4-BE49-F238E27FC236}">
                <a16:creationId xmlns:a16="http://schemas.microsoft.com/office/drawing/2014/main" id="{C51CD21B-D9AD-4F5D-AFDC-FCF0AFB5D828}"/>
              </a:ext>
            </a:extLst>
          </p:cNvPr>
          <p:cNvSpPr txBox="1"/>
          <p:nvPr/>
        </p:nvSpPr>
        <p:spPr>
          <a:xfrm>
            <a:off x="2349796" y="1275909"/>
            <a:ext cx="4432091" cy="707886"/>
          </a:xfrm>
          <a:prstGeom prst="rect">
            <a:avLst/>
          </a:prstGeom>
          <a:noFill/>
        </p:spPr>
        <p:txBody>
          <a:bodyPr wrap="square" rtlCol="0">
            <a:spAutoFit/>
          </a:bodyPr>
          <a:lstStyle/>
          <a:p>
            <a:pPr algn="ctr"/>
            <a:r>
              <a:rPr lang="en-IN" sz="4000" dirty="0">
                <a:solidFill>
                  <a:srgbClr val="FF0000"/>
                </a:solidFill>
                <a:highlight>
                  <a:srgbClr val="C0C0C0"/>
                </a:highlight>
                <a:latin typeface="Calibri" panose="020F0502020204030204" pitchFamily="34" charset="0"/>
                <a:cs typeface="Calibri" panose="020F0502020204030204" pitchFamily="34" charset="0"/>
              </a:rPr>
              <a:t>Any Questions ??</a:t>
            </a:r>
          </a:p>
        </p:txBody>
      </p:sp>
    </p:spTree>
    <p:extLst>
      <p:ext uri="{BB962C8B-B14F-4D97-AF65-F5344CB8AC3E}">
        <p14:creationId xmlns:p14="http://schemas.microsoft.com/office/powerpoint/2010/main" val="3146309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 dirty="0"/>
              <a:t>Thank You!</a:t>
            </a:r>
            <a:endParaRPr dirty="0"/>
          </a:p>
          <a:p>
            <a:pPr marL="12700" lvl="0" indent="0" algn="ctr" rtl="0">
              <a:lnSpc>
                <a:spcPct val="100000"/>
              </a:lnSpc>
              <a:spcBef>
                <a:spcPts val="0"/>
              </a:spcBef>
              <a:spcAft>
                <a:spcPts val="0"/>
              </a:spcAft>
              <a:buNone/>
            </a:pPr>
            <a:endParaRPr sz="2000" dirty="0"/>
          </a:p>
          <a:p>
            <a:pPr marL="12700" lvl="0" indent="0" algn="l" rtl="0">
              <a:lnSpc>
                <a:spcPct val="100000"/>
              </a:lnSpc>
              <a:spcBef>
                <a:spcPts val="0"/>
              </a:spcBef>
              <a:spcAft>
                <a:spcPts val="0"/>
              </a:spcAft>
              <a:buNone/>
            </a:pPr>
            <a:endParaRPr dirty="0"/>
          </a:p>
          <a:p>
            <a:pPr marL="12700" lvl="0" indent="0" algn="l" rtl="0">
              <a:lnSpc>
                <a:spcPct val="100000"/>
              </a:lnSpc>
              <a:spcBef>
                <a:spcPts val="0"/>
              </a:spcBef>
              <a:spcAft>
                <a:spcPts val="0"/>
              </a:spcAft>
              <a:buNone/>
            </a:pPr>
            <a:endParaRPr sz="1800" dirty="0">
              <a:latin typeface="Arial"/>
              <a:ea typeface="Arial"/>
              <a:cs typeface="Arial"/>
              <a:sym typeface="Arial"/>
            </a:endParaRPr>
          </a:p>
          <a:p>
            <a:pPr marL="12700" lvl="0" indent="0" algn="l" rtl="0">
              <a:lnSpc>
                <a:spcPct val="100000"/>
              </a:lnSpc>
              <a:spcBef>
                <a:spcPts val="0"/>
              </a:spcBef>
              <a:spcAft>
                <a:spcPts val="0"/>
              </a:spcAft>
              <a:buNone/>
            </a:pPr>
            <a:endParaRPr sz="1800" dirty="0">
              <a:latin typeface="Arial"/>
              <a:ea typeface="Arial"/>
              <a:cs typeface="Arial"/>
              <a:sym typeface="Arial"/>
            </a:endParaRPr>
          </a:p>
        </p:txBody>
      </p:sp>
      <p:sp>
        <p:nvSpPr>
          <p:cNvPr id="2" name="TextBox 1">
            <a:extLst>
              <a:ext uri="{FF2B5EF4-FFF2-40B4-BE49-F238E27FC236}">
                <a16:creationId xmlns:a16="http://schemas.microsoft.com/office/drawing/2014/main" id="{AEE61776-896A-480D-B02A-BC7D360E5085}"/>
              </a:ext>
            </a:extLst>
          </p:cNvPr>
          <p:cNvSpPr txBox="1"/>
          <p:nvPr/>
        </p:nvSpPr>
        <p:spPr>
          <a:xfrm>
            <a:off x="1754372" y="3625702"/>
            <a:ext cx="5986130" cy="307777"/>
          </a:xfrm>
          <a:prstGeom prst="rect">
            <a:avLst/>
          </a:prstGeom>
          <a:noFill/>
        </p:spPr>
        <p:txBody>
          <a:bodyPr wrap="square" rtlCol="0">
            <a:spAutoFit/>
          </a:bodyPr>
          <a:lstStyle/>
          <a:p>
            <a:pPr algn="ctr"/>
            <a:r>
              <a:rPr lang="en-IN" b="1" dirty="0"/>
              <a:t>See you guys in next class.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2000" dirty="0">
                <a:latin typeface="Calibri" panose="020F0502020204030204" pitchFamily="34" charset="0"/>
                <a:cs typeface="Calibri" panose="020F0502020204030204" pitchFamily="34" charset="0"/>
                <a:sym typeface="Calibri"/>
              </a:rPr>
              <a:t>Today we are going to cover -</a:t>
            </a:r>
          </a:p>
          <a:p>
            <a:pPr marL="457200" indent="-381000">
              <a:lnSpc>
                <a:spcPct val="200000"/>
              </a:lnSpc>
              <a:buSzPts val="2400"/>
              <a:buFont typeface="Calibri,Sans-Serif"/>
              <a:buChar char="●"/>
            </a:pPr>
            <a:r>
              <a:rPr lang="en-IN" sz="2000" dirty="0">
                <a:latin typeface="Calibri"/>
                <a:ea typeface="Calibri"/>
                <a:cs typeface="Calibri"/>
              </a:rPr>
              <a:t>I</a:t>
            </a:r>
            <a:r>
              <a:rPr lang="en" sz="2000" dirty="0">
                <a:latin typeface="Calibri"/>
                <a:ea typeface="Calibri"/>
                <a:cs typeface="Calibri"/>
              </a:rPr>
              <a:t>nheritance basics – base class , dervied class</a:t>
            </a:r>
          </a:p>
          <a:p>
            <a:pPr marL="457200" indent="-381000">
              <a:lnSpc>
                <a:spcPct val="200000"/>
              </a:lnSpc>
              <a:buSzPts val="2400"/>
              <a:buFont typeface="Calibri,Sans-Serif"/>
              <a:buChar char="●"/>
            </a:pPr>
            <a:r>
              <a:rPr lang="en" sz="2000" dirty="0">
                <a:latin typeface="Calibri"/>
                <a:ea typeface="Calibri"/>
                <a:cs typeface="Calibri"/>
              </a:rPr>
              <a:t>Type of inheritance- 	</a:t>
            </a:r>
            <a:r>
              <a:rPr lang="en-US" sz="2000" dirty="0">
                <a:latin typeface="Calibri"/>
                <a:ea typeface="Calibri"/>
                <a:cs typeface="Calibri"/>
              </a:rPr>
              <a:t>simple, multi-level, multiple and hierarchical</a:t>
            </a:r>
          </a:p>
          <a:p>
            <a:pPr marL="457200" indent="-381000">
              <a:lnSpc>
                <a:spcPct val="200000"/>
              </a:lnSpc>
              <a:buSzPts val="2400"/>
              <a:buFont typeface="Calibri,Sans-Serif"/>
              <a:buChar char="●"/>
            </a:pPr>
            <a:r>
              <a:rPr lang="en-IN" sz="2000" dirty="0">
                <a:latin typeface="Calibri"/>
                <a:ea typeface="Calibri"/>
                <a:cs typeface="Calibri"/>
              </a:rPr>
              <a:t>Access </a:t>
            </a:r>
            <a:r>
              <a:rPr lang="en-IN" sz="2000" dirty="0" err="1">
                <a:latin typeface="Calibri"/>
                <a:ea typeface="Calibri"/>
                <a:cs typeface="Calibri"/>
              </a:rPr>
              <a:t>specifier</a:t>
            </a:r>
            <a:r>
              <a:rPr lang="en-IN" sz="2000" dirty="0">
                <a:latin typeface="Calibri"/>
                <a:ea typeface="Calibri"/>
                <a:cs typeface="Calibri"/>
              </a:rPr>
              <a:t> or mode (private, protected, public inheritance)	</a:t>
            </a:r>
          </a:p>
          <a:p>
            <a:pPr marL="457200" indent="-381000">
              <a:lnSpc>
                <a:spcPct val="200000"/>
              </a:lnSpc>
              <a:buSzPts val="2400"/>
              <a:buFont typeface="Calibri,Sans-Serif"/>
              <a:buChar char="●"/>
            </a:pPr>
            <a:endParaRPr lang="en" sz="2000" dirty="0">
              <a:latin typeface="Calibri"/>
              <a:ea typeface="Calibri"/>
              <a:cs typeface="Calibri"/>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dirty="0"/>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FFFFFF"/>
                </a:solidFill>
                <a:latin typeface="Calibri"/>
                <a:ea typeface="Calibri"/>
                <a:cs typeface="Calibri"/>
                <a:sym typeface="Calibri"/>
              </a:rPr>
              <a:t>Today’s Agenda</a:t>
            </a:r>
            <a:endParaRPr sz="3000"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353681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dirty="0"/>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dirty="0"/>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a:solidFill>
                  <a:schemeClr val="tx1"/>
                </a:solidFill>
                <a:latin typeface="Calibri"/>
                <a:ea typeface="Calibri"/>
                <a:cs typeface="Calibri"/>
                <a:sym typeface="Calibri"/>
              </a:rPr>
              <a:t>Let’s Get Started-</a:t>
            </a:r>
            <a:endParaRPr sz="3000" b="1" dirty="0">
              <a:solidFill>
                <a:schemeClr val="tx1"/>
              </a:solidFill>
              <a:latin typeface="Calibri"/>
              <a:ea typeface="Calibri"/>
              <a:cs typeface="Calibri"/>
              <a:sym typeface="Calibri"/>
            </a:endParaRPr>
          </a:p>
        </p:txBody>
      </p:sp>
      <p:sp>
        <p:nvSpPr>
          <p:cNvPr id="7" name="Google Shape;99;p19">
            <a:extLst>
              <a:ext uri="{FF2B5EF4-FFF2-40B4-BE49-F238E27FC236}">
                <a16:creationId xmlns:a16="http://schemas.microsoft.com/office/drawing/2014/main"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rgbClr val="FFFFFF"/>
                </a:solidFill>
                <a:latin typeface="Calibri" panose="020F0502020204030204" pitchFamily="34" charset="0"/>
                <a:cs typeface="Calibri" panose="020F0502020204030204" pitchFamily="34" charset="0"/>
              </a:rPr>
              <a:t>C++</a:t>
            </a:r>
          </a:p>
          <a:p>
            <a:pPr marL="12700"/>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5305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Inheritance is one of the object oriented programming paradigm as mentioned initially</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Inheritance is the process of using properties of one class into the another class</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This is achieved by deriving sub-class from the base class.</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A class that is inherited is called a super </a:t>
            </a:r>
            <a:r>
              <a:rPr lang="en-US" sz="1800" dirty="0" err="1">
                <a:latin typeface="Calibri" pitchFamily="34" charset="0"/>
                <a:cs typeface="Calibri" pitchFamily="34" charset="0"/>
              </a:rPr>
              <a:t>class,base</a:t>
            </a:r>
            <a:r>
              <a:rPr lang="en-US" sz="1800" dirty="0">
                <a:latin typeface="Calibri" pitchFamily="34" charset="0"/>
                <a:cs typeface="Calibri" pitchFamily="34" charset="0"/>
              </a:rPr>
              <a:t> class or parent class and the derived class is called a sub-class, derived class or child class.</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A sub-class is a specialized version of a super class. </a:t>
            </a:r>
          </a:p>
          <a:p>
            <a:endParaRPr lang="en-US" sz="1800" dirty="0">
              <a:latin typeface="Calibri" pitchFamily="34" charset="0"/>
              <a:cs typeface="Calibri" pitchFamily="34" charset="0"/>
            </a:endParaRPr>
          </a:p>
          <a:p>
            <a:r>
              <a:rPr lang="en-US" sz="1800" dirty="0" err="1">
                <a:latin typeface="Calibri" pitchFamily="34" charset="0"/>
                <a:cs typeface="Calibri" pitchFamily="34" charset="0"/>
              </a:rPr>
              <a:t>Eg</a:t>
            </a:r>
            <a:r>
              <a:rPr lang="en-US" sz="1800" dirty="0">
                <a:latin typeface="Calibri" pitchFamily="34" charset="0"/>
                <a:cs typeface="Calibri" pitchFamily="34" charset="0"/>
              </a:rPr>
              <a:t>. we can categories the ‘animal’ into two categories: ‘wild animal’ and ‘pet animal’. Also we can categories ‘wild animal’ into ‘tiger’, ‘lion’, ‘leopard’ and ‘pet animal’ into ‘cat’, ‘dog’, ‘bull’.</a:t>
            </a:r>
          </a:p>
          <a:p>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Inheritance basics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8762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It inherits all of the instance variables and methods defined by the super class and add its own, unique elements.</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Inheritance provides the facility of re-usability.</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We can add new features (new data and function) into existing class without modifying it.</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This is done by deriving new class (subclass or child class) from existing class (super class or parent class). </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The sub class contains the facility of super class as well as its own features..</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Inheritance basics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7749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marL="285750" indent="-285750">
              <a:buFont typeface="Arial" pitchFamily="34" charset="0"/>
              <a:buChar char="•"/>
            </a:pPr>
            <a:r>
              <a:rPr lang="en-US" sz="1800" dirty="0">
                <a:latin typeface="Calibri" pitchFamily="34" charset="0"/>
                <a:cs typeface="Calibri" pitchFamily="34" charset="0"/>
              </a:rPr>
              <a:t>Application development time is less.</a:t>
            </a:r>
          </a:p>
          <a:p>
            <a:pPr marL="285750" indent="-285750">
              <a:buFont typeface="Arial" pitchFamily="34" charset="0"/>
              <a:buChar char="•"/>
            </a:pPr>
            <a:r>
              <a:rPr lang="en-US" sz="1800" dirty="0">
                <a:latin typeface="Calibri" pitchFamily="34" charset="0"/>
                <a:cs typeface="Calibri" pitchFamily="34" charset="0"/>
              </a:rPr>
              <a:t>Application take less memory.</a:t>
            </a:r>
          </a:p>
          <a:p>
            <a:pPr marL="285750" indent="-285750">
              <a:buFont typeface="Arial" pitchFamily="34" charset="0"/>
              <a:buChar char="•"/>
            </a:pPr>
            <a:r>
              <a:rPr lang="en-US" sz="1800" dirty="0">
                <a:latin typeface="Calibri" pitchFamily="34" charset="0"/>
                <a:cs typeface="Calibri" pitchFamily="34" charset="0"/>
              </a:rPr>
              <a:t>Application execution time is less.</a:t>
            </a:r>
          </a:p>
          <a:p>
            <a:pPr marL="285750" indent="-285750">
              <a:buFont typeface="Arial" pitchFamily="34" charset="0"/>
              <a:buChar char="•"/>
            </a:pPr>
            <a:r>
              <a:rPr lang="en-US" sz="1800" dirty="0">
                <a:latin typeface="Calibri" pitchFamily="34" charset="0"/>
                <a:cs typeface="Calibri" pitchFamily="34" charset="0"/>
              </a:rPr>
              <a:t>Redundancy (repetition) of the code is reduced or minimized so that we get consistence results and less storage cost.</a:t>
            </a:r>
          </a:p>
          <a:p>
            <a:r>
              <a:rPr lang="en-US" sz="1800" dirty="0">
                <a:latin typeface="Calibri" pitchFamily="34" charset="0"/>
                <a:cs typeface="Calibri" pitchFamily="34" charset="0"/>
              </a:rPr>
              <a:t> </a:t>
            </a:r>
          </a:p>
          <a:p>
            <a:r>
              <a:rPr lang="en-US" sz="1800" dirty="0" err="1">
                <a:latin typeface="Calibri" pitchFamily="34" charset="0"/>
                <a:cs typeface="Calibri" pitchFamily="34" charset="0"/>
              </a:rPr>
              <a:t>Explaination</a:t>
            </a:r>
            <a:r>
              <a:rPr lang="en-US" sz="1800" dirty="0">
                <a:latin typeface="Calibri" pitchFamily="34" charset="0"/>
                <a:cs typeface="Calibri" pitchFamily="34" charset="0"/>
              </a:rPr>
              <a:t>: </a:t>
            </a:r>
          </a:p>
          <a:p>
            <a:r>
              <a:rPr lang="en-US" sz="1800" dirty="0">
                <a:latin typeface="Calibri" pitchFamily="34" charset="0"/>
                <a:cs typeface="Calibri" pitchFamily="34" charset="0"/>
              </a:rPr>
              <a:t>Inheritance provides the facility of re-usability. Means Instead of writing the same code, again and again, we can simply inherit the properties of one class into the other. This makes it easier to create and maintain an application. OOP is all about real-world objects and inheritance is a way of representing real-world relationships.  </a:t>
            </a: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Advantages of inheritance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0134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3150053"/>
          </a:xfrm>
          <a:prstGeom prst="rect">
            <a:avLst/>
          </a:prstGeom>
          <a:noFill/>
          <a:ln>
            <a:noFill/>
          </a:ln>
        </p:spPr>
        <p:txBody>
          <a:bodyPr spcFirstLastPara="1" wrap="square" lIns="91425" tIns="91425" rIns="91425" bIns="91425" anchor="t" anchorCtr="0">
            <a:noAutofit/>
          </a:bodyPr>
          <a:lstStyle/>
          <a:p>
            <a:endParaRPr lang="en-US" sz="1800" dirty="0">
              <a:latin typeface="Calibri"/>
              <a:cs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Knowledge check- question</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657" t="24440" r="29093" b="37780"/>
          <a:stretch/>
        </p:blipFill>
        <p:spPr bwMode="auto">
          <a:xfrm>
            <a:off x="389700" y="805214"/>
            <a:ext cx="8229600" cy="2763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86603" y="3725839"/>
            <a:ext cx="8461612" cy="1477328"/>
          </a:xfrm>
          <a:prstGeom prst="rect">
            <a:avLst/>
          </a:prstGeom>
          <a:noFill/>
        </p:spPr>
        <p:txBody>
          <a:bodyPr wrap="square" rtlCol="0">
            <a:spAutoFit/>
          </a:bodyPr>
          <a:lstStyle/>
          <a:p>
            <a:r>
              <a:rPr lang="en-IN" sz="1800" dirty="0">
                <a:latin typeface="Calibri" pitchFamily="34" charset="0"/>
                <a:cs typeface="Calibri" pitchFamily="34" charset="0"/>
              </a:rPr>
              <a:t>Identify the base class and derived classes in the above figure. </a:t>
            </a:r>
          </a:p>
          <a:p>
            <a:r>
              <a:rPr lang="en-IN" sz="1800" dirty="0">
                <a:latin typeface="Calibri" pitchFamily="34" charset="0"/>
                <a:cs typeface="Calibri" pitchFamily="34" charset="0"/>
              </a:rPr>
              <a:t>What is ‘Animal’ class called here? What about rest all classes</a:t>
            </a:r>
          </a:p>
          <a:p>
            <a:endParaRPr lang="en-IN" sz="1800" dirty="0">
              <a:latin typeface="Calibri" pitchFamily="34" charset="0"/>
              <a:cs typeface="Calibri" pitchFamily="34" charset="0"/>
            </a:endParaRPr>
          </a:p>
          <a:p>
            <a:r>
              <a:rPr lang="en-IN" sz="1800" dirty="0">
                <a:latin typeface="Calibri" pitchFamily="34" charset="0"/>
                <a:cs typeface="Calibri" pitchFamily="34" charset="0"/>
              </a:rPr>
              <a:t>Type the answers in the chat box.</a:t>
            </a:r>
          </a:p>
          <a:p>
            <a:endParaRPr lang="en-IN" sz="1800" dirty="0">
              <a:latin typeface="Calibri" pitchFamily="34" charset="0"/>
              <a:cs typeface="Calibri" pitchFamily="34" charset="0"/>
            </a:endParaRPr>
          </a:p>
        </p:txBody>
      </p:sp>
    </p:spTree>
    <p:extLst>
      <p:ext uri="{BB962C8B-B14F-4D97-AF65-F5344CB8AC3E}">
        <p14:creationId xmlns:p14="http://schemas.microsoft.com/office/powerpoint/2010/main" val="1656413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3150053"/>
          </a:xfrm>
          <a:prstGeom prst="rect">
            <a:avLst/>
          </a:prstGeom>
          <a:noFill/>
          <a:ln>
            <a:noFill/>
          </a:ln>
        </p:spPr>
        <p:txBody>
          <a:bodyPr spcFirstLastPara="1" wrap="square" lIns="91425" tIns="91425" rIns="91425" bIns="91425" anchor="t" anchorCtr="0">
            <a:noAutofit/>
          </a:bodyPr>
          <a:lstStyle/>
          <a:p>
            <a:endParaRPr lang="en-US" sz="1800" dirty="0">
              <a:latin typeface="Calibri"/>
              <a:cs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Knowledge check - Answer</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657" t="24440" r="29093" b="37780"/>
          <a:stretch/>
        </p:blipFill>
        <p:spPr bwMode="auto">
          <a:xfrm>
            <a:off x="389700" y="805214"/>
            <a:ext cx="8229600" cy="2763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86603" y="3725839"/>
            <a:ext cx="8461612" cy="1754326"/>
          </a:xfrm>
          <a:prstGeom prst="rect">
            <a:avLst/>
          </a:prstGeom>
          <a:noFill/>
        </p:spPr>
        <p:txBody>
          <a:bodyPr wrap="square" rtlCol="0">
            <a:spAutoFit/>
          </a:bodyPr>
          <a:lstStyle/>
          <a:p>
            <a:pPr marL="342900" indent="-342900">
              <a:buAutoNum type="arabicPeriod"/>
            </a:pPr>
            <a:r>
              <a:rPr lang="en-IN" sz="1800" dirty="0">
                <a:latin typeface="Calibri" pitchFamily="34" charset="0"/>
                <a:cs typeface="Calibri" pitchFamily="34" charset="0"/>
              </a:rPr>
              <a:t>           Base class : Animal and derived classes :Wild animal and Pet animal; </a:t>
            </a:r>
          </a:p>
          <a:p>
            <a:r>
              <a:rPr lang="en-IN" sz="1800" dirty="0">
                <a:latin typeface="Calibri" pitchFamily="34" charset="0"/>
                <a:cs typeface="Calibri" pitchFamily="34" charset="0"/>
              </a:rPr>
              <a:t>	Base class : Wild animal , child classes : Tiger, Lion, Leopard;</a:t>
            </a:r>
          </a:p>
          <a:p>
            <a:r>
              <a:rPr lang="en-IN" sz="1800" dirty="0">
                <a:latin typeface="Calibri" pitchFamily="34" charset="0"/>
                <a:cs typeface="Calibri" pitchFamily="34" charset="0"/>
              </a:rPr>
              <a:t>	Base class : Pet Animal , child classes: Cat, Dog, Bull</a:t>
            </a:r>
          </a:p>
          <a:p>
            <a:r>
              <a:rPr lang="en-IN" sz="1800" dirty="0">
                <a:latin typeface="Calibri" pitchFamily="34" charset="0"/>
                <a:cs typeface="Calibri" pitchFamily="34" charset="0"/>
              </a:rPr>
              <a:t> 2.            ‘Animal’ class : Base class /super class / Parent class</a:t>
            </a:r>
          </a:p>
          <a:p>
            <a:r>
              <a:rPr lang="en-IN" sz="1800" dirty="0">
                <a:latin typeface="Calibri" pitchFamily="34" charset="0"/>
                <a:cs typeface="Calibri" pitchFamily="34" charset="0"/>
              </a:rPr>
              <a:t>	Wild Animal, Pet Animal: Derived  class/ Sub class/ Child class.</a:t>
            </a:r>
          </a:p>
          <a:p>
            <a:endParaRPr lang="en-IN" sz="1800" dirty="0">
              <a:latin typeface="Calibri" pitchFamily="34" charset="0"/>
              <a:cs typeface="Calibri" pitchFamily="34" charset="0"/>
            </a:endParaRPr>
          </a:p>
        </p:txBody>
      </p:sp>
    </p:spTree>
    <p:extLst>
      <p:ext uri="{BB962C8B-B14F-4D97-AF65-F5344CB8AC3E}">
        <p14:creationId xmlns:p14="http://schemas.microsoft.com/office/powerpoint/2010/main" val="208020678"/>
      </p:ext>
    </p:extLst>
  </p:cSld>
  <p:clrMapOvr>
    <a:masterClrMapping/>
  </p:clrMapOvr>
</p:sld>
</file>

<file path=ppt/theme/theme1.xml><?xml version="1.0" encoding="utf-8"?>
<a:theme xmlns:a="http://schemas.openxmlformats.org/drawingml/2006/main" name="Simple Ligh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1673</TotalTime>
  <Words>1205</Words>
  <Application>Microsoft Office PowerPoint</Application>
  <PresentationFormat>On-screen Show (16:9)</PresentationFormat>
  <Paragraphs>225</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Calibri,Sans-Serif</vt:lpstr>
      <vt:lpstr>Times New Roman</vt:lpstr>
      <vt:lpstr>Trebuchet MS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BLACKSTORM</dc:creator>
  <cp:lastModifiedBy>Roopshree Udaiwal</cp:lastModifiedBy>
  <cp:revision>116</cp:revision>
  <dcterms:modified xsi:type="dcterms:W3CDTF">2021-05-22T12:15:14Z</dcterms:modified>
</cp:coreProperties>
</file>