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1"/>
  </p:notesMasterIdLst>
  <p:sldIdLst>
    <p:sldId id="256" r:id="rId2"/>
    <p:sldId id="257" r:id="rId3"/>
    <p:sldId id="258" r:id="rId4"/>
    <p:sldId id="259" r:id="rId5"/>
    <p:sldId id="351" r:id="rId6"/>
    <p:sldId id="406" r:id="rId7"/>
    <p:sldId id="280" r:id="rId8"/>
    <p:sldId id="431" r:id="rId9"/>
    <p:sldId id="407" r:id="rId10"/>
    <p:sldId id="363" r:id="rId11"/>
    <p:sldId id="408" r:id="rId12"/>
    <p:sldId id="432" r:id="rId13"/>
    <p:sldId id="433" r:id="rId14"/>
    <p:sldId id="434" r:id="rId15"/>
    <p:sldId id="435" r:id="rId16"/>
    <p:sldId id="436" r:id="rId17"/>
    <p:sldId id="437" r:id="rId18"/>
    <p:sldId id="438" r:id="rId19"/>
    <p:sldId id="409" r:id="rId20"/>
    <p:sldId id="322" r:id="rId21"/>
    <p:sldId id="359" r:id="rId22"/>
    <p:sldId id="364" r:id="rId23"/>
    <p:sldId id="365" r:id="rId24"/>
    <p:sldId id="404" r:id="rId25"/>
    <p:sldId id="410" r:id="rId26"/>
    <p:sldId id="411" r:id="rId27"/>
    <p:sldId id="412" r:id="rId28"/>
    <p:sldId id="377" r:id="rId29"/>
    <p:sldId id="413" r:id="rId30"/>
    <p:sldId id="414" r:id="rId31"/>
    <p:sldId id="439" r:id="rId32"/>
    <p:sldId id="415" r:id="rId33"/>
    <p:sldId id="405" r:id="rId34"/>
    <p:sldId id="416" r:id="rId35"/>
    <p:sldId id="440" r:id="rId36"/>
    <p:sldId id="417" r:id="rId37"/>
    <p:sldId id="441" r:id="rId38"/>
    <p:sldId id="418" r:id="rId39"/>
    <p:sldId id="444" r:id="rId40"/>
    <p:sldId id="419" r:id="rId41"/>
    <p:sldId id="442" r:id="rId42"/>
    <p:sldId id="420" r:id="rId43"/>
    <p:sldId id="443" r:id="rId44"/>
    <p:sldId id="423" r:id="rId45"/>
    <p:sldId id="445" r:id="rId46"/>
    <p:sldId id="421" r:id="rId47"/>
    <p:sldId id="446" r:id="rId48"/>
    <p:sldId id="294" r:id="rId49"/>
    <p:sldId id="295"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shree Udaiwal" userId="59aa14db4ed2b7d1" providerId="LiveId" clId="{78A7D74C-2361-47AE-813C-762DA42E3DE4}"/>
    <pc:docChg chg="modSld">
      <pc:chgData name="Roopshree Udaiwal" userId="59aa14db4ed2b7d1" providerId="LiveId" clId="{78A7D74C-2361-47AE-813C-762DA42E3DE4}" dt="2021-05-23T06:24:21.294" v="4" actId="13926"/>
      <pc:docMkLst>
        <pc:docMk/>
      </pc:docMkLst>
      <pc:sldChg chg="modSp mod">
        <pc:chgData name="Roopshree Udaiwal" userId="59aa14db4ed2b7d1" providerId="LiveId" clId="{78A7D74C-2361-47AE-813C-762DA42E3DE4}" dt="2021-05-23T06:22:52.539" v="2" actId="13926"/>
        <pc:sldMkLst>
          <pc:docMk/>
          <pc:sldMk cId="957461851" sldId="322"/>
        </pc:sldMkLst>
        <pc:spChg chg="mod">
          <ac:chgData name="Roopshree Udaiwal" userId="59aa14db4ed2b7d1" providerId="LiveId" clId="{78A7D74C-2361-47AE-813C-762DA42E3DE4}" dt="2021-05-23T06:22:52.539" v="2" actId="13926"/>
          <ac:spMkLst>
            <pc:docMk/>
            <pc:sldMk cId="957461851" sldId="322"/>
            <ac:spMk id="100" creationId="{00000000-0000-0000-0000-000000000000}"/>
          </ac:spMkLst>
        </pc:spChg>
      </pc:sldChg>
      <pc:sldChg chg="modSp mod">
        <pc:chgData name="Roopshree Udaiwal" userId="59aa14db4ed2b7d1" providerId="LiveId" clId="{78A7D74C-2361-47AE-813C-762DA42E3DE4}" dt="2021-05-23T06:24:21.294" v="4" actId="13926"/>
        <pc:sldMkLst>
          <pc:docMk/>
          <pc:sldMk cId="2185639261" sldId="364"/>
        </pc:sldMkLst>
        <pc:spChg chg="mod">
          <ac:chgData name="Roopshree Udaiwal" userId="59aa14db4ed2b7d1" providerId="LiveId" clId="{78A7D74C-2361-47AE-813C-762DA42E3DE4}" dt="2021-05-23T06:24:21.294" v="4" actId="13926"/>
          <ac:spMkLst>
            <pc:docMk/>
            <pc:sldMk cId="2185639261" sldId="364"/>
            <ac:spMk id="100" creationId="{00000000-0000-0000-0000-000000000000}"/>
          </ac:spMkLst>
        </pc:spChg>
      </pc:sldChg>
      <pc:sldChg chg="modSp mod">
        <pc:chgData name="Roopshree Udaiwal" userId="59aa14db4ed2b7d1" providerId="LiveId" clId="{78A7D74C-2361-47AE-813C-762DA42E3DE4}" dt="2021-05-23T06:22:05.369" v="1" actId="13926"/>
        <pc:sldMkLst>
          <pc:docMk/>
          <pc:sldMk cId="1271989739" sldId="409"/>
        </pc:sldMkLst>
        <pc:spChg chg="mod">
          <ac:chgData name="Roopshree Udaiwal" userId="59aa14db4ed2b7d1" providerId="LiveId" clId="{78A7D74C-2361-47AE-813C-762DA42E3DE4}" dt="2021-05-23T06:22:05.369" v="1" actId="13926"/>
          <ac:spMkLst>
            <pc:docMk/>
            <pc:sldMk cId="1271989739" sldId="409"/>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023702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253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10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49983"/>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Polymorphism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This type of polymorphism is achieved by Function Overriding.</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Function overriding on the other hand occurs when a derived class has a definition for one of the member functions of the base class. That base function is said to be overridden.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Typically, Run time polymorphism occurs when there is a hierarchy of classes and they are related by inheritance.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Run time polymorphism means that a call to a member function will cause a different function to be executed depending on the type of object that invokes the function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Always implemented using pointers and virtual function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Runtime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0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using namespace </a:t>
            </a:r>
            <a:r>
              <a:rPr lang="en-IN" sz="1800" dirty="0" err="1"/>
              <a:t>std</a:t>
            </a:r>
            <a:r>
              <a:rPr lang="en-IN" sz="1800" dirty="0"/>
              <a:t>;</a:t>
            </a:r>
          </a:p>
          <a:p>
            <a:pPr fontAlgn="base"/>
            <a:r>
              <a:rPr lang="en-IN" sz="1800" dirty="0"/>
              <a:t> class base</a:t>
            </a:r>
          </a:p>
          <a:p>
            <a:pPr fontAlgn="base"/>
            <a:r>
              <a:rPr lang="en-IN" sz="1800" dirty="0"/>
              <a:t> {</a:t>
            </a:r>
          </a:p>
          <a:p>
            <a:pPr fontAlgn="base"/>
            <a:r>
              <a:rPr lang="en-IN" sz="1800" dirty="0"/>
              <a:t> public:</a:t>
            </a:r>
          </a:p>
          <a:p>
            <a:pPr fontAlgn="base"/>
            <a:r>
              <a:rPr lang="en-IN" sz="1800" dirty="0"/>
              <a:t>    void print ()</a:t>
            </a:r>
          </a:p>
          <a:p>
            <a:pPr fontAlgn="base"/>
            <a:r>
              <a:rPr lang="en-IN" sz="1800" dirty="0"/>
              <a:t>    { </a:t>
            </a:r>
          </a:p>
          <a:p>
            <a:pPr fontAlgn="base"/>
            <a:r>
              <a:rPr lang="en-IN" sz="1800" dirty="0"/>
              <a:t>	</a:t>
            </a:r>
            <a:r>
              <a:rPr lang="en-IN" sz="1800" dirty="0" err="1"/>
              <a:t>cout</a:t>
            </a:r>
            <a:r>
              <a:rPr lang="en-IN" sz="1800" dirty="0"/>
              <a:t>&lt;&lt; "print base class" &lt;&lt;</a:t>
            </a:r>
            <a:r>
              <a:rPr lang="en-IN" sz="1800" dirty="0" err="1"/>
              <a:t>endl</a:t>
            </a:r>
            <a:r>
              <a:rPr lang="en-IN" sz="1800" dirty="0"/>
              <a:t>;</a:t>
            </a:r>
          </a:p>
          <a:p>
            <a:pPr fontAlgn="base"/>
            <a:r>
              <a:rPr lang="en-IN" sz="1800" dirty="0"/>
              <a:t>   }</a:t>
            </a:r>
          </a:p>
          <a:p>
            <a:pPr fontAlgn="base"/>
            <a:r>
              <a:rPr lang="en-IN" sz="1800" dirty="0"/>
              <a:t>     void show ()</a:t>
            </a:r>
          </a:p>
          <a:p>
            <a:pPr fontAlgn="base"/>
            <a:r>
              <a:rPr lang="en-IN" sz="1800" dirty="0"/>
              <a:t>    { </a:t>
            </a:r>
          </a:p>
          <a:p>
            <a:pPr fontAlgn="base"/>
            <a:r>
              <a:rPr lang="en-IN" sz="1800" dirty="0"/>
              <a:t>	</a:t>
            </a:r>
            <a:r>
              <a:rPr lang="en-IN" sz="1800" dirty="0" err="1"/>
              <a:t>cout</a:t>
            </a:r>
            <a:r>
              <a:rPr lang="en-IN" sz="1800" dirty="0"/>
              <a:t>&lt;&lt; "show base class" &lt;&lt;</a:t>
            </a:r>
            <a:r>
              <a:rPr lang="en-IN" sz="1800" dirty="0" err="1"/>
              <a:t>endl</a:t>
            </a:r>
            <a:r>
              <a:rPr lang="en-IN" sz="1800" dirty="0"/>
              <a:t>; </a:t>
            </a:r>
          </a:p>
          <a:p>
            <a:pPr fontAlgn="base"/>
            <a:r>
              <a:rPr lang="en-IN" sz="1800" dirty="0"/>
              <a:t>    }</a:t>
            </a:r>
          </a:p>
          <a:p>
            <a:pPr fontAlgn="base"/>
            <a:r>
              <a:rPr lang="en-IN" sz="1800" dirty="0"/>
              <a:t>};</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947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a:t>class </a:t>
            </a:r>
            <a:r>
              <a:rPr lang="en-IN" sz="1800" dirty="0" err="1"/>
              <a:t>derived:public</a:t>
            </a:r>
            <a:r>
              <a:rPr lang="en-IN" sz="1800" dirty="0"/>
              <a:t> base</a:t>
            </a:r>
          </a:p>
          <a:p>
            <a:pPr fontAlgn="base"/>
            <a:r>
              <a:rPr lang="en-IN" sz="1800" dirty="0"/>
              <a:t>{</a:t>
            </a:r>
          </a:p>
          <a:p>
            <a:pPr fontAlgn="base"/>
            <a:r>
              <a:rPr lang="en-IN" sz="1800" dirty="0"/>
              <a:t>public:</a:t>
            </a:r>
          </a:p>
          <a:p>
            <a:pPr fontAlgn="base"/>
            <a:r>
              <a:rPr lang="en-IN" sz="1800" dirty="0"/>
              <a:t>    void print ()     { </a:t>
            </a:r>
          </a:p>
          <a:p>
            <a:pPr fontAlgn="base"/>
            <a:r>
              <a:rPr lang="en-IN" sz="1800" dirty="0"/>
              <a:t>	</a:t>
            </a:r>
            <a:r>
              <a:rPr lang="en-IN" sz="1800" dirty="0" err="1"/>
              <a:t>cout</a:t>
            </a:r>
            <a:r>
              <a:rPr lang="en-IN" sz="1800" dirty="0"/>
              <a:t>&lt;&lt; "print derived class" &lt;&lt;</a:t>
            </a:r>
            <a:r>
              <a:rPr lang="en-IN" sz="1800" dirty="0" err="1"/>
              <a:t>endl</a:t>
            </a:r>
            <a:r>
              <a:rPr lang="en-IN" sz="1800" dirty="0"/>
              <a:t>;</a:t>
            </a:r>
          </a:p>
          <a:p>
            <a:pPr fontAlgn="base"/>
            <a:r>
              <a:rPr lang="en-IN" sz="1800" dirty="0"/>
              <a:t>    }</a:t>
            </a:r>
          </a:p>
          <a:p>
            <a:pPr fontAlgn="base"/>
            <a:r>
              <a:rPr lang="en-IN" sz="1800" dirty="0"/>
              <a:t>   </a:t>
            </a:r>
          </a:p>
          <a:p>
            <a:pPr fontAlgn="base"/>
            <a:r>
              <a:rPr lang="en-IN" sz="1800" dirty="0"/>
              <a:t>    void show ()</a:t>
            </a:r>
          </a:p>
          <a:p>
            <a:pPr fontAlgn="base"/>
            <a:r>
              <a:rPr lang="en-IN" sz="1800" dirty="0"/>
              <a:t>    {  </a:t>
            </a:r>
          </a:p>
          <a:p>
            <a:pPr fontAlgn="base"/>
            <a:r>
              <a:rPr lang="en-IN" sz="1800" dirty="0"/>
              <a:t>	</a:t>
            </a:r>
            <a:r>
              <a:rPr lang="en-IN" sz="1800" dirty="0" err="1"/>
              <a:t>cout</a:t>
            </a:r>
            <a:r>
              <a:rPr lang="en-IN" sz="1800" dirty="0"/>
              <a:t>&lt;&lt; "show derived class" &lt;&lt;</a:t>
            </a:r>
            <a:r>
              <a:rPr lang="en-IN" sz="1800" dirty="0" err="1"/>
              <a:t>endl</a:t>
            </a:r>
            <a:r>
              <a:rPr lang="en-IN" sz="1800" dirty="0"/>
              <a:t>;</a:t>
            </a:r>
          </a:p>
          <a:p>
            <a:pPr fontAlgn="base"/>
            <a:r>
              <a:rPr lang="en-IN" sz="1800" dirty="0"/>
              <a:t>    }</a:t>
            </a:r>
          </a:p>
          <a:p>
            <a:pPr fontAlgn="base"/>
            <a:r>
              <a:rPr lang="en-IN" sz="1800" dirty="0"/>
              <a:t>};</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149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//main function</a:t>
            </a:r>
          </a:p>
          <a:p>
            <a:pPr fontAlgn="base"/>
            <a:r>
              <a:rPr lang="en-IN" sz="1800" dirty="0" err="1"/>
              <a:t>int</a:t>
            </a:r>
            <a:r>
              <a:rPr lang="en-IN" sz="1800" dirty="0"/>
              <a:t> main() </a:t>
            </a:r>
          </a:p>
          <a:p>
            <a:pPr fontAlgn="base"/>
            <a:r>
              <a:rPr lang="en-IN" sz="1800" dirty="0"/>
              <a:t>{</a:t>
            </a:r>
          </a:p>
          <a:p>
            <a:pPr fontAlgn="base"/>
            <a:r>
              <a:rPr lang="en-IN" sz="1800" dirty="0"/>
              <a:t>    base *</a:t>
            </a:r>
            <a:r>
              <a:rPr lang="en-IN" sz="1800" dirty="0" err="1"/>
              <a:t>bptr</a:t>
            </a:r>
            <a:r>
              <a:rPr lang="en-IN" sz="1800" dirty="0"/>
              <a:t>;</a:t>
            </a:r>
          </a:p>
          <a:p>
            <a:pPr fontAlgn="base"/>
            <a:r>
              <a:rPr lang="en-IN" sz="1800" dirty="0"/>
              <a:t>    derived d;</a:t>
            </a:r>
          </a:p>
          <a:p>
            <a:pPr fontAlgn="base"/>
            <a:r>
              <a:rPr lang="en-IN" sz="1800" dirty="0"/>
              <a:t>    </a:t>
            </a:r>
            <a:r>
              <a:rPr lang="en-IN" sz="1800" dirty="0" err="1"/>
              <a:t>bptr</a:t>
            </a:r>
            <a:r>
              <a:rPr lang="en-IN" sz="1800" dirty="0"/>
              <a:t> = &amp;d;</a:t>
            </a:r>
          </a:p>
          <a:p>
            <a:pPr fontAlgn="base"/>
            <a:r>
              <a:rPr lang="en-IN" sz="1800" dirty="0"/>
              <a:t>       </a:t>
            </a:r>
          </a:p>
          <a:p>
            <a:pPr fontAlgn="base"/>
            <a:r>
              <a:rPr lang="en-IN" sz="1800" dirty="0"/>
              <a:t>    </a:t>
            </a:r>
            <a:r>
              <a:rPr lang="en-IN" sz="1800" dirty="0" err="1"/>
              <a:t>bptr</a:t>
            </a:r>
            <a:r>
              <a:rPr lang="en-IN" sz="1800" dirty="0"/>
              <a:t>-&gt;print(); </a:t>
            </a:r>
          </a:p>
          <a:p>
            <a:pPr fontAlgn="base"/>
            <a:r>
              <a:rPr lang="en-IN" sz="1800" dirty="0"/>
              <a:t>       </a:t>
            </a:r>
          </a:p>
          <a:p>
            <a:pPr fontAlgn="base"/>
            <a:r>
              <a:rPr lang="en-IN" sz="1800" dirty="0"/>
              <a:t>    </a:t>
            </a:r>
            <a:r>
              <a:rPr lang="en-IN" sz="1800" dirty="0" err="1"/>
              <a:t>bptr</a:t>
            </a:r>
            <a:r>
              <a:rPr lang="en-IN" sz="1800" dirty="0"/>
              <a:t>-&gt;show(); </a:t>
            </a:r>
          </a:p>
          <a:p>
            <a:pPr fontAlgn="base"/>
            <a:r>
              <a:rPr lang="en-IN" sz="1800" dirty="0"/>
              <a:t>  </a:t>
            </a:r>
          </a:p>
          <a:p>
            <a:pPr fontAlgn="base"/>
            <a:r>
              <a:rPr lang="en-IN" sz="1800" dirty="0"/>
              <a:t>    return 0;</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750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Output: </a:t>
            </a:r>
          </a:p>
          <a:p>
            <a:pPr fontAlgn="base"/>
            <a:r>
              <a:rPr lang="en-IN" sz="1800" dirty="0"/>
              <a:t> print base class</a:t>
            </a:r>
          </a:p>
          <a:p>
            <a:pPr fontAlgn="base"/>
            <a:r>
              <a:rPr lang="en-IN" sz="1800" dirty="0"/>
              <a:t>show base class</a:t>
            </a:r>
          </a:p>
          <a:p>
            <a:pPr fontAlgn="base"/>
            <a:endParaRPr lang="en-IN" sz="1800" dirty="0"/>
          </a:p>
          <a:p>
            <a:pPr fontAlgn="base"/>
            <a:endParaRPr lang="en-IN" sz="1800" dirty="0"/>
          </a:p>
          <a:p>
            <a:pPr fontAlgn="base"/>
            <a:r>
              <a:rPr lang="en-US" sz="1800" dirty="0"/>
              <a:t>The reason for the this output is that the call of the functions print() and show() is being set once by the compiler as the version defined in the base class. This is called </a:t>
            </a:r>
            <a:r>
              <a:rPr lang="en-US" sz="1800" b="1" dirty="0"/>
              <a:t>static resolution</a:t>
            </a:r>
            <a:r>
              <a:rPr lang="en-US" sz="1800" dirty="0"/>
              <a:t> of the function call, or </a:t>
            </a:r>
            <a:r>
              <a:rPr lang="en-US" sz="1800" b="1" dirty="0"/>
              <a:t>static linkage</a:t>
            </a:r>
            <a:r>
              <a:rPr lang="en-US" sz="1800" dirty="0"/>
              <a:t> - the function call is fixed before the program is executed. This is also sometimes called </a:t>
            </a:r>
            <a:r>
              <a:rPr lang="en-US" sz="1800" b="1" dirty="0"/>
              <a:t>early binding</a:t>
            </a:r>
            <a:r>
              <a:rPr lang="en-US" sz="1800" dirty="0"/>
              <a:t> because the print() and show() functions is set during the compilation of the program.</a:t>
            </a:r>
          </a:p>
          <a:p>
            <a:pPr fontAlgn="base"/>
            <a:endParaRPr lang="en-US" sz="1800" dirty="0"/>
          </a:p>
          <a:p>
            <a:pPr fontAlgn="base"/>
            <a:r>
              <a:rPr lang="en-IN" sz="1800" dirty="0"/>
              <a:t>Now let us change the program by making use of virtual function</a:t>
            </a:r>
            <a:endParaRPr lang="en-US" sz="1800" dirty="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5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using namespace </a:t>
            </a:r>
            <a:r>
              <a:rPr lang="en-IN" sz="1800" dirty="0" err="1"/>
              <a:t>std</a:t>
            </a:r>
            <a:r>
              <a:rPr lang="en-IN" sz="1800" dirty="0"/>
              <a:t>;</a:t>
            </a:r>
          </a:p>
          <a:p>
            <a:pPr fontAlgn="base"/>
            <a:r>
              <a:rPr lang="en-IN" sz="1800" dirty="0"/>
              <a:t> class base</a:t>
            </a:r>
          </a:p>
          <a:p>
            <a:pPr fontAlgn="base"/>
            <a:r>
              <a:rPr lang="en-IN" sz="1800" dirty="0"/>
              <a:t> {</a:t>
            </a:r>
          </a:p>
          <a:p>
            <a:pPr fontAlgn="base"/>
            <a:r>
              <a:rPr lang="en-IN" sz="1800" dirty="0"/>
              <a:t> public:</a:t>
            </a:r>
          </a:p>
          <a:p>
            <a:pPr fontAlgn="base"/>
            <a:r>
              <a:rPr lang="en-IN" sz="1800" dirty="0"/>
              <a:t>    virtual void print ()</a:t>
            </a:r>
          </a:p>
          <a:p>
            <a:pPr fontAlgn="base"/>
            <a:r>
              <a:rPr lang="en-IN" sz="1800" dirty="0"/>
              <a:t>    { </a:t>
            </a:r>
          </a:p>
          <a:p>
            <a:pPr fontAlgn="base"/>
            <a:r>
              <a:rPr lang="en-IN" sz="1800" dirty="0"/>
              <a:t>	</a:t>
            </a:r>
            <a:r>
              <a:rPr lang="en-IN" sz="1800" dirty="0" err="1"/>
              <a:t>cout</a:t>
            </a:r>
            <a:r>
              <a:rPr lang="en-IN" sz="1800" dirty="0"/>
              <a:t>&lt;&lt; "print base class" &lt;&lt;</a:t>
            </a:r>
            <a:r>
              <a:rPr lang="en-IN" sz="1800" dirty="0" err="1"/>
              <a:t>endl</a:t>
            </a:r>
            <a:r>
              <a:rPr lang="en-IN" sz="1800" dirty="0"/>
              <a:t>;</a:t>
            </a:r>
          </a:p>
          <a:p>
            <a:pPr fontAlgn="base"/>
            <a:r>
              <a:rPr lang="en-IN" sz="1800" dirty="0"/>
              <a:t>   }</a:t>
            </a:r>
          </a:p>
          <a:p>
            <a:pPr fontAlgn="base"/>
            <a:r>
              <a:rPr lang="en-IN" sz="1800" dirty="0"/>
              <a:t>     void show ()</a:t>
            </a:r>
          </a:p>
          <a:p>
            <a:pPr fontAlgn="base"/>
            <a:r>
              <a:rPr lang="en-IN" sz="1800" dirty="0"/>
              <a:t>    { </a:t>
            </a:r>
          </a:p>
          <a:p>
            <a:pPr fontAlgn="base"/>
            <a:r>
              <a:rPr lang="en-IN" sz="1800" dirty="0"/>
              <a:t>	</a:t>
            </a:r>
            <a:r>
              <a:rPr lang="en-IN" sz="1800" dirty="0" err="1"/>
              <a:t>cout</a:t>
            </a:r>
            <a:r>
              <a:rPr lang="en-IN" sz="1800" dirty="0"/>
              <a:t>&lt;&lt; "show base class" &lt;&lt;</a:t>
            </a:r>
            <a:r>
              <a:rPr lang="en-IN" sz="1800" dirty="0" err="1"/>
              <a:t>endl</a:t>
            </a:r>
            <a:r>
              <a:rPr lang="en-IN" sz="1800" dirty="0"/>
              <a:t>; </a:t>
            </a:r>
          </a:p>
          <a:p>
            <a:pPr fontAlgn="base"/>
            <a:r>
              <a:rPr lang="en-IN" sz="1800" dirty="0"/>
              <a:t>    }</a:t>
            </a:r>
          </a:p>
          <a:p>
            <a:pPr fontAlgn="base"/>
            <a:r>
              <a:rPr lang="en-IN" sz="1800" dirty="0"/>
              <a:t>};</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607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a:t>class </a:t>
            </a:r>
            <a:r>
              <a:rPr lang="en-IN" sz="1800" dirty="0" err="1"/>
              <a:t>derived:public</a:t>
            </a:r>
            <a:r>
              <a:rPr lang="en-IN" sz="1800" dirty="0"/>
              <a:t> base</a:t>
            </a:r>
          </a:p>
          <a:p>
            <a:pPr fontAlgn="base"/>
            <a:r>
              <a:rPr lang="en-IN" sz="1800" dirty="0"/>
              <a:t>{</a:t>
            </a:r>
          </a:p>
          <a:p>
            <a:pPr fontAlgn="base"/>
            <a:r>
              <a:rPr lang="en-IN" sz="1800" dirty="0"/>
              <a:t>public:</a:t>
            </a:r>
          </a:p>
          <a:p>
            <a:pPr fontAlgn="base"/>
            <a:r>
              <a:rPr lang="en-IN" sz="1800" dirty="0"/>
              <a:t>    void print ()    //print() is already a virtual function in base class</a:t>
            </a:r>
          </a:p>
          <a:p>
            <a:pPr fontAlgn="base"/>
            <a:r>
              <a:rPr lang="en-IN" sz="1800" dirty="0"/>
              <a:t> { </a:t>
            </a:r>
          </a:p>
          <a:p>
            <a:pPr fontAlgn="base"/>
            <a:r>
              <a:rPr lang="en-IN" sz="1800" dirty="0"/>
              <a:t>	</a:t>
            </a:r>
            <a:r>
              <a:rPr lang="en-IN" sz="1800" dirty="0" err="1"/>
              <a:t>cout</a:t>
            </a:r>
            <a:r>
              <a:rPr lang="en-IN" sz="1800" dirty="0"/>
              <a:t>&lt;&lt; "print derived class" &lt;&lt;</a:t>
            </a:r>
            <a:r>
              <a:rPr lang="en-IN" sz="1800" dirty="0" err="1"/>
              <a:t>endl</a:t>
            </a:r>
            <a:r>
              <a:rPr lang="en-IN" sz="1800" dirty="0"/>
              <a:t>;</a:t>
            </a:r>
          </a:p>
          <a:p>
            <a:pPr fontAlgn="base"/>
            <a:r>
              <a:rPr lang="en-IN" sz="1800" dirty="0"/>
              <a:t>    }</a:t>
            </a:r>
          </a:p>
          <a:p>
            <a:pPr fontAlgn="base"/>
            <a:r>
              <a:rPr lang="en-IN" sz="1800" dirty="0"/>
              <a:t>   </a:t>
            </a:r>
          </a:p>
          <a:p>
            <a:pPr fontAlgn="base"/>
            <a:r>
              <a:rPr lang="en-IN" sz="1800" dirty="0"/>
              <a:t>    void show ()</a:t>
            </a:r>
          </a:p>
          <a:p>
            <a:pPr fontAlgn="base"/>
            <a:r>
              <a:rPr lang="en-IN" sz="1800" dirty="0"/>
              <a:t>    {  </a:t>
            </a:r>
          </a:p>
          <a:p>
            <a:pPr fontAlgn="base"/>
            <a:r>
              <a:rPr lang="en-IN" sz="1800" dirty="0"/>
              <a:t>	</a:t>
            </a:r>
            <a:r>
              <a:rPr lang="en-IN" sz="1800" dirty="0" err="1"/>
              <a:t>cout</a:t>
            </a:r>
            <a:r>
              <a:rPr lang="en-IN" sz="1800" dirty="0"/>
              <a:t>&lt;&lt; "show derived class" &lt;&lt;</a:t>
            </a:r>
            <a:r>
              <a:rPr lang="en-IN" sz="1800" dirty="0" err="1"/>
              <a:t>endl</a:t>
            </a:r>
            <a:r>
              <a:rPr lang="en-IN" sz="1800" dirty="0"/>
              <a:t>;</a:t>
            </a:r>
          </a:p>
          <a:p>
            <a:pPr fontAlgn="base"/>
            <a:r>
              <a:rPr lang="en-IN" sz="1800" dirty="0"/>
              <a:t>    }</a:t>
            </a:r>
          </a:p>
          <a:p>
            <a:pPr fontAlgn="base"/>
            <a:r>
              <a:rPr lang="en-IN" sz="1800" dirty="0"/>
              <a:t>};</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03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//main function</a:t>
            </a:r>
          </a:p>
          <a:p>
            <a:pPr fontAlgn="base"/>
            <a:r>
              <a:rPr lang="en-IN" sz="1800" dirty="0" err="1"/>
              <a:t>int</a:t>
            </a:r>
            <a:r>
              <a:rPr lang="en-IN" sz="1800" dirty="0"/>
              <a:t> main() </a:t>
            </a:r>
          </a:p>
          <a:p>
            <a:pPr fontAlgn="base"/>
            <a:r>
              <a:rPr lang="en-IN" sz="1800" dirty="0"/>
              <a:t>{</a:t>
            </a:r>
          </a:p>
          <a:p>
            <a:pPr fontAlgn="base"/>
            <a:r>
              <a:rPr lang="en-IN" sz="1800" dirty="0"/>
              <a:t>    base *</a:t>
            </a:r>
            <a:r>
              <a:rPr lang="en-IN" sz="1800" dirty="0" err="1"/>
              <a:t>bptr</a:t>
            </a:r>
            <a:r>
              <a:rPr lang="en-IN" sz="1800" dirty="0"/>
              <a:t>;</a:t>
            </a:r>
          </a:p>
          <a:p>
            <a:pPr fontAlgn="base"/>
            <a:r>
              <a:rPr lang="en-IN" sz="1800" dirty="0"/>
              <a:t>    derived d;</a:t>
            </a:r>
          </a:p>
          <a:p>
            <a:pPr fontAlgn="base"/>
            <a:r>
              <a:rPr lang="en-IN" sz="1800" dirty="0"/>
              <a:t>    </a:t>
            </a:r>
            <a:r>
              <a:rPr lang="en-IN" sz="1800" dirty="0" err="1"/>
              <a:t>bptr</a:t>
            </a:r>
            <a:r>
              <a:rPr lang="en-IN" sz="1800" dirty="0"/>
              <a:t> = &amp;d;</a:t>
            </a:r>
          </a:p>
          <a:p>
            <a:pPr fontAlgn="base"/>
            <a:r>
              <a:rPr lang="en-IN" sz="1800" dirty="0"/>
              <a:t>  </a:t>
            </a:r>
            <a:r>
              <a:rPr lang="en-US" sz="1800" dirty="0"/>
              <a:t>//virtual function, </a:t>
            </a:r>
            <a:r>
              <a:rPr lang="en-US" sz="1800" dirty="0" err="1"/>
              <a:t>binded</a:t>
            </a:r>
            <a:r>
              <a:rPr lang="en-US" sz="1800" dirty="0"/>
              <a:t> at runtime (Runtime polymorphism)</a:t>
            </a:r>
          </a:p>
          <a:p>
            <a:pPr fontAlgn="base"/>
            <a:r>
              <a:rPr lang="en-US" sz="1800" dirty="0"/>
              <a:t>   </a:t>
            </a:r>
            <a:r>
              <a:rPr lang="en-US" sz="1800" dirty="0" err="1"/>
              <a:t>bptr</a:t>
            </a:r>
            <a:r>
              <a:rPr lang="en-US" sz="1800" dirty="0"/>
              <a:t>-&gt;print();</a:t>
            </a:r>
          </a:p>
          <a:p>
            <a:pPr fontAlgn="base"/>
            <a:r>
              <a:rPr lang="en-US" sz="1800" dirty="0"/>
              <a:t>// Non-virtual function, </a:t>
            </a:r>
            <a:r>
              <a:rPr lang="en-US" sz="1800" dirty="0" err="1"/>
              <a:t>binded</a:t>
            </a:r>
            <a:r>
              <a:rPr lang="en-US" sz="1800" dirty="0"/>
              <a:t> at compile time</a:t>
            </a:r>
          </a:p>
          <a:p>
            <a:pPr fontAlgn="base"/>
            <a:r>
              <a:rPr lang="en-US" sz="1800" dirty="0"/>
              <a:t>  </a:t>
            </a:r>
            <a:r>
              <a:rPr lang="en-US" sz="1800" dirty="0" err="1"/>
              <a:t>bptr</a:t>
            </a:r>
            <a:r>
              <a:rPr lang="en-US" sz="1800" dirty="0"/>
              <a:t>-&gt;show();</a:t>
            </a:r>
          </a:p>
          <a:p>
            <a:pPr fontAlgn="base"/>
            <a:r>
              <a:rPr lang="en-IN" sz="1800" dirty="0"/>
              <a:t>    return 0;</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284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Output: </a:t>
            </a:r>
          </a:p>
          <a:p>
            <a:pPr fontAlgn="base"/>
            <a:r>
              <a:rPr lang="en-IN" sz="1800" dirty="0"/>
              <a:t> print derived class</a:t>
            </a:r>
          </a:p>
          <a:p>
            <a:pPr fontAlgn="base"/>
            <a:r>
              <a:rPr lang="en-IN" sz="1800" dirty="0"/>
              <a:t>show base class</a:t>
            </a:r>
          </a:p>
          <a:p>
            <a:pPr fontAlgn="base"/>
            <a:endParaRPr lang="en-IN" sz="1800" dirty="0"/>
          </a:p>
          <a:p>
            <a:pPr fontAlgn="base"/>
            <a:endParaRPr lang="en-IN" sz="1800" dirty="0"/>
          </a:p>
          <a:p>
            <a:pPr fontAlgn="base"/>
            <a:r>
              <a:rPr lang="en-US" sz="1800" dirty="0"/>
              <a:t>This time, the compiler looks at the contents of the pointer instead of it's type. In earlier case, compiler was looking at only the type of pointer, which was base class pointer. So though it was storing object of derived class, it was calling base class member function.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Practice question</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375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A virtual function is a member function which is declared in the base class using the keyword virtual and is re-defined (</a:t>
            </a:r>
            <a:r>
              <a:rPr lang="en-US" sz="1800" dirty="0" err="1">
                <a:latin typeface="Calibri" pitchFamily="34" charset="0"/>
                <a:cs typeface="Calibri" pitchFamily="34" charset="0"/>
              </a:rPr>
              <a:t>Overriden</a:t>
            </a:r>
            <a:r>
              <a:rPr lang="en-US" sz="1800" dirty="0">
                <a:latin typeface="Calibri" pitchFamily="34" charset="0"/>
                <a:cs typeface="Calibri" pitchFamily="34" charset="0"/>
              </a:rPr>
              <a:t>) by the derived class.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Defining in a base class a virtual function, with another version in a derived class, signals to the compiler that we don't want static linkage for this function.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This sort of operation is referred to as </a:t>
            </a:r>
            <a:r>
              <a:rPr lang="en-US" sz="1800" dirty="0">
                <a:highlight>
                  <a:srgbClr val="FFFF00"/>
                </a:highlight>
                <a:latin typeface="Calibri" pitchFamily="34" charset="0"/>
                <a:cs typeface="Calibri" pitchFamily="34" charset="0"/>
              </a:rPr>
              <a:t>dynamic linkage, or late binding</a:t>
            </a:r>
            <a:r>
              <a:rPr lang="en-US" sz="1800" dirty="0">
                <a:latin typeface="Calibri" pitchFamily="34" charset="0"/>
                <a:cs typeface="Calibri" pitchFamily="34" charset="0"/>
              </a:rPr>
              <a:t>.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main thing to note about the program is that the </a:t>
            </a:r>
            <a:r>
              <a:rPr lang="en-US" sz="1800" dirty="0">
                <a:highlight>
                  <a:srgbClr val="FFFF00"/>
                </a:highlight>
                <a:latin typeface="Calibri" pitchFamily="34" charset="0"/>
                <a:cs typeface="Calibri" pitchFamily="34" charset="0"/>
              </a:rPr>
              <a:t>derived class’s function is called using a base class pointer.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The idea is that virtual functions are called according to the type of the object instance pointed to or referenced, not according to the type of the pointer or reference.</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 other words, virtual functions are resolved late, at runtime.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function / late binding</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198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Dynamic memory allocation using new and delete operators</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Memory leak and allocation failures</a:t>
            </a:r>
          </a:p>
          <a:p>
            <a:pPr marL="419100" indent="-342900">
              <a:lnSpc>
                <a:spcPct val="200000"/>
              </a:lnSpc>
              <a:buSzPts val="2400"/>
              <a:buFont typeface="Arial" pitchFamily="34" charset="0"/>
              <a:buChar char="•"/>
            </a:pPr>
            <a:r>
              <a:rPr lang="en-US" sz="1800" dirty="0">
                <a:latin typeface="Calibri" panose="020F0502020204030204" pitchFamily="34" charset="0"/>
                <a:cs typeface="Calibri" panose="020F0502020204030204" pitchFamily="34" charset="0"/>
                <a:sym typeface="Calibri"/>
              </a:rPr>
              <a:t>Dangling, void, null , Wild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5855" y="636905"/>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It is possible that you want to include a virtual function in a base class so that it may be redefined in a derived class to suit the objects of that class, but that there is no meaningful definition you could give for the function in the base class.</a:t>
            </a:r>
          </a:p>
          <a:p>
            <a:endParaRPr lang="en-US" sz="1800" dirty="0">
              <a:latin typeface="Calibri"/>
            </a:endParaRPr>
          </a:p>
          <a:p>
            <a:r>
              <a:rPr lang="en-US" sz="1800" dirty="0">
                <a:highlight>
                  <a:srgbClr val="FFFF00"/>
                </a:highlight>
                <a:latin typeface="Calibri"/>
              </a:rPr>
              <a:t>A pure virtual function (or abstract function</a:t>
            </a:r>
            <a:r>
              <a:rPr lang="en-US" sz="1800" dirty="0">
                <a:latin typeface="Calibri"/>
              </a:rPr>
              <a:t>) in C++ is a virtual function for which we don’t have an implementation, we only declare it. </a:t>
            </a:r>
          </a:p>
          <a:p>
            <a:endParaRPr lang="en-US" sz="1800" dirty="0">
              <a:latin typeface="Calibri"/>
            </a:endParaRPr>
          </a:p>
          <a:p>
            <a:r>
              <a:rPr lang="en-US" sz="1800" dirty="0">
                <a:latin typeface="Calibri"/>
              </a:rPr>
              <a:t>A pure virtual function is declared by assigning 0 in the declaration.</a:t>
            </a:r>
          </a:p>
          <a:p>
            <a:endParaRPr lang="en-US" sz="1800" dirty="0">
              <a:latin typeface="Calibri"/>
            </a:endParaRPr>
          </a:p>
          <a:p>
            <a:r>
              <a:rPr lang="en-US" sz="1800" dirty="0">
                <a:latin typeface="Calibri"/>
              </a:rPr>
              <a:t> virtual </a:t>
            </a:r>
            <a:r>
              <a:rPr lang="en-US" sz="1800" dirty="0" err="1">
                <a:latin typeface="Calibri"/>
              </a:rPr>
              <a:t>int</a:t>
            </a:r>
            <a:r>
              <a:rPr lang="en-US" sz="1800" dirty="0">
                <a:latin typeface="Calibri"/>
              </a:rPr>
              <a:t> area() = 0;</a:t>
            </a:r>
          </a:p>
          <a:p>
            <a:endParaRPr lang="en-US" sz="1800" b="1" dirty="0">
              <a:latin typeface="Calibri"/>
            </a:endParaRPr>
          </a:p>
          <a:p>
            <a:r>
              <a:rPr lang="en-US" sz="1800" dirty="0">
                <a:latin typeface="Calibri"/>
              </a:rPr>
              <a:t>The = 0 tells the compiler that the function has no body and above virtual function will be called pure virtual function.</a:t>
            </a: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Pure Virtual Functions</a:t>
            </a:r>
          </a:p>
        </p:txBody>
      </p:sp>
      <p:sp>
        <p:nvSpPr>
          <p:cNvPr id="7" name="Rectangle 3"/>
          <p:cNvSpPr>
            <a:spLocks noChangeArrowheads="1"/>
          </p:cNvSpPr>
          <p:nvPr/>
        </p:nvSpPr>
        <p:spPr bwMode="auto">
          <a:xfrm>
            <a:off x="311150" y="2536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5746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r>
              <a:rPr lang="en-US" sz="1800" dirty="0">
                <a:latin typeface="Calibri"/>
              </a:rPr>
              <a:t>class Shape {</a:t>
            </a:r>
          </a:p>
          <a:p>
            <a:pPr lvl="1"/>
            <a:r>
              <a:rPr lang="en-US" sz="1800" dirty="0">
                <a:latin typeface="Calibri"/>
              </a:rPr>
              <a:t>   protected:</a:t>
            </a:r>
          </a:p>
          <a:p>
            <a:pPr lvl="1"/>
            <a:r>
              <a:rPr lang="en-US" sz="1800" dirty="0">
                <a:latin typeface="Calibri"/>
              </a:rPr>
              <a:t>      </a:t>
            </a:r>
            <a:r>
              <a:rPr lang="en-US" sz="1800" dirty="0" err="1">
                <a:latin typeface="Calibri"/>
              </a:rPr>
              <a:t>int</a:t>
            </a:r>
            <a:r>
              <a:rPr lang="en-US" sz="1800" dirty="0">
                <a:latin typeface="Calibri"/>
              </a:rPr>
              <a:t> width, height;</a:t>
            </a:r>
          </a:p>
          <a:p>
            <a:pPr lvl="1"/>
            <a:endParaRPr lang="en-US" sz="1800" dirty="0">
              <a:latin typeface="Calibri"/>
            </a:endParaRPr>
          </a:p>
          <a:p>
            <a:pPr lvl="1"/>
            <a:r>
              <a:rPr lang="en-US" sz="1800" dirty="0">
                <a:latin typeface="Calibri"/>
              </a:rPr>
              <a:t>   public:</a:t>
            </a:r>
          </a:p>
          <a:p>
            <a:pPr lvl="1"/>
            <a:r>
              <a:rPr lang="en-US" sz="1800" dirty="0">
                <a:latin typeface="Calibri"/>
              </a:rPr>
              <a:t>      Shape(</a:t>
            </a:r>
            <a:r>
              <a:rPr lang="en-US" sz="1800" dirty="0" err="1">
                <a:latin typeface="Calibri"/>
              </a:rPr>
              <a:t>int</a:t>
            </a:r>
            <a:r>
              <a:rPr lang="en-US" sz="1800" dirty="0">
                <a:latin typeface="Calibri"/>
              </a:rPr>
              <a:t> a = 0, </a:t>
            </a:r>
            <a:r>
              <a:rPr lang="en-US" sz="1800" dirty="0" err="1">
                <a:latin typeface="Calibri"/>
              </a:rPr>
              <a:t>int</a:t>
            </a:r>
            <a:r>
              <a:rPr lang="en-US" sz="1800" dirty="0">
                <a:latin typeface="Calibri"/>
              </a:rPr>
              <a:t> b = 0) {</a:t>
            </a:r>
          </a:p>
          <a:p>
            <a:pPr lvl="1"/>
            <a:r>
              <a:rPr lang="en-US" sz="1800" dirty="0">
                <a:latin typeface="Calibri"/>
              </a:rPr>
              <a:t>         width = a;</a:t>
            </a:r>
          </a:p>
          <a:p>
            <a:pPr lvl="1"/>
            <a:r>
              <a:rPr lang="en-US" sz="1800" dirty="0">
                <a:latin typeface="Calibri"/>
              </a:rPr>
              <a:t>         height = b;</a:t>
            </a:r>
          </a:p>
          <a:p>
            <a:pPr lvl="1"/>
            <a:r>
              <a:rPr lang="en-US" sz="1800" dirty="0">
                <a:latin typeface="Calibri"/>
              </a:rPr>
              <a:t>      }</a:t>
            </a:r>
          </a:p>
          <a:p>
            <a:pPr lvl="1"/>
            <a:r>
              <a:rPr lang="en-US" sz="1800" dirty="0">
                <a:latin typeface="Calibri"/>
              </a:rPr>
              <a:t>      </a:t>
            </a:r>
          </a:p>
          <a:p>
            <a:pPr lvl="1"/>
            <a:r>
              <a:rPr lang="en-US" sz="1800" dirty="0">
                <a:latin typeface="Calibri"/>
              </a:rPr>
              <a:t>      // pure virtual function</a:t>
            </a:r>
          </a:p>
          <a:p>
            <a:pPr lvl="1"/>
            <a:r>
              <a:rPr lang="en-US" sz="1800" dirty="0">
                <a:latin typeface="Calibri"/>
              </a:rPr>
              <a:t>      virtual </a:t>
            </a:r>
            <a:r>
              <a:rPr lang="en-US" sz="1800" dirty="0" err="1">
                <a:latin typeface="Calibri"/>
              </a:rPr>
              <a:t>int</a:t>
            </a:r>
            <a:r>
              <a:rPr lang="en-US" sz="1800" dirty="0">
                <a:latin typeface="Calibri"/>
              </a:rPr>
              <a:t> area() = 0;</a:t>
            </a:r>
          </a:p>
          <a:p>
            <a:pPr lvl="1"/>
            <a:r>
              <a:rPr lang="en-US" sz="1800" dirty="0">
                <a:latin typeface="Calibri"/>
              </a:rPr>
              <a:t>};</a:t>
            </a:r>
          </a:p>
          <a:p>
            <a:pPr lvl="1"/>
            <a:endParaRPr lang="en-US" sz="1800" dirty="0">
              <a:latin typeface="Calibri"/>
            </a:endParaRPr>
          </a:p>
          <a:p>
            <a:pPr lvl="1"/>
            <a:r>
              <a:rPr lang="en-US" sz="1800" dirty="0">
                <a:latin typeface="Calibri"/>
              </a:rPr>
              <a:t>//class Shape is abstract class here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panose="020F0502020204030204" pitchFamily="34" charset="0"/>
                <a:cs typeface="Calibri" panose="020F0502020204030204" pitchFamily="34" charset="0"/>
              </a:rPr>
              <a:t>Pure Virtual function</a:t>
            </a:r>
          </a:p>
        </p:txBody>
      </p:sp>
    </p:spTree>
    <p:extLst>
      <p:ext uri="{BB962C8B-B14F-4D97-AF65-F5344CB8AC3E}">
        <p14:creationId xmlns:p14="http://schemas.microsoft.com/office/powerpoint/2010/main" val="130548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Classes that contain at least one pure virtual function are known as abstract base classes.</a:t>
            </a:r>
          </a:p>
          <a:p>
            <a:endParaRPr lang="en-US" sz="1800" dirty="0">
              <a:highlight>
                <a:srgbClr val="FFFF00"/>
              </a:highlight>
              <a:latin typeface="Calibri" pitchFamily="34" charset="0"/>
              <a:cs typeface="Calibri" pitchFamily="34" charset="0"/>
            </a:endParaRPr>
          </a:p>
          <a:p>
            <a:r>
              <a:rPr lang="en-US" sz="1800" dirty="0">
                <a:highlight>
                  <a:srgbClr val="FFFF00"/>
                </a:highlight>
                <a:latin typeface="Calibri" pitchFamily="34" charset="0"/>
                <a:cs typeface="Calibri" pitchFamily="34" charset="0"/>
              </a:rPr>
              <a:t>Abstract base classes cannot be used to instantiate objects</a:t>
            </a:r>
          </a:p>
          <a:p>
            <a:endParaRPr lang="en-US" sz="1800" dirty="0">
              <a:latin typeface="Calibri" pitchFamily="34" charset="0"/>
              <a:cs typeface="Calibri" pitchFamily="34" charset="0"/>
            </a:endParaRPr>
          </a:p>
          <a:p>
            <a:r>
              <a:rPr lang="en-US" sz="1800" dirty="0">
                <a:highlight>
                  <a:srgbClr val="FFFF00"/>
                </a:highlight>
                <a:latin typeface="Calibri" pitchFamily="34" charset="0"/>
                <a:cs typeface="Calibri" pitchFamily="34" charset="0"/>
              </a:rPr>
              <a:t>If derived class do not redefine virtual function of base class, then derived class also becomes abstract just like the base class. </a:t>
            </a:r>
          </a:p>
          <a:p>
            <a:endParaRPr lang="en-US" sz="1800" dirty="0">
              <a:highlight>
                <a:srgbClr val="FFFF00"/>
              </a:highlight>
              <a:latin typeface="Calibri" pitchFamily="34" charset="0"/>
              <a:cs typeface="Calibri" pitchFamily="34" charset="0"/>
            </a:endParaRPr>
          </a:p>
          <a:p>
            <a:r>
              <a:rPr lang="en-US" sz="1800" dirty="0">
                <a:highlight>
                  <a:srgbClr val="FFFF00"/>
                </a:highlight>
                <a:latin typeface="Calibri" pitchFamily="34" charset="0"/>
                <a:cs typeface="Calibri" pitchFamily="34" charset="0"/>
              </a:rPr>
              <a:t> It is the responsibility of the all further derived classes to provide the definition to the pure virtual member function. </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But an abstract base class is not totally useless. It can be used to create pointers to it, and take advantage of all its polymorphic abilities as shown in example in slide 15.</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And can actually be dereferenced when pointing to objects of derived (non-abstract) classes.</a:t>
            </a: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Abstract class</a:t>
            </a:r>
          </a:p>
        </p:txBody>
      </p:sp>
    </p:spTree>
    <p:extLst>
      <p:ext uri="{BB962C8B-B14F-4D97-AF65-F5344CB8AC3E}">
        <p14:creationId xmlns:p14="http://schemas.microsoft.com/office/powerpoint/2010/main" val="218563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5" indent="-285750">
              <a:buFont typeface="Arial" pitchFamily="34" charset="0"/>
              <a:buChar char="•"/>
            </a:pPr>
            <a:r>
              <a:rPr lang="en-US" sz="1800" dirty="0">
                <a:latin typeface="Calibri" pitchFamily="34" charset="0"/>
                <a:cs typeface="Calibri" pitchFamily="34" charset="0"/>
              </a:rPr>
              <a:t>An abstract class is a class for which one or more methods are declared but not defined, meaning that the compiler knows these methods are part of the class, but not what code to execute for that method. These are called abstract methods. Here is an example of an abstract class.</a:t>
            </a:r>
          </a:p>
          <a:p>
            <a:pPr lvl="6"/>
            <a:r>
              <a:rPr lang="en-US" sz="1800" dirty="0">
                <a:latin typeface="Calibri" pitchFamily="34" charset="0"/>
                <a:cs typeface="Calibri" pitchFamily="34" charset="0"/>
              </a:rPr>
              <a:t>	class shape {</a:t>
            </a:r>
          </a:p>
          <a:p>
            <a:pPr lvl="6"/>
            <a:r>
              <a:rPr lang="en-US" sz="1800" dirty="0">
                <a:latin typeface="Calibri" pitchFamily="34" charset="0"/>
                <a:cs typeface="Calibri" pitchFamily="34" charset="0"/>
              </a:rPr>
              <a:t>	public:</a:t>
            </a:r>
          </a:p>
          <a:p>
            <a:pPr lvl="6"/>
            <a:r>
              <a:rPr lang="en-US" sz="1800" dirty="0">
                <a:latin typeface="Calibri" pitchFamily="34" charset="0"/>
                <a:cs typeface="Calibri" pitchFamily="34" charset="0"/>
              </a:rPr>
              <a:t>  	virtual void draw() = 0;</a:t>
            </a:r>
          </a:p>
          <a:p>
            <a:pPr lvl="6"/>
            <a:r>
              <a:rPr lang="en-US" sz="1800" dirty="0">
                <a:latin typeface="Calibri" pitchFamily="34" charset="0"/>
                <a:cs typeface="Calibri" pitchFamily="34" charset="0"/>
              </a:rPr>
              <a:t>	};</a:t>
            </a:r>
          </a:p>
          <a:p>
            <a:pPr marL="285750" lvl="5" indent="-285750">
              <a:buFont typeface="Arial" pitchFamily="34" charset="0"/>
              <a:buChar char="•"/>
            </a:pPr>
            <a:r>
              <a:rPr lang="en-US" sz="1800" dirty="0">
                <a:latin typeface="Calibri" pitchFamily="34" charset="0"/>
                <a:cs typeface="Calibri" pitchFamily="34" charset="0"/>
              </a:rPr>
              <a:t>To be able to actually use the draw method you would need to derive classes from this abstract class, which do implement the draw method, making the classes concrete.</a:t>
            </a:r>
          </a:p>
          <a:p>
            <a:pPr marL="285750" indent="-285750" fontAlgn="base">
              <a:buFont typeface="Arial" pitchFamily="34" charset="0"/>
              <a:buChar char="•"/>
            </a:pPr>
            <a:r>
              <a:rPr lang="en-US" sz="1800" dirty="0">
                <a:latin typeface="Calibri" pitchFamily="34" charset="0"/>
                <a:cs typeface="Calibri" pitchFamily="34" charset="0"/>
              </a:rPr>
              <a:t>A class that has any abstract methods is abstract, any class that doesn't is concrete. </a:t>
            </a:r>
          </a:p>
          <a:p>
            <a:pPr marL="285750" indent="-285750" fontAlgn="base">
              <a:buFont typeface="Arial" pitchFamily="34" charset="0"/>
              <a:buChar char="•"/>
            </a:pPr>
            <a:r>
              <a:rPr lang="en-US" sz="1800" dirty="0">
                <a:latin typeface="Calibri" pitchFamily="34" charset="0"/>
                <a:cs typeface="Calibri" pitchFamily="34" charset="0"/>
              </a:rPr>
              <a:t>It's just a way to differentiate the two types of classes. </a:t>
            </a:r>
          </a:p>
          <a:p>
            <a:pPr marL="285750" indent="-285750" fontAlgn="base">
              <a:buFont typeface="Arial" pitchFamily="34" charset="0"/>
              <a:buChar char="•"/>
            </a:pPr>
            <a:r>
              <a:rPr lang="en-US" sz="1800" dirty="0">
                <a:latin typeface="Calibri" pitchFamily="34" charset="0"/>
                <a:cs typeface="Calibri" pitchFamily="34" charset="0"/>
              </a:rPr>
              <a:t>Every class is either abstract or concrete. A base class can be either abstract or concrete and a derived class can be either abstract or concrete:</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Concrete class</a:t>
            </a:r>
          </a:p>
          <a:p>
            <a:endParaRPr lang="en-US" sz="2400" b="1" dirty="0">
              <a:solidFill>
                <a:srgbClr val="FFFFFF"/>
              </a:solidFill>
              <a:latin typeface="Calibri"/>
              <a:cs typeface="Calibri"/>
            </a:endParaRPr>
          </a:p>
        </p:txBody>
      </p:sp>
    </p:spTree>
    <p:extLst>
      <p:ext uri="{BB962C8B-B14F-4D97-AF65-F5344CB8AC3E}">
        <p14:creationId xmlns:p14="http://schemas.microsoft.com/office/powerpoint/2010/main" val="3284416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Abstract versus concrete class</a:t>
            </a:r>
          </a:p>
        </p:txBody>
      </p:sp>
      <p:sp>
        <p:nvSpPr>
          <p:cNvPr id="4" name="TextBox 3"/>
          <p:cNvSpPr txBox="1"/>
          <p:nvPr/>
        </p:nvSpPr>
        <p:spPr>
          <a:xfrm>
            <a:off x="148855" y="832896"/>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Abstract class can not be used to create an object. Whereas, concrete class can be used to create an object.</a:t>
            </a:r>
          </a:p>
          <a:p>
            <a:r>
              <a:rPr lang="en-US" sz="1800" dirty="0">
                <a:latin typeface="Calibri" pitchFamily="34" charset="0"/>
                <a:cs typeface="Calibri" pitchFamily="34" charset="0"/>
              </a:rPr>
              <a:t>In other words, an abstract class can't be instantiated. Whereas, a concrete one can.</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Concrete means “existing in reality or in real experience; perceptible by the senses; real''. Whereas, abstract means 'not applied or practical; theoretical'.</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An abstract class is one that has one or more pure virtual function. Whereas a concrete class has no pure virtual functions.</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An abstract class serves as "blueprint" for derived classes, ones that can be instantiated.</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E.g. Car class (abstract) whilst Audi S4 class (deriving from Car) class is a concrete implementation.</a:t>
            </a:r>
          </a:p>
        </p:txBody>
      </p:sp>
    </p:spTree>
    <p:extLst>
      <p:ext uri="{BB962C8B-B14F-4D97-AF65-F5344CB8AC3E}">
        <p14:creationId xmlns:p14="http://schemas.microsoft.com/office/powerpoint/2010/main" val="26158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destructor</a:t>
            </a:r>
          </a:p>
        </p:txBody>
      </p:sp>
      <p:sp>
        <p:nvSpPr>
          <p:cNvPr id="4" name="TextBox 3"/>
          <p:cNvSpPr txBox="1"/>
          <p:nvPr/>
        </p:nvSpPr>
        <p:spPr>
          <a:xfrm>
            <a:off x="148855" y="773520"/>
            <a:ext cx="8846289" cy="3970318"/>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Deleting a derived class object using a pointer of base class type that has a non-virtual destructor results in undefined behavior.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 To correct this situation, the base class should be defined with a virtual destructor.</a:t>
            </a:r>
          </a:p>
          <a:p>
            <a:endParaRPr lang="en-US" sz="1800" dirty="0">
              <a:latin typeface="Calibri" pitchFamily="34" charset="0"/>
              <a:cs typeface="Calibri" pitchFamily="34" charset="0"/>
            </a:endParaRPr>
          </a:p>
          <a:p>
            <a:r>
              <a:rPr lang="en-US" sz="1800" dirty="0">
                <a:latin typeface="Calibri" pitchFamily="34" charset="0"/>
                <a:cs typeface="Calibri" pitchFamily="34" charset="0"/>
              </a:rPr>
              <a:t>#include&lt;</a:t>
            </a:r>
            <a:r>
              <a:rPr lang="en-US" sz="1800" dirty="0" err="1">
                <a:latin typeface="Calibri" pitchFamily="34" charset="0"/>
                <a:cs typeface="Calibri" pitchFamily="34" charset="0"/>
              </a:rPr>
              <a:t>iostream</a:t>
            </a:r>
            <a:r>
              <a:rPr lang="en-US" sz="1800" dirty="0">
                <a:latin typeface="Calibri" pitchFamily="34" charset="0"/>
                <a:cs typeface="Calibri" pitchFamily="34" charset="0"/>
              </a:rPr>
              <a:t>&gt;</a:t>
            </a:r>
          </a:p>
          <a:p>
            <a:r>
              <a:rPr lang="en-US" sz="1800" dirty="0">
                <a:latin typeface="Calibri" pitchFamily="34" charset="0"/>
                <a:cs typeface="Calibri" pitchFamily="34" charset="0"/>
              </a:rPr>
              <a:t>using namespace </a:t>
            </a:r>
            <a:r>
              <a:rPr lang="en-US" sz="1800" dirty="0" err="1">
                <a:latin typeface="Calibri" pitchFamily="34" charset="0"/>
                <a:cs typeface="Calibri" pitchFamily="34" charset="0"/>
              </a:rPr>
              <a:t>std</a:t>
            </a:r>
            <a:r>
              <a:rPr lang="en-US" sz="1800" dirty="0">
                <a:latin typeface="Calibri" pitchFamily="34" charset="0"/>
                <a:cs typeface="Calibri" pitchFamily="34" charset="0"/>
              </a:rPr>
              <a:t>;</a:t>
            </a:r>
          </a:p>
          <a:p>
            <a:r>
              <a:rPr lang="en-US" sz="1800" dirty="0">
                <a:latin typeface="Calibri" pitchFamily="34" charset="0"/>
                <a:cs typeface="Calibri" pitchFamily="34" charset="0"/>
              </a:rPr>
              <a:t>class base {</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base()     </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&lt;&lt;"Constructing base \n"; }</a:t>
            </a:r>
          </a:p>
          <a:p>
            <a:r>
              <a:rPr lang="en-US" sz="1800" dirty="0">
                <a:latin typeface="Calibri" pitchFamily="34" charset="0"/>
                <a:cs typeface="Calibri" pitchFamily="34" charset="0"/>
              </a:rPr>
              <a:t>    ~base()</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&lt;&lt;"Destructing base \n"; }     </a:t>
            </a:r>
          </a:p>
          <a:p>
            <a:r>
              <a:rPr lang="en-US" sz="1800" dirty="0">
                <a:latin typeface="Calibri" pitchFamily="34" charset="0"/>
                <a:cs typeface="Calibri" pitchFamily="34" charset="0"/>
              </a:rPr>
              <a:t>};</a:t>
            </a:r>
          </a:p>
        </p:txBody>
      </p:sp>
    </p:spTree>
    <p:extLst>
      <p:ext uri="{BB962C8B-B14F-4D97-AF65-F5344CB8AC3E}">
        <p14:creationId xmlns:p14="http://schemas.microsoft.com/office/powerpoint/2010/main" val="2451858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destructor</a:t>
            </a:r>
          </a:p>
        </p:txBody>
      </p:sp>
      <p:sp>
        <p:nvSpPr>
          <p:cNvPr id="4" name="TextBox 3"/>
          <p:cNvSpPr txBox="1"/>
          <p:nvPr/>
        </p:nvSpPr>
        <p:spPr>
          <a:xfrm>
            <a:off x="148855" y="773520"/>
            <a:ext cx="8846289" cy="4247317"/>
          </a:xfrm>
          <a:prstGeom prst="rect">
            <a:avLst/>
          </a:prstGeom>
          <a:noFill/>
          <a:ln>
            <a:solidFill>
              <a:schemeClr val="tx1"/>
            </a:solidFill>
          </a:ln>
        </p:spPr>
        <p:txBody>
          <a:bodyPr wrap="square" rtlCol="0">
            <a:spAutoFit/>
          </a:bodyPr>
          <a:lstStyle/>
          <a:p>
            <a:r>
              <a:rPr lang="en-US" sz="1800" dirty="0">
                <a:latin typeface="Calibri" pitchFamily="34" charset="0"/>
                <a:cs typeface="Calibri" pitchFamily="34" charset="0"/>
              </a:rPr>
              <a:t>class derived: public base {</a:t>
            </a:r>
          </a:p>
          <a:p>
            <a:r>
              <a:rPr lang="en-US" sz="1800" dirty="0">
                <a:latin typeface="Calibri" pitchFamily="34" charset="0"/>
                <a:cs typeface="Calibri" pitchFamily="34" charset="0"/>
              </a:rPr>
              <a:t>  public:</a:t>
            </a:r>
          </a:p>
          <a:p>
            <a:r>
              <a:rPr lang="en-US" sz="1800" dirty="0">
                <a:latin typeface="Calibri" pitchFamily="34" charset="0"/>
                <a:cs typeface="Calibri" pitchFamily="34" charset="0"/>
              </a:rPr>
              <a:t>    derived()     </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&lt;&lt;"Constructing derived \n"; }</a:t>
            </a:r>
          </a:p>
          <a:p>
            <a:r>
              <a:rPr lang="en-US" sz="1800" dirty="0">
                <a:latin typeface="Calibri" pitchFamily="34" charset="0"/>
                <a:cs typeface="Calibri" pitchFamily="34" charset="0"/>
              </a:rPr>
              <a:t>    ~derived()</a:t>
            </a:r>
          </a:p>
          <a:p>
            <a:r>
              <a:rPr lang="en-US" sz="1800" dirty="0">
                <a:latin typeface="Calibri" pitchFamily="34" charset="0"/>
                <a:cs typeface="Calibri" pitchFamily="34" charset="0"/>
              </a:rPr>
              <a:t>    { </a:t>
            </a:r>
            <a:r>
              <a:rPr lang="en-US" sz="1800" dirty="0" err="1">
                <a:latin typeface="Calibri" pitchFamily="34" charset="0"/>
                <a:cs typeface="Calibri" pitchFamily="34" charset="0"/>
              </a:rPr>
              <a:t>cout</a:t>
            </a:r>
            <a:r>
              <a:rPr lang="en-US" sz="1800" dirty="0">
                <a:latin typeface="Calibri" pitchFamily="34" charset="0"/>
                <a:cs typeface="Calibri" pitchFamily="34" charset="0"/>
              </a:rPr>
              <a:t>&lt;&lt;"Destructing derived \n"; }</a:t>
            </a:r>
          </a:p>
          <a:p>
            <a:r>
              <a:rPr lang="en-US" sz="1800" dirty="0">
                <a:latin typeface="Calibri" pitchFamily="34" charset="0"/>
                <a:cs typeface="Calibri" pitchFamily="34" charset="0"/>
              </a:rPr>
              <a:t>};</a:t>
            </a:r>
          </a:p>
          <a:p>
            <a:r>
              <a:rPr lang="en-US" sz="1800" dirty="0">
                <a:latin typeface="Calibri" pitchFamily="34" charset="0"/>
                <a:cs typeface="Calibri" pitchFamily="34" charset="0"/>
              </a:rPr>
              <a:t>  </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main(void)</a:t>
            </a:r>
          </a:p>
          <a:p>
            <a:r>
              <a:rPr lang="en-US" sz="1800" dirty="0">
                <a:latin typeface="Calibri" pitchFamily="34" charset="0"/>
                <a:cs typeface="Calibri" pitchFamily="34" charset="0"/>
              </a:rPr>
              <a:t>{</a:t>
            </a:r>
          </a:p>
          <a:p>
            <a:r>
              <a:rPr lang="en-US" sz="1800" dirty="0">
                <a:latin typeface="Calibri" pitchFamily="34" charset="0"/>
                <a:cs typeface="Calibri" pitchFamily="34" charset="0"/>
              </a:rPr>
              <a:t>  derived *d = new derived();  </a:t>
            </a:r>
          </a:p>
          <a:p>
            <a:r>
              <a:rPr lang="en-US" sz="1800" dirty="0">
                <a:latin typeface="Calibri" pitchFamily="34" charset="0"/>
                <a:cs typeface="Calibri" pitchFamily="34" charset="0"/>
              </a:rPr>
              <a:t>  base *b = d;</a:t>
            </a:r>
          </a:p>
          <a:p>
            <a:r>
              <a:rPr lang="en-US" sz="1800" dirty="0">
                <a:latin typeface="Calibri" pitchFamily="34" charset="0"/>
                <a:cs typeface="Calibri" pitchFamily="34" charset="0"/>
              </a:rPr>
              <a:t>  delete b;</a:t>
            </a:r>
          </a:p>
          <a:p>
            <a:r>
              <a:rPr lang="en-US" sz="1800" dirty="0">
                <a:latin typeface="Calibri" pitchFamily="34" charset="0"/>
                <a:cs typeface="Calibri" pitchFamily="34" charset="0"/>
              </a:rPr>
              <a:t>   return 0;</a:t>
            </a:r>
          </a:p>
          <a:p>
            <a:r>
              <a:rPr lang="en-US" sz="1800" dirty="0">
                <a:latin typeface="Calibri" pitchFamily="34" charset="0"/>
                <a:cs typeface="Calibri" pitchFamily="34" charset="0"/>
              </a:rPr>
              <a:t>}</a:t>
            </a:r>
          </a:p>
        </p:txBody>
      </p:sp>
    </p:spTree>
    <p:extLst>
      <p:ext uri="{BB962C8B-B14F-4D97-AF65-F5344CB8AC3E}">
        <p14:creationId xmlns:p14="http://schemas.microsoft.com/office/powerpoint/2010/main" val="2493745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Virtual destructor</a:t>
            </a:r>
          </a:p>
        </p:txBody>
      </p:sp>
      <p:sp>
        <p:nvSpPr>
          <p:cNvPr id="4" name="TextBox 3"/>
          <p:cNvSpPr txBox="1"/>
          <p:nvPr/>
        </p:nvSpPr>
        <p:spPr>
          <a:xfrm>
            <a:off x="148855" y="666645"/>
            <a:ext cx="8846289" cy="4524315"/>
          </a:xfrm>
          <a:prstGeom prst="rect">
            <a:avLst/>
          </a:prstGeom>
          <a:noFill/>
          <a:ln>
            <a:solidFill>
              <a:schemeClr val="tx1"/>
            </a:solidFill>
          </a:ln>
        </p:spPr>
        <p:txBody>
          <a:bodyPr wrap="square" rtlCol="0">
            <a:spAutoFit/>
          </a:bodyPr>
          <a:lstStyle/>
          <a:p>
            <a:pPr fontAlgn="base"/>
            <a:r>
              <a:rPr lang="en-US" sz="1800" dirty="0">
                <a:latin typeface="Calibri" pitchFamily="34" charset="0"/>
                <a:cs typeface="Calibri" pitchFamily="34" charset="0"/>
              </a:rPr>
              <a:t>Although the output of following program may be different on different compilers, when compiled using </a:t>
            </a:r>
            <a:r>
              <a:rPr lang="en-US" sz="1800" dirty="0" err="1">
                <a:latin typeface="Calibri" pitchFamily="34" charset="0"/>
                <a:cs typeface="Calibri" pitchFamily="34" charset="0"/>
              </a:rPr>
              <a:t>Dev</a:t>
            </a:r>
            <a:r>
              <a:rPr lang="en-US" sz="1800" dirty="0">
                <a:latin typeface="Calibri" pitchFamily="34" charset="0"/>
                <a:cs typeface="Calibri" pitchFamily="34" charset="0"/>
              </a:rPr>
              <a:t>-CPP, it prints following:</a:t>
            </a:r>
          </a:p>
          <a:p>
            <a:pPr fontAlgn="base"/>
            <a:r>
              <a:rPr lang="en-US" sz="1800" dirty="0">
                <a:latin typeface="Calibri" pitchFamily="34" charset="0"/>
                <a:cs typeface="Calibri" pitchFamily="34" charset="0"/>
              </a:rPr>
              <a:t>	Constructing base</a:t>
            </a:r>
          </a:p>
          <a:p>
            <a:pPr fontAlgn="base"/>
            <a:r>
              <a:rPr lang="en-US" sz="1800" dirty="0">
                <a:latin typeface="Calibri" pitchFamily="34" charset="0"/>
                <a:cs typeface="Calibri" pitchFamily="34" charset="0"/>
              </a:rPr>
              <a:t>	Constructing derived</a:t>
            </a:r>
          </a:p>
          <a:p>
            <a:pPr fontAlgn="base"/>
            <a:r>
              <a:rPr lang="en-US" sz="1800" dirty="0">
                <a:latin typeface="Calibri" pitchFamily="34" charset="0"/>
                <a:cs typeface="Calibri" pitchFamily="34" charset="0"/>
              </a:rPr>
              <a:t>	Destructing base</a:t>
            </a:r>
          </a:p>
          <a:p>
            <a:pPr fontAlgn="base"/>
            <a:r>
              <a:rPr lang="en-US" sz="1800" dirty="0">
                <a:latin typeface="Calibri" pitchFamily="34" charset="0"/>
                <a:cs typeface="Calibri" pitchFamily="34" charset="0"/>
              </a:rPr>
              <a:t>Making base class destructor virtual guarantees that the object of derived class is destructed properly, i.e., both base class and derived class destructors are called. For example:</a:t>
            </a:r>
          </a:p>
          <a:p>
            <a:pPr fontAlgn="base"/>
            <a:r>
              <a:rPr lang="en-IN" sz="1800" dirty="0"/>
              <a:t>#include&lt;</a:t>
            </a:r>
            <a:r>
              <a:rPr lang="en-IN" sz="1800" dirty="0" err="1"/>
              <a:t>iostream</a:t>
            </a:r>
            <a:r>
              <a:rPr lang="en-IN" sz="1800" dirty="0"/>
              <a:t>&gt;</a:t>
            </a:r>
          </a:p>
          <a:p>
            <a:pPr fontAlgn="base"/>
            <a:r>
              <a:rPr lang="en-IN" sz="1800" dirty="0"/>
              <a:t>using namespace </a:t>
            </a:r>
            <a:r>
              <a:rPr lang="en-IN" sz="1800" dirty="0" err="1"/>
              <a:t>std</a:t>
            </a:r>
            <a:r>
              <a:rPr lang="en-IN" sz="1800" dirty="0"/>
              <a:t>;</a:t>
            </a:r>
          </a:p>
          <a:p>
            <a:pPr fontAlgn="base"/>
            <a:r>
              <a:rPr lang="en-IN" sz="1800" dirty="0"/>
              <a:t> class base {</a:t>
            </a:r>
          </a:p>
          <a:p>
            <a:pPr fontAlgn="base"/>
            <a:r>
              <a:rPr lang="en-IN" sz="1800" dirty="0"/>
              <a:t>  public:</a:t>
            </a:r>
          </a:p>
          <a:p>
            <a:pPr fontAlgn="base"/>
            <a:r>
              <a:rPr lang="en-IN" sz="1800" dirty="0"/>
              <a:t>    base()     </a:t>
            </a:r>
          </a:p>
          <a:p>
            <a:pPr fontAlgn="base"/>
            <a:r>
              <a:rPr lang="en-IN" sz="1800" dirty="0"/>
              <a:t>    { </a:t>
            </a:r>
            <a:r>
              <a:rPr lang="en-IN" sz="1800" dirty="0" err="1"/>
              <a:t>cout</a:t>
            </a:r>
            <a:r>
              <a:rPr lang="en-IN" sz="1800" dirty="0"/>
              <a:t>&lt;&lt;"Constructing base \n"; }</a:t>
            </a:r>
          </a:p>
          <a:p>
            <a:pPr fontAlgn="base"/>
            <a:r>
              <a:rPr lang="en-IN" sz="1800" dirty="0"/>
              <a:t>    virtual ~base()</a:t>
            </a:r>
          </a:p>
          <a:p>
            <a:pPr fontAlgn="base"/>
            <a:r>
              <a:rPr lang="en-IN" sz="1800" dirty="0"/>
              <a:t>    { </a:t>
            </a:r>
            <a:r>
              <a:rPr lang="en-IN" sz="1800" dirty="0" err="1"/>
              <a:t>cout</a:t>
            </a:r>
            <a:r>
              <a:rPr lang="en-IN" sz="1800" dirty="0"/>
              <a:t>&lt;&lt;"Destructing base \n"; }     </a:t>
            </a:r>
          </a:p>
          <a:p>
            <a:pPr fontAlgn="base"/>
            <a:r>
              <a:rPr lang="en-IN" sz="1800" dirty="0"/>
              <a:t>};</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409308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class derived: public base {</a:t>
            </a:r>
          </a:p>
          <a:p>
            <a:pPr fontAlgn="base"/>
            <a:r>
              <a:rPr lang="en-IN" sz="1800" dirty="0"/>
              <a:t>  public:</a:t>
            </a:r>
          </a:p>
          <a:p>
            <a:pPr fontAlgn="base"/>
            <a:r>
              <a:rPr lang="en-IN" sz="1800" dirty="0"/>
              <a:t>    derived()     </a:t>
            </a:r>
          </a:p>
          <a:p>
            <a:pPr fontAlgn="base"/>
            <a:r>
              <a:rPr lang="en-IN" sz="1800" dirty="0"/>
              <a:t>    { </a:t>
            </a:r>
            <a:r>
              <a:rPr lang="en-IN" sz="1800" dirty="0" err="1"/>
              <a:t>cout</a:t>
            </a:r>
            <a:r>
              <a:rPr lang="en-IN" sz="1800" dirty="0"/>
              <a:t>&lt;&lt;"Constructing derived \n"; }</a:t>
            </a:r>
          </a:p>
          <a:p>
            <a:pPr fontAlgn="base"/>
            <a:r>
              <a:rPr lang="en-IN" sz="1800" dirty="0"/>
              <a:t>    ~derived()</a:t>
            </a:r>
          </a:p>
          <a:p>
            <a:pPr fontAlgn="base"/>
            <a:r>
              <a:rPr lang="en-IN" sz="1800" dirty="0"/>
              <a:t>    { </a:t>
            </a:r>
            <a:r>
              <a:rPr lang="en-IN" sz="1800" dirty="0" err="1"/>
              <a:t>cout</a:t>
            </a:r>
            <a:r>
              <a:rPr lang="en-IN" sz="1800" dirty="0"/>
              <a:t>&lt;&lt;"Destructing derived \n"; }</a:t>
            </a:r>
          </a:p>
          <a:p>
            <a:pPr fontAlgn="base"/>
            <a:r>
              <a:rPr lang="en-IN" sz="1800" dirty="0"/>
              <a:t>};</a:t>
            </a:r>
          </a:p>
          <a:p>
            <a:pPr fontAlgn="base"/>
            <a:r>
              <a:rPr lang="en-IN" sz="1800" dirty="0"/>
              <a:t>  </a:t>
            </a:r>
          </a:p>
          <a:p>
            <a:pPr fontAlgn="base"/>
            <a:r>
              <a:rPr lang="en-IN" sz="1800" dirty="0" err="1"/>
              <a:t>int</a:t>
            </a:r>
            <a:r>
              <a:rPr lang="en-IN" sz="1800" dirty="0"/>
              <a:t> main(void)</a:t>
            </a:r>
          </a:p>
          <a:p>
            <a:pPr fontAlgn="base"/>
            <a:r>
              <a:rPr lang="en-IN" sz="1800" dirty="0"/>
              <a:t>{</a:t>
            </a:r>
          </a:p>
          <a:p>
            <a:pPr fontAlgn="base"/>
            <a:r>
              <a:rPr lang="en-IN" sz="1800" dirty="0"/>
              <a:t>  derived *d = new derived();  </a:t>
            </a:r>
          </a:p>
          <a:p>
            <a:pPr fontAlgn="base"/>
            <a:r>
              <a:rPr lang="en-IN" sz="1800" dirty="0"/>
              <a:t>  base *b = d;</a:t>
            </a:r>
          </a:p>
          <a:p>
            <a:pPr fontAlgn="base"/>
            <a:r>
              <a:rPr lang="en-IN" sz="1800" dirty="0"/>
              <a:t>  delete b;</a:t>
            </a:r>
          </a:p>
          <a:p>
            <a:pPr fontAlgn="base"/>
            <a:r>
              <a:rPr lang="en-IN" sz="1800" dirty="0"/>
              <a:t>  </a:t>
            </a:r>
            <a:r>
              <a:rPr lang="en-IN" sz="1800" dirty="0" err="1"/>
              <a:t>getchar</a:t>
            </a:r>
            <a:r>
              <a:rPr lang="en-IN" sz="1800" dirty="0"/>
              <a:t>();</a:t>
            </a:r>
          </a:p>
          <a:p>
            <a:pPr fontAlgn="base"/>
            <a:r>
              <a:rPr lang="en-IN" sz="1800" dirty="0"/>
              <a:t>  return 0;</a:t>
            </a:r>
          </a:p>
          <a:p>
            <a:pPr fontAlgn="base"/>
            <a:r>
              <a:rPr lang="en-IN" sz="1800" dirty="0"/>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Virtual destructor</a:t>
            </a:r>
          </a:p>
        </p:txBody>
      </p:sp>
    </p:spTree>
    <p:extLst>
      <p:ext uri="{BB962C8B-B14F-4D97-AF65-F5344CB8AC3E}">
        <p14:creationId xmlns:p14="http://schemas.microsoft.com/office/powerpoint/2010/main" val="399365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Output:</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Constructing base</a:t>
            </a:r>
          </a:p>
          <a:p>
            <a:pPr fontAlgn="base"/>
            <a:r>
              <a:rPr lang="en-US" sz="1800" dirty="0">
                <a:latin typeface="Calibri" pitchFamily="34" charset="0"/>
                <a:cs typeface="Calibri" pitchFamily="34" charset="0"/>
              </a:rPr>
              <a:t>Constructing derived</a:t>
            </a:r>
          </a:p>
          <a:p>
            <a:pPr fontAlgn="base"/>
            <a:r>
              <a:rPr lang="en-US" sz="1800" dirty="0">
                <a:latin typeface="Calibri" pitchFamily="34" charset="0"/>
                <a:cs typeface="Calibri" pitchFamily="34" charset="0"/>
              </a:rPr>
              <a:t>Destructing derived</a:t>
            </a:r>
          </a:p>
          <a:p>
            <a:pPr fontAlgn="base"/>
            <a:r>
              <a:rPr lang="en-US" sz="1800" dirty="0">
                <a:latin typeface="Calibri" pitchFamily="34" charset="0"/>
                <a:cs typeface="Calibri" pitchFamily="34" charset="0"/>
              </a:rPr>
              <a:t>Destructing base</a:t>
            </a: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As a guideline, any time you have a virtual function in a class, you should immediately add a virtual destructor (even if it does nothing). This way, you ensure against any surprises later.</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Virtual destructor</a:t>
            </a:r>
          </a:p>
        </p:txBody>
      </p:sp>
    </p:spTree>
    <p:extLst>
      <p:ext uri="{BB962C8B-B14F-4D97-AF65-F5344CB8AC3E}">
        <p14:creationId xmlns:p14="http://schemas.microsoft.com/office/powerpoint/2010/main" val="30328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Compile and run time polymorphism</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Virtual functions, Pure virtual functions</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virtual destructor</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Abstract classes and concrete class</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Self-Referential class</a:t>
            </a:r>
          </a:p>
          <a:p>
            <a:pPr marL="419100" indent="-342900">
              <a:lnSpc>
                <a:spcPct val="200000"/>
              </a:lnSpc>
              <a:buSzPts val="2400"/>
              <a:buFont typeface="Arial" pitchFamily="34" charset="0"/>
              <a:buChar char="•"/>
            </a:pPr>
            <a:r>
              <a:rPr lang="en-US" sz="2000" dirty="0">
                <a:latin typeface="Calibri" panose="020F0502020204030204" pitchFamily="34" charset="0"/>
                <a:cs typeface="Calibri" panose="020F0502020204030204" pitchFamily="34" charset="0"/>
                <a:sym typeface="Calibri"/>
              </a:rPr>
              <a:t>Early binding and late binding, Dynamic constructors.</a:t>
            </a:r>
            <a:endParaRPr lang="en" sz="2000" dirty="0">
              <a:latin typeface="Calibri" panose="020F0502020204030204" pitchFamily="34" charset="0"/>
              <a:cs typeface="Calibri" panose="020F0502020204030204" pitchFamily="34" charset="0"/>
              <a:sym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It is a special type of class.</a:t>
            </a:r>
          </a:p>
          <a:p>
            <a:pPr fontAlgn="base"/>
            <a:r>
              <a:rPr lang="en-US" sz="1800" dirty="0">
                <a:latin typeface="Calibri" pitchFamily="34" charset="0"/>
                <a:cs typeface="Calibri" pitchFamily="34" charset="0"/>
              </a:rPr>
              <a:t>It is basically created for linked list and tree based implementation in C++. </a:t>
            </a:r>
          </a:p>
          <a:p>
            <a:pPr fontAlgn="base"/>
            <a:r>
              <a:rPr lang="en-US" sz="1800" dirty="0">
                <a:latin typeface="Calibri" pitchFamily="34" charset="0"/>
                <a:cs typeface="Calibri" pitchFamily="34" charset="0"/>
              </a:rPr>
              <a:t>If a class contains the data member as pointer to object of similar class, then it is called a self-referential class. </a:t>
            </a:r>
            <a:r>
              <a:rPr lang="en-US" sz="1800" dirty="0" err="1">
                <a:latin typeface="Calibri" pitchFamily="34" charset="0"/>
                <a:cs typeface="Calibri" pitchFamily="34" charset="0"/>
              </a:rPr>
              <a:t>Eg</a:t>
            </a:r>
            <a:r>
              <a:rPr lang="en-US" sz="1800" dirty="0">
                <a:latin typeface="Calibri" pitchFamily="34" charset="0"/>
                <a:cs typeface="Calibri" pitchFamily="34" charset="0"/>
              </a:rPr>
              <a:t>. </a:t>
            </a:r>
          </a:p>
          <a:p>
            <a:pPr fontAlgn="base"/>
            <a:r>
              <a:rPr lang="en-US" sz="1800" dirty="0">
                <a:latin typeface="Calibri" pitchFamily="34" charset="0"/>
                <a:cs typeface="Calibri" pitchFamily="34" charset="0"/>
              </a:rPr>
              <a:t>class node</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	private:</a:t>
            </a:r>
          </a:p>
          <a:p>
            <a:pPr fontAlgn="base"/>
            <a:r>
              <a:rPr lang="en-US" sz="1800" dirty="0">
                <a:latin typeface="Calibri" pitchFamily="34" charset="0"/>
                <a:cs typeface="Calibri" pitchFamily="34" charset="0"/>
              </a:rPr>
              <a:t>		</a:t>
            </a:r>
            <a:r>
              <a:rPr lang="en-US" sz="1800" dirty="0" err="1">
                <a:latin typeface="Calibri" pitchFamily="34" charset="0"/>
                <a:cs typeface="Calibri" pitchFamily="34" charset="0"/>
              </a:rPr>
              <a:t>int</a:t>
            </a:r>
            <a:r>
              <a:rPr lang="en-US" sz="1800" dirty="0">
                <a:latin typeface="Calibri" pitchFamily="34" charset="0"/>
                <a:cs typeface="Calibri" pitchFamily="34" charset="0"/>
              </a:rPr>
              <a:t> data;</a:t>
            </a:r>
          </a:p>
          <a:p>
            <a:pPr fontAlgn="base"/>
            <a:r>
              <a:rPr lang="en-US" sz="1800" dirty="0">
                <a:latin typeface="Calibri" pitchFamily="34" charset="0"/>
                <a:cs typeface="Calibri" pitchFamily="34" charset="0"/>
              </a:rPr>
              <a:t>		</a:t>
            </a:r>
            <a:r>
              <a:rPr lang="en-US" sz="1800" b="1" dirty="0">
                <a:latin typeface="Calibri" pitchFamily="34" charset="0"/>
                <a:cs typeface="Calibri" pitchFamily="34" charset="0"/>
              </a:rPr>
              <a:t>node * next</a:t>
            </a:r>
            <a:r>
              <a:rPr lang="en-US" sz="1800" dirty="0">
                <a:latin typeface="Calibri" pitchFamily="34" charset="0"/>
                <a:cs typeface="Calibri" pitchFamily="34" charset="0"/>
              </a:rPr>
              <a:t>;  //pointer to object of same type</a:t>
            </a: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public:</a:t>
            </a:r>
          </a:p>
          <a:p>
            <a:pPr fontAlgn="base"/>
            <a:r>
              <a:rPr lang="en-US" sz="1800" dirty="0">
                <a:latin typeface="Calibri" pitchFamily="34" charset="0"/>
                <a:cs typeface="Calibri" pitchFamily="34" charset="0"/>
              </a:rPr>
              <a:t>		//Member functions.</a:t>
            </a:r>
          </a:p>
          <a:p>
            <a:pPr fontAlgn="base"/>
            <a:r>
              <a:rPr lang="en-US" sz="1800" dirty="0">
                <a:latin typeface="Calibri" pitchFamily="34" charset="0"/>
                <a:cs typeface="Calibri" pitchFamily="34" charset="0"/>
              </a:rPr>
              <a:t>};</a:t>
            </a:r>
          </a:p>
          <a:p>
            <a:pPr fontAlgn="base"/>
            <a:r>
              <a:rPr lang="en-US" sz="1800" dirty="0">
                <a:latin typeface="Calibri" pitchFamily="34" charset="0"/>
                <a:cs typeface="Calibri" pitchFamily="34" charset="0"/>
              </a:rPr>
              <a:t>node *next; represents the self-referential class declaration, node is the name of same class and next is the pointer to class (object of class).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S</a:t>
            </a:r>
            <a:r>
              <a:rPr lang="en" sz="2400" b="1" dirty="0">
                <a:solidFill>
                  <a:srgbClr val="FFFFFF"/>
                </a:solidFill>
                <a:latin typeface="Calibri" panose="020F0502020204030204" pitchFamily="34" charset="0"/>
                <a:cs typeface="Calibri" panose="020F0502020204030204" pitchFamily="34" charset="0"/>
              </a:rPr>
              <a:t>elf referential classes</a:t>
            </a:r>
          </a:p>
        </p:txBody>
      </p:sp>
    </p:spTree>
    <p:extLst>
      <p:ext uri="{BB962C8B-B14F-4D97-AF65-F5344CB8AC3E}">
        <p14:creationId xmlns:p14="http://schemas.microsoft.com/office/powerpoint/2010/main" val="2226928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r>
              <a:rPr lang="en-US" sz="1800" dirty="0">
                <a:latin typeface="Calibri" pitchFamily="34" charset="0"/>
                <a:cs typeface="Calibri" pitchFamily="34" charset="0"/>
              </a:rPr>
              <a:t> 		Self-referential class objects linked together.</a:t>
            </a:r>
          </a:p>
          <a:p>
            <a:pPr fontAlgn="base"/>
            <a:r>
              <a:rPr lang="en-US" sz="1800" dirty="0">
                <a:latin typeface="Calibri" pitchFamily="34" charset="0"/>
                <a:cs typeface="Calibri" pitchFamily="34" charset="0"/>
              </a:rPr>
              <a:t>Self-referential objects can be linked together to form useful data structures, such as linked lists, queues, stacks and trees.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b="1" dirty="0">
                <a:solidFill>
                  <a:srgbClr val="FFFFFF"/>
                </a:solidFill>
                <a:latin typeface="Calibri" panose="020F0502020204030204" pitchFamily="34" charset="0"/>
                <a:cs typeface="Calibri" panose="020F0502020204030204" pitchFamily="34" charset="0"/>
              </a:rPr>
              <a:t>S</a:t>
            </a:r>
            <a:r>
              <a:rPr lang="en" sz="2400" b="1" dirty="0">
                <a:solidFill>
                  <a:srgbClr val="FFFFFF"/>
                </a:solidFill>
                <a:latin typeface="Calibri" panose="020F0502020204030204" pitchFamily="34" charset="0"/>
                <a:cs typeface="Calibri" panose="020F0502020204030204" pitchFamily="34" charset="0"/>
              </a:rPr>
              <a:t>elf referential classes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485" y="1188708"/>
            <a:ext cx="47625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889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When allocation of memory is done dynamically using dynamic memory allocator “new” in a constructor, it is known as dynamic constructor. </a:t>
            </a:r>
          </a:p>
          <a:p>
            <a:pPr fontAlgn="base"/>
            <a:r>
              <a:rPr lang="en-US" sz="1800" dirty="0">
                <a:solidFill>
                  <a:schemeClr val="tx1"/>
                </a:solidFill>
                <a:latin typeface="Calibri" pitchFamily="34" charset="0"/>
                <a:cs typeface="Calibri" pitchFamily="34" charset="0"/>
              </a:rPr>
              <a:t>By using this, we can dynamically initialize the objects.</a:t>
            </a:r>
          </a:p>
          <a:p>
            <a:pPr fontAlgn="base"/>
            <a:r>
              <a:rPr lang="en-IN" sz="1800" dirty="0"/>
              <a:t>#include &lt;</a:t>
            </a:r>
            <a:r>
              <a:rPr lang="en-IN" sz="1800" dirty="0" err="1"/>
              <a:t>iostream</a:t>
            </a:r>
            <a:r>
              <a:rPr lang="en-IN" sz="1800" dirty="0"/>
              <a:t>&gt;</a:t>
            </a:r>
          </a:p>
          <a:p>
            <a:pPr fontAlgn="base"/>
            <a:r>
              <a:rPr lang="en-IN" sz="1800" dirty="0"/>
              <a:t>using namespace </a:t>
            </a:r>
            <a:r>
              <a:rPr lang="en-IN" sz="1800" dirty="0" err="1"/>
              <a:t>std</a:t>
            </a:r>
            <a:r>
              <a:rPr lang="en-IN" sz="1800" dirty="0"/>
              <a:t>;</a:t>
            </a:r>
          </a:p>
          <a:p>
            <a:pPr fontAlgn="base"/>
            <a:r>
              <a:rPr lang="en-IN" sz="1800" dirty="0"/>
              <a:t> class A{</a:t>
            </a:r>
          </a:p>
          <a:p>
            <a:pPr fontAlgn="base"/>
            <a:r>
              <a:rPr lang="en-IN" sz="1800" dirty="0"/>
              <a:t>    </a:t>
            </a:r>
            <a:r>
              <a:rPr lang="en-IN" sz="1800" dirty="0" err="1"/>
              <a:t>int</a:t>
            </a:r>
            <a:r>
              <a:rPr lang="en-IN" sz="1800" dirty="0"/>
              <a:t>* p;</a:t>
            </a:r>
          </a:p>
          <a:p>
            <a:pPr fontAlgn="base"/>
            <a:r>
              <a:rPr lang="en-IN" sz="1800" dirty="0"/>
              <a:t> public:</a:t>
            </a:r>
          </a:p>
          <a:p>
            <a:pPr fontAlgn="base"/>
            <a:r>
              <a:rPr lang="en-IN" sz="1800" dirty="0"/>
              <a:t>    // default constructor</a:t>
            </a:r>
          </a:p>
          <a:p>
            <a:pPr fontAlgn="base"/>
            <a:r>
              <a:rPr lang="en-IN" sz="1800" dirty="0"/>
              <a:t>    A()</a:t>
            </a:r>
          </a:p>
          <a:p>
            <a:pPr fontAlgn="base"/>
            <a:r>
              <a:rPr lang="en-IN" sz="1800" dirty="0"/>
              <a:t>    {</a:t>
            </a:r>
          </a:p>
          <a:p>
            <a:pPr fontAlgn="base"/>
            <a:r>
              <a:rPr lang="en-IN" sz="1800" dirty="0"/>
              <a:t>         // allocating memory at run time</a:t>
            </a:r>
          </a:p>
          <a:p>
            <a:pPr fontAlgn="base"/>
            <a:r>
              <a:rPr lang="en-IN" sz="1800" dirty="0"/>
              <a:t>        p = new </a:t>
            </a:r>
            <a:r>
              <a:rPr lang="en-IN" sz="1800" dirty="0" err="1"/>
              <a:t>int</a:t>
            </a:r>
            <a:r>
              <a:rPr lang="en-IN" sz="1800" dirty="0"/>
              <a:t>;</a:t>
            </a:r>
          </a:p>
          <a:p>
            <a:pPr fontAlgn="base"/>
            <a:r>
              <a:rPr lang="en-IN" sz="1800" dirty="0"/>
              <a:t>        *p = 0;</a:t>
            </a:r>
          </a:p>
          <a:p>
            <a:pPr fontAlgn="base"/>
            <a:r>
              <a:rPr lang="en-IN" sz="1800" dirty="0"/>
              <a:t>    }</a:t>
            </a:r>
          </a:p>
          <a:p>
            <a:pPr fontAlgn="base"/>
            <a:r>
              <a:rPr lang="en-IN" sz="1800" dirty="0"/>
              <a:t>  </a:t>
            </a:r>
          </a:p>
          <a:p>
            <a:pPr fontAlgn="base"/>
            <a:r>
              <a:rPr lang="en-IN" sz="1800" dirty="0"/>
              <a:t>    </a:t>
            </a:r>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Dynamic  constructors</a:t>
            </a:r>
          </a:p>
        </p:txBody>
      </p:sp>
    </p:spTree>
    <p:extLst>
      <p:ext uri="{BB962C8B-B14F-4D97-AF65-F5344CB8AC3E}">
        <p14:creationId xmlns:p14="http://schemas.microsoft.com/office/powerpoint/2010/main" val="1286053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parameterized constructor</a:t>
            </a:r>
          </a:p>
          <a:p>
            <a:pPr fontAlgn="base"/>
            <a:r>
              <a:rPr lang="en-IN" sz="1800" dirty="0"/>
              <a:t>    A(</a:t>
            </a:r>
            <a:r>
              <a:rPr lang="en-IN" sz="1800" dirty="0" err="1"/>
              <a:t>int</a:t>
            </a:r>
            <a:r>
              <a:rPr lang="en-IN" sz="1800" dirty="0"/>
              <a:t> x)</a:t>
            </a:r>
          </a:p>
          <a:p>
            <a:pPr fontAlgn="base"/>
            <a:r>
              <a:rPr lang="en-IN" sz="1800" dirty="0"/>
              <a:t>    {</a:t>
            </a:r>
          </a:p>
          <a:p>
            <a:pPr fontAlgn="base"/>
            <a:r>
              <a:rPr lang="en-IN" sz="1800" dirty="0"/>
              <a:t>        p = new </a:t>
            </a:r>
            <a:r>
              <a:rPr lang="en-IN" sz="1800" dirty="0" err="1"/>
              <a:t>int</a:t>
            </a:r>
            <a:r>
              <a:rPr lang="en-IN" sz="1800" dirty="0"/>
              <a:t>;</a:t>
            </a:r>
          </a:p>
          <a:p>
            <a:pPr fontAlgn="base"/>
            <a:r>
              <a:rPr lang="en-IN" sz="1800" dirty="0"/>
              <a:t>        *p = x;</a:t>
            </a:r>
          </a:p>
          <a:p>
            <a:pPr fontAlgn="base"/>
            <a:r>
              <a:rPr lang="en-IN" sz="1800" dirty="0"/>
              <a:t>    }</a:t>
            </a:r>
          </a:p>
          <a:p>
            <a:pPr fontAlgn="base"/>
            <a:r>
              <a:rPr lang="en-IN" sz="1800" dirty="0"/>
              <a:t>    void display()</a:t>
            </a:r>
          </a:p>
          <a:p>
            <a:pPr fontAlgn="base"/>
            <a:r>
              <a:rPr lang="en-IN" sz="1800" dirty="0"/>
              <a:t>    {</a:t>
            </a:r>
          </a:p>
          <a:p>
            <a:pPr fontAlgn="base"/>
            <a:r>
              <a:rPr lang="en-IN" sz="1800" dirty="0"/>
              <a:t>        </a:t>
            </a:r>
            <a:r>
              <a:rPr lang="en-IN" sz="1800" dirty="0" err="1"/>
              <a:t>cout</a:t>
            </a:r>
            <a:r>
              <a:rPr lang="en-IN" sz="1800" dirty="0"/>
              <a:t> &lt;&lt; *p &lt;&lt; </a:t>
            </a:r>
            <a:r>
              <a:rPr lang="en-IN" sz="1800" dirty="0" err="1"/>
              <a:t>endl</a:t>
            </a:r>
            <a:r>
              <a:rPr lang="en-IN" sz="1800" dirty="0"/>
              <a:t>;</a:t>
            </a:r>
          </a:p>
          <a:p>
            <a:pPr fontAlgn="base"/>
            <a:r>
              <a:rPr lang="en-IN" sz="1800" dirty="0"/>
              <a:t>    }</a:t>
            </a:r>
          </a:p>
          <a:p>
            <a:pPr fontAlgn="base"/>
            <a:r>
              <a:rPr lang="en-IN" sz="1800" dirty="0"/>
              <a:t>};</a:t>
            </a:r>
          </a:p>
          <a:p>
            <a:pPr fontAlgn="base"/>
            <a:r>
              <a:rPr lang="en-IN" sz="1800" dirty="0"/>
              <a:t> </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Dynamic constructors</a:t>
            </a:r>
          </a:p>
        </p:txBody>
      </p:sp>
    </p:spTree>
    <p:extLst>
      <p:ext uri="{BB962C8B-B14F-4D97-AF65-F5344CB8AC3E}">
        <p14:creationId xmlns:p14="http://schemas.microsoft.com/office/powerpoint/2010/main" val="186345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t> </a:t>
            </a:r>
          </a:p>
          <a:p>
            <a:pPr fontAlgn="base"/>
            <a:r>
              <a:rPr lang="en-IN" sz="1800" dirty="0" err="1"/>
              <a:t>int</a:t>
            </a:r>
            <a:r>
              <a:rPr lang="en-IN" sz="1800" dirty="0"/>
              <a:t> main()</a:t>
            </a:r>
          </a:p>
          <a:p>
            <a:pPr fontAlgn="base"/>
            <a:r>
              <a:rPr lang="en-IN" sz="1800" dirty="0"/>
              <a:t>{</a:t>
            </a:r>
          </a:p>
          <a:p>
            <a:pPr fontAlgn="base"/>
            <a:r>
              <a:rPr lang="en-IN" sz="1800" dirty="0"/>
              <a:t>  </a:t>
            </a:r>
          </a:p>
          <a:p>
            <a:pPr fontAlgn="base"/>
            <a:r>
              <a:rPr lang="en-IN" sz="1800" dirty="0"/>
              <a:t>    // default constructor would be called</a:t>
            </a:r>
          </a:p>
          <a:p>
            <a:pPr fontAlgn="base"/>
            <a:r>
              <a:rPr lang="en-IN" sz="1800" dirty="0"/>
              <a:t>    A obj1 = A();</a:t>
            </a:r>
          </a:p>
          <a:p>
            <a:pPr fontAlgn="base"/>
            <a:r>
              <a:rPr lang="en-IN" sz="1800" dirty="0"/>
              <a:t>    obj1.display();</a:t>
            </a:r>
          </a:p>
          <a:p>
            <a:pPr fontAlgn="base"/>
            <a:r>
              <a:rPr lang="en-IN" sz="1800" dirty="0"/>
              <a:t>  </a:t>
            </a:r>
          </a:p>
          <a:p>
            <a:pPr fontAlgn="base"/>
            <a:r>
              <a:rPr lang="en-IN" sz="1800" dirty="0"/>
              <a:t>    // parameterized constructor would be called</a:t>
            </a:r>
          </a:p>
          <a:p>
            <a:pPr fontAlgn="base"/>
            <a:r>
              <a:rPr lang="en-IN" sz="1800" dirty="0"/>
              <a:t>    A obj2 = A(7);</a:t>
            </a:r>
          </a:p>
          <a:p>
            <a:pPr fontAlgn="base"/>
            <a:r>
              <a:rPr lang="en-IN" sz="1800" dirty="0"/>
              <a:t>    obj2.display();</a:t>
            </a:r>
          </a:p>
          <a:p>
            <a:pPr fontAlgn="base"/>
            <a:r>
              <a:rPr lang="en-IN" sz="1800" dirty="0"/>
              <a:t>}</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Dynamic constructors</a:t>
            </a:r>
          </a:p>
        </p:txBody>
      </p:sp>
    </p:spTree>
    <p:extLst>
      <p:ext uri="{BB962C8B-B14F-4D97-AF65-F5344CB8AC3E}">
        <p14:creationId xmlns:p14="http://schemas.microsoft.com/office/powerpoint/2010/main" val="4080054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In this integer type pointer variable is declared in class which is assigned memory dynamically when the constructor is called. </a:t>
            </a:r>
          </a:p>
          <a:p>
            <a:pPr fontAlgn="base"/>
            <a:r>
              <a:rPr lang="en-US" sz="1800" dirty="0">
                <a:latin typeface="Calibri" pitchFamily="34" charset="0"/>
                <a:cs typeface="Calibri" pitchFamily="34" charset="0"/>
              </a:rPr>
              <a:t>When we create object obj1, the default constructor is called and memory is assigned dynamically to pointer type variable and initialized with value 0. </a:t>
            </a:r>
          </a:p>
          <a:p>
            <a:pPr fontAlgn="base"/>
            <a:r>
              <a:rPr lang="en-US" sz="1800" dirty="0">
                <a:latin typeface="Calibri" pitchFamily="34" charset="0"/>
                <a:cs typeface="Calibri" pitchFamily="34" charset="0"/>
              </a:rPr>
              <a:t>And similarly when obj2 is created parameterized constructor is called and memory is assigned dynamically.</a:t>
            </a:r>
          </a:p>
          <a:p>
            <a:pPr fontAlgn="base"/>
            <a:r>
              <a:rPr lang="en-US" sz="1800" dirty="0">
                <a:latin typeface="Calibri" pitchFamily="34" charset="0"/>
                <a:cs typeface="Calibri" pitchFamily="34" charset="0"/>
              </a:rPr>
              <a:t>Creating and maintaining dynamic data structures requires dynamic memory allocation</a:t>
            </a:r>
          </a:p>
          <a:p>
            <a:pPr fontAlgn="base"/>
            <a:r>
              <a:rPr lang="en-US" sz="1800" dirty="0">
                <a:latin typeface="Calibri" pitchFamily="34" charset="0"/>
                <a:cs typeface="Calibri" pitchFamily="34" charset="0"/>
              </a:rPr>
              <a:t>The new operator is essential to dynamic memory allocation. </a:t>
            </a:r>
          </a:p>
          <a:p>
            <a:pPr fontAlgn="base"/>
            <a:r>
              <a:rPr lang="en-US" sz="1800" dirty="0">
                <a:latin typeface="Calibri" pitchFamily="34" charset="0"/>
                <a:cs typeface="Calibri" pitchFamily="34" charset="0"/>
              </a:rPr>
              <a:t>Operator new takes as an operand the type of the object being dynamically allocated and returns a reference to an object of that type. </a:t>
            </a:r>
          </a:p>
          <a:p>
            <a:pPr fontAlgn="base"/>
            <a:r>
              <a:rPr lang="en-US" sz="1800" dirty="0">
                <a:latin typeface="Calibri" pitchFamily="34" charset="0"/>
                <a:cs typeface="Calibri" pitchFamily="34" charset="0"/>
              </a:rPr>
              <a:t>For example, the statement</a:t>
            </a:r>
          </a:p>
          <a:p>
            <a:pPr fontAlgn="base"/>
            <a:r>
              <a:rPr lang="en-US" sz="1800" dirty="0">
                <a:latin typeface="Calibri" pitchFamily="34" charset="0"/>
                <a:cs typeface="Calibri" pitchFamily="34" charset="0"/>
              </a:rPr>
              <a:t>Node </a:t>
            </a:r>
            <a:r>
              <a:rPr lang="en-US" sz="1800" dirty="0" err="1">
                <a:latin typeface="Calibri" pitchFamily="34" charset="0"/>
                <a:cs typeface="Calibri" pitchFamily="34" charset="0"/>
              </a:rPr>
              <a:t>nodeToAdd</a:t>
            </a:r>
            <a:r>
              <a:rPr lang="en-US" sz="1800" dirty="0">
                <a:latin typeface="Calibri" pitchFamily="34" charset="0"/>
                <a:cs typeface="Calibri" pitchFamily="34" charset="0"/>
              </a:rPr>
              <a:t> = new Node( 10 );</a:t>
            </a:r>
          </a:p>
          <a:p>
            <a:pPr fontAlgn="base"/>
            <a:r>
              <a:rPr lang="en-US" sz="1800" dirty="0">
                <a:latin typeface="Calibri" pitchFamily="34" charset="0"/>
                <a:cs typeface="Calibri" pitchFamily="34" charset="0"/>
              </a:rPr>
              <a:t>allocates the appropriate amount of memory to store a Node and stores a reference to this object in </a:t>
            </a:r>
            <a:r>
              <a:rPr lang="en-US" sz="1800" dirty="0" err="1">
                <a:latin typeface="Calibri" pitchFamily="34" charset="0"/>
                <a:cs typeface="Calibri" pitchFamily="34" charset="0"/>
              </a:rPr>
              <a:t>nodeToAdd</a:t>
            </a:r>
            <a:r>
              <a:rPr lang="en-US" sz="1800" dirty="0">
                <a:latin typeface="Calibri" pitchFamily="34" charset="0"/>
                <a:cs typeface="Calibri" pitchFamily="34" charset="0"/>
              </a:rPr>
              <a:t>.</a:t>
            </a:r>
            <a:endParaRPr lang="en-IN"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Dynamic constructors</a:t>
            </a:r>
          </a:p>
        </p:txBody>
      </p:sp>
    </p:spTree>
    <p:extLst>
      <p:ext uri="{BB962C8B-B14F-4D97-AF65-F5344CB8AC3E}">
        <p14:creationId xmlns:p14="http://schemas.microsoft.com/office/powerpoint/2010/main" val="187573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in not true about virtual function and pure virtual function?</a:t>
            </a:r>
          </a:p>
          <a:p>
            <a:pPr marL="342900" indent="-342900" fontAlgn="base">
              <a:buFont typeface="+mj-lt"/>
              <a:buAutoNum type="arabicPeriod"/>
            </a:pPr>
            <a:r>
              <a:rPr lang="en-US" sz="1800" dirty="0">
                <a:latin typeface="Calibri" pitchFamily="34" charset="0"/>
                <a:cs typeface="Calibri" pitchFamily="34" charset="0"/>
              </a:rPr>
              <a:t>Both are members of base class and redefined by derived class</a:t>
            </a:r>
          </a:p>
          <a:p>
            <a:pPr marL="342900" indent="-342900" fontAlgn="base">
              <a:buFont typeface="+mj-lt"/>
              <a:buAutoNum type="arabicPeriod"/>
            </a:pPr>
            <a:r>
              <a:rPr lang="en-US" sz="1800" dirty="0">
                <a:latin typeface="Calibri" pitchFamily="34" charset="0"/>
                <a:cs typeface="Calibri" pitchFamily="34" charset="0"/>
              </a:rPr>
              <a:t>Base class having virtual function can’t be instantiated whereas the one with pure virtual function can be. </a:t>
            </a:r>
          </a:p>
          <a:p>
            <a:pPr marL="342900" indent="-342900" fontAlgn="base">
              <a:buFont typeface="+mj-lt"/>
              <a:buAutoNum type="arabicPeriod"/>
            </a:pPr>
            <a:r>
              <a:rPr lang="en-US" sz="1800" dirty="0">
                <a:latin typeface="Calibri" pitchFamily="34" charset="0"/>
                <a:cs typeface="Calibri" pitchFamily="34" charset="0"/>
              </a:rPr>
              <a:t>Virtual void show()=0; is a definition of pure virtual function</a:t>
            </a:r>
          </a:p>
          <a:p>
            <a:pPr marL="342900" indent="-342900" fontAlgn="base">
              <a:buFont typeface="+mj-lt"/>
              <a:buAutoNum type="arabicPeriod"/>
            </a:pPr>
            <a:r>
              <a:rPr lang="en-US" sz="1800" dirty="0">
                <a:latin typeface="Calibri" pitchFamily="34" charset="0"/>
                <a:cs typeface="Calibri" pitchFamily="34" charset="0"/>
              </a:rPr>
              <a:t>Classes with pure virtual function are known as abstract class</a:t>
            </a:r>
          </a:p>
          <a:p>
            <a:pPr fontAlgn="base"/>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643949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in not true about virtual function and pure virtual function?</a:t>
            </a:r>
          </a:p>
          <a:p>
            <a:pPr marL="342900" indent="-342900" fontAlgn="base">
              <a:buFont typeface="+mj-lt"/>
              <a:buAutoNum type="arabicPeriod"/>
            </a:pPr>
            <a:r>
              <a:rPr lang="en-US" sz="1800" dirty="0">
                <a:latin typeface="Calibri" pitchFamily="34" charset="0"/>
                <a:cs typeface="Calibri" pitchFamily="34" charset="0"/>
              </a:rPr>
              <a:t>Both are members of base class and redefined by derived class</a:t>
            </a:r>
          </a:p>
          <a:p>
            <a:pPr marL="342900" indent="-342900" fontAlgn="base">
              <a:buFont typeface="+mj-lt"/>
              <a:buAutoNum type="arabicPeriod"/>
            </a:pPr>
            <a:r>
              <a:rPr lang="en-US" sz="1800" dirty="0">
                <a:solidFill>
                  <a:srgbClr val="FF0000"/>
                </a:solidFill>
                <a:latin typeface="Calibri" pitchFamily="34" charset="0"/>
                <a:cs typeface="Calibri" pitchFamily="34" charset="0"/>
              </a:rPr>
              <a:t>Base class having virtual function can’t be instantiated whereas the one with pure virtual function can be. </a:t>
            </a:r>
          </a:p>
          <a:p>
            <a:pPr marL="342900" indent="-342900" fontAlgn="base">
              <a:buFont typeface="+mj-lt"/>
              <a:buAutoNum type="arabicPeriod"/>
            </a:pPr>
            <a:r>
              <a:rPr lang="en-US" sz="1800" dirty="0">
                <a:latin typeface="Calibri" pitchFamily="34" charset="0"/>
                <a:cs typeface="Calibri" pitchFamily="34" charset="0"/>
              </a:rPr>
              <a:t>Virtual void show()=0; is a definition of pure virtual function</a:t>
            </a:r>
          </a:p>
          <a:p>
            <a:pPr marL="342900" indent="-342900" fontAlgn="base">
              <a:buFont typeface="+mj-lt"/>
              <a:buAutoNum type="arabicPeriod"/>
            </a:pPr>
            <a:r>
              <a:rPr lang="en-US" sz="1800" dirty="0">
                <a:latin typeface="Calibri" pitchFamily="34" charset="0"/>
                <a:cs typeface="Calibri" pitchFamily="34" charset="0"/>
              </a:rPr>
              <a:t>Classes with pure virtual function are known as abstract class</a:t>
            </a:r>
          </a:p>
          <a:p>
            <a:pPr fontAlgn="base"/>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845610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in not correct about abstract and concrete classes?</a:t>
            </a:r>
          </a:p>
          <a:p>
            <a:pPr fontAlgn="base"/>
            <a:endParaRPr lang="en-US" sz="1800" dirty="0">
              <a:latin typeface="Calibri" pitchFamily="34" charset="0"/>
              <a:cs typeface="Calibri" pitchFamily="34" charset="0"/>
            </a:endParaRPr>
          </a:p>
          <a:p>
            <a:pPr marL="342900" indent="-342900" fontAlgn="base">
              <a:buAutoNum type="arabicPeriod"/>
            </a:pPr>
            <a:r>
              <a:rPr lang="en-US" sz="1800" dirty="0">
                <a:latin typeface="Calibri" pitchFamily="34" charset="0"/>
                <a:cs typeface="Calibri" pitchFamily="34" charset="0"/>
              </a:rPr>
              <a:t>Abstract class is the class with pure virtual function</a:t>
            </a:r>
          </a:p>
          <a:p>
            <a:pPr marL="342900" indent="-342900" fontAlgn="base">
              <a:buAutoNum type="arabicPeriod"/>
            </a:pPr>
            <a:r>
              <a:rPr lang="en-US" sz="1800" dirty="0">
                <a:latin typeface="Calibri" pitchFamily="34" charset="0"/>
                <a:cs typeface="Calibri" pitchFamily="34" charset="0"/>
              </a:rPr>
              <a:t>Concrete class is the derived class with implementation of pure virtual method</a:t>
            </a:r>
          </a:p>
          <a:p>
            <a:pPr marL="342900" indent="-342900" fontAlgn="base">
              <a:buAutoNum type="arabicPeriod"/>
            </a:pPr>
            <a:r>
              <a:rPr lang="en-US" sz="1800" dirty="0">
                <a:latin typeface="Calibri" pitchFamily="34" charset="0"/>
                <a:cs typeface="Calibri" pitchFamily="34" charset="0"/>
              </a:rPr>
              <a:t>Concrete class cannot be instantiated</a:t>
            </a:r>
          </a:p>
          <a:p>
            <a:pPr marL="342900" indent="-342900" fontAlgn="base">
              <a:buAutoNum type="arabicPeriod"/>
            </a:pPr>
            <a:r>
              <a:rPr lang="en-US" sz="1800" dirty="0">
                <a:latin typeface="Calibri" pitchFamily="34" charset="0"/>
                <a:cs typeface="Calibri" pitchFamily="34" charset="0"/>
              </a:rPr>
              <a:t>Abstract class cannot be instantiated</a:t>
            </a:r>
          </a:p>
          <a:p>
            <a:pPr fontAlgn="base"/>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3694741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Which of the following in not correct about abstract and concrete classes?</a:t>
            </a:r>
          </a:p>
          <a:p>
            <a:pPr fontAlgn="base"/>
            <a:endParaRPr lang="en-US" sz="1800" dirty="0">
              <a:latin typeface="Calibri" pitchFamily="34" charset="0"/>
              <a:cs typeface="Calibri" pitchFamily="34" charset="0"/>
            </a:endParaRPr>
          </a:p>
          <a:p>
            <a:pPr marL="342900" indent="-342900" fontAlgn="base">
              <a:buAutoNum type="arabicPeriod"/>
            </a:pPr>
            <a:r>
              <a:rPr lang="en-US" sz="1800" dirty="0">
                <a:latin typeface="Calibri" pitchFamily="34" charset="0"/>
                <a:cs typeface="Calibri" pitchFamily="34" charset="0"/>
              </a:rPr>
              <a:t>Abstract class is the class with pure virtual function</a:t>
            </a:r>
          </a:p>
          <a:p>
            <a:pPr marL="342900" indent="-342900" fontAlgn="base">
              <a:buAutoNum type="arabicPeriod"/>
            </a:pPr>
            <a:r>
              <a:rPr lang="en-US" sz="1800" dirty="0">
                <a:latin typeface="Calibri" pitchFamily="34" charset="0"/>
                <a:cs typeface="Calibri" pitchFamily="34" charset="0"/>
              </a:rPr>
              <a:t>Concrete class is the derived class with implementation of pure virtual method</a:t>
            </a:r>
          </a:p>
          <a:p>
            <a:pPr marL="342900" indent="-342900" fontAlgn="base">
              <a:buAutoNum type="arabicPeriod"/>
            </a:pPr>
            <a:r>
              <a:rPr lang="en-US" sz="1800" dirty="0">
                <a:solidFill>
                  <a:srgbClr val="FF0000"/>
                </a:solidFill>
                <a:latin typeface="Calibri" pitchFamily="34" charset="0"/>
                <a:cs typeface="Calibri" pitchFamily="34" charset="0"/>
              </a:rPr>
              <a:t>Concrete class cannot be instantiated</a:t>
            </a:r>
          </a:p>
          <a:p>
            <a:pPr marL="342900" indent="-342900" fontAlgn="base">
              <a:buAutoNum type="arabicPeriod"/>
            </a:pPr>
            <a:r>
              <a:rPr lang="en-US" sz="1800" dirty="0">
                <a:latin typeface="Calibri" pitchFamily="34" charset="0"/>
                <a:cs typeface="Calibri" pitchFamily="34" charset="0"/>
              </a:rPr>
              <a:t>Abstract class cannot be instantiated</a:t>
            </a:r>
          </a:p>
          <a:p>
            <a:pPr fontAlgn="base"/>
            <a:endParaRPr lang="en-US" sz="1800" dirty="0">
              <a:latin typeface="Calibri" pitchFamily="34" charset="0"/>
              <a:cs typeface="Calibri" pitchFamily="34" charset="0"/>
            </a:endParaRPr>
          </a:p>
          <a:p>
            <a:pPr marL="342900" indent="-342900" fontAlgn="base">
              <a:buFont typeface="+mj-lt"/>
              <a:buAutoNum type="arabicPeriod"/>
            </a:pPr>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40532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Choose an incorrect option.</a:t>
            </a:r>
          </a:p>
          <a:p>
            <a:pPr fontAlgn="base"/>
            <a:r>
              <a:rPr lang="en-US" sz="1800" dirty="0">
                <a:latin typeface="Calibri" pitchFamily="34" charset="0"/>
                <a:cs typeface="Calibri" pitchFamily="34" charset="0"/>
              </a:rPr>
              <a:t>Run time polymorphism is achieved using</a:t>
            </a:r>
          </a:p>
          <a:p>
            <a:pPr marL="342900" indent="-342900" fontAlgn="base">
              <a:buFont typeface="+mj-lt"/>
              <a:buAutoNum type="arabicPeriod"/>
            </a:pPr>
            <a:r>
              <a:rPr lang="en-US" sz="1800" dirty="0">
                <a:latin typeface="Calibri" pitchFamily="34" charset="0"/>
                <a:cs typeface="Calibri" pitchFamily="34" charset="0"/>
              </a:rPr>
              <a:t>pointers</a:t>
            </a:r>
          </a:p>
          <a:p>
            <a:pPr marL="342900" indent="-342900" fontAlgn="base">
              <a:buFont typeface="+mj-lt"/>
              <a:buAutoNum type="arabicPeriod"/>
            </a:pPr>
            <a:r>
              <a:rPr lang="en-US" sz="1800" dirty="0">
                <a:latin typeface="Calibri" pitchFamily="34" charset="0"/>
                <a:cs typeface="Calibri" pitchFamily="34" charset="0"/>
              </a:rPr>
              <a:t>Virtual function</a:t>
            </a:r>
          </a:p>
          <a:p>
            <a:pPr marL="342900" indent="-342900" fontAlgn="base">
              <a:buFont typeface="+mj-lt"/>
              <a:buAutoNum type="arabicPeriod"/>
            </a:pPr>
            <a:r>
              <a:rPr lang="en-US" sz="1800" dirty="0">
                <a:latin typeface="Calibri" pitchFamily="34" charset="0"/>
                <a:cs typeface="Calibri" pitchFamily="34" charset="0"/>
              </a:rPr>
              <a:t>Function overriding</a:t>
            </a:r>
          </a:p>
          <a:p>
            <a:pPr marL="342900" indent="-342900" fontAlgn="base">
              <a:buFont typeface="+mj-lt"/>
              <a:buAutoNum type="arabicPeriod"/>
            </a:pPr>
            <a:r>
              <a:rPr lang="en-US" sz="1800" dirty="0">
                <a:latin typeface="Calibri" pitchFamily="34" charset="0"/>
                <a:cs typeface="Calibri" pitchFamily="34" charset="0"/>
              </a:rPr>
              <a:t>Operator overloading</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252787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Choose an incorrect option.</a:t>
            </a:r>
          </a:p>
          <a:p>
            <a:pPr fontAlgn="base"/>
            <a:r>
              <a:rPr lang="en-US" sz="1800" dirty="0">
                <a:latin typeface="Calibri" pitchFamily="34" charset="0"/>
                <a:cs typeface="Calibri" pitchFamily="34" charset="0"/>
              </a:rPr>
              <a:t>Run time polymorphism is achieved using</a:t>
            </a:r>
          </a:p>
          <a:p>
            <a:pPr marL="342900" indent="-342900" fontAlgn="base">
              <a:buFont typeface="+mj-lt"/>
              <a:buAutoNum type="arabicPeriod"/>
            </a:pPr>
            <a:r>
              <a:rPr lang="en-US" sz="1800" dirty="0">
                <a:latin typeface="Calibri" pitchFamily="34" charset="0"/>
                <a:cs typeface="Calibri" pitchFamily="34" charset="0"/>
              </a:rPr>
              <a:t>pointers</a:t>
            </a:r>
          </a:p>
          <a:p>
            <a:pPr marL="342900" indent="-342900" fontAlgn="base">
              <a:buFont typeface="+mj-lt"/>
              <a:buAutoNum type="arabicPeriod"/>
            </a:pPr>
            <a:r>
              <a:rPr lang="en-US" sz="1800" dirty="0">
                <a:latin typeface="Calibri" pitchFamily="34" charset="0"/>
                <a:cs typeface="Calibri" pitchFamily="34" charset="0"/>
              </a:rPr>
              <a:t>Virtual function</a:t>
            </a:r>
          </a:p>
          <a:p>
            <a:pPr marL="342900" indent="-342900" fontAlgn="base">
              <a:buFont typeface="+mj-lt"/>
              <a:buAutoNum type="arabicPeriod"/>
            </a:pPr>
            <a:r>
              <a:rPr lang="en-US" sz="1800" dirty="0">
                <a:latin typeface="Calibri" pitchFamily="34" charset="0"/>
                <a:cs typeface="Calibri" pitchFamily="34" charset="0"/>
              </a:rPr>
              <a:t>Function overriding</a:t>
            </a:r>
          </a:p>
          <a:p>
            <a:pPr marL="342900" indent="-342900" fontAlgn="base">
              <a:buFont typeface="+mj-lt"/>
              <a:buAutoNum type="arabicPeriod"/>
            </a:pPr>
            <a:r>
              <a:rPr lang="en-US" sz="1800" dirty="0">
                <a:solidFill>
                  <a:srgbClr val="FF0000"/>
                </a:solidFill>
                <a:latin typeface="Calibri" pitchFamily="34" charset="0"/>
                <a:cs typeface="Calibri" pitchFamily="34" charset="0"/>
              </a:rPr>
              <a:t>Operator overloading</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3598305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Choose an incorrect option.</a:t>
            </a:r>
          </a:p>
          <a:p>
            <a:pPr fontAlgn="base"/>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compile time polymorphism is also called static binding</a:t>
            </a:r>
          </a:p>
          <a:p>
            <a:pPr marL="342900" indent="-342900" fontAlgn="base">
              <a:buFont typeface="+mj-lt"/>
              <a:buAutoNum type="arabicPeriod"/>
            </a:pPr>
            <a:r>
              <a:rPr lang="en-US" sz="1800" dirty="0">
                <a:latin typeface="Calibri" pitchFamily="34" charset="0"/>
                <a:cs typeface="Calibri" pitchFamily="34" charset="0"/>
              </a:rPr>
              <a:t>Run time polymorphism is also known as late binding</a:t>
            </a:r>
          </a:p>
          <a:p>
            <a:pPr marL="342900" indent="-342900" fontAlgn="base">
              <a:buFont typeface="+mj-lt"/>
              <a:buAutoNum type="arabicPeriod"/>
            </a:pPr>
            <a:r>
              <a:rPr lang="en-US" sz="1800" dirty="0">
                <a:latin typeface="Calibri" pitchFamily="34" charset="0"/>
                <a:cs typeface="Calibri" pitchFamily="34" charset="0"/>
              </a:rPr>
              <a:t>Function overriding is an example of run time polymorphism</a:t>
            </a:r>
          </a:p>
          <a:p>
            <a:pPr marL="342900" indent="-342900" fontAlgn="base">
              <a:buFont typeface="+mj-lt"/>
              <a:buAutoNum type="arabicPeriod"/>
            </a:pPr>
            <a:r>
              <a:rPr lang="en-US" sz="1800" dirty="0">
                <a:latin typeface="Calibri" pitchFamily="34" charset="0"/>
                <a:cs typeface="Calibri" pitchFamily="34" charset="0"/>
              </a:rPr>
              <a:t>Run time Polymorphism is always  implemented using inheritance</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235473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Choose an incorrect option.</a:t>
            </a:r>
          </a:p>
          <a:p>
            <a:pPr fontAlgn="base"/>
            <a:endParaRPr lang="en-US" sz="1800" dirty="0">
              <a:latin typeface="Calibri" pitchFamily="34" charset="0"/>
              <a:cs typeface="Calibri" pitchFamily="34" charset="0"/>
            </a:endParaRPr>
          </a:p>
          <a:p>
            <a:pPr marL="342900" indent="-342900" fontAlgn="base">
              <a:buFont typeface="+mj-lt"/>
              <a:buAutoNum type="arabicPeriod"/>
            </a:pPr>
            <a:r>
              <a:rPr lang="en-US" sz="1800" dirty="0">
                <a:latin typeface="Calibri" pitchFamily="34" charset="0"/>
                <a:cs typeface="Calibri" pitchFamily="34" charset="0"/>
              </a:rPr>
              <a:t>compile time polymorphism is also called static binding</a:t>
            </a:r>
          </a:p>
          <a:p>
            <a:pPr marL="342900" indent="-342900" fontAlgn="base">
              <a:buFont typeface="+mj-lt"/>
              <a:buAutoNum type="arabicPeriod"/>
            </a:pPr>
            <a:r>
              <a:rPr lang="en-US" sz="1800" dirty="0">
                <a:latin typeface="Calibri" pitchFamily="34" charset="0"/>
                <a:cs typeface="Calibri" pitchFamily="34" charset="0"/>
              </a:rPr>
              <a:t>Run time polymorphism is also known as late binding</a:t>
            </a:r>
          </a:p>
          <a:p>
            <a:pPr marL="342900" indent="-342900" fontAlgn="base">
              <a:buFont typeface="+mj-lt"/>
              <a:buAutoNum type="arabicPeriod"/>
            </a:pPr>
            <a:r>
              <a:rPr lang="en-US" sz="1800" dirty="0">
                <a:solidFill>
                  <a:srgbClr val="FF0000"/>
                </a:solidFill>
                <a:latin typeface="Calibri" pitchFamily="34" charset="0"/>
                <a:cs typeface="Calibri" pitchFamily="34" charset="0"/>
              </a:rPr>
              <a:t>Function overriding is an example of run time polymorphism</a:t>
            </a:r>
          </a:p>
          <a:p>
            <a:pPr marL="342900" indent="-342900" fontAlgn="base">
              <a:buFont typeface="+mj-lt"/>
              <a:buAutoNum type="arabicPeriod"/>
            </a:pPr>
            <a:r>
              <a:rPr lang="en-US" sz="1800" dirty="0">
                <a:latin typeface="Calibri" pitchFamily="34" charset="0"/>
                <a:cs typeface="Calibri" pitchFamily="34" charset="0"/>
              </a:rPr>
              <a:t>Run time Polymorphism is always  implemented using inheritance</a:t>
            </a:r>
          </a:p>
          <a:p>
            <a:pPr marL="342900" indent="-342900" fontAlgn="base">
              <a:buFont typeface="+mj-lt"/>
              <a:buAutoNum type="arabicPeriod"/>
            </a:pP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4013713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Which of the following is incorrect?</a:t>
            </a:r>
          </a:p>
          <a:p>
            <a:pPr fontAlgn="base"/>
            <a:endParaRPr lang="en-US" sz="1800" dirty="0">
              <a:solidFill>
                <a:schemeClr val="tx1"/>
              </a:solidFill>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Making base class destructor virtual guarantees that the object of derived class is destructed properly</a:t>
            </a:r>
          </a:p>
          <a:p>
            <a:pPr marL="342900" indent="-342900" fontAlgn="base">
              <a:buFont typeface="+mj-lt"/>
              <a:buAutoNum type="alphaUcPeriod"/>
            </a:pPr>
            <a:r>
              <a:rPr lang="en-US" sz="1800" dirty="0">
                <a:latin typeface="Calibri" pitchFamily="34" charset="0"/>
                <a:cs typeface="Calibri" pitchFamily="34" charset="0"/>
              </a:rPr>
              <a:t>An abstract class and concrete class has one pure virtual function</a:t>
            </a:r>
          </a:p>
          <a:p>
            <a:pPr marL="342900" indent="-342900" fontAlgn="base">
              <a:buFont typeface="+mj-lt"/>
              <a:buAutoNum type="alphaUcPeriod"/>
            </a:pPr>
            <a:r>
              <a:rPr lang="en-US" sz="1800" dirty="0">
                <a:solidFill>
                  <a:schemeClr val="tx1"/>
                </a:solidFill>
                <a:latin typeface="Calibri" pitchFamily="34" charset="0"/>
                <a:cs typeface="Calibri" pitchFamily="34" charset="0"/>
              </a:rPr>
              <a:t>Dynamic constructor allocates memory dynamically using  “new” in a constructor.</a:t>
            </a:r>
          </a:p>
          <a:p>
            <a:pPr marL="342900" indent="-342900" fontAlgn="base">
              <a:buFont typeface="+mj-lt"/>
              <a:buAutoNum type="alphaUcPeriod"/>
            </a:pPr>
            <a:r>
              <a:rPr lang="en-US" sz="1800" dirty="0">
                <a:solidFill>
                  <a:schemeClr val="tx1"/>
                </a:solidFill>
                <a:latin typeface="Calibri" pitchFamily="34" charset="0"/>
                <a:cs typeface="Calibri" pitchFamily="34" charset="0"/>
              </a:rPr>
              <a:t>Self referential classes are used to create dynamic data structures likes stacks and queues.</a:t>
            </a: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2715066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solidFill>
                  <a:schemeClr val="tx1"/>
                </a:solidFill>
                <a:latin typeface="Calibri" pitchFamily="34" charset="0"/>
                <a:cs typeface="Calibri" pitchFamily="34" charset="0"/>
              </a:rPr>
              <a:t>Which of the following is incorrect?</a:t>
            </a:r>
          </a:p>
          <a:p>
            <a:pPr fontAlgn="base"/>
            <a:endParaRPr lang="en-US" sz="1800" dirty="0">
              <a:solidFill>
                <a:schemeClr val="tx1"/>
              </a:solidFill>
              <a:latin typeface="Calibri" pitchFamily="34" charset="0"/>
              <a:cs typeface="Calibri" pitchFamily="34" charset="0"/>
            </a:endParaRPr>
          </a:p>
          <a:p>
            <a:pPr marL="342900" indent="-342900" fontAlgn="base">
              <a:buFont typeface="+mj-lt"/>
              <a:buAutoNum type="alphaUcPeriod"/>
            </a:pPr>
            <a:r>
              <a:rPr lang="en-US" sz="1800" dirty="0">
                <a:latin typeface="Calibri" pitchFamily="34" charset="0"/>
                <a:cs typeface="Calibri" pitchFamily="34" charset="0"/>
              </a:rPr>
              <a:t>Making base class destructor virtual guarantees that the object of derived class is destructed properly</a:t>
            </a:r>
          </a:p>
          <a:p>
            <a:pPr marL="342900" indent="-342900" fontAlgn="base">
              <a:buFont typeface="+mj-lt"/>
              <a:buAutoNum type="alphaUcPeriod"/>
            </a:pPr>
            <a:r>
              <a:rPr lang="en-US" sz="1800" dirty="0">
                <a:solidFill>
                  <a:srgbClr val="FF0000"/>
                </a:solidFill>
                <a:latin typeface="Calibri" pitchFamily="34" charset="0"/>
                <a:cs typeface="Calibri" pitchFamily="34" charset="0"/>
              </a:rPr>
              <a:t>An abstract class and concrete class has one pure virtual function</a:t>
            </a:r>
          </a:p>
          <a:p>
            <a:pPr marL="342900" indent="-342900" fontAlgn="base">
              <a:buFont typeface="+mj-lt"/>
              <a:buAutoNum type="alphaUcPeriod"/>
            </a:pPr>
            <a:r>
              <a:rPr lang="en-US" sz="1800" dirty="0">
                <a:solidFill>
                  <a:schemeClr val="tx1"/>
                </a:solidFill>
                <a:latin typeface="Calibri" pitchFamily="34" charset="0"/>
                <a:cs typeface="Calibri" pitchFamily="34" charset="0"/>
              </a:rPr>
              <a:t>Dynamic constructor allocates memory dynamically using  “new” in a constructor.</a:t>
            </a:r>
          </a:p>
          <a:p>
            <a:pPr marL="342900" indent="-342900" fontAlgn="base">
              <a:buFont typeface="+mj-lt"/>
              <a:buAutoNum type="alphaUcPeriod"/>
            </a:pPr>
            <a:r>
              <a:rPr lang="en-US" sz="1800" dirty="0">
                <a:solidFill>
                  <a:schemeClr val="tx1"/>
                </a:solidFill>
                <a:latin typeface="Calibri" pitchFamily="34" charset="0"/>
                <a:cs typeface="Calibri" pitchFamily="34" charset="0"/>
              </a:rPr>
              <a:t>Self referential classes are used to create dynamic data structures likes stacks and queues.</a:t>
            </a: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a:p>
            <a:pPr fontAlgn="base"/>
            <a:endParaRPr lang="en-US" sz="1800" dirty="0">
              <a:solidFill>
                <a:schemeClr val="tx1"/>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MCQ</a:t>
            </a:r>
          </a:p>
        </p:txBody>
      </p:sp>
    </p:spTree>
    <p:extLst>
      <p:ext uri="{BB962C8B-B14F-4D97-AF65-F5344CB8AC3E}">
        <p14:creationId xmlns:p14="http://schemas.microsoft.com/office/powerpoint/2010/main" val="470285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Write a C++ program to create a class Shape with length and width as data members. Have  pure virtual method </a:t>
            </a:r>
            <a:r>
              <a:rPr lang="en-US" sz="1800" dirty="0" err="1">
                <a:latin typeface="Calibri" pitchFamily="34" charset="0"/>
                <a:cs typeface="Calibri" pitchFamily="34" charset="0"/>
              </a:rPr>
              <a:t>print_area</a:t>
            </a:r>
            <a:r>
              <a:rPr lang="en-US" sz="1800" dirty="0">
                <a:latin typeface="Calibri" pitchFamily="34" charset="0"/>
                <a:cs typeface="Calibri" pitchFamily="34" charset="0"/>
              </a:rPr>
              <a:t>() in base class. Derive a class called rectangle which will implement the method and calculate and print the area of a rectangle. Implement the above program using runtime polymorphism</a:t>
            </a:r>
          </a:p>
          <a:p>
            <a:pPr fontAlgn="base"/>
            <a:endParaRPr lang="en-US" sz="1800" dirty="0">
              <a:latin typeface="Calibri" pitchFamily="34" charset="0"/>
              <a:cs typeface="Calibri" pitchFamily="34" charset="0"/>
            </a:endParaRPr>
          </a:p>
          <a:p>
            <a:pPr fontAlgn="base"/>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68067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US" sz="1800" dirty="0">
                <a:latin typeface="Calibri" pitchFamily="34" charset="0"/>
                <a:cs typeface="Calibri" pitchFamily="34" charset="0"/>
              </a:rPr>
              <a:t>Create a class called Player with name of the player as data member and </a:t>
            </a:r>
            <a:r>
              <a:rPr lang="en-US" sz="1800" dirty="0" err="1">
                <a:latin typeface="Calibri" pitchFamily="34" charset="0"/>
                <a:cs typeface="Calibri" pitchFamily="34" charset="0"/>
              </a:rPr>
              <a:t>getdata</a:t>
            </a:r>
            <a:r>
              <a:rPr lang="en-US" sz="1800" dirty="0">
                <a:latin typeface="Calibri" pitchFamily="34" charset="0"/>
                <a:cs typeface="Calibri" pitchFamily="34" charset="0"/>
              </a:rPr>
              <a:t>(), </a:t>
            </a:r>
            <a:r>
              <a:rPr lang="en-US" sz="1800" dirty="0" err="1">
                <a:latin typeface="Calibri" pitchFamily="34" charset="0"/>
                <a:cs typeface="Calibri" pitchFamily="34" charset="0"/>
              </a:rPr>
              <a:t>displaydata</a:t>
            </a:r>
            <a:r>
              <a:rPr lang="en-US" sz="1800" dirty="0">
                <a:latin typeface="Calibri" pitchFamily="34" charset="0"/>
                <a:cs typeface="Calibri" pitchFamily="34" charset="0"/>
              </a:rPr>
              <a:t>() as member functions. Player class is further inherited by two classes- </a:t>
            </a:r>
            <a:r>
              <a:rPr lang="en-US" sz="1800" dirty="0" err="1">
                <a:latin typeface="Calibri" pitchFamily="34" charset="0"/>
                <a:cs typeface="Calibri" pitchFamily="34" charset="0"/>
              </a:rPr>
              <a:t>CricketPlayer</a:t>
            </a:r>
            <a:r>
              <a:rPr lang="en-US" sz="1800" dirty="0">
                <a:latin typeface="Calibri" pitchFamily="34" charset="0"/>
                <a:cs typeface="Calibri" pitchFamily="34" charset="0"/>
              </a:rPr>
              <a:t> and </a:t>
            </a:r>
            <a:r>
              <a:rPr lang="en-US" sz="1800" dirty="0" err="1">
                <a:latin typeface="Calibri" pitchFamily="34" charset="0"/>
                <a:cs typeface="Calibri" pitchFamily="34" charset="0"/>
              </a:rPr>
              <a:t>FootballPlayer</a:t>
            </a:r>
            <a:r>
              <a:rPr lang="en-US" sz="1800" dirty="0">
                <a:latin typeface="Calibri" pitchFamily="34" charset="0"/>
                <a:cs typeface="Calibri" pitchFamily="34" charset="0"/>
              </a:rPr>
              <a:t>. </a:t>
            </a:r>
            <a:r>
              <a:rPr lang="en-US" sz="1800" dirty="0" err="1">
                <a:latin typeface="Calibri" pitchFamily="34" charset="0"/>
                <a:cs typeface="Calibri" pitchFamily="34" charset="0"/>
              </a:rPr>
              <a:t>CricketPlayer</a:t>
            </a:r>
            <a:r>
              <a:rPr lang="en-US" sz="1800" dirty="0">
                <a:latin typeface="Calibri" pitchFamily="34" charset="0"/>
                <a:cs typeface="Calibri" pitchFamily="34" charset="0"/>
              </a:rPr>
              <a:t> has </a:t>
            </a:r>
            <a:r>
              <a:rPr lang="en-US" sz="1800" dirty="0" err="1">
                <a:latin typeface="Calibri" pitchFamily="34" charset="0"/>
                <a:cs typeface="Calibri" pitchFamily="34" charset="0"/>
              </a:rPr>
              <a:t>getRuns</a:t>
            </a:r>
            <a:r>
              <a:rPr lang="en-US" sz="1800" dirty="0">
                <a:latin typeface="Calibri" pitchFamily="34" charset="0"/>
                <a:cs typeface="Calibri" pitchFamily="34" charset="0"/>
              </a:rPr>
              <a:t>() method to get the runs scored by player </a:t>
            </a:r>
            <a:r>
              <a:rPr lang="en-US" sz="1800" dirty="0" err="1">
                <a:latin typeface="Calibri" pitchFamily="34" charset="0"/>
                <a:cs typeface="Calibri" pitchFamily="34" charset="0"/>
              </a:rPr>
              <a:t>andFootballPlayer</a:t>
            </a:r>
            <a:r>
              <a:rPr lang="en-US" sz="1800" dirty="0">
                <a:latin typeface="Calibri" pitchFamily="34" charset="0"/>
                <a:cs typeface="Calibri" pitchFamily="34" charset="0"/>
              </a:rPr>
              <a:t> has </a:t>
            </a:r>
            <a:r>
              <a:rPr lang="en-US" sz="1800" dirty="0" err="1">
                <a:latin typeface="Calibri" pitchFamily="34" charset="0"/>
                <a:cs typeface="Calibri" pitchFamily="34" charset="0"/>
              </a:rPr>
              <a:t>getGoals</a:t>
            </a:r>
            <a:r>
              <a:rPr lang="en-US" sz="1800" dirty="0">
                <a:latin typeface="Calibri" pitchFamily="34" charset="0"/>
                <a:cs typeface="Calibri" pitchFamily="34" charset="0"/>
              </a:rPr>
              <a:t>() method to get goals of the player. Make </a:t>
            </a:r>
            <a:r>
              <a:rPr lang="en-US" sz="1800" dirty="0" err="1">
                <a:latin typeface="Calibri" pitchFamily="34" charset="0"/>
                <a:cs typeface="Calibri" pitchFamily="34" charset="0"/>
              </a:rPr>
              <a:t>displaydata</a:t>
            </a:r>
            <a:r>
              <a:rPr lang="en-US" sz="1800" dirty="0">
                <a:latin typeface="Calibri" pitchFamily="34" charset="0"/>
                <a:cs typeface="Calibri" pitchFamily="34" charset="0"/>
              </a:rPr>
              <a:t>() function as virtual in base class and overload it in derived classes to display name and run/goals of respective players.  Write a COMPLETE C++ program to achieve runtime polymorphism in the above example.</a:t>
            </a:r>
            <a:endParaRPr lang="en-US" sz="1800" dirty="0">
              <a:solidFill>
                <a:srgbClr val="FF0000"/>
              </a:solidFill>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rgbClr val="FFFFFF"/>
                </a:solidFill>
                <a:latin typeface="Calibri" panose="020F0502020204030204" pitchFamily="34" charset="0"/>
                <a:cs typeface="Calibri" panose="020F0502020204030204" pitchFamily="34" charset="0"/>
              </a:rPr>
              <a:t>Assignment</a:t>
            </a:r>
          </a:p>
        </p:txBody>
      </p:sp>
    </p:spTree>
    <p:extLst>
      <p:ext uri="{BB962C8B-B14F-4D97-AF65-F5344CB8AC3E}">
        <p14:creationId xmlns:p14="http://schemas.microsoft.com/office/powerpoint/2010/main" val="309808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marL="285750" lvl="1" indent="-285750">
              <a:buFont typeface="Arial" pitchFamily="34" charset="0"/>
              <a:buChar char="•"/>
            </a:pPr>
            <a:r>
              <a:rPr lang="en-US" sz="1800" dirty="0">
                <a:latin typeface="Calibri" pitchFamily="34" charset="0"/>
                <a:cs typeface="Calibri" pitchFamily="34" charset="0"/>
              </a:rPr>
              <a:t>Crucial feature of OOP</a:t>
            </a:r>
          </a:p>
          <a:p>
            <a:pPr marL="285750" lvl="1" indent="-285750">
              <a:buFont typeface="Arial" pitchFamily="34" charset="0"/>
              <a:buChar char="•"/>
            </a:pPr>
            <a:endParaRPr lang="en-US" sz="1800" dirty="0">
              <a:latin typeface="Calibri" pitchFamily="34" charset="0"/>
              <a:cs typeface="Calibri" pitchFamily="34" charset="0"/>
            </a:endParaRPr>
          </a:p>
          <a:p>
            <a:pPr marL="285750" lvl="1" indent="-285750">
              <a:buFont typeface="Arial" pitchFamily="34" charset="0"/>
              <a:buChar char="•"/>
            </a:pPr>
            <a:r>
              <a:rPr lang="en-US" sz="1800" dirty="0">
                <a:latin typeface="Calibri" pitchFamily="34" charset="0"/>
                <a:cs typeface="Calibri" pitchFamily="34" charset="0"/>
              </a:rPr>
              <a:t>In simple words, we can define polymorphism as the ability of a message to be displayed in more than one form. </a:t>
            </a:r>
          </a:p>
          <a:p>
            <a:pPr marL="285750" lvl="1" indent="-285750">
              <a:buFont typeface="Arial" pitchFamily="34" charset="0"/>
              <a:buChar char="•"/>
            </a:pPr>
            <a:endParaRPr lang="en-US" sz="1800" dirty="0">
              <a:latin typeface="Calibri" pitchFamily="34" charset="0"/>
              <a:cs typeface="Calibri" pitchFamily="34" charset="0"/>
            </a:endParaRPr>
          </a:p>
          <a:p>
            <a:pPr marL="285750" lvl="1" indent="-285750">
              <a:buFont typeface="Arial" pitchFamily="34" charset="0"/>
              <a:buChar char="•"/>
            </a:pPr>
            <a:r>
              <a:rPr lang="en-US" sz="1800" dirty="0">
                <a:latin typeface="Calibri" pitchFamily="34" charset="0"/>
                <a:cs typeface="Calibri" pitchFamily="34" charset="0"/>
              </a:rPr>
              <a:t>A real-life example of polymorphism, a person at the same time can have different characteristics. Like a person (or student) at the same time is a son/daughter, a student, a friend, a brother/sister, an employee etc. So the same person posses different behavior in different situations. This is called polymorphism. </a:t>
            </a:r>
          </a:p>
          <a:p>
            <a:pPr marL="285750" lvl="1" indent="-285750">
              <a:buFont typeface="Arial" pitchFamily="34" charset="0"/>
              <a:buChar char="•"/>
            </a:pPr>
            <a:endParaRPr lang="en-US" sz="1800" dirty="0">
              <a:latin typeface="Calibri" pitchFamily="34" charset="0"/>
              <a:cs typeface="Calibri" pitchFamily="34" charset="0"/>
            </a:endParaRPr>
          </a:p>
          <a:p>
            <a:pPr marL="285750" lvl="1" indent="-285750">
              <a:buFont typeface="Arial" pitchFamily="34" charset="0"/>
              <a:buChar char="•"/>
            </a:pPr>
            <a:r>
              <a:rPr lang="en-US" sz="1800" dirty="0">
                <a:latin typeface="Calibri" pitchFamily="34" charset="0"/>
                <a:cs typeface="Calibri" pitchFamily="34" charset="0"/>
              </a:rPr>
              <a:t>One name, many forms.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74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lvl="1"/>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Types of polymorphism</a:t>
            </a:r>
            <a:endParaRPr lang="en" sz="2400" b="1" dirty="0">
              <a:solidFill>
                <a:srgbClr val="FFFFFF"/>
              </a:solidFill>
              <a:latin typeface="Calibri" panose="020F0502020204030204" pitchFamily="34" charset="0"/>
              <a:cs typeface="Calibri" panose="020F0502020204030204" pitchFamily="34" charset="0"/>
            </a:endParaRPr>
          </a:p>
        </p:txBody>
      </p:sp>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24" y="821932"/>
            <a:ext cx="7105650"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5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dirty="0">
                <a:latin typeface="Calibri" pitchFamily="34" charset="0"/>
                <a:cs typeface="Calibri" pitchFamily="34" charset="0"/>
              </a:rPr>
              <a:t>Compile time polymorphism: This type of polymorphism is achieved by function overloading or operator overloading.</a:t>
            </a:r>
          </a:p>
          <a:p>
            <a:r>
              <a:rPr lang="en-US" sz="1800" b="1" dirty="0">
                <a:latin typeface="Calibri" pitchFamily="34" charset="0"/>
                <a:cs typeface="Calibri" pitchFamily="34" charset="0"/>
              </a:rPr>
              <a:t>Function Overloading</a:t>
            </a:r>
            <a:r>
              <a:rPr lang="en-US" sz="1800" dirty="0">
                <a:latin typeface="Calibri" pitchFamily="34" charset="0"/>
                <a:cs typeface="Calibri" pitchFamily="34" charset="0"/>
              </a:rPr>
              <a:t>: When there are multiple functions with same name but different parameters then these functions are said to be overloaded. Functions can be overloaded by change in number of arguments or/and change in type of arguments.</a:t>
            </a:r>
          </a:p>
          <a:p>
            <a:r>
              <a:rPr lang="en-US" sz="1800" dirty="0">
                <a:latin typeface="Calibri" pitchFamily="34" charset="0"/>
                <a:cs typeface="Calibri" pitchFamily="34" charset="0"/>
              </a:rPr>
              <a:t>Class A{</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func</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//assume implementation of these overloaded functions</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func</a:t>
            </a:r>
            <a:r>
              <a:rPr lang="en-US" sz="1800" dirty="0">
                <a:latin typeface="Calibri" pitchFamily="34" charset="0"/>
                <a:cs typeface="Calibri" pitchFamily="34" charset="0"/>
              </a:rPr>
              <a:t>(double); </a:t>
            </a:r>
          </a:p>
          <a:p>
            <a:r>
              <a:rPr lang="en-US" sz="1800" dirty="0">
                <a:latin typeface="Calibri" pitchFamily="34" charset="0"/>
                <a:cs typeface="Calibri" pitchFamily="34" charset="0"/>
              </a:rPr>
              <a:t>void </a:t>
            </a:r>
            <a:r>
              <a:rPr lang="en-US" sz="1800" dirty="0" err="1">
                <a:latin typeface="Calibri" pitchFamily="34" charset="0"/>
                <a:cs typeface="Calibri" pitchFamily="34" charset="0"/>
              </a:rPr>
              <a:t>func</a:t>
            </a:r>
            <a:r>
              <a:rPr lang="en-US" sz="1800" dirty="0">
                <a:latin typeface="Calibri" pitchFamily="34" charset="0"/>
                <a:cs typeface="Calibri" pitchFamily="34" charset="0"/>
              </a:rPr>
              <a:t>(</a:t>
            </a:r>
            <a:r>
              <a:rPr lang="en-US" sz="1800" dirty="0" err="1">
                <a:latin typeface="Calibri" pitchFamily="34" charset="0"/>
                <a:cs typeface="Calibri" pitchFamily="34" charset="0"/>
              </a:rPr>
              <a:t>int</a:t>
            </a:r>
            <a:r>
              <a:rPr lang="en-US" sz="1800" dirty="0">
                <a:latin typeface="Calibri" pitchFamily="34" charset="0"/>
                <a:cs typeface="Calibri" pitchFamily="34" charset="0"/>
              </a:rPr>
              <a:t>, float);</a:t>
            </a:r>
          </a:p>
          <a:p>
            <a:r>
              <a:rPr lang="en-US" sz="1800" dirty="0">
                <a:latin typeface="Calibri" pitchFamily="34" charset="0"/>
                <a:cs typeface="Calibri" pitchFamily="34" charset="0"/>
              </a:rPr>
              <a:t>};</a:t>
            </a:r>
          </a:p>
          <a:p>
            <a:r>
              <a:rPr lang="en-US" sz="1800" dirty="0" err="1">
                <a:latin typeface="Calibri" pitchFamily="34" charset="0"/>
                <a:cs typeface="Calibri" pitchFamily="34" charset="0"/>
              </a:rPr>
              <a:t>int</a:t>
            </a:r>
            <a:r>
              <a:rPr lang="en-US" sz="1800" dirty="0">
                <a:latin typeface="Calibri" pitchFamily="34" charset="0"/>
                <a:cs typeface="Calibri" pitchFamily="34" charset="0"/>
              </a:rPr>
              <a:t> main() {</a:t>
            </a:r>
          </a:p>
          <a:p>
            <a:r>
              <a:rPr lang="en-US" sz="1800" dirty="0">
                <a:latin typeface="Calibri" pitchFamily="34" charset="0"/>
                <a:cs typeface="Calibri" pitchFamily="34" charset="0"/>
              </a:rPr>
              <a:t>	A </a:t>
            </a:r>
            <a:r>
              <a:rPr lang="en-US" sz="1800" dirty="0" err="1">
                <a:latin typeface="Calibri" pitchFamily="34" charset="0"/>
                <a:cs typeface="Calibri" pitchFamily="34" charset="0"/>
              </a:rPr>
              <a:t>obja</a:t>
            </a:r>
            <a:r>
              <a:rPr lang="en-US" sz="1800" dirty="0">
                <a:latin typeface="Calibri" pitchFamily="34" charset="0"/>
                <a:cs typeface="Calibri" pitchFamily="34" charset="0"/>
              </a:rPr>
              <a:t>;</a:t>
            </a:r>
          </a:p>
          <a:p>
            <a:r>
              <a:rPr lang="en-US" sz="1800" dirty="0">
                <a:latin typeface="Calibri" pitchFamily="34" charset="0"/>
                <a:cs typeface="Calibri" pitchFamily="34" charset="0"/>
              </a:rPr>
              <a:t>	</a:t>
            </a:r>
            <a:r>
              <a:rPr lang="en-US" sz="1800" dirty="0" err="1">
                <a:latin typeface="Calibri" pitchFamily="34" charset="0"/>
                <a:cs typeface="Calibri" pitchFamily="34" charset="0"/>
              </a:rPr>
              <a:t>obja.func</a:t>
            </a:r>
            <a:r>
              <a:rPr lang="en-US" sz="1800" dirty="0">
                <a:latin typeface="Calibri" pitchFamily="34" charset="0"/>
                <a:cs typeface="Calibri" pitchFamily="34" charset="0"/>
              </a:rPr>
              <a:t>(7);//These functions behave differently in different situations</a:t>
            </a:r>
          </a:p>
          <a:p>
            <a:r>
              <a:rPr lang="en-US" sz="1800" dirty="0">
                <a:latin typeface="Calibri" pitchFamily="34" charset="0"/>
                <a:cs typeface="Calibri" pitchFamily="34" charset="0"/>
              </a:rPr>
              <a:t>	</a:t>
            </a:r>
            <a:r>
              <a:rPr lang="en-US" sz="1800" dirty="0" err="1">
                <a:latin typeface="Calibri" pitchFamily="34" charset="0"/>
                <a:cs typeface="Calibri" pitchFamily="34" charset="0"/>
              </a:rPr>
              <a:t>obja.func</a:t>
            </a:r>
            <a:r>
              <a:rPr lang="en-US" sz="1800" dirty="0">
                <a:latin typeface="Calibri" pitchFamily="34" charset="0"/>
                <a:cs typeface="Calibri" pitchFamily="34" charset="0"/>
              </a:rPr>
              <a:t>(8.345);</a:t>
            </a:r>
          </a:p>
          <a:p>
            <a:r>
              <a:rPr lang="en-US" sz="1800" dirty="0">
                <a:latin typeface="Calibri" pitchFamily="34" charset="0"/>
                <a:cs typeface="Calibri" pitchFamily="34" charset="0"/>
              </a:rPr>
              <a:t>	</a:t>
            </a:r>
            <a:r>
              <a:rPr lang="en-US" sz="1800" dirty="0" err="1">
                <a:latin typeface="Calibri" pitchFamily="34" charset="0"/>
                <a:cs typeface="Calibri" pitchFamily="34" charset="0"/>
              </a:rPr>
              <a:t>obja.func</a:t>
            </a:r>
            <a:r>
              <a:rPr lang="en-US" sz="1800" dirty="0">
                <a:latin typeface="Calibri" pitchFamily="34" charset="0"/>
                <a:cs typeface="Calibri" pitchFamily="34" charset="0"/>
              </a:rPr>
              <a:t>(9, 5.76);</a:t>
            </a:r>
          </a:p>
          <a:p>
            <a:r>
              <a:rPr lang="en-US" sz="1800" dirty="0">
                <a:latin typeface="Calibri" pitchFamily="34" charset="0"/>
                <a:cs typeface="Calibri" pitchFamily="34" charset="0"/>
              </a:rPr>
              <a:t>}</a:t>
            </a: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a:p>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76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r>
              <a:rPr lang="en-US" sz="1800" b="1" dirty="0">
                <a:latin typeface="Calibri" pitchFamily="34" charset="0"/>
                <a:cs typeface="Calibri" pitchFamily="34" charset="0"/>
              </a:rPr>
              <a:t>Operator Overloading:</a:t>
            </a:r>
            <a:r>
              <a:rPr lang="en-US" sz="1800" dirty="0">
                <a:latin typeface="Calibri" pitchFamily="34" charset="0"/>
                <a:cs typeface="Calibri" pitchFamily="34" charset="0"/>
              </a:rPr>
              <a:t> </a:t>
            </a:r>
          </a:p>
          <a:p>
            <a:r>
              <a:rPr lang="en-US" sz="1800" dirty="0">
                <a:latin typeface="Calibri" pitchFamily="34" charset="0"/>
                <a:cs typeface="Calibri" pitchFamily="34" charset="0"/>
              </a:rPr>
              <a:t>C++ also provide option to overload operators. </a:t>
            </a:r>
          </a:p>
          <a:p>
            <a:r>
              <a:rPr lang="en-US" sz="1800" dirty="0">
                <a:latin typeface="Calibri" pitchFamily="34" charset="0"/>
                <a:cs typeface="Calibri" pitchFamily="34" charset="0"/>
              </a:rPr>
              <a:t>For example, we can make the operator (‘+’) for string class to concatenate two strings. </a:t>
            </a:r>
          </a:p>
          <a:p>
            <a:r>
              <a:rPr lang="en-US" sz="1800" dirty="0">
                <a:latin typeface="Calibri" pitchFamily="34" charset="0"/>
                <a:cs typeface="Calibri" pitchFamily="34" charset="0"/>
              </a:rPr>
              <a:t>We know that this is the addition operator whose task is to add two operands. </a:t>
            </a:r>
          </a:p>
          <a:p>
            <a:r>
              <a:rPr lang="en-US" sz="1800" dirty="0">
                <a:latin typeface="Calibri" pitchFamily="34" charset="0"/>
                <a:cs typeface="Calibri" pitchFamily="34" charset="0"/>
              </a:rPr>
              <a:t>So a single operator ‘+’ when placed between integer operands , adds them and when placed between string operands, concatenates them.</a:t>
            </a:r>
          </a:p>
          <a:p>
            <a:endParaRPr lang="en-US" sz="1800" dirty="0">
              <a:latin typeface="Calibri" pitchFamily="34" charset="0"/>
              <a:cs typeface="Calibri" pitchFamily="34" charset="0"/>
            </a:endParaRPr>
          </a:p>
          <a:p>
            <a:pPr fontAlgn="base"/>
            <a:r>
              <a:rPr lang="en-IN" sz="1800" dirty="0">
                <a:latin typeface="Calibri" pitchFamily="34" charset="0"/>
                <a:cs typeface="Calibri" pitchFamily="34" charset="0"/>
              </a:rPr>
              <a:t>class Complex {</a:t>
            </a:r>
          </a:p>
          <a:p>
            <a:pPr fontAlgn="base"/>
            <a:r>
              <a:rPr lang="en-IN" sz="1800" dirty="0">
                <a:latin typeface="Calibri" pitchFamily="34" charset="0"/>
                <a:cs typeface="Calibri" pitchFamily="34" charset="0"/>
              </a:rPr>
              <a:t>private:</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int</a:t>
            </a:r>
            <a:r>
              <a:rPr lang="en-IN" sz="1800" dirty="0">
                <a:latin typeface="Calibri" pitchFamily="34" charset="0"/>
                <a:cs typeface="Calibri" pitchFamily="34" charset="0"/>
              </a:rPr>
              <a:t> real, </a:t>
            </a:r>
            <a:r>
              <a:rPr lang="en-IN" sz="1800" dirty="0" err="1">
                <a:latin typeface="Calibri" pitchFamily="34" charset="0"/>
                <a:cs typeface="Calibri" pitchFamily="34" charset="0"/>
              </a:rPr>
              <a:t>imag</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public:</a:t>
            </a:r>
          </a:p>
          <a:p>
            <a:pPr fontAlgn="base"/>
            <a:r>
              <a:rPr lang="en-IN" sz="1800" dirty="0">
                <a:latin typeface="Calibri" pitchFamily="34" charset="0"/>
                <a:cs typeface="Calibri" pitchFamily="34" charset="0"/>
              </a:rPr>
              <a:t>    Complex(</a:t>
            </a:r>
            <a:r>
              <a:rPr lang="en-IN" sz="1800" dirty="0" err="1">
                <a:latin typeface="Calibri" pitchFamily="34" charset="0"/>
                <a:cs typeface="Calibri" pitchFamily="34" charset="0"/>
              </a:rPr>
              <a:t>int</a:t>
            </a:r>
            <a:r>
              <a:rPr lang="en-IN" sz="1800" dirty="0">
                <a:latin typeface="Calibri" pitchFamily="34" charset="0"/>
                <a:cs typeface="Calibri" pitchFamily="34" charset="0"/>
              </a:rPr>
              <a:t> r = 0, </a:t>
            </a:r>
            <a:r>
              <a:rPr lang="en-IN" sz="1800" dirty="0" err="1">
                <a:latin typeface="Calibri" pitchFamily="34" charset="0"/>
                <a:cs typeface="Calibri" pitchFamily="34" charset="0"/>
              </a:rPr>
              <a:t>int</a:t>
            </a:r>
            <a:r>
              <a:rPr lang="en-IN" sz="1800" dirty="0">
                <a:latin typeface="Calibri" pitchFamily="34" charset="0"/>
                <a:cs typeface="Calibri" pitchFamily="34" charset="0"/>
              </a:rPr>
              <a:t> i =0)  {real = r;   </a:t>
            </a:r>
            <a:r>
              <a:rPr lang="en-IN" sz="1800" dirty="0" err="1">
                <a:latin typeface="Calibri" pitchFamily="34" charset="0"/>
                <a:cs typeface="Calibri" pitchFamily="34" charset="0"/>
              </a:rPr>
              <a:t>imag</a:t>
            </a:r>
            <a:r>
              <a:rPr lang="en-IN" sz="1800" dirty="0">
                <a:latin typeface="Calibri" pitchFamily="34" charset="0"/>
                <a:cs typeface="Calibri" pitchFamily="34" charset="0"/>
              </a:rPr>
              <a:t> = i;}</a:t>
            </a:r>
          </a:p>
          <a:p>
            <a:pPr fontAlgn="base"/>
            <a:endParaRPr lang="en-IN" sz="1800" dirty="0">
              <a:latin typeface="Calibri" pitchFamily="34" charset="0"/>
              <a:cs typeface="Calibri" pitchFamily="34" charset="0"/>
            </a:endParaRPr>
          </a:p>
          <a:p>
            <a:pPr fontAlgn="base"/>
            <a:r>
              <a:rPr lang="en-IN" sz="1800" dirty="0">
                <a:latin typeface="Calibri" pitchFamily="34" charset="0"/>
                <a:cs typeface="Calibri" pitchFamily="34" charset="0"/>
              </a:rPr>
              <a:t>    void print() { </a:t>
            </a:r>
            <a:r>
              <a:rPr lang="en-IN" sz="1800" dirty="0" err="1">
                <a:latin typeface="Calibri" pitchFamily="34" charset="0"/>
                <a:cs typeface="Calibri" pitchFamily="34" charset="0"/>
              </a:rPr>
              <a:t>cout</a:t>
            </a:r>
            <a:r>
              <a:rPr lang="en-IN" sz="1800" dirty="0">
                <a:latin typeface="Calibri" pitchFamily="34" charset="0"/>
                <a:cs typeface="Calibri" pitchFamily="34" charset="0"/>
              </a:rPr>
              <a:t> &lt;&lt; real &lt;&lt; " + i" &lt;&lt; </a:t>
            </a:r>
            <a:r>
              <a:rPr lang="en-IN" sz="1800" dirty="0" err="1">
                <a:latin typeface="Calibri" pitchFamily="34" charset="0"/>
                <a:cs typeface="Calibri" pitchFamily="34" charset="0"/>
              </a:rPr>
              <a:t>imag</a:t>
            </a:r>
            <a:r>
              <a:rPr lang="en-IN" sz="1800" dirty="0">
                <a:latin typeface="Calibri" pitchFamily="34" charset="0"/>
                <a:cs typeface="Calibri" pitchFamily="34" charset="0"/>
              </a:rPr>
              <a:t> &lt;&lt; </a:t>
            </a:r>
            <a:r>
              <a:rPr lang="en-IN" sz="1800" dirty="0" err="1">
                <a:latin typeface="Calibri" pitchFamily="34" charset="0"/>
                <a:cs typeface="Calibri" pitchFamily="34" charset="0"/>
              </a:rPr>
              <a:t>endl</a:t>
            </a:r>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a:t>
            </a:r>
            <a:r>
              <a:rPr lang="en-IN" sz="1800" dirty="0"/>
              <a:t>      </a:t>
            </a:r>
            <a:endParaRPr lang="en-US" sz="1800" dirty="0">
              <a:latin typeface="Calibri" pitchFamily="34" charset="0"/>
              <a:cs typeface="Calibri"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138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83685" y="671320"/>
            <a:ext cx="8952289" cy="4379804"/>
          </a:xfrm>
          <a:prstGeom prst="rect">
            <a:avLst/>
          </a:prstGeom>
          <a:noFill/>
          <a:ln>
            <a:noFill/>
          </a:ln>
        </p:spPr>
        <p:txBody>
          <a:bodyPr spcFirstLastPara="1" wrap="square" lIns="91425" tIns="91425" rIns="91425" bIns="91425" anchor="t" anchorCtr="0">
            <a:noAutofit/>
          </a:bodyPr>
          <a:lstStyle/>
          <a:p>
            <a:pPr fontAlgn="base"/>
            <a:r>
              <a:rPr lang="en-IN" sz="1800" dirty="0">
                <a:latin typeface="Calibri" pitchFamily="34" charset="0"/>
                <a:cs typeface="Calibri" pitchFamily="34" charset="0"/>
              </a:rPr>
              <a:t>   // This is automatically called when '+' is used with between two Complex objects</a:t>
            </a:r>
          </a:p>
          <a:p>
            <a:pPr fontAlgn="base"/>
            <a:r>
              <a:rPr lang="en-IN" sz="1800" dirty="0">
                <a:latin typeface="Calibri" pitchFamily="34" charset="0"/>
                <a:cs typeface="Calibri" pitchFamily="34" charset="0"/>
              </a:rPr>
              <a:t>    Complex operator + (Complex </a:t>
            </a:r>
            <a:r>
              <a:rPr lang="en-IN" sz="1800" dirty="0" err="1">
                <a:latin typeface="Calibri" pitchFamily="34" charset="0"/>
                <a:cs typeface="Calibri" pitchFamily="34" charset="0"/>
              </a:rPr>
              <a:t>const</a:t>
            </a:r>
            <a:r>
              <a:rPr lang="en-IN" sz="1800" dirty="0">
                <a:latin typeface="Calibri" pitchFamily="34" charset="0"/>
                <a:cs typeface="Calibri" pitchFamily="34" charset="0"/>
              </a:rPr>
              <a:t> &amp;</a:t>
            </a:r>
            <a:r>
              <a:rPr lang="en-IN" sz="1800" dirty="0" err="1">
                <a:latin typeface="Calibri" pitchFamily="34" charset="0"/>
                <a:cs typeface="Calibri" pitchFamily="34" charset="0"/>
              </a:rPr>
              <a:t>obj</a:t>
            </a:r>
            <a:r>
              <a:rPr lang="en-IN" sz="1800" dirty="0">
                <a:latin typeface="Calibri" pitchFamily="34" charset="0"/>
                <a:cs typeface="Calibri" pitchFamily="34" charset="0"/>
              </a:rPr>
              <a:t>) {</a:t>
            </a:r>
          </a:p>
          <a:p>
            <a:pPr fontAlgn="base"/>
            <a:r>
              <a:rPr lang="en-IN" sz="1800" dirty="0">
                <a:latin typeface="Calibri" pitchFamily="34" charset="0"/>
                <a:cs typeface="Calibri" pitchFamily="34" charset="0"/>
              </a:rPr>
              <a:t>         Complex res;</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res.real</a:t>
            </a:r>
            <a:r>
              <a:rPr lang="en-IN" sz="1800" dirty="0">
                <a:latin typeface="Calibri" pitchFamily="34" charset="0"/>
                <a:cs typeface="Calibri" pitchFamily="34" charset="0"/>
              </a:rPr>
              <a:t> = real + </a:t>
            </a:r>
            <a:r>
              <a:rPr lang="en-IN" sz="1800" dirty="0" err="1">
                <a:latin typeface="Calibri" pitchFamily="34" charset="0"/>
                <a:cs typeface="Calibri" pitchFamily="34" charset="0"/>
              </a:rPr>
              <a:t>obj.real</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a:t>
            </a:r>
            <a:r>
              <a:rPr lang="en-IN" sz="1800" dirty="0" err="1">
                <a:latin typeface="Calibri" pitchFamily="34" charset="0"/>
                <a:cs typeface="Calibri" pitchFamily="34" charset="0"/>
              </a:rPr>
              <a:t>res.imag</a:t>
            </a:r>
            <a:r>
              <a:rPr lang="en-IN" sz="1800" dirty="0">
                <a:latin typeface="Calibri" pitchFamily="34" charset="0"/>
                <a:cs typeface="Calibri" pitchFamily="34" charset="0"/>
              </a:rPr>
              <a:t> = </a:t>
            </a:r>
            <a:r>
              <a:rPr lang="en-IN" sz="1800" dirty="0" err="1">
                <a:latin typeface="Calibri" pitchFamily="34" charset="0"/>
                <a:cs typeface="Calibri" pitchFamily="34" charset="0"/>
              </a:rPr>
              <a:t>imag</a:t>
            </a:r>
            <a:r>
              <a:rPr lang="en-IN" sz="1800" dirty="0">
                <a:latin typeface="Calibri" pitchFamily="34" charset="0"/>
                <a:cs typeface="Calibri" pitchFamily="34" charset="0"/>
              </a:rPr>
              <a:t> + </a:t>
            </a:r>
            <a:r>
              <a:rPr lang="en-IN" sz="1800" dirty="0" err="1">
                <a:latin typeface="Calibri" pitchFamily="34" charset="0"/>
                <a:cs typeface="Calibri" pitchFamily="34" charset="0"/>
              </a:rPr>
              <a:t>obj.imag</a:t>
            </a:r>
            <a:r>
              <a:rPr lang="en-IN" sz="1800" dirty="0">
                <a:latin typeface="Calibri" pitchFamily="34" charset="0"/>
                <a:cs typeface="Calibri" pitchFamily="34" charset="0"/>
              </a:rPr>
              <a:t>;</a:t>
            </a:r>
          </a:p>
          <a:p>
            <a:pPr fontAlgn="base"/>
            <a:r>
              <a:rPr lang="en-IN" sz="1800" dirty="0">
                <a:latin typeface="Calibri" pitchFamily="34" charset="0"/>
                <a:cs typeface="Calibri" pitchFamily="34" charset="0"/>
              </a:rPr>
              <a:t>         return res;</a:t>
            </a:r>
          </a:p>
          <a:p>
            <a:pPr fontAlgn="base"/>
            <a:r>
              <a:rPr lang="en-IN" sz="1800" dirty="0">
                <a:latin typeface="Calibri" pitchFamily="34" charset="0"/>
                <a:cs typeface="Calibri" pitchFamily="34" charset="0"/>
              </a:rPr>
              <a:t>    }</a:t>
            </a:r>
          </a:p>
          <a:p>
            <a:pPr fontAlgn="base"/>
            <a:r>
              <a:rPr lang="en-IN" sz="1800" dirty="0" err="1">
                <a:latin typeface="Calibri" pitchFamily="34" charset="0"/>
                <a:cs typeface="Calibri" pitchFamily="34" charset="0"/>
              </a:rPr>
              <a:t>int</a:t>
            </a:r>
            <a:r>
              <a:rPr lang="en-IN" sz="1800" dirty="0">
                <a:latin typeface="Calibri" pitchFamily="34" charset="0"/>
                <a:cs typeface="Calibri" pitchFamily="34" charset="0"/>
              </a:rPr>
              <a:t> main() {</a:t>
            </a:r>
          </a:p>
          <a:p>
            <a:pPr fontAlgn="base"/>
            <a:r>
              <a:rPr lang="en-IN" sz="1800" dirty="0">
                <a:latin typeface="Calibri" pitchFamily="34" charset="0"/>
                <a:cs typeface="Calibri" pitchFamily="34" charset="0"/>
              </a:rPr>
              <a:t>    Complex c1(10, 5), c2(2, 4);</a:t>
            </a:r>
          </a:p>
          <a:p>
            <a:pPr fontAlgn="base"/>
            <a:r>
              <a:rPr lang="en-IN" sz="1800" dirty="0">
                <a:latin typeface="Calibri" pitchFamily="34" charset="0"/>
                <a:cs typeface="Calibri" pitchFamily="34" charset="0"/>
              </a:rPr>
              <a:t>    Complex c3 = c1 + c2; // An example call to "operator+"</a:t>
            </a:r>
          </a:p>
          <a:p>
            <a:pPr fontAlgn="base"/>
            <a:r>
              <a:rPr lang="en-IN" sz="1800" dirty="0">
                <a:latin typeface="Calibri" pitchFamily="34" charset="0"/>
                <a:cs typeface="Calibri" pitchFamily="34" charset="0"/>
              </a:rPr>
              <a:t>    c3.print();</a:t>
            </a:r>
          </a:p>
          <a:p>
            <a:pPr fontAlgn="base"/>
            <a:r>
              <a:rPr lang="en-IN" sz="1800" dirty="0">
                <a:latin typeface="Calibri" pitchFamily="34" charset="0"/>
                <a:cs typeface="Calibri" pitchFamily="34" charset="0"/>
              </a:rPr>
              <a:t>}</a:t>
            </a:r>
          </a:p>
          <a:p>
            <a:r>
              <a:rPr lang="en-US" sz="1800" dirty="0">
                <a:latin typeface="Calibri" pitchFamily="34" charset="0"/>
                <a:cs typeface="Calibri" pitchFamily="34" charset="0"/>
              </a:rPr>
              <a:t>The operator ‘+’ is an addition operator and can add two numbers(integers or floating point) but here the operator is made to perform addition of two imaginary or complex numbers.</a:t>
            </a: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8646274"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rgbClr val="FFFFFF"/>
                </a:solidFill>
                <a:latin typeface="Calibri"/>
                <a:cs typeface="Calibri"/>
              </a:rPr>
              <a:t>Compile time polymorphism</a:t>
            </a:r>
            <a:endParaRPr lang="en" sz="24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4586892"/>
      </p:ext>
    </p:extLst>
  </p:cSld>
  <p:clrMapOvr>
    <a:masterClrMapping/>
  </p:clrMapOvr>
</p:sld>
</file>

<file path=ppt/theme/theme1.xml><?xml version="1.0" encoding="utf-8"?>
<a:theme xmlns:a="http://schemas.openxmlformats.org/drawingml/2006/main" name="Simple Ligh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2811</TotalTime>
  <Words>3734</Words>
  <Application>Microsoft Office PowerPoint</Application>
  <PresentationFormat>On-screen Show (16:9)</PresentationFormat>
  <Paragraphs>499</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Trebuchet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BLACKSTORM</dc:creator>
  <cp:lastModifiedBy>Roopshree Udaiwal</cp:lastModifiedBy>
  <cp:revision>289</cp:revision>
  <dcterms:modified xsi:type="dcterms:W3CDTF">2021-05-23T06:39:27Z</dcterms:modified>
</cp:coreProperties>
</file>