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351" r:id="rId6"/>
    <p:sldId id="447" r:id="rId7"/>
    <p:sldId id="280" r:id="rId8"/>
    <p:sldId id="431" r:id="rId9"/>
    <p:sldId id="407" r:id="rId10"/>
    <p:sldId id="363" r:id="rId11"/>
    <p:sldId id="448" r:id="rId12"/>
    <p:sldId id="408" r:id="rId13"/>
    <p:sldId id="432" r:id="rId14"/>
    <p:sldId id="433" r:id="rId15"/>
    <p:sldId id="450" r:id="rId16"/>
    <p:sldId id="449" r:id="rId17"/>
    <p:sldId id="434" r:id="rId18"/>
    <p:sldId id="435" r:id="rId19"/>
    <p:sldId id="451" r:id="rId20"/>
    <p:sldId id="452" r:id="rId21"/>
    <p:sldId id="453" r:id="rId22"/>
    <p:sldId id="456" r:id="rId23"/>
    <p:sldId id="457" r:id="rId24"/>
    <p:sldId id="458" r:id="rId25"/>
    <p:sldId id="455" r:id="rId26"/>
    <p:sldId id="459" r:id="rId27"/>
    <p:sldId id="463" r:id="rId28"/>
    <p:sldId id="465" r:id="rId29"/>
    <p:sldId id="466" r:id="rId30"/>
    <p:sldId id="464" r:id="rId31"/>
    <p:sldId id="461" r:id="rId32"/>
    <p:sldId id="462" r:id="rId33"/>
    <p:sldId id="467" r:id="rId34"/>
    <p:sldId id="468" r:id="rId35"/>
    <p:sldId id="437" r:id="rId36"/>
    <p:sldId id="470" r:id="rId37"/>
    <p:sldId id="469" r:id="rId38"/>
    <p:sldId id="471" r:id="rId39"/>
    <p:sldId id="472" r:id="rId40"/>
    <p:sldId id="473" r:id="rId41"/>
    <p:sldId id="421" r:id="rId42"/>
    <p:sldId id="474" r:id="rId43"/>
    <p:sldId id="294" r:id="rId44"/>
    <p:sldId id="295" r:id="rId4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opshree Udaiwal" userId="59aa14db4ed2b7d1" providerId="LiveId" clId="{A21CABE4-EB8F-4F48-8051-092E59F281A8}"/>
    <pc:docChg chg="modSld">
      <pc:chgData name="Roopshree Udaiwal" userId="59aa14db4ed2b7d1" providerId="LiveId" clId="{A21CABE4-EB8F-4F48-8051-092E59F281A8}" dt="2021-05-23T10:50:30.845" v="3" actId="13926"/>
      <pc:docMkLst>
        <pc:docMk/>
      </pc:docMkLst>
      <pc:sldChg chg="modSp mod">
        <pc:chgData name="Roopshree Udaiwal" userId="59aa14db4ed2b7d1" providerId="LiveId" clId="{A21CABE4-EB8F-4F48-8051-092E59F281A8}" dt="2021-05-23T10:39:56.313" v="2" actId="13926"/>
        <pc:sldMkLst>
          <pc:docMk/>
          <pc:sldMk cId="3901388000" sldId="431"/>
        </pc:sldMkLst>
        <pc:spChg chg="mod">
          <ac:chgData name="Roopshree Udaiwal" userId="59aa14db4ed2b7d1" providerId="LiveId" clId="{A21CABE4-EB8F-4F48-8051-092E59F281A8}" dt="2021-05-23T10:39:56.313" v="2" actId="13926"/>
          <ac:spMkLst>
            <pc:docMk/>
            <pc:sldMk cId="3901388000" sldId="431"/>
            <ac:spMk id="100" creationId="{00000000-0000-0000-0000-000000000000}"/>
          </ac:spMkLst>
        </pc:spChg>
      </pc:sldChg>
      <pc:sldChg chg="modSp mod">
        <pc:chgData name="Roopshree Udaiwal" userId="59aa14db4ed2b7d1" providerId="LiveId" clId="{A21CABE4-EB8F-4F48-8051-092E59F281A8}" dt="2021-05-23T10:50:30.845" v="3" actId="13926"/>
        <pc:sldMkLst>
          <pc:docMk/>
          <pc:sldMk cId="746075511" sldId="435"/>
        </pc:sldMkLst>
        <pc:spChg chg="mod">
          <ac:chgData name="Roopshree Udaiwal" userId="59aa14db4ed2b7d1" providerId="LiveId" clId="{A21CABE4-EB8F-4F48-8051-092E59F281A8}" dt="2021-05-23T10:50:30.845" v="3" actId="13926"/>
          <ac:spMkLst>
            <pc:docMk/>
            <pc:sldMk cId="746075511" sldId="435"/>
            <ac:spMk id="10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23702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6c5f5a607_0_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96c5f5a6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0409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7353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28253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28253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90453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6c5f5a607_0_13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96c5f5a607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057272" y="1288764"/>
            <a:ext cx="1700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EditEdit MasterMaster  texttext stylesstyles</a:t>
            </a:r>
            <a:endParaRPr sz="1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B6694CB6-B6E1-4B1A-96F3-D43C0D1F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235" y="1161385"/>
            <a:ext cx="3405963" cy="2820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2D9052-DA56-4630-BE36-AB8167995E78}"/>
              </a:ext>
            </a:extLst>
          </p:cNvPr>
          <p:cNvSpPr txBox="1"/>
          <p:nvPr/>
        </p:nvSpPr>
        <p:spPr>
          <a:xfrm>
            <a:off x="429142" y="2249983"/>
            <a:ext cx="416796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/>
              <a:t>Practical Lecture : </a:t>
            </a:r>
            <a:r>
              <a:rPr lang="en-US" sz="2000" dirty="0"/>
              <a:t>Exception Handling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Exceptions provide a way to transfer control from one part of a program to another. C++ exception handling is built upon three keywords: try, catch, and throw.</a:t>
            </a:r>
          </a:p>
          <a:p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r>
              <a:rPr lang="en-US" sz="1800" b="1" dirty="0">
                <a:latin typeface="Calibri" pitchFamily="34" charset="0"/>
                <a:cs typeface="Calibri" pitchFamily="34" charset="0"/>
              </a:rPr>
              <a:t>try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− A try block identifies a block of code for which particular exceptions will be activated. It's followed by one or more catch blocks.</a:t>
            </a:r>
          </a:p>
          <a:p>
            <a:endParaRPr lang="en-US" sz="18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1800" b="1" dirty="0">
                <a:latin typeface="Calibri" pitchFamily="34" charset="0"/>
                <a:cs typeface="Calibri" pitchFamily="34" charset="0"/>
              </a:rPr>
              <a:t>throw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− A program throws an exception when a problem shows up. This is done using a throw keyword.</a:t>
            </a:r>
          </a:p>
          <a:p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r>
              <a:rPr lang="en-US" sz="1800" b="1" dirty="0">
                <a:latin typeface="Calibri" pitchFamily="34" charset="0"/>
                <a:cs typeface="Calibri" pitchFamily="34" charset="0"/>
              </a:rPr>
              <a:t>catch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− A program catches an exception with an exception handler at the place in a program where you want to handle the problem. The catch keyword indicates the catching of an exception.</a:t>
            </a:r>
          </a:p>
          <a:p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Exception handling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202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The main motive of the exceptional handling concept is to provide a means to 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	1. detect errors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	2. throw or report an exception and take appropriate action. </a:t>
            </a:r>
          </a:p>
          <a:p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This mechanism needs a separate error handling code that performs the following tasks:</a:t>
            </a:r>
          </a:p>
          <a:p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Find and hit the problem (exception)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Inform that the error has occurred (throw exception)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Receive the error information (Catch the exception)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Take corrective actions (handle exception)</a:t>
            </a: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Exception handling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32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The Catch blocks catching exceptions must immediately follow the try block that throws an exception.</a:t>
            </a:r>
          </a:p>
          <a:p>
            <a:pPr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US" sz="1800" b="1" dirty="0">
                <a:latin typeface="Calibri" pitchFamily="34" charset="0"/>
                <a:cs typeface="Calibri" pitchFamily="34" charset="0"/>
              </a:rPr>
              <a:t>try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{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1800" b="1" dirty="0">
                <a:latin typeface="Calibri" pitchFamily="34" charset="0"/>
                <a:cs typeface="Calibri" pitchFamily="34" charset="0"/>
              </a:rPr>
              <a:t>throw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exception;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US" sz="1800" b="1" dirty="0">
                <a:latin typeface="Calibri" pitchFamily="34" charset="0"/>
                <a:cs typeface="Calibri" pitchFamily="34" charset="0"/>
              </a:rPr>
              <a:t>catch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(type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arg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{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//some code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}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474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If the try block throws an exception then program control leaves the block and enters into the catch statement of the catch block. </a:t>
            </a:r>
          </a:p>
          <a:p>
            <a:pPr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If the type of object thrown matches the argument type in the catch statement, the catch block is executed for handling the exception. </a:t>
            </a:r>
          </a:p>
          <a:p>
            <a:pPr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Divided-by-zero is a common form of exception generally occurred in arithmetic based programs.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How it works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493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#include&lt;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iostream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using namespace 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std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fontAlgn="base"/>
            <a:r>
              <a:rPr lang="en-IN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main(){    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	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a;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	double b;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	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&lt;&lt; "Enter two integers "&lt;&lt;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endl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;    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	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cin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&gt;&gt;a&gt;&gt;b;    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	double d = 0;    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	try     {        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		if (b == 0)         {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		        	throw "Division by Zero not possible.";        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		}        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		else	{	        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			d=a/b;	        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&lt;&lt;d;	        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		}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	 } </a:t>
            </a: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Practice question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03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catch (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const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char* error)  //This is used to catch the message thrown by try block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{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&lt;&lt; error &lt;&lt; 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endl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}</a:t>
            </a:r>
          </a:p>
          <a:p>
            <a:pPr fontAlgn="base"/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return 0;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In the code above, we are checking the divisor, if it is zero, we are throwing an exception message, then the catch block catches that exception and prints the message.</a:t>
            </a:r>
          </a:p>
          <a:p>
            <a:pPr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Doing so, the user will never know that our program failed at runtime, he/she will only see the message "Division by Zero not possible".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fontAlgn="base"/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IN" sz="1800" b="1" dirty="0">
                <a:latin typeface="Calibri" pitchFamily="34" charset="0"/>
                <a:cs typeface="Calibri" pitchFamily="34" charset="0"/>
              </a:rPr>
              <a:t>Note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Because we are raising an exception of type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const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char*, so while catching this exception, we have to use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const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char* in catch block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Practice question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389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//The above program is written here in function call format.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#include&lt;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iostream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using namespace 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std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double division(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var1, double var2)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{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if (var2 == 0) {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throw "Division by Zero not possible.";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}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return (var1 / var2);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 fontAlgn="base"/>
            <a:r>
              <a:rPr lang="en-IN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main()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{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	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a;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	double 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b,d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=0;    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	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&lt;&lt; "Enter two integers "&lt;&lt;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endl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;    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	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cin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&gt;&gt;a&gt;&gt;b;</a:t>
            </a: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Practice question (revised)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82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try {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d = division(a, b);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&lt;&lt; d &lt;&lt; 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endl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}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catch (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const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char* error) {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&lt;&lt; error &lt;&lt; 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endl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}</a:t>
            </a:r>
          </a:p>
          <a:p>
            <a:pPr fontAlgn="base"/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return 0;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 fontAlgn="base"/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Output: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Enter two integers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3 0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Division by Zero not possible</a:t>
            </a: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Practice question(revised)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356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A </a:t>
            </a:r>
            <a:r>
              <a:rPr lang="en-US" sz="1800" b="1" dirty="0">
                <a:latin typeface="Calibri" pitchFamily="34" charset="0"/>
                <a:cs typeface="Calibri" pitchFamily="34" charset="0"/>
              </a:rPr>
              <a:t>try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 block identifies a block of code for which particular exceptions will be activated. It's followed by one or more catch blocks.</a:t>
            </a:r>
          </a:p>
          <a:p>
            <a:pPr lvl="1"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The code which can throw any exception is kept inside(or enclosed in) a try block. </a:t>
            </a:r>
          </a:p>
          <a:p>
            <a:pPr lvl="1"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Then, when the code will lead to any error, that error/exception will get caught inside the catch block</a:t>
            </a:r>
          </a:p>
          <a:p>
            <a:pPr lvl="1"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Assuming a block will raise an exception, a method catches an exception using a combination of the try and catch keywords. </a:t>
            </a:r>
          </a:p>
          <a:p>
            <a:pPr lvl="1"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A try/catch block is placed around the code that might generate an exception. </a:t>
            </a:r>
          </a:p>
          <a:p>
            <a:pPr lvl="1"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 fontAlgn="base"/>
            <a:r>
              <a:rPr lang="en-US" sz="1800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Code within a try/catch block is referred to as protected code.</a:t>
            </a:r>
            <a:endParaRPr lang="en-IN" sz="1800" dirty="0">
              <a:highlight>
                <a:srgbClr val="FFFF00"/>
              </a:highligh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Try block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075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try {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// protected code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} catch(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ExceptionName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e1 ) {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// catch block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} catch(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ExceptionName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e2 ) {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// catch block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} catch(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ExceptionName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eN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) {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// catch block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You can list down multiple catch statements to catch different type of exceptions in case your try block raises more than one exception in different situations.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Try block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69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Let’s take a quick recap of previous lecture – </a:t>
            </a: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Today we are going to cover –</a:t>
            </a:r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Compile and run time polymorphism</a:t>
            </a:r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Virtual functions, Pure virtual functions</a:t>
            </a:r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virtual destructor</a:t>
            </a:r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Abstract classes and concrete class</a:t>
            </a:r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Self-Referential class</a:t>
            </a:r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Early binding and late binding, Dynamic constructors.</a:t>
            </a:r>
            <a:endParaRPr lang="en" sz="180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4" name="Google Shape;84;p17"/>
          <p:cNvSpPr txBox="1"/>
          <p:nvPr/>
        </p:nvSpPr>
        <p:spPr>
          <a:xfrm>
            <a:off x="127591" y="14350"/>
            <a:ext cx="4157330" cy="532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Quick Recap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Exceptions can be thrown anywhere within a code block using throw statement. </a:t>
            </a:r>
          </a:p>
          <a:p>
            <a:pPr lvl="1"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The operand of the throw statement determines a type for the exception and can be any expression and the type of the result of the expression determines the type of exception thrown.</a:t>
            </a:r>
          </a:p>
          <a:p>
            <a:pPr lvl="1"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Consider the following example of throwing an exception:</a:t>
            </a:r>
          </a:p>
          <a:p>
            <a:pPr lvl="1"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double division(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a,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b) {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if( b == 0 ) {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throw "Division by zero condition!";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}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return (a/b);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}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Throwing exceptions 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639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The catch block following the try block catches any exception. </a:t>
            </a:r>
          </a:p>
          <a:p>
            <a:pPr lvl="1"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You can specify what type of exception you want to catch and this is determined by the exception declaration that appears in parentheses following the keyword catch.</a:t>
            </a:r>
          </a:p>
          <a:p>
            <a:pPr lvl="1"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try {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// protected code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} catch(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ExceptionName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e ) {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// code to handle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ExceptionName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exception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Above code will catch an exception of </a:t>
            </a:r>
            <a:r>
              <a:rPr lang="en-US" sz="1800" b="1" dirty="0" err="1">
                <a:latin typeface="Calibri" pitchFamily="34" charset="0"/>
                <a:cs typeface="Calibri" pitchFamily="34" charset="0"/>
              </a:rPr>
              <a:t>ExceptionName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type.</a:t>
            </a: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Catch exception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45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catch block is intended to catch the error and handle the exception condition. </a:t>
            </a:r>
          </a:p>
          <a:p>
            <a:pPr lvl="1"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We can have multiple catch blocks to handle different types of exception and perform different actions when the exceptions occur. </a:t>
            </a:r>
          </a:p>
          <a:p>
            <a:pPr lvl="1"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For example, we can display descriptive messages to explain why any particular exception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occured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In the below program, if the value of integer in the array x is less than 0, we are throwing a numeric value as exception and if the value is greater than 0, then we are throwing a character value as exception. And we have two different catch blocks to catch those exceptions.</a:t>
            </a:r>
          </a:p>
          <a:p>
            <a:pPr lvl="1"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 fontAlgn="base"/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Catch exception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140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#include &lt;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iostream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using namespace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std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lvl="1" fontAlgn="base"/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main()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{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x[3] = {-1,2};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for(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i=0; i&lt;2; i++)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{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ex = x[i];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try 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{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    if (ex &gt; 0)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        // throwing numeric value as exception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        throw ex;</a:t>
            </a: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Practice question 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64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else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        // throwing a character as exception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        throw 'e';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} 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catch (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ex)  // to catch numeric exceptions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{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   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&lt;&lt; "Integer exception\n";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} 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catch (char ex) // to catch character/string exceptions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{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   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&lt;&lt; "Character exception\n";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}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}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Output: Character exception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Integer exception</a:t>
            </a: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Practice question 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264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Below program contains a generalized catch block to catch any uncaught errors/exceptions. catch(...) block takes care of all type of exceptions. In the below program, both the exceptions are being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catched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by a single catch block..</a:t>
            </a:r>
          </a:p>
          <a:p>
            <a:pPr lvl="1"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 fontAlgn="base"/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main()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{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x[3] = {-1,2};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for(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i=0; i&lt;2; i++)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{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ex = x[i];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try 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{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    if (ex &gt; 0)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        // throwing numeric value as exception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        throw ex;</a:t>
            </a: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Catch exception (Generalized )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296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else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        // throwing a character as exception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        throw 'e';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} 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catch (...)  // to catch numeric exceptions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{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   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&lt;&lt; "Special exception\n";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} 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}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Output: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Special exception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Special exception</a:t>
            </a: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Catch exception (Generalized )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661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We can even have separate catch blocks to handle integer and character exception along with the generalized catch block.</a:t>
            </a:r>
          </a:p>
          <a:p>
            <a:pPr fontAlgn="base"/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IN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main()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{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x[3] = {-1,0,2}; //array of 3 values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for(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i=0; i&lt;3; i++)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{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ex = x[i];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try 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{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    if (ex &gt; 0) //ex value is 2 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        // throwing numeric value as exception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        throw ex;</a:t>
            </a: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Catch exception example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152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else if (ex &lt; 0) //ex value is -1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        throw "EX";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    else  //ex value is 0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        // throwing a character as exception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        throw 'e';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} 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catch (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ex)  // to catch numeric exceptions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{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    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&lt;&lt; "Integer exception\n";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} 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catch (char ex) // to catch character exceptions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{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    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&lt;&lt; "Character exception\n";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}</a:t>
            </a:r>
          </a:p>
          <a:p>
            <a:pPr fontAlgn="base"/>
            <a:endParaRPr lang="en-IN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Catch exception example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079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catch (...)  // to catch generalised exceptions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{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    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&lt;&lt; "Special exception\n";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} 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}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 fontAlgn="base"/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fontAlgn="base"/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Output: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Special exception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Character exception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Integer exception</a:t>
            </a: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Catch exception example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52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Today we are going to cover –</a:t>
            </a:r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Basics of exception handling</a:t>
            </a:r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Exception handling mechanism</a:t>
            </a:r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Throwing mechanism</a:t>
            </a:r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Catching mechanism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3681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There is a special catch block called ‘catch all’ catch(…) that can be used to catch all types of exceptions. 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For example, in the above program, an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and char is thrown as an exception, there are catch blocks for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and char  exceptions,  but there is no catch block for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const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char* which is “EX” , so catch(…) block will be executed. 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Catch exception example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550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800" dirty="0"/>
              <a:t>Simple example to show exception handling and program flow: </a:t>
            </a:r>
          </a:p>
          <a:p>
            <a:pPr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#include &lt;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iostream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using namespace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std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fontAlgn="base"/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main()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{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x = -1;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&lt;&lt; "Before try \n";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try {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   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&lt;&lt; "Inside try \n";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   if (x &lt; 0)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   {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      throw x;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      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&lt;&lt; "After throw (Never executed) \n";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   }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}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</a:t>
            </a: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Practice question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378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catch (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x ) {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&lt;&lt; "Exception Caught \n";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}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&lt;&lt; "After catch (Will be executed) \n";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return 0;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Output: 	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Before try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Inside try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Exception Caught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After catch (Will be executed)</a:t>
            </a:r>
          </a:p>
          <a:p>
            <a:pPr fontAlgn="base"/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Practice question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15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 Implicit type conversion doesn’t happen for primitive types. For example, in the following program ‘a’ is not implicitly converted to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. What will be the output of the program? </a:t>
            </a:r>
          </a:p>
          <a:p>
            <a:r>
              <a:rPr lang="en-US" sz="16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main() {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try  {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   throw 'a';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}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catch (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x)  {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   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&lt;&lt; "Caught " &lt;&lt; x;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}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catch (...)  {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   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&lt;&lt; "Default Exception\n";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}</a:t>
            </a:r>
          </a:p>
          <a:p>
            <a:r>
              <a:rPr lang="en-IN" sz="1600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 marL="342900" indent="-342900">
              <a:buAutoNum type="alphaUcPeriod"/>
            </a:pPr>
            <a:r>
              <a:rPr lang="en-IN" sz="1600" dirty="0">
                <a:latin typeface="Calibri" pitchFamily="34" charset="0"/>
                <a:cs typeface="Calibri" pitchFamily="34" charset="0"/>
              </a:rPr>
              <a:t>Caught</a:t>
            </a:r>
          </a:p>
          <a:p>
            <a:pPr marL="342900" indent="-342900">
              <a:buAutoNum type="alphaUcPeriod"/>
            </a:pPr>
            <a:r>
              <a:rPr lang="en-IN" sz="1600" dirty="0">
                <a:latin typeface="Calibri" pitchFamily="34" charset="0"/>
                <a:cs typeface="Calibri" pitchFamily="34" charset="0"/>
              </a:rPr>
              <a:t>Default Exception</a:t>
            </a:r>
          </a:p>
          <a:p>
            <a:pPr marL="342900" indent="-342900">
              <a:buAutoNum type="alphaUcPeriod"/>
            </a:pPr>
            <a:r>
              <a:rPr lang="en-IN" sz="1600" dirty="0">
                <a:latin typeface="Calibri" pitchFamily="34" charset="0"/>
                <a:cs typeface="Calibri" pitchFamily="34" charset="0"/>
              </a:rPr>
              <a:t>‘a’ will be printed</a:t>
            </a:r>
          </a:p>
          <a:p>
            <a:pPr marL="342900" indent="-342900">
              <a:buAutoNum type="alphaUcPeriod"/>
            </a:pPr>
            <a:r>
              <a:rPr lang="en-IN" sz="1600" dirty="0">
                <a:latin typeface="Calibri" pitchFamily="34" charset="0"/>
                <a:cs typeface="Calibri" pitchFamily="34" charset="0"/>
              </a:rPr>
              <a:t>Compilation error</a:t>
            </a:r>
          </a:p>
          <a:p>
            <a:pPr marL="342900" indent="-342900">
              <a:buAutoNum type="alphaUcPeriod"/>
            </a:pPr>
            <a:endParaRPr lang="en-IN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MCQ</a:t>
            </a:r>
          </a:p>
        </p:txBody>
      </p:sp>
    </p:spTree>
    <p:extLst>
      <p:ext uri="{BB962C8B-B14F-4D97-AF65-F5344CB8AC3E}">
        <p14:creationId xmlns:p14="http://schemas.microsoft.com/office/powerpoint/2010/main" val="4105986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 Implicit type conversion doesn’t happen for primitive types. For example, in the following program ‘a’ is not implicitly converted to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. What will be the output of the program? </a:t>
            </a:r>
          </a:p>
          <a:p>
            <a:r>
              <a:rPr lang="en-US" sz="16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main() {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try  {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   throw 'a';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}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catch (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x)  {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   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&lt;&lt; "Caught " &lt;&lt; x;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}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catch (...)  {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   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&lt;&lt; "Default Exception\n";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}</a:t>
            </a:r>
          </a:p>
          <a:p>
            <a:r>
              <a:rPr lang="en-IN" sz="1600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 marL="342900" indent="-342900">
              <a:buAutoNum type="alphaUcPeriod"/>
            </a:pPr>
            <a:r>
              <a:rPr lang="en-IN" sz="1600" dirty="0">
                <a:latin typeface="Calibri" pitchFamily="34" charset="0"/>
                <a:cs typeface="Calibri" pitchFamily="34" charset="0"/>
              </a:rPr>
              <a:t>Caught</a:t>
            </a:r>
          </a:p>
          <a:p>
            <a:pPr marL="342900" indent="-342900">
              <a:buAutoNum type="alphaUcPeriod"/>
            </a:pPr>
            <a:r>
              <a:rPr lang="en-IN" sz="16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Default Exception</a:t>
            </a:r>
          </a:p>
          <a:p>
            <a:pPr marL="342900" indent="-342900">
              <a:buAutoNum type="alphaUcPeriod"/>
            </a:pPr>
            <a:r>
              <a:rPr lang="en-IN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‘a’ will be printed</a:t>
            </a:r>
          </a:p>
          <a:p>
            <a:pPr marL="342900" indent="-342900">
              <a:buAutoNum type="alphaUcPeriod"/>
            </a:pPr>
            <a:r>
              <a:rPr lang="en-IN" sz="1600" dirty="0">
                <a:latin typeface="Calibri" pitchFamily="34" charset="0"/>
                <a:cs typeface="Calibri" pitchFamily="34" charset="0"/>
              </a:rPr>
              <a:t>Compilation error</a:t>
            </a:r>
          </a:p>
          <a:p>
            <a:pPr marL="342900" indent="-342900">
              <a:buAutoNum type="alphaUcPeriod"/>
            </a:pPr>
            <a:endParaRPr lang="en-IN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MCQ</a:t>
            </a:r>
          </a:p>
        </p:txBody>
      </p:sp>
    </p:spTree>
    <p:extLst>
      <p:ext uri="{BB962C8B-B14F-4D97-AF65-F5344CB8AC3E}">
        <p14:creationId xmlns:p14="http://schemas.microsoft.com/office/powerpoint/2010/main" val="2612149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What will be the output of the following program?</a:t>
            </a:r>
          </a:p>
          <a:p>
            <a:pPr fontAlgn="base"/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main()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{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 try  {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    throw 'a';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 }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 catch (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x)  {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     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&lt;&lt; "Caught ";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 }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 marL="342900" indent="-342900" fontAlgn="base">
              <a:buAutoNum type="alphaUcPeriod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‘a’ will be displayed</a:t>
            </a:r>
          </a:p>
          <a:p>
            <a:pPr marL="342900" indent="-342900" fontAlgn="base">
              <a:buAutoNum type="alphaUcPeriod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Caught</a:t>
            </a:r>
          </a:p>
          <a:p>
            <a:pPr marL="342900" indent="-342900" fontAlgn="base">
              <a:buAutoNum type="alphaUcPeriod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Compilation error</a:t>
            </a:r>
          </a:p>
          <a:p>
            <a:pPr marL="342900" indent="-342900" fontAlgn="base">
              <a:buAutoNum type="alphaUcPeriod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Program terminates abnormally</a:t>
            </a: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MCQ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8415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What will be the output of the following program?</a:t>
            </a:r>
          </a:p>
          <a:p>
            <a:pPr fontAlgn="base"/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main()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{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 try  {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    throw 'a';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 }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 catch (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x)  {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     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&lt;&lt; "Caught ";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 }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 marL="342900" indent="-342900" fontAlgn="base">
              <a:buAutoNum type="alphaUcPeriod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‘a’ will be displayed</a:t>
            </a:r>
          </a:p>
          <a:p>
            <a:pPr marL="342900" indent="-342900" fontAlgn="base">
              <a:buAutoNum type="alphaUcPeriod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Caught</a:t>
            </a:r>
          </a:p>
          <a:p>
            <a:pPr marL="342900" indent="-342900" fontAlgn="base">
              <a:buAutoNum type="alphaUcPeriod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Compilation error</a:t>
            </a:r>
          </a:p>
          <a:p>
            <a:pPr marL="342900" indent="-342900" fontAlgn="base">
              <a:buAutoNum type="alphaUcPeriod"/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Program terminates abnormally</a:t>
            </a:r>
          </a:p>
          <a:p>
            <a:pPr fontAlgn="base"/>
            <a:r>
              <a:rPr lang="en-US" sz="1800" dirty="0"/>
              <a:t>Note: If an exception is thrown and not caught anywhere, the program terminates abnormally.</a:t>
            </a:r>
          </a:p>
          <a:p>
            <a:pPr marL="342900" indent="-342900" fontAlgn="base">
              <a:buAutoNum type="alphaUcPeriod"/>
            </a:pPr>
            <a:endParaRPr lang="en-US" sz="18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MCQ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7877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What should be put in try block?</a:t>
            </a:r>
          </a:p>
          <a:p>
            <a:pPr marL="342900" indent="-342900" fontAlgn="base">
              <a:buAutoNum type="arabicPeriod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Statements that might cause exceptions </a:t>
            </a:r>
          </a:p>
          <a:p>
            <a:pPr marL="342900" indent="-342900" fontAlgn="base">
              <a:buAutoNum type="arabicPeriod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Statements that should be skipped in case of an exception</a:t>
            </a:r>
          </a:p>
          <a:p>
            <a:pPr marL="342900" indent="-342900" fontAlgn="base">
              <a:buAutoNum type="arabicPeriod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342900" indent="-342900" fontAlgn="base">
              <a:buAutoNum type="alphaUcPeriod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Option 1</a:t>
            </a:r>
          </a:p>
          <a:p>
            <a:pPr marL="342900" indent="-342900" fontAlgn="base">
              <a:buAutoNum type="alphaUcPeriod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Option 1 &amp; 2</a:t>
            </a:r>
          </a:p>
          <a:p>
            <a:pPr marL="342900" indent="-342900" fontAlgn="base">
              <a:buAutoNum type="alphaUcPeriod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Only 2</a:t>
            </a:r>
          </a:p>
          <a:p>
            <a:pPr marL="342900" indent="-342900" fontAlgn="base">
              <a:buAutoNum type="alphaUcPeriod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None of the above</a:t>
            </a:r>
          </a:p>
          <a:p>
            <a:pPr fontAlgn="base"/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MCQ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578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What should be put in try block?</a:t>
            </a:r>
          </a:p>
          <a:p>
            <a:pPr marL="342900" indent="-342900" fontAlgn="base">
              <a:buAutoNum type="arabicPeriod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Statements that might cause exceptions </a:t>
            </a:r>
          </a:p>
          <a:p>
            <a:pPr marL="342900" indent="-342900" fontAlgn="base">
              <a:buAutoNum type="arabicPeriod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Statements that should be skipped in case of an exception</a:t>
            </a:r>
          </a:p>
          <a:p>
            <a:pPr marL="342900" indent="-342900" fontAlgn="base">
              <a:buAutoNum type="arabicPeriod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342900" indent="-342900" fontAlgn="base">
              <a:buAutoNum type="alphaUcPeriod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Option 1</a:t>
            </a:r>
          </a:p>
          <a:p>
            <a:pPr marL="342900" indent="-342900" fontAlgn="base">
              <a:buAutoNum type="alphaUcPeriod"/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Option 1 &amp; 2</a:t>
            </a:r>
          </a:p>
          <a:p>
            <a:pPr marL="342900" indent="-342900" fontAlgn="base">
              <a:buAutoNum type="alphaUcPeriod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Only 2</a:t>
            </a:r>
          </a:p>
          <a:p>
            <a:pPr marL="342900" indent="-342900" fontAlgn="base">
              <a:buAutoNum type="alphaUcPeriod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None of the above</a:t>
            </a:r>
          </a:p>
          <a:p>
            <a:pPr fontAlgn="base"/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MCQ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171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What would be output of the following program? Type the answer in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chatbox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 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main()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{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    try    {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       throw 'a';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    }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    catch (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param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)     {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        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&lt;&lt; "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exceptionn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";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    }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    catch (...)     {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        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&lt;&lt; “Default 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exceptionn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";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    }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    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&lt;&lt; "After Exception";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  }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Guess the output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83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endParaRPr lang="en" dirty="0"/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2137144" y="2072376"/>
            <a:ext cx="4603898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Let’s Get Started-</a:t>
            </a:r>
            <a:endParaRPr sz="30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9;p19">
            <a:extLst>
              <a:ext uri="{FF2B5EF4-FFF2-40B4-BE49-F238E27FC236}">
                <a16:creationId xmlns:a16="http://schemas.microsoft.com/office/drawing/2014/main" id="{D68C140F-49EB-4833-A343-7578B682C2CA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</a:t>
            </a:r>
          </a:p>
          <a:p>
            <a:pPr marL="12700"/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056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What would be output of the following program? Type the answer in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chatbox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 </a:t>
            </a:r>
          </a:p>
          <a:p>
            <a:pPr fontAlgn="base"/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Output: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Default exception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After exception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Guess the output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5016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5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Write a program to create an array of 5 integers. Access this array using index variable. Handle the condition where programmer accidentally accesses any index of array which is out of bound using exception handling.</a:t>
            </a: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6806755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5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8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main () {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char </a:t>
            </a:r>
            <a:r>
              <a:rPr lang="en-US" sz="18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myarray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[10];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try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{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for (</a:t>
            </a:r>
            <a:r>
              <a:rPr lang="en-US" sz="18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n=0; n&lt;=10; n++)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{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if (n&gt;9) throw n;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</a:t>
            </a:r>
            <a:r>
              <a:rPr lang="en-US" sz="18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myarray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[n]='z';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}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}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catch (</a:t>
            </a:r>
            <a:r>
              <a:rPr lang="en-US" sz="18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n)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{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cout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&lt;&lt; "Array out of bound Exception: " &lt;&lt; </a:t>
            </a:r>
            <a:r>
              <a:rPr lang="en-US" sz="18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endl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;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}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return 0;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}</a:t>
            </a: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Assignment- Solution</a:t>
            </a:r>
          </a:p>
        </p:txBody>
      </p:sp>
    </p:spTree>
    <p:extLst>
      <p:ext uri="{BB962C8B-B14F-4D97-AF65-F5344CB8AC3E}">
        <p14:creationId xmlns:p14="http://schemas.microsoft.com/office/powerpoint/2010/main" val="30268709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21266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499"/>
            <a:ext cx="8952289" cy="423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 algn="ctr">
              <a:lnSpc>
                <a:spcPct val="150000"/>
              </a:lnSpc>
            </a:pP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ctr">
              <a:lnSpc>
                <a:spcPct val="150000"/>
              </a:lnSpc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Any Questions??</a:t>
            </a:r>
          </a:p>
        </p:txBody>
      </p:sp>
      <p:sp>
        <p:nvSpPr>
          <p:cNvPr id="6" name="Google Shape;99;p19">
            <a:extLst>
              <a:ext uri="{FF2B5EF4-FFF2-40B4-BE49-F238E27FC236}">
                <a16:creationId xmlns:a16="http://schemas.microsoft.com/office/drawing/2014/main" id="{BDBC4846-0EA9-43C8-95E4-8580C5E0873E}"/>
              </a:ext>
            </a:extLst>
          </p:cNvPr>
          <p:cNvSpPr txBox="1">
            <a:spLocks/>
          </p:cNvSpPr>
          <p:nvPr/>
        </p:nvSpPr>
        <p:spPr>
          <a:xfrm>
            <a:off x="340079" y="138448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QNA Time</a:t>
            </a:r>
          </a:p>
        </p:txBody>
      </p:sp>
      <p:sp>
        <p:nvSpPr>
          <p:cNvPr id="7" name="Google Shape;65;p15">
            <a:extLst>
              <a:ext uri="{FF2B5EF4-FFF2-40B4-BE49-F238E27FC236}">
                <a16:creationId xmlns:a16="http://schemas.microsoft.com/office/drawing/2014/main" id="{5D8EC841-94C0-4C46-A2DA-6C5E1B4CB5B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1CD21B-D9AD-4F5D-AFDC-FCF0AFB5D828}"/>
              </a:ext>
            </a:extLst>
          </p:cNvPr>
          <p:cNvSpPr txBox="1"/>
          <p:nvPr/>
        </p:nvSpPr>
        <p:spPr>
          <a:xfrm>
            <a:off x="2349796" y="1275909"/>
            <a:ext cx="4432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Any Questions ??</a:t>
            </a:r>
          </a:p>
        </p:txBody>
      </p:sp>
    </p:spTree>
    <p:extLst>
      <p:ext uri="{BB962C8B-B14F-4D97-AF65-F5344CB8AC3E}">
        <p14:creationId xmlns:p14="http://schemas.microsoft.com/office/powerpoint/2010/main" val="31463091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title"/>
          </p:nvPr>
        </p:nvSpPr>
        <p:spPr>
          <a:xfrm>
            <a:off x="662435" y="2001171"/>
            <a:ext cx="78192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E61776-896A-480D-B02A-BC7D360E5085}"/>
              </a:ext>
            </a:extLst>
          </p:cNvPr>
          <p:cNvSpPr txBox="1"/>
          <p:nvPr/>
        </p:nvSpPr>
        <p:spPr>
          <a:xfrm>
            <a:off x="1754372" y="3625702"/>
            <a:ext cx="5986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See you guys in next class.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5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1" indent="-285750"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It's very rare that a large program or software works correctly the first time. It might have errors.</a:t>
            </a:r>
          </a:p>
          <a:p>
            <a:pPr marL="285750" lvl="1" indent="-285750">
              <a:buFont typeface="Arial" pitchFamily="34" charset="0"/>
              <a:buChar char="•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285750" lvl="1" indent="-285750"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The two most common types of errors are: </a:t>
            </a:r>
          </a:p>
          <a:p>
            <a:pPr lvl="3"/>
            <a:r>
              <a:rPr lang="en-US" sz="1800" dirty="0">
                <a:latin typeface="Calibri" pitchFamily="34" charset="0"/>
                <a:cs typeface="Calibri" pitchFamily="34" charset="0"/>
              </a:rPr>
              <a:t>	-Compile time errors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	-Runtime errors</a:t>
            </a:r>
          </a:p>
          <a:p>
            <a:pPr marL="285750" lvl="1" indent="-285750">
              <a:buFont typeface="Arial" pitchFamily="34" charset="0"/>
              <a:buChar char="•"/>
            </a:pPr>
            <a:endParaRPr lang="en-US" sz="1800" dirty="0"/>
          </a:p>
          <a:p>
            <a:pPr marL="285750" lvl="1" indent="-285750"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Compile time errors:  Errors caught during compiled time is called Compile time errors.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E.g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lvl="3"/>
            <a:r>
              <a:rPr lang="en-US" sz="1800" dirty="0">
                <a:latin typeface="Calibri" pitchFamily="34" charset="0"/>
                <a:cs typeface="Calibri" pitchFamily="34" charset="0"/>
              </a:rPr>
              <a:t>	Logical errors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	Syntactic errors (syntax errors)</a:t>
            </a:r>
          </a:p>
          <a:p>
            <a:pPr marL="285750" lvl="1" indent="-285750">
              <a:buFont typeface="Arial" pitchFamily="34" charset="0"/>
              <a:buChar char="•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285750" lvl="1" indent="-285750"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Run Time Errors - Programmers often come across some peculiar problems in addition logical or syntax errors. These are called exceptions.</a:t>
            </a: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Basics of Exception Handling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74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5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1" indent="-285750"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Programmers can debug compile time errors by  debugging and testing procedures. </a:t>
            </a:r>
          </a:p>
          <a:p>
            <a:pPr marL="285750" lvl="1" indent="-285750">
              <a:buFont typeface="Arial" pitchFamily="34" charset="0"/>
              <a:buChar char="•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285750" lvl="1" indent="-285750"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But runtime errors  hinder normal execution of program.  They are run-time anomalies or unusual logical conditions that may come up while executing the C ++ program. </a:t>
            </a:r>
          </a:p>
          <a:p>
            <a:pPr marL="285750" lvl="1" indent="-285750">
              <a:buFont typeface="Arial" pitchFamily="34" charset="0"/>
              <a:buChar char="•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285750" lvl="1" indent="-285750"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For example, User divides a number by zero, this will compile successfully but an exception or run time error will occur due to which our applications will be crashed</a:t>
            </a:r>
          </a:p>
          <a:p>
            <a:pPr marL="285750" lvl="1" indent="-285750">
              <a:buFont typeface="Arial" pitchFamily="34" charset="0"/>
              <a:buChar char="•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285750" lvl="1" indent="-285750"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Consider the code given next, which may fail/crash at runtime on some systems.</a:t>
            </a: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Basics of Exception Handling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92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5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#include&lt;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iostream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using namespace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std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;</a:t>
            </a:r>
          </a:p>
          <a:p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main()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{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    double var1, var2;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&lt;&lt;"Enter two values"&lt;&lt;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endl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;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cin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&gt;&gt;var1 &gt;&gt;var2;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&lt;&lt; var1 &lt;&lt;"/" &lt;&lt;var2 &lt;&lt;"=" &lt;&lt;var1/var2;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    return 0;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}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Output: Enter two values                                                                                                              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4                                                                                                                             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0                                                                                                                             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4/0=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inf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</a:p>
          <a:p>
            <a:r>
              <a:rPr lang="en-US" sz="1800" b="1" dirty="0">
                <a:latin typeface="Calibri" pitchFamily="34" charset="0"/>
                <a:cs typeface="Calibri" pitchFamily="34" charset="0"/>
              </a:rPr>
              <a:t>Note: Some compilers may terminate the program abruptly for divide by zero error. </a:t>
            </a: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8646274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149876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5" y="671321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As we have learnt , an exception is a problem that arises </a:t>
            </a:r>
            <a:r>
              <a:rPr lang="en-US" sz="1800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during the execution of a program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. </a:t>
            </a:r>
          </a:p>
          <a:p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A C++ exception is a response to an exceptional circumstance that arises while a program is running, such as an attempt to divide by zero.</a:t>
            </a:r>
          </a:p>
          <a:p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Exception handling is the process of handling errors and exceptions in such a way that they do not hinder normal execution of the system</a:t>
            </a:r>
          </a:p>
          <a:p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In other words, Exceptions allow a method to react to exceptional circumstances and errors (like runtime errors) within programs by transferring control to special functions called handlers. </a:t>
            </a:r>
          </a:p>
          <a:p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8646274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Exception handling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38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5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There are two types of exceptions: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	 a)Synchronous, 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	b)Asynchronous</a:t>
            </a:r>
          </a:p>
          <a:p>
            <a:pPr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Asynchronous exceptions are beyond the program’s control, Disc failure etc. Those errors that are caused by events beyond the control of the program are called asynchronous exceptions.</a:t>
            </a:r>
          </a:p>
          <a:p>
            <a:pPr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Errors such as: out of range index and overflow fall under the category of synchronous type exceptions. For synchronized exceptions, C++ provides following specialized keywords for this purpose.</a:t>
            </a:r>
          </a:p>
          <a:p>
            <a:pPr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800" b="1" dirty="0">
                <a:latin typeface="Calibri" pitchFamily="34" charset="0"/>
                <a:cs typeface="Calibri" pitchFamily="34" charset="0"/>
              </a:rPr>
              <a:t>try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800" b="1" dirty="0">
                <a:latin typeface="Calibri" pitchFamily="34" charset="0"/>
                <a:cs typeface="Calibri" pitchFamily="34" charset="0"/>
              </a:rPr>
              <a:t>throw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800" b="1" dirty="0">
                <a:latin typeface="Calibri" pitchFamily="34" charset="0"/>
                <a:cs typeface="Calibri" pitchFamily="34" charset="0"/>
              </a:rPr>
              <a:t>catch </a:t>
            </a:r>
          </a:p>
          <a:p>
            <a:pPr fontAlgn="base"/>
            <a:r>
              <a:rPr lang="en-US" sz="1800" b="1" dirty="0">
                <a:latin typeface="Calibri" pitchFamily="34" charset="0"/>
                <a:cs typeface="Calibri" pitchFamily="34" charset="0"/>
              </a:rPr>
              <a:t>All are case sensitive</a:t>
            </a: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8646274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Exception handling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58689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3136</TotalTime>
  <Words>3192</Words>
  <Application>Microsoft Office PowerPoint</Application>
  <PresentationFormat>On-screen Show (16:9)</PresentationFormat>
  <Paragraphs>510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Trebuchet MS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BLACKSTORM</dc:creator>
  <cp:lastModifiedBy>Roopshree Udaiwal</cp:lastModifiedBy>
  <cp:revision>360</cp:revision>
  <dcterms:modified xsi:type="dcterms:W3CDTF">2021-05-23T10:58:06Z</dcterms:modified>
</cp:coreProperties>
</file>