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351" r:id="rId6"/>
    <p:sldId id="513" r:id="rId7"/>
    <p:sldId id="462" r:id="rId8"/>
    <p:sldId id="514" r:id="rId9"/>
    <p:sldId id="515" r:id="rId10"/>
    <p:sldId id="516" r:id="rId11"/>
    <p:sldId id="478" r:id="rId12"/>
    <p:sldId id="517" r:id="rId13"/>
    <p:sldId id="518" r:id="rId14"/>
    <p:sldId id="509" r:id="rId15"/>
    <p:sldId id="519" r:id="rId16"/>
    <p:sldId id="294" r:id="rId17"/>
    <p:sldId id="29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pshree Udaiwal" userId="59aa14db4ed2b7d1" providerId="LiveId" clId="{777CB813-D76A-44A2-850F-2FFFC07F2E49}"/>
    <pc:docChg chg="modSld">
      <pc:chgData name="Roopshree Udaiwal" userId="59aa14db4ed2b7d1" providerId="LiveId" clId="{777CB813-D76A-44A2-850F-2FFFC07F2E49}" dt="2021-05-23T11:24:46.750" v="1" actId="13926"/>
      <pc:docMkLst>
        <pc:docMk/>
      </pc:docMkLst>
      <pc:sldChg chg="modSp mod">
        <pc:chgData name="Roopshree Udaiwal" userId="59aa14db4ed2b7d1" providerId="LiveId" clId="{777CB813-D76A-44A2-850F-2FFFC07F2E49}" dt="2021-05-23T11:24:46.750" v="1" actId="13926"/>
        <pc:sldMkLst>
          <pc:docMk/>
          <pc:sldMk cId="1782320273" sldId="514"/>
        </pc:sldMkLst>
        <pc:spChg chg="mod">
          <ac:chgData name="Roopshree Udaiwal" userId="59aa14db4ed2b7d1" providerId="LiveId" clId="{777CB813-D76A-44A2-850F-2FFFC07F2E49}" dt="2021-05-23T11:24:46.750" v="1" actId="13926"/>
          <ac:spMkLst>
            <pc:docMk/>
            <pc:sldMk cId="1782320273" sldId="514"/>
            <ac:spMk id="1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3702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825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10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D9052-DA56-4630-BE36-AB8167995E78}"/>
              </a:ext>
            </a:extLst>
          </p:cNvPr>
          <p:cNvSpPr txBox="1"/>
          <p:nvPr/>
        </p:nvSpPr>
        <p:spPr>
          <a:xfrm>
            <a:off x="142504" y="2249983"/>
            <a:ext cx="445460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: </a:t>
            </a:r>
            <a:r>
              <a:rPr lang="en-US" sz="2000" dirty="0"/>
              <a:t>Templates Day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154379" y="695070"/>
            <a:ext cx="8881595" cy="437980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main () 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Derived 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 D;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D.setdata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(10);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D.setZ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(5);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D.display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return 0;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x=10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z=5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nheritance example with template class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21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nheritance with constructor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138"/>
              </p:ext>
            </p:extLst>
          </p:nvPr>
        </p:nvGraphicFramePr>
        <p:xfrm>
          <a:off x="153575" y="783780"/>
          <a:ext cx="8788543" cy="4389120"/>
        </p:xfrm>
        <a:graphic>
          <a:graphicData uri="http://schemas.openxmlformats.org/drawingml/2006/table">
            <a:tbl>
              <a:tblPr/>
              <a:tblGrid>
                <a:gridCol w="8788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84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Observe how</a:t>
                      </a:r>
                      <a:r>
                        <a:rPr lang="en-US" sz="18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the constructor calls are made when working with templates. Note the text in bold letters.</a:t>
                      </a:r>
                    </a:p>
                    <a:p>
                      <a:pPr rtl="0" fontAlgn="base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  <a:sym typeface="Arial"/>
                      </a:endParaRP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#include&lt;</a:t>
                      </a: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iostream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&gt;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using namespace </a:t>
                      </a: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std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;</a:t>
                      </a:r>
                    </a:p>
                    <a:p>
                      <a:pPr rtl="0" fontAlgn="base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  <a:sym typeface="Arial"/>
                      </a:endParaRPr>
                    </a:p>
                    <a:p>
                      <a:pPr rtl="0" fontAlgn="base"/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template&lt;class t&gt; 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class base {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protected: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   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t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a;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   base(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t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aa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){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       a = </a:t>
                      </a: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aa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       </a:t>
                      </a: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cout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&lt;&lt;"base "&lt;&lt;a&lt;&lt;</a:t>
                      </a: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endl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   }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};</a:t>
                      </a: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71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nheritance with constructor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49011"/>
              </p:ext>
            </p:extLst>
          </p:nvPr>
        </p:nvGraphicFramePr>
        <p:xfrm>
          <a:off x="153575" y="783780"/>
          <a:ext cx="8788543" cy="4114800"/>
        </p:xfrm>
        <a:graphic>
          <a:graphicData uri="http://schemas.openxmlformats.org/drawingml/2006/table">
            <a:tbl>
              <a:tblPr/>
              <a:tblGrid>
                <a:gridCol w="8788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84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template &lt;class t&gt;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class derived: public base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&lt;t&gt;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{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   public: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       derived(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t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a): base</a:t>
                      </a: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&lt;t&gt;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(a)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{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       }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       //Here is the method in derived class 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   void </a:t>
                      </a: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sampleMethod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() {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       </a:t>
                      </a: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cout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&lt;&lt;"In sample Method"&lt;&lt;</a:t>
                      </a: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endl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   }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};</a:t>
                      </a:r>
                    </a:p>
                    <a:p>
                      <a:pPr rtl="0" fontAlgn="base"/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  <a:sym typeface="Arial"/>
                      </a:endParaRP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Note: </a:t>
                      </a: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Everytime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you are referring</a:t>
                      </a:r>
                      <a:r>
                        <a:rPr lang="en-US" sz="18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to base class , you have to use </a:t>
                      </a:r>
                      <a:r>
                        <a:rPr lang="en-US" sz="180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base_class_name</a:t>
                      </a:r>
                      <a:r>
                        <a:rPr lang="en-US" sz="18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&lt;type&gt; </a:t>
                      </a:r>
                    </a:p>
                    <a:p>
                      <a:pPr rtl="0" fontAlgn="base"/>
                      <a:r>
                        <a:rPr lang="en-US" sz="18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e.g. here in this case we always use base&lt;t&gt;</a:t>
                      </a:r>
                      <a:endParaRPr lang="en-US" sz="1800" b="0" i="0" u="none" strike="noStrike" cap="none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  <a:sym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nheritance with constructor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348"/>
              </p:ext>
            </p:extLst>
          </p:nvPr>
        </p:nvGraphicFramePr>
        <p:xfrm>
          <a:off x="153575" y="783780"/>
          <a:ext cx="8788543" cy="3435845"/>
        </p:xfrm>
        <a:graphic>
          <a:graphicData uri="http://schemas.openxmlformats.org/drawingml/2006/table">
            <a:tbl>
              <a:tblPr/>
              <a:tblGrid>
                <a:gridCol w="8788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84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main() {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   derived&lt;</a:t>
                      </a: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int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&gt; q(1);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   // calling the methods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   </a:t>
                      </a: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q.sampleMethod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}</a:t>
                      </a:r>
                    </a:p>
                    <a:p>
                      <a:pPr rtl="0" fontAlgn="base"/>
                      <a:r>
                        <a:rPr lang="en-US" sz="18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Output: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base 1                                                                                                                        </a:t>
                      </a:r>
                    </a:p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 sample Method</a:t>
                      </a:r>
                    </a:p>
                    <a:p>
                      <a:pPr rtl="0" fontAlgn="base"/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973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 question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790021"/>
              </p:ext>
            </p:extLst>
          </p:nvPr>
        </p:nvGraphicFramePr>
        <p:xfrm>
          <a:off x="153575" y="783780"/>
          <a:ext cx="8788543" cy="3566160"/>
        </p:xfrm>
        <a:graphic>
          <a:graphicData uri="http://schemas.openxmlformats.org/drawingml/2006/table">
            <a:tbl>
              <a:tblPr/>
              <a:tblGrid>
                <a:gridCol w="8788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84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Which of the following is incorrect</a:t>
                      </a:r>
                      <a:r>
                        <a:rPr lang="en-US" sz="18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about in 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template inheritance?</a:t>
                      </a:r>
                    </a:p>
                    <a:p>
                      <a:pPr lvl="1"/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lvl="1" indent="-342900">
                        <a:buAutoNum type="arabicPeriod"/>
                      </a:pP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The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 correct way of accessing base class members are using </a:t>
                      </a:r>
                      <a:r>
                        <a:rPr lang="en-US" sz="1800" baseline="0" dirty="0" err="1">
                          <a:latin typeface="Calibri" pitchFamily="34" charset="0"/>
                          <a:cs typeface="Calibri" pitchFamily="34" charset="0"/>
                        </a:rPr>
                        <a:t>baseclassname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&lt;type&gt;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lvl="1" indent="-342900">
                        <a:buAutoNum type="arabicPeriod"/>
                      </a:pP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You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 can access the base class using normal inheritance method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lvl="1" indent="-342900">
                        <a:buAutoNum type="arabicPeriod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While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creating objects of derived class, mention &lt;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datatype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&gt;, else complier will report an error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lvl="1" indent="-342900">
                        <a:buAutoNum type="arabicPeriod"/>
                      </a:pP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&lt;template class Type&gt; is mandatory before every class declaration.</a:t>
                      </a:r>
                    </a:p>
                    <a:p>
                      <a:pPr marL="0" lvl="1" indent="0">
                        <a:buNone/>
                      </a:pP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47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 question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34847"/>
              </p:ext>
            </p:extLst>
          </p:nvPr>
        </p:nvGraphicFramePr>
        <p:xfrm>
          <a:off x="153575" y="783780"/>
          <a:ext cx="8788543" cy="3566160"/>
        </p:xfrm>
        <a:graphic>
          <a:graphicData uri="http://schemas.openxmlformats.org/drawingml/2006/table">
            <a:tbl>
              <a:tblPr/>
              <a:tblGrid>
                <a:gridCol w="8788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84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Which of the following is incorrect</a:t>
                      </a:r>
                      <a:r>
                        <a:rPr lang="en-US" sz="18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 about in 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  <a:sym typeface="Arial"/>
                        </a:rPr>
                        <a:t>template inheritance?</a:t>
                      </a:r>
                    </a:p>
                    <a:p>
                      <a:pPr lvl="1"/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lvl="1" indent="-342900">
                        <a:buAutoNum type="arabicPeriod"/>
                      </a:pP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The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 correct way of accessing base class members are using </a:t>
                      </a:r>
                      <a:r>
                        <a:rPr lang="en-US" sz="1800" baseline="0" dirty="0" err="1">
                          <a:latin typeface="Calibri" pitchFamily="34" charset="0"/>
                          <a:cs typeface="Calibri" pitchFamily="34" charset="0"/>
                        </a:rPr>
                        <a:t>baseclassname</a:t>
                      </a: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&lt;type&gt;</a:t>
                      </a:r>
                      <a:endParaRPr lang="en-US" sz="180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lvl="1" indent="-342900">
                        <a:buAutoNum type="arabicPeriod"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You</a:t>
                      </a:r>
                      <a:r>
                        <a:rPr lang="en-US" sz="1800" baseline="0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 can access the base class using normal inheritance method</a:t>
                      </a:r>
                      <a:endParaRPr lang="en-US" sz="1800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lvl="1" indent="-342900">
                        <a:buAutoNum type="arabicPeriod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While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creating objects of derived class, mention &lt;</a:t>
                      </a:r>
                      <a:r>
                        <a:rPr lang="en-US" sz="180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datatype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&gt;, else complier will report an error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342900" lvl="1" indent="-342900">
                        <a:buAutoNum type="arabicPeriod"/>
                      </a:pP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&lt;template class Type&gt; is mandatory before every class declaration.</a:t>
                      </a:r>
                    </a:p>
                    <a:p>
                      <a:pPr marL="0" lvl="1" indent="0">
                        <a:buNone/>
                      </a:pP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39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Introduction to templates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Function template 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class template 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–</a:t>
            </a:r>
          </a:p>
          <a:p>
            <a:pPr marL="419100" indent="-342900">
              <a:lnSpc>
                <a:spcPct val="200000"/>
              </a:lnSpc>
              <a:buSzPts val="2400"/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Inheritance in template class(single level)	</a:t>
            </a:r>
          </a:p>
          <a:p>
            <a:pPr marL="76200">
              <a:lnSpc>
                <a:spcPct val="200000"/>
              </a:lnSpc>
              <a:buSzPts val="2400"/>
            </a:pPr>
            <a:endParaRPr lang="en" sz="20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Syntax:  simple inheritance example without template class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Class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baseClass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Datamembers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	member functions;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Class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derivedClass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: public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baseClass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Datamembers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	member functions;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Inheritance 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4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83685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Syntax:  simple inheritance example with template class</a:t>
            </a:r>
          </a:p>
          <a:p>
            <a:pPr lvl="1"/>
            <a:r>
              <a:rPr lang="en-US" sz="1800" b="1" dirty="0">
                <a:latin typeface="Calibri" pitchFamily="34" charset="0"/>
                <a:cs typeface="Calibri" pitchFamily="34" charset="0"/>
              </a:rPr>
              <a:t>&lt;template class T&gt;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Class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baseClass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Datamembers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	member functions;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r>
              <a:rPr lang="en-US" sz="1800" b="1" dirty="0">
                <a:latin typeface="Calibri" pitchFamily="34" charset="0"/>
                <a:cs typeface="Calibri" pitchFamily="34" charset="0"/>
              </a:rPr>
              <a:t>&lt;template class T&gt;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Class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derivedClass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: public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baseClass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&lt;T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Datamembers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	member functions;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Inheritance 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80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154379" y="671320"/>
            <a:ext cx="8881595" cy="437980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iostream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using namespace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std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lvl="1"/>
            <a:r>
              <a:rPr lang="en-US" sz="1800" b="1" dirty="0">
                <a:latin typeface="Calibri" pitchFamily="34" charset="0"/>
                <a:cs typeface="Calibri" pitchFamily="34" charset="0"/>
              </a:rPr>
              <a:t>template &lt;class T&gt;      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//before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baseclass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definition, provide the template &lt;class Type&gt;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class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BaseClass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protected: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x;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public: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void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setdata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a)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{ 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    x=a;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void display () 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&lt;&lt;"x ="&lt;&lt; x &lt;&lt;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endl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 }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};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nheritance example with template class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1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131202" y="671321"/>
            <a:ext cx="8881595" cy="437980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b="1" dirty="0">
                <a:latin typeface="Calibri" pitchFamily="34" charset="0"/>
                <a:cs typeface="Calibri" pitchFamily="34" charset="0"/>
              </a:rPr>
              <a:t>template &lt;class  T&gt;   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//before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baseclass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definition, provide the template &lt;class Type&gt;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class Derived :public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BaseClass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&lt;T&gt; 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//Here &lt;writing &lt;Type&gt; at the end is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madatatory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{ 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z;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public: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void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setZ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 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b)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    z=b;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void display ()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BaseClass</a:t>
            </a:r>
            <a:r>
              <a:rPr lang="en-US" sz="1800" b="1" dirty="0">
                <a:latin typeface="Calibri" pitchFamily="34" charset="0"/>
                <a:cs typeface="Calibri" pitchFamily="34" charset="0"/>
              </a:rPr>
              <a:t>&lt;T&gt;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::display(); //</a:t>
            </a:r>
            <a:r>
              <a:rPr lang="en-US" sz="1800" dirty="0">
                <a:highlight>
                  <a:srgbClr val="FFFF00"/>
                </a:highlight>
                <a:latin typeface="Calibri" pitchFamily="34" charset="0"/>
                <a:cs typeface="Calibri" pitchFamily="34" charset="0"/>
              </a:rPr>
              <a:t>whenever you access base class member, mention &lt;type&gt;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cout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&lt;&lt;" z= "&lt;&lt;z;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  }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};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nheritance example with template class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2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154379" y="695070"/>
            <a:ext cx="8881595" cy="437980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main () {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Derived &lt;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&gt; D; //while creating objects, mentioning &lt;type&gt; is important as it tells how many bytes to allocate for objects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D.setdata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(10);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D.setZ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(5);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</a:t>
            </a:r>
            <a:r>
              <a:rPr lang="en-US" sz="1800" dirty="0" err="1">
                <a:latin typeface="Calibri" pitchFamily="34" charset="0"/>
                <a:cs typeface="Calibri" pitchFamily="34" charset="0"/>
              </a:rPr>
              <a:t>D.display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();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  return 0;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lvl="1"/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x=10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z=5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nheritance example with template class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110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344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797</Words>
  <Application>Microsoft Office PowerPoint</Application>
  <PresentationFormat>On-screen Show (16:9)</PresentationFormat>
  <Paragraphs>174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Trebuchet MS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BLACKSTORM</dc:creator>
  <cp:lastModifiedBy>Roopshree Udaiwal</cp:lastModifiedBy>
  <cp:revision>499</cp:revision>
  <dcterms:modified xsi:type="dcterms:W3CDTF">2021-05-23T11:30:42Z</dcterms:modified>
</cp:coreProperties>
</file>