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8" r:id="rId3"/>
    <p:sldId id="311" r:id="rId4"/>
    <p:sldId id="312" r:id="rId5"/>
    <p:sldId id="357" r:id="rId6"/>
    <p:sldId id="358" r:id="rId7"/>
    <p:sldId id="359" r:id="rId8"/>
    <p:sldId id="360" r:id="rId9"/>
    <p:sldId id="260" r:id="rId10"/>
    <p:sldId id="313" r:id="rId11"/>
    <p:sldId id="292" r:id="rId12"/>
    <p:sldId id="344" r:id="rId13"/>
    <p:sldId id="345" r:id="rId14"/>
    <p:sldId id="314" r:id="rId15"/>
    <p:sldId id="346" r:id="rId16"/>
    <p:sldId id="347" r:id="rId17"/>
    <p:sldId id="348" r:id="rId18"/>
    <p:sldId id="351" r:id="rId19"/>
    <p:sldId id="352" r:id="rId20"/>
    <p:sldId id="317" r:id="rId21"/>
    <p:sldId id="349" r:id="rId22"/>
    <p:sldId id="350" r:id="rId23"/>
    <p:sldId id="353" r:id="rId24"/>
    <p:sldId id="356" r:id="rId25"/>
    <p:sldId id="355" r:id="rId26"/>
    <p:sldId id="354" r:id="rId27"/>
    <p:sldId id="316" r:id="rId28"/>
    <p:sldId id="272" r:id="rId29"/>
  </p:sldIdLst>
  <p:sldSz cx="9144000" cy="5143500" type="screen16x9"/>
  <p:notesSz cx="6858000" cy="9144000"/>
  <p:embeddedFontLst>
    <p:embeddedFont>
      <p:font typeface="Verdana" pitchFamily="34" charset="0"/>
      <p:regular r:id="rId31"/>
      <p:bold r:id="rId32"/>
      <p:italic r:id="rId33"/>
      <p:boldItalic r:id="rId34"/>
    </p:embeddedFont>
    <p:embeddedFont>
      <p:font typeface="SimSun" pitchFamily="2" charset="-122"/>
      <p:regular r:id="rId35"/>
    </p:embeddedFont>
    <p:embeddedFont>
      <p:font typeface="Trebuchet MS" pitchFamily="34" charset="0"/>
      <p:regular r:id="rId36"/>
      <p:bold r:id="rId37"/>
      <p:italic r:id="rId38"/>
      <p:boldItalic r:id="rId39"/>
    </p:embeddedFont>
    <p:embeddedFont>
      <p:font typeface="Arial Narrow" pitchFamily="34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Arial Rounded MT Bold" pitchFamily="3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 snapToGrid="0">
      <p:cViewPr varScale="1">
        <p:scale>
          <a:sx n="98" d="100"/>
          <a:sy n="98" d="100"/>
        </p:scale>
        <p:origin x="-102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21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0858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48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68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479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260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209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39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993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92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5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87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9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9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9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9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09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A list of tasks to perform.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Viewed as a collection of interacting objects. Each object can be viewed as an independent machine with a distinct role or responsibility. Operations are closely associated with the objects, carry their own operators around with them .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Operations vs. Data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41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6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BB4B5-C40B-4CDD-89E8-5E613C00D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63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=""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5: </a:t>
            </a:r>
            <a:r>
              <a:rPr lang="en-US" sz="2000" dirty="0"/>
              <a:t>Class and Object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" sz="18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3C9C30C3-FE13-47E0-8EA0-C01B1C30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2" y="806569"/>
            <a:ext cx="8650137" cy="3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9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/>
              </a:rPr>
              <a:t>#include &lt;iostream&gt;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/>
              </a:rPr>
              <a:t>#include&lt;string&gt;</a:t>
            </a: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dirty="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tutionFess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</a:p>
        </p:txBody>
      </p:sp>
    </p:spTree>
    <p:extLst>
      <p:ext uri="{BB962C8B-B14F-4D97-AF65-F5344CB8AC3E}">
        <p14:creationId xmlns:p14="http://schemas.microsoft.com/office/powerpoint/2010/main" val="24797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studentOne.tutionFess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    for the next 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studentOne.tutionFess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}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</a:p>
        </p:txBody>
      </p:sp>
    </p:spTree>
    <p:extLst>
      <p:ext uri="{BB962C8B-B14F-4D97-AF65-F5344CB8AC3E}">
        <p14:creationId xmlns:p14="http://schemas.microsoft.com/office/powerpoint/2010/main" val="237526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Output</a:t>
            </a:r>
            <a:endParaRPr lang="en-US" sz="1800" b="1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The student name is Vikash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The student roll number is 55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 400000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 example</a:t>
            </a:r>
          </a:p>
        </p:txBody>
      </p:sp>
    </p:spTree>
    <p:extLst>
      <p:ext uri="{BB962C8B-B14F-4D97-AF65-F5344CB8AC3E}">
        <p14:creationId xmlns:p14="http://schemas.microsoft.com/office/powerpoint/2010/main" val="12790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/>
              </a:rPr>
              <a:t>#include &lt;iostream&gt;</a:t>
            </a:r>
          </a:p>
          <a:p>
            <a:r>
              <a:rPr lang="en-US" sz="1800" dirty="0">
                <a:latin typeface="Calibri"/>
              </a:rPr>
              <a:t>#include&lt;string&gt;</a:t>
            </a: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dirty="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tutionFees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multiple object for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9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 for the next 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multiple object for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Student </a:t>
            </a:r>
            <a:r>
              <a:rPr lang="en-US" sz="1800" dirty="0" err="1">
                <a:latin typeface="Calibri"/>
                <a:cs typeface="Calibri"/>
              </a:rPr>
              <a:t>studentTwo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studentTwo.studentName</a:t>
            </a:r>
            <a:r>
              <a:rPr lang="en-US" sz="1800" dirty="0">
                <a:latin typeface="Calibri"/>
                <a:cs typeface="Calibri"/>
              </a:rPr>
              <a:t>="Mukesh";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studentTwo.rollNumber</a:t>
            </a:r>
            <a:r>
              <a:rPr lang="en-US" sz="1800" dirty="0">
                <a:latin typeface="Calibri"/>
                <a:cs typeface="Calibri"/>
              </a:rPr>
              <a:t>=44;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studentTwo.tutionFees</a:t>
            </a:r>
            <a:r>
              <a:rPr lang="en-US" sz="1800" dirty="0">
                <a:latin typeface="Calibri"/>
                <a:cs typeface="Calibri"/>
              </a:rPr>
              <a:t>=500000.00;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studentTwo.studentName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 for the next 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studentTwo.rollNumber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studentTwo.tutionFees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}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multiple object for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The student name is Vikash</a:t>
            </a:r>
          </a:p>
          <a:p>
            <a:r>
              <a:rPr lang="en-US" sz="1800" dirty="0">
                <a:latin typeface="Calibri"/>
              </a:rPr>
              <a:t>The student roll number is 55</a:t>
            </a:r>
          </a:p>
          <a:p>
            <a:r>
              <a:rPr lang="en-US" sz="1800" dirty="0">
                <a:latin typeface="Calibri"/>
              </a:rPr>
              <a:t>The student </a:t>
            </a:r>
            <a:r>
              <a:rPr lang="en-US" sz="1800" dirty="0" err="1">
                <a:latin typeface="Calibri"/>
              </a:rPr>
              <a:t>tution</a:t>
            </a:r>
            <a:r>
              <a:rPr lang="en-US" sz="1800" dirty="0">
                <a:latin typeface="Calibri"/>
              </a:rPr>
              <a:t> fees is 400000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student name is Mukesh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The student roll number is 44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The student </a:t>
            </a:r>
            <a:r>
              <a:rPr lang="en-US" sz="1800" dirty="0" err="1">
                <a:latin typeface="Calibri"/>
              </a:rPr>
              <a:t>tution</a:t>
            </a:r>
            <a:r>
              <a:rPr lang="en-US" sz="1800" dirty="0">
                <a:latin typeface="Calibri"/>
              </a:rPr>
              <a:t> fees is 500000</a:t>
            </a:r>
            <a:endParaRPr lang="en-US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5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dirty="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tutionFees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void </a:t>
            </a:r>
            <a:r>
              <a:rPr lang="en-US" sz="1800" dirty="0" err="1">
                <a:latin typeface="Calibri"/>
              </a:rPr>
              <a:t>studentInfoDisplay</a:t>
            </a:r>
            <a:r>
              <a:rPr lang="en-US" sz="1800" dirty="0">
                <a:latin typeface="Calibri"/>
              </a:rPr>
              <a:t>(){</a:t>
            </a:r>
          </a:p>
          <a:p>
            <a:r>
              <a:rPr lang="en-US" sz="1800" dirty="0">
                <a:latin typeface="Calibri"/>
                <a:cs typeface="Calibri"/>
              </a:rPr>
              <a:t>        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 for the next 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 }</a:t>
            </a:r>
            <a:endParaRPr lang="en-US" sz="1800" dirty="0"/>
          </a:p>
          <a:p>
            <a:r>
              <a:rPr lang="en-US" sz="1800" dirty="0">
                <a:latin typeface="Calibri"/>
              </a:rPr>
              <a:t>};</a:t>
            </a:r>
            <a:endParaRPr lang="en-US" sz="18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Inside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8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</a:t>
            </a:r>
            <a:r>
              <a:rPr lang="en-US" sz="1800" dirty="0" err="1">
                <a:latin typeface="Calibri"/>
                <a:cs typeface="Calibri"/>
              </a:rPr>
              <a:t>studentOne.studentInfoDisplay</a:t>
            </a:r>
            <a:r>
              <a:rPr lang="en-US" sz="1800" dirty="0">
                <a:latin typeface="Calibri"/>
                <a:cs typeface="Calibri"/>
              </a:rPr>
              <a:t>();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}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inside the class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r>
              <a:rPr lang="en" sz="1800" dirty="0" smtClean="0">
                <a:latin typeface="Calibri"/>
                <a:cs typeface="Calibri"/>
              </a:rPr>
              <a:t>Structure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  <a:r>
              <a:rPr lang="en" sz="1800" dirty="0" smtClean="0">
                <a:latin typeface="Calibri"/>
                <a:cs typeface="Calibri"/>
              </a:rPr>
              <a:t>Union</a:t>
            </a:r>
            <a:endParaRPr lang="en" sz="1800" dirty="0">
              <a:latin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</a:t>
            </a:r>
            <a:r>
              <a:rPr lang="en" sz="1800" dirty="0" smtClean="0">
                <a:latin typeface="Calibri"/>
                <a:cs typeface="Calibri"/>
              </a:rPr>
              <a:t>) Enum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</a:t>
            </a:r>
            <a:r>
              <a:rPr lang="en" sz="1800" dirty="0" smtClean="0">
                <a:latin typeface="Calibri"/>
                <a:cs typeface="Calibri"/>
              </a:rPr>
              <a:t>) Functions</a:t>
            </a:r>
            <a:r>
              <a:rPr lang="en" sz="1800" dirty="0">
                <a:latin typeface="Calibri"/>
                <a:cs typeface="Calibri"/>
              </a:rPr>
              <a:t>  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</a:t>
            </a:r>
          </a:p>
          <a:p>
            <a:r>
              <a:rPr lang="en-US" sz="1800" dirty="0">
                <a:latin typeface="Calibri"/>
              </a:rPr>
              <a:t>#include&lt;string&gt;</a:t>
            </a:r>
          </a:p>
          <a:p>
            <a:r>
              <a:rPr lang="en-US" sz="1800" dirty="0">
                <a:latin typeface="Calibri"/>
              </a:rPr>
              <a:t>using namespace std;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class Student{   // we are creating class with class keyword</a:t>
            </a:r>
          </a:p>
          <a:p>
            <a:r>
              <a:rPr lang="en-US" sz="1800" dirty="0">
                <a:latin typeface="Calibri"/>
              </a:rPr>
              <a:t>    public:       //Access modifiers</a:t>
            </a:r>
          </a:p>
          <a:p>
            <a:r>
              <a:rPr lang="en-US" sz="1800" dirty="0">
                <a:latin typeface="Calibri"/>
              </a:rPr>
              <a:t>    string </a:t>
            </a:r>
            <a:r>
              <a:rPr lang="en-US" sz="1800" dirty="0" err="1">
                <a:latin typeface="Calibri"/>
              </a:rPr>
              <a:t>studentName</a:t>
            </a:r>
            <a:r>
              <a:rPr lang="en-US" sz="1800" dirty="0">
                <a:latin typeface="Calibri"/>
              </a:rPr>
              <a:t>;    //Data members of the class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rollNumber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int </a:t>
            </a:r>
            <a:r>
              <a:rPr lang="en-US" sz="1800" dirty="0" err="1">
                <a:latin typeface="Calibri"/>
              </a:rPr>
              <a:t>tutionFees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void </a:t>
            </a:r>
            <a:r>
              <a:rPr lang="en-US" sz="1800" dirty="0" err="1">
                <a:latin typeface="Calibri"/>
              </a:rPr>
              <a:t>studentInfoDisplay</a:t>
            </a:r>
            <a:r>
              <a:rPr lang="en-US" sz="1800" dirty="0">
                <a:latin typeface="Calibri"/>
              </a:rPr>
              <a:t>();</a:t>
            </a:r>
          </a:p>
          <a:p>
            <a:r>
              <a:rPr lang="en-US" sz="1800" dirty="0">
                <a:latin typeface="Calibri"/>
              </a:rPr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outside the class</a:t>
            </a:r>
          </a:p>
        </p:txBody>
      </p:sp>
    </p:spTree>
    <p:extLst>
      <p:ext uri="{BB962C8B-B14F-4D97-AF65-F5344CB8AC3E}">
        <p14:creationId xmlns:p14="http://schemas.microsoft.com/office/powerpoint/2010/main" val="103661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void Student :: </a:t>
            </a:r>
            <a:r>
              <a:rPr lang="en-US" sz="1800" dirty="0" err="1">
                <a:latin typeface="Calibri"/>
                <a:cs typeface="Calibri"/>
              </a:rPr>
              <a:t>studentInfoDisplay</a:t>
            </a:r>
            <a:r>
              <a:rPr lang="en-US" sz="1800" dirty="0">
                <a:latin typeface="Calibri"/>
                <a:cs typeface="Calibri"/>
              </a:rPr>
              <a:t>(){  // methods defined outside  the class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name is"&lt;&lt;" "&lt;&lt;</a:t>
            </a:r>
            <a:r>
              <a:rPr lang="en-US" sz="1800" dirty="0" err="1">
                <a:latin typeface="Calibri"/>
                <a:cs typeface="Calibri"/>
              </a:rPr>
              <a:t>studentName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  // 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 is used for the next line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 roll number is"&lt;&lt;" "&lt;&lt;</a:t>
            </a:r>
            <a:r>
              <a:rPr lang="en-US" sz="1800" dirty="0" err="1">
                <a:latin typeface="Calibri"/>
                <a:cs typeface="Calibri"/>
              </a:rPr>
              <a:t>rollNumber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     </a:t>
            </a:r>
            <a:r>
              <a:rPr lang="en-US" sz="1800" dirty="0" err="1">
                <a:latin typeface="Calibri"/>
                <a:cs typeface="Calibri"/>
              </a:rPr>
              <a:t>cout</a:t>
            </a:r>
            <a:r>
              <a:rPr lang="en-US" sz="1800" dirty="0">
                <a:latin typeface="Calibri"/>
                <a:cs typeface="Calibri"/>
              </a:rPr>
              <a:t>&lt;&lt;"The student </a:t>
            </a:r>
            <a:r>
              <a:rPr lang="en-US" sz="1800" dirty="0" err="1">
                <a:latin typeface="Calibri"/>
                <a:cs typeface="Calibri"/>
              </a:rPr>
              <a:t>tution</a:t>
            </a:r>
            <a:r>
              <a:rPr lang="en-US" sz="1800" dirty="0">
                <a:latin typeface="Calibri"/>
                <a:cs typeface="Calibri"/>
              </a:rPr>
              <a:t> fees is"&lt;&lt;" "&lt;&lt;</a:t>
            </a:r>
            <a:r>
              <a:rPr lang="en-US" sz="1800" dirty="0" err="1">
                <a:latin typeface="Calibri"/>
                <a:cs typeface="Calibri"/>
              </a:rPr>
              <a:t>tutionFees</a:t>
            </a:r>
            <a:r>
              <a:rPr lang="en-US" sz="1800" dirty="0">
                <a:latin typeface="Calibri"/>
                <a:cs typeface="Calibri"/>
              </a:rPr>
              <a:t>&lt;&lt;</a:t>
            </a:r>
            <a:r>
              <a:rPr lang="en-US" sz="1800" dirty="0" err="1">
                <a:latin typeface="Calibri"/>
                <a:cs typeface="Calibri"/>
              </a:rPr>
              <a:t>endl</a:t>
            </a:r>
            <a:r>
              <a:rPr lang="en-US" sz="1800" dirty="0">
                <a:latin typeface="Calibri"/>
                <a:cs typeface="Calibri"/>
              </a:rPr>
              <a:t>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}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outside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  <a:cs typeface="Calibri"/>
              </a:rPr>
              <a:t>int main() {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Student </a:t>
            </a:r>
            <a:r>
              <a:rPr lang="en-US" sz="1800" dirty="0" err="1">
                <a:latin typeface="Calibri"/>
                <a:cs typeface="Calibri"/>
              </a:rPr>
              <a:t>studentOne</a:t>
            </a:r>
            <a:r>
              <a:rPr lang="en-US" sz="1800" dirty="0">
                <a:latin typeface="Calibri"/>
                <a:cs typeface="Calibri"/>
              </a:rPr>
              <a:t>;  // creating object of student class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studentOne.studentName</a:t>
            </a:r>
            <a:r>
              <a:rPr lang="en-US" sz="1800" dirty="0">
                <a:latin typeface="Calibri"/>
                <a:cs typeface="Calibri"/>
              </a:rPr>
              <a:t>="Vikash";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studentOne.rollNumber</a:t>
            </a:r>
            <a:r>
              <a:rPr lang="en-US" sz="1800" dirty="0">
                <a:latin typeface="Calibri"/>
                <a:cs typeface="Calibri"/>
              </a:rPr>
              <a:t>=55;</a:t>
            </a: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r>
              <a:rPr lang="en-US" sz="1800" dirty="0" err="1">
                <a:latin typeface="Calibri"/>
                <a:cs typeface="Calibri"/>
              </a:rPr>
              <a:t>studentOne.tutionFees</a:t>
            </a:r>
            <a:r>
              <a:rPr lang="en-US" sz="1800" dirty="0">
                <a:latin typeface="Calibri"/>
                <a:cs typeface="Calibri"/>
              </a:rPr>
              <a:t>=400000.00;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</a:t>
            </a:r>
            <a:r>
              <a:rPr lang="en-US" sz="1800" dirty="0" err="1">
                <a:latin typeface="Calibri"/>
                <a:cs typeface="Calibri"/>
              </a:rPr>
              <a:t>studentOne.studentInfoDisplay</a:t>
            </a:r>
            <a:r>
              <a:rPr lang="en-US" sz="1800" dirty="0">
                <a:latin typeface="Calibri"/>
                <a:cs typeface="Calibri"/>
              </a:rPr>
              <a:t>();</a:t>
            </a: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>}</a:t>
            </a:r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Creating function outside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65284" y="808056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5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6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=""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=""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ea typeface="Calibri"/>
                <a:cs typeface="Calibri"/>
              </a:rPr>
              <a:t>Class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Object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Explaining class and object with example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Creating class function inside the class.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Creating Class function Outside the class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Practice Questions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=""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CEA20A-FDDD-41C8-8A23-D0B468ECB693}" type="slidenum">
              <a:rPr lang="en-US" altLang="zh-CN" smtClean="0">
                <a:ea typeface="SimSun" pitchFamily="2" charset="-122"/>
              </a:rPr>
              <a:pPr/>
              <a:t>5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8650"/>
            <a:ext cx="8915400" cy="5715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Review: </a:t>
            </a:r>
            <a:br>
              <a:rPr lang="en-US" altLang="zh-CN" smtClean="0">
                <a:ea typeface="SimSun" pitchFamily="2" charset="-122"/>
              </a:rPr>
            </a:br>
            <a:r>
              <a:rPr lang="en-US" altLang="zh-CN" smtClean="0">
                <a:ea typeface="SimSun" pitchFamily="2" charset="-122"/>
              </a:rPr>
              <a:t>Two Programming Paradigms    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85800" y="1268016"/>
            <a:ext cx="78486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>
                <a:solidFill>
                  <a:srgbClr val="990000"/>
                </a:solidFill>
                <a:ea typeface="SimSun" pitchFamily="2" charset="-122"/>
              </a:rPr>
              <a:t>Structural (Procedural) 		   Object-Oriented</a:t>
            </a:r>
          </a:p>
          <a:p>
            <a:r>
              <a:rPr lang="en-US" altLang="zh-CN" sz="2400" b="1">
                <a:solidFill>
                  <a:srgbClr val="990000"/>
                </a:solidFill>
                <a:ea typeface="SimSun" pitchFamily="2" charset="-122"/>
              </a:rPr>
              <a:t>         PROGRAM		                  PROGRAM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4800" y="2067128"/>
            <a:ext cx="4025900" cy="2676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SimSun" pitchFamily="2" charset="-122"/>
            </a:endParaRPr>
          </a:p>
        </p:txBody>
      </p:sp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669925" y="2153841"/>
            <a:ext cx="1144588" cy="984647"/>
            <a:chOff x="422" y="1809"/>
            <a:chExt cx="721" cy="827"/>
          </a:xfrm>
        </p:grpSpPr>
        <p:sp>
          <p:nvSpPr>
            <p:cNvPr id="2086" name="Rectangle 6"/>
            <p:cNvSpPr>
              <a:spLocks noChangeArrowheads="1"/>
            </p:cNvSpPr>
            <p:nvPr/>
          </p:nvSpPr>
          <p:spPr bwMode="auto">
            <a:xfrm>
              <a:off x="422" y="1809"/>
              <a:ext cx="7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FUNCTION</a:t>
              </a:r>
            </a:p>
          </p:txBody>
        </p:sp>
        <p:sp>
          <p:nvSpPr>
            <p:cNvPr id="2087" name="Rectangle 7"/>
            <p:cNvSpPr>
              <a:spLocks noChangeArrowheads="1"/>
            </p:cNvSpPr>
            <p:nvPr/>
          </p:nvSpPr>
          <p:spPr bwMode="auto">
            <a:xfrm>
              <a:off x="628" y="2068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grpSp>
        <p:nvGrpSpPr>
          <p:cNvPr id="2055" name="Group 8"/>
          <p:cNvGrpSpPr>
            <a:grpSpLocks/>
          </p:cNvGrpSpPr>
          <p:nvPr/>
        </p:nvGrpSpPr>
        <p:grpSpPr bwMode="auto">
          <a:xfrm>
            <a:off x="2727326" y="2839641"/>
            <a:ext cx="1144588" cy="984647"/>
            <a:chOff x="1718" y="2385"/>
            <a:chExt cx="721" cy="827"/>
          </a:xfrm>
        </p:grpSpPr>
        <p:sp>
          <p:nvSpPr>
            <p:cNvPr id="2084" name="Rectangle 9"/>
            <p:cNvSpPr>
              <a:spLocks noChangeArrowheads="1"/>
            </p:cNvSpPr>
            <p:nvPr/>
          </p:nvSpPr>
          <p:spPr bwMode="auto">
            <a:xfrm>
              <a:off x="1718" y="2385"/>
              <a:ext cx="7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FUNCTION</a:t>
              </a:r>
            </a:p>
          </p:txBody>
        </p:sp>
        <p:sp>
          <p:nvSpPr>
            <p:cNvPr id="2085" name="Rectangle 10"/>
            <p:cNvSpPr>
              <a:spLocks noChangeArrowheads="1"/>
            </p:cNvSpPr>
            <p:nvPr/>
          </p:nvSpPr>
          <p:spPr bwMode="auto">
            <a:xfrm>
              <a:off x="1924" y="2644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grpSp>
        <p:nvGrpSpPr>
          <p:cNvPr id="2056" name="Group 11"/>
          <p:cNvGrpSpPr>
            <a:grpSpLocks/>
          </p:cNvGrpSpPr>
          <p:nvPr/>
        </p:nvGrpSpPr>
        <p:grpSpPr bwMode="auto">
          <a:xfrm>
            <a:off x="669925" y="3525441"/>
            <a:ext cx="1144588" cy="984647"/>
            <a:chOff x="422" y="2961"/>
            <a:chExt cx="721" cy="827"/>
          </a:xfrm>
        </p:grpSpPr>
        <p:sp>
          <p:nvSpPr>
            <p:cNvPr id="2082" name="Rectangle 12"/>
            <p:cNvSpPr>
              <a:spLocks noChangeArrowheads="1"/>
            </p:cNvSpPr>
            <p:nvPr/>
          </p:nvSpPr>
          <p:spPr bwMode="auto">
            <a:xfrm>
              <a:off x="422" y="2961"/>
              <a:ext cx="7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FUNCTION</a:t>
              </a:r>
            </a:p>
          </p:txBody>
        </p:sp>
        <p:sp>
          <p:nvSpPr>
            <p:cNvPr id="2083" name="Rectangle 13"/>
            <p:cNvSpPr>
              <a:spLocks noChangeArrowheads="1"/>
            </p:cNvSpPr>
            <p:nvPr/>
          </p:nvSpPr>
          <p:spPr bwMode="auto">
            <a:xfrm>
              <a:off x="628" y="3220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sp>
        <p:nvSpPr>
          <p:cNvPr id="2057" name="Rectangle 14"/>
          <p:cNvSpPr>
            <a:spLocks noChangeArrowheads="1"/>
          </p:cNvSpPr>
          <p:nvPr/>
        </p:nvSpPr>
        <p:spPr bwMode="auto">
          <a:xfrm>
            <a:off x="4724400" y="2057400"/>
            <a:ext cx="4025900" cy="2676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SimSun" pitchFamily="2" charset="-122"/>
            </a:endParaRPr>
          </a:p>
        </p:txBody>
      </p:sp>
      <p:grpSp>
        <p:nvGrpSpPr>
          <p:cNvPr id="2058" name="Group 15"/>
          <p:cNvGrpSpPr>
            <a:grpSpLocks/>
          </p:cNvGrpSpPr>
          <p:nvPr/>
        </p:nvGrpSpPr>
        <p:grpSpPr bwMode="auto">
          <a:xfrm>
            <a:off x="7239001" y="3011091"/>
            <a:ext cx="1330325" cy="1247775"/>
            <a:chOff x="4560" y="2529"/>
            <a:chExt cx="838" cy="1048"/>
          </a:xfrm>
        </p:grpSpPr>
        <p:grpSp>
          <p:nvGrpSpPr>
            <p:cNvPr id="2077" name="Group 16"/>
            <p:cNvGrpSpPr>
              <a:grpSpLocks/>
            </p:cNvGrpSpPr>
            <p:nvPr/>
          </p:nvGrpSpPr>
          <p:grpSpPr bwMode="auto">
            <a:xfrm>
              <a:off x="4560" y="2529"/>
              <a:ext cx="816" cy="1019"/>
              <a:chOff x="4560" y="2529"/>
              <a:chExt cx="816" cy="1019"/>
            </a:xfrm>
          </p:grpSpPr>
          <p:sp>
            <p:nvSpPr>
              <p:cNvPr id="2079" name="Rectangle 17"/>
              <p:cNvSpPr>
                <a:spLocks noChangeArrowheads="1"/>
              </p:cNvSpPr>
              <p:nvPr/>
            </p:nvSpPr>
            <p:spPr bwMode="auto">
              <a:xfrm>
                <a:off x="4598" y="2529"/>
                <a:ext cx="57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SimSun" pitchFamily="2" charset="-122"/>
                  </a:rPr>
                  <a:t>OBJECT</a:t>
                </a:r>
              </a:p>
            </p:txBody>
          </p:sp>
          <p:sp>
            <p:nvSpPr>
              <p:cNvPr id="2080" name="Oval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2081" name="Line 1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78" name="Rectangle 20"/>
            <p:cNvSpPr>
              <a:spLocks noChangeArrowheads="1"/>
            </p:cNvSpPr>
            <p:nvPr/>
          </p:nvSpPr>
          <p:spPr bwMode="auto">
            <a:xfrm>
              <a:off x="4598" y="2879"/>
              <a:ext cx="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600" b="1">
                  <a:ea typeface="SimSun" pitchFamily="2" charset="-122"/>
                </a:rPr>
                <a:t>Operations</a:t>
              </a:r>
            </a:p>
            <a:p>
              <a:endParaRPr lang="en-US" altLang="zh-CN" sz="1600" b="1">
                <a:ea typeface="SimSun" pitchFamily="2" charset="-122"/>
              </a:endParaRPr>
            </a:p>
            <a:p>
              <a:r>
                <a:rPr lang="en-US" altLang="zh-CN" sz="1600" b="1">
                  <a:ea typeface="SimSun" pitchFamily="2" charset="-122"/>
                </a:rPr>
                <a:t>     Data</a:t>
              </a:r>
            </a:p>
          </p:txBody>
        </p:sp>
      </p:grpSp>
      <p:grpSp>
        <p:nvGrpSpPr>
          <p:cNvPr id="2059" name="Group 21"/>
          <p:cNvGrpSpPr>
            <a:grpSpLocks/>
          </p:cNvGrpSpPr>
          <p:nvPr/>
        </p:nvGrpSpPr>
        <p:grpSpPr bwMode="auto">
          <a:xfrm>
            <a:off x="5029201" y="3353991"/>
            <a:ext cx="1330325" cy="1247775"/>
            <a:chOff x="3168" y="2817"/>
            <a:chExt cx="838" cy="1048"/>
          </a:xfrm>
        </p:grpSpPr>
        <p:grpSp>
          <p:nvGrpSpPr>
            <p:cNvPr id="2072" name="Group 22"/>
            <p:cNvGrpSpPr>
              <a:grpSpLocks/>
            </p:cNvGrpSpPr>
            <p:nvPr/>
          </p:nvGrpSpPr>
          <p:grpSpPr bwMode="auto">
            <a:xfrm>
              <a:off x="3168" y="2817"/>
              <a:ext cx="816" cy="1019"/>
              <a:chOff x="3168" y="2817"/>
              <a:chExt cx="816" cy="1019"/>
            </a:xfrm>
          </p:grpSpPr>
          <p:sp>
            <p:nvSpPr>
              <p:cNvPr id="2074" name="Rectangle 23"/>
              <p:cNvSpPr>
                <a:spLocks noChangeArrowheads="1"/>
              </p:cNvSpPr>
              <p:nvPr/>
            </p:nvSpPr>
            <p:spPr bwMode="auto">
              <a:xfrm>
                <a:off x="3206" y="2817"/>
                <a:ext cx="57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SimSun" pitchFamily="2" charset="-122"/>
                  </a:rPr>
                  <a:t>OBJECT</a:t>
                </a:r>
              </a:p>
            </p:txBody>
          </p:sp>
          <p:sp>
            <p:nvSpPr>
              <p:cNvPr id="2075" name="Oval 24"/>
              <p:cNvSpPr>
                <a:spLocks noChangeArrowheads="1"/>
              </p:cNvSpPr>
              <p:nvPr/>
            </p:nvSpPr>
            <p:spPr bwMode="auto">
              <a:xfrm>
                <a:off x="3172" y="3076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2076" name="Line 25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73" name="Rectangle 26"/>
            <p:cNvSpPr>
              <a:spLocks noChangeArrowheads="1"/>
            </p:cNvSpPr>
            <p:nvPr/>
          </p:nvSpPr>
          <p:spPr bwMode="auto">
            <a:xfrm>
              <a:off x="3206" y="3167"/>
              <a:ext cx="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600" b="1">
                  <a:ea typeface="SimSun" pitchFamily="2" charset="-122"/>
                </a:rPr>
                <a:t>Operations</a:t>
              </a:r>
            </a:p>
            <a:p>
              <a:endParaRPr lang="en-US" altLang="zh-CN" sz="1600" b="1">
                <a:ea typeface="SimSun" pitchFamily="2" charset="-122"/>
              </a:endParaRPr>
            </a:p>
            <a:p>
              <a:r>
                <a:rPr lang="en-US" altLang="zh-CN" sz="1600" b="1">
                  <a:ea typeface="SimSun" pitchFamily="2" charset="-122"/>
                </a:rPr>
                <a:t>     Data</a:t>
              </a:r>
            </a:p>
          </p:txBody>
        </p:sp>
      </p:grpSp>
      <p:grpSp>
        <p:nvGrpSpPr>
          <p:cNvPr id="2060" name="Group 27"/>
          <p:cNvGrpSpPr>
            <a:grpSpLocks/>
          </p:cNvGrpSpPr>
          <p:nvPr/>
        </p:nvGrpSpPr>
        <p:grpSpPr bwMode="auto">
          <a:xfrm>
            <a:off x="5867401" y="2096691"/>
            <a:ext cx="1330325" cy="1247775"/>
            <a:chOff x="3696" y="1761"/>
            <a:chExt cx="838" cy="1048"/>
          </a:xfrm>
        </p:grpSpPr>
        <p:grpSp>
          <p:nvGrpSpPr>
            <p:cNvPr id="2067" name="Group 28"/>
            <p:cNvGrpSpPr>
              <a:grpSpLocks/>
            </p:cNvGrpSpPr>
            <p:nvPr/>
          </p:nvGrpSpPr>
          <p:grpSpPr bwMode="auto">
            <a:xfrm>
              <a:off x="3696" y="1761"/>
              <a:ext cx="816" cy="1019"/>
              <a:chOff x="3696" y="1761"/>
              <a:chExt cx="816" cy="1019"/>
            </a:xfrm>
          </p:grpSpPr>
          <p:sp>
            <p:nvSpPr>
              <p:cNvPr id="2069" name="Rectangle 29"/>
              <p:cNvSpPr>
                <a:spLocks noChangeArrowheads="1"/>
              </p:cNvSpPr>
              <p:nvPr/>
            </p:nvSpPr>
            <p:spPr bwMode="auto">
              <a:xfrm>
                <a:off x="3734" y="1761"/>
                <a:ext cx="57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SimSun" pitchFamily="2" charset="-122"/>
                  </a:rPr>
                  <a:t>OBJECT</a:t>
                </a:r>
              </a:p>
            </p:txBody>
          </p:sp>
          <p:sp>
            <p:nvSpPr>
              <p:cNvPr id="2070" name="Oval 30"/>
              <p:cNvSpPr>
                <a:spLocks noChangeArrowheads="1"/>
              </p:cNvSpPr>
              <p:nvPr/>
            </p:nvSpPr>
            <p:spPr bwMode="auto">
              <a:xfrm>
                <a:off x="3700" y="2020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2071" name="Line 3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68" name="Rectangle 32"/>
            <p:cNvSpPr>
              <a:spLocks noChangeArrowheads="1"/>
            </p:cNvSpPr>
            <p:nvPr/>
          </p:nvSpPr>
          <p:spPr bwMode="auto">
            <a:xfrm>
              <a:off x="3734" y="2111"/>
              <a:ext cx="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600" b="1">
                  <a:ea typeface="SimSun" pitchFamily="2" charset="-122"/>
                </a:rPr>
                <a:t>Operations</a:t>
              </a:r>
            </a:p>
            <a:p>
              <a:endParaRPr lang="en-US" altLang="zh-CN" sz="1600" b="1">
                <a:ea typeface="SimSun" pitchFamily="2" charset="-122"/>
              </a:endParaRPr>
            </a:p>
            <a:p>
              <a:r>
                <a:rPr lang="en-US" altLang="zh-CN" sz="1600" b="1">
                  <a:ea typeface="SimSun" pitchFamily="2" charset="-122"/>
                </a:rPr>
                <a:t>     Data</a:t>
              </a:r>
            </a:p>
          </p:txBody>
        </p:sp>
      </p:grpSp>
      <p:sp>
        <p:nvSpPr>
          <p:cNvPr id="2061" name="Line 33"/>
          <p:cNvSpPr>
            <a:spLocks noChangeShapeType="1"/>
          </p:cNvSpPr>
          <p:nvPr/>
        </p:nvSpPr>
        <p:spPr bwMode="auto">
          <a:xfrm>
            <a:off x="1752600" y="2628900"/>
            <a:ext cx="12192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2" name="Line 34"/>
          <p:cNvSpPr>
            <a:spLocks noChangeShapeType="1"/>
          </p:cNvSpPr>
          <p:nvPr/>
        </p:nvSpPr>
        <p:spPr bwMode="auto">
          <a:xfrm flipV="1">
            <a:off x="1752600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3" name="Line 35"/>
          <p:cNvSpPr>
            <a:spLocks noChangeShapeType="1"/>
          </p:cNvSpPr>
          <p:nvPr/>
        </p:nvSpPr>
        <p:spPr bwMode="auto">
          <a:xfrm flipV="1">
            <a:off x="6248400" y="4057650"/>
            <a:ext cx="1066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4" name="Line 36"/>
          <p:cNvSpPr>
            <a:spLocks noChangeShapeType="1"/>
          </p:cNvSpPr>
          <p:nvPr/>
        </p:nvSpPr>
        <p:spPr bwMode="auto">
          <a:xfrm flipH="1">
            <a:off x="6248400" y="337185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5" name="Text Box 37"/>
          <p:cNvSpPr txBox="1">
            <a:spLocks noChangeArrowheads="1"/>
          </p:cNvSpPr>
          <p:nvPr/>
        </p:nvSpPr>
        <p:spPr bwMode="auto">
          <a:xfrm>
            <a:off x="1752600" y="4280297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Function calls</a:t>
            </a:r>
          </a:p>
        </p:txBody>
      </p:sp>
      <p:sp>
        <p:nvSpPr>
          <p:cNvPr id="2066" name="Text Box 38"/>
          <p:cNvSpPr txBox="1">
            <a:spLocks noChangeArrowheads="1"/>
          </p:cNvSpPr>
          <p:nvPr/>
        </p:nvSpPr>
        <p:spPr bwMode="auto">
          <a:xfrm>
            <a:off x="6172200" y="43434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Messages passing</a:t>
            </a:r>
          </a:p>
        </p:txBody>
      </p:sp>
    </p:spTree>
    <p:extLst>
      <p:ext uri="{BB962C8B-B14F-4D97-AF65-F5344CB8AC3E}">
        <p14:creationId xmlns:p14="http://schemas.microsoft.com/office/powerpoint/2010/main" val="13946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53B7FA-C26C-4598-94B1-363C61ADB035}" type="slidenum">
              <a:rPr lang="zh-TW" altLang="en-US" smtClean="0">
                <a:ea typeface="SimSun" pitchFamily="2" charset="-122"/>
              </a:rPr>
              <a:pPr/>
              <a:t>6</a:t>
            </a:fld>
            <a:endParaRPr lang="en-US" altLang="zh-TW" smtClean="0">
              <a:ea typeface="SimSun" pitchFamily="2" charset="-122"/>
            </a:endParaRPr>
          </a:p>
        </p:txBody>
      </p:sp>
      <p:sp>
        <p:nvSpPr>
          <p:cNvPr id="4099" name="AutoShape 35"/>
          <p:cNvSpPr>
            <a:spLocks noChangeArrowheads="1"/>
          </p:cNvSpPr>
          <p:nvPr/>
        </p:nvSpPr>
        <p:spPr bwMode="auto">
          <a:xfrm>
            <a:off x="1219200" y="4457700"/>
            <a:ext cx="533400" cy="2286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85800" y="285750"/>
            <a:ext cx="79263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3200" b="1">
                <a:ea typeface="PMingLiU" pitchFamily="18" charset="-120"/>
              </a:rPr>
              <a:t>What is an Object?</a:t>
            </a:r>
            <a:r>
              <a:rPr lang="en-US" altLang="zh-TW" sz="3200">
                <a:ea typeface="PMingLiU" pitchFamily="18" charset="-120"/>
              </a:rPr>
              <a:t> 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762000" y="1314450"/>
            <a:ext cx="8001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50838">
              <a:buFontTx/>
              <a:buChar char="•"/>
            </a:pPr>
            <a:r>
              <a:rPr lang="en-US" altLang="zh-TW" sz="2000" dirty="0">
                <a:latin typeface="Verdana" pitchFamily="34" charset="0"/>
                <a:ea typeface="PMingLiU" pitchFamily="18" charset="-120"/>
              </a:rPr>
              <a:t>The real world is composed of different kinds of objects:</a:t>
            </a:r>
            <a:r>
              <a:rPr lang="en-US" altLang="zh-TW" sz="2000" dirty="0">
                <a:solidFill>
                  <a:srgbClr val="FFFF99"/>
                </a:solidFill>
                <a:latin typeface="Verdana" pitchFamily="34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buildings, men, women, dogs, cars, etc.</a:t>
            </a:r>
          </a:p>
          <a:p>
            <a:pPr marL="350838" indent="-350838">
              <a:buFontTx/>
              <a:buChar char="•"/>
            </a:pPr>
            <a:r>
              <a:rPr lang="en-US" altLang="zh-TW" sz="2000" dirty="0">
                <a:latin typeface="Verdana" pitchFamily="34" charset="0"/>
                <a:ea typeface="PMingLiU" pitchFamily="18" charset="-120"/>
              </a:rPr>
              <a:t>Each object has its own </a:t>
            </a:r>
            <a:r>
              <a:rPr lang="en-US" altLang="zh-TW" sz="2000" b="1" i="1" dirty="0">
                <a:solidFill>
                  <a:srgbClr val="C00000"/>
                </a:solidFill>
                <a:latin typeface="Verdana" pitchFamily="34" charset="0"/>
                <a:ea typeface="PMingLiU" pitchFamily="18" charset="-120"/>
              </a:rPr>
              <a:t>states</a:t>
            </a:r>
            <a:r>
              <a:rPr lang="en-US" altLang="zh-TW" sz="2000" dirty="0">
                <a:latin typeface="Verdana" pitchFamily="34" charset="0"/>
                <a:ea typeface="PMingLiU" pitchFamily="18" charset="-120"/>
              </a:rPr>
              <a:t> and </a:t>
            </a:r>
            <a:r>
              <a:rPr lang="en-US" altLang="zh-TW" sz="2000" b="1" i="1" dirty="0">
                <a:solidFill>
                  <a:srgbClr val="C00000"/>
                </a:solidFill>
                <a:latin typeface="Verdana" pitchFamily="34" charset="0"/>
                <a:ea typeface="PMingLiU" pitchFamily="18" charset="-120"/>
              </a:rPr>
              <a:t>behaviors</a:t>
            </a:r>
            <a:r>
              <a:rPr lang="en-US" altLang="zh-TW" sz="2000" i="1" dirty="0">
                <a:latin typeface="Verdana" pitchFamily="34" charset="0"/>
                <a:ea typeface="PMingLiU" pitchFamily="18" charset="-120"/>
              </a:rPr>
              <a:t>.</a:t>
            </a:r>
            <a:endParaRPr lang="en-US" altLang="zh-TW" sz="2000" dirty="0"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031" name="Oval 4"/>
          <p:cNvSpPr>
            <a:spLocks noChangeArrowheads="1"/>
          </p:cNvSpPr>
          <p:nvPr/>
        </p:nvSpPr>
        <p:spPr bwMode="auto">
          <a:xfrm>
            <a:off x="2971800" y="2457450"/>
            <a:ext cx="5715000" cy="23431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/>
          <p:cNvSpPr>
            <a:spLocks noChangeArrowheads="1"/>
          </p:cNvSpPr>
          <p:nvPr/>
        </p:nvSpPr>
        <p:spPr bwMode="auto">
          <a:xfrm>
            <a:off x="3962400" y="2857500"/>
            <a:ext cx="2819400" cy="1428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>
              <a:defRPr/>
            </a:pPr>
            <a:r>
              <a:rPr lang="en-US" altLang="zh-TW" i="1" u="sng" dirty="0">
                <a:solidFill>
                  <a:srgbClr val="FFFF99"/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rgbClr val="FFFF99"/>
              </a:solidFill>
              <a:latin typeface="Verdana" pitchFamily="34" charset="0"/>
            </a:endParaRPr>
          </a:p>
          <a:p>
            <a:pPr algn="ctr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6093364" y="4236214"/>
            <a:ext cx="1168910" cy="40011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Braking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883895" y="4293364"/>
            <a:ext cx="1757211" cy="40011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4106" name="Text Box 8"/>
          <p:cNvSpPr txBox="1">
            <a:spLocks noChangeArrowheads="1"/>
          </p:cNvSpPr>
          <p:nvPr/>
        </p:nvSpPr>
        <p:spPr bwMode="auto">
          <a:xfrm>
            <a:off x="2627118" y="3271511"/>
            <a:ext cx="1484702" cy="707886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Gear</a:t>
            </a:r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6948555" y="3401586"/>
            <a:ext cx="1266692" cy="40011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Steering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4697630" y="2499420"/>
            <a:ext cx="1071127" cy="307777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i="1" u="sng">
                <a:solidFill>
                  <a:srgbClr val="800000"/>
                </a:solidFill>
                <a:latin typeface="Verdana" pitchFamily="34" charset="0"/>
                <a:ea typeface="PMingLiU" pitchFamily="18" charset="-120"/>
              </a:rPr>
              <a:t>Behaviors</a:t>
            </a:r>
          </a:p>
        </p:txBody>
      </p:sp>
      <p:graphicFrame>
        <p:nvGraphicFramePr>
          <p:cNvPr id="4109" name="Object 12"/>
          <p:cNvGraphicFramePr>
            <a:graphicFrameLocks noChangeAspect="1"/>
          </p:cNvGraphicFramePr>
          <p:nvPr/>
        </p:nvGraphicFramePr>
        <p:xfrm>
          <a:off x="685800" y="2628901"/>
          <a:ext cx="998538" cy="161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1857375" imgH="3995738" progId="">
                  <p:embed/>
                </p:oleObj>
              </mc:Choice>
              <mc:Fallback>
                <p:oleObj name="Clip" r:id="rId3" imgW="1857375" imgH="39957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28901"/>
                        <a:ext cx="998538" cy="1612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AutoShape 13"/>
          <p:cNvSpPr>
            <a:spLocks noChangeArrowheads="1"/>
          </p:cNvSpPr>
          <p:nvPr/>
        </p:nvSpPr>
        <p:spPr bwMode="auto">
          <a:xfrm>
            <a:off x="1828800" y="3257550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0914" name="Text Box 34"/>
          <p:cNvSpPr txBox="1">
            <a:spLocks noChangeArrowheads="1"/>
          </p:cNvSpPr>
          <p:nvPr/>
        </p:nvSpPr>
        <p:spPr bwMode="auto">
          <a:xfrm>
            <a:off x="152400" y="4400550"/>
            <a:ext cx="2819400" cy="30777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itchFamily="34" charset="0"/>
                <a:ea typeface="PMingLiU" pitchFamily="18" charset="-120"/>
              </a:rPr>
              <a:t>Variables and functions</a:t>
            </a:r>
          </a:p>
        </p:txBody>
      </p:sp>
      <p:pic>
        <p:nvPicPr>
          <p:cNvPr id="4112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57450"/>
            <a:ext cx="1957388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0C1452-EF1E-4D9E-9B13-3BAB115FD2F8}" type="slidenum">
              <a:rPr lang="en-US" altLang="zh-CN" smtClean="0">
                <a:ea typeface="SimSun" pitchFamily="2" charset="-122"/>
              </a:rPr>
              <a:pPr/>
              <a:t>7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Object-Oriented Programming--</a:t>
            </a:r>
            <a:br>
              <a:rPr lang="en-US" altLang="zh-CN" smtClean="0">
                <a:solidFill>
                  <a:schemeClr val="tx1"/>
                </a:solidFill>
                <a:ea typeface="SimSun" pitchFamily="2" charset="-122"/>
              </a:rPr>
            </a:br>
            <a:r>
              <a:rPr lang="en-US" altLang="zh-CN" noProof="1" smtClean="0">
                <a:solidFill>
                  <a:schemeClr val="tx1"/>
                </a:solidFill>
              </a:rPr>
              <a:t>Introduction to Classes</a:t>
            </a:r>
            <a:endParaRPr lang="en-US" altLang="zh-CN" smtClean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3086100"/>
          </a:xfrm>
        </p:spPr>
        <p:txBody>
          <a:bodyPr/>
          <a:lstStyle/>
          <a:p>
            <a:pPr eaLnBrk="1" hangingPunct="1"/>
            <a:r>
              <a:rPr lang="en-IN" altLang="zh-CN" noProof="1" smtClean="0"/>
              <a:t>Class Definition</a:t>
            </a:r>
          </a:p>
          <a:p>
            <a:pPr eaLnBrk="1" hangingPunct="1"/>
            <a:r>
              <a:rPr lang="en-IN" altLang="zh-CN" noProof="1" smtClean="0"/>
              <a:t>Class Examples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Objects</a:t>
            </a:r>
            <a:endParaRPr lang="en-US" altLang="zh-CN" noProof="1" smtClean="0"/>
          </a:p>
        </p:txBody>
      </p:sp>
    </p:spTree>
    <p:extLst>
      <p:ext uri="{BB962C8B-B14F-4D97-AF65-F5344CB8AC3E}">
        <p14:creationId xmlns:p14="http://schemas.microsoft.com/office/powerpoint/2010/main" val="15203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2DE3A-F6F4-4EEA-9851-376FCDE16B6B}" type="slidenum">
              <a:rPr lang="en-US" altLang="zh-CN" smtClean="0">
                <a:ea typeface="SimSun" pitchFamily="2" charset="-122"/>
              </a:rPr>
              <a:pPr/>
              <a:t>8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166688"/>
            <a:ext cx="8966200" cy="74176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 </a:t>
            </a:r>
            <a:r>
              <a:rPr lang="en-US" altLang="zh-CN" smtClean="0">
                <a:latin typeface="Arial Rounded MT Bold" pitchFamily="34" charset="0"/>
                <a:ea typeface="SimSun" pitchFamily="2" charset="-122"/>
              </a:rPr>
              <a:t/>
            </a:r>
            <a:br>
              <a:rPr lang="en-US" altLang="zh-CN" smtClean="0">
                <a:latin typeface="Arial Rounded MT Bold" pitchFamily="34" charset="0"/>
                <a:ea typeface="SimSun" pitchFamily="2" charset="-122"/>
              </a:rPr>
            </a:br>
            <a:endParaRPr lang="en-US" altLang="zh-CN" smtClean="0">
              <a:latin typeface="Arial Rounded MT Bold" pitchFamily="34" charset="0"/>
              <a:ea typeface="SimSun" pitchFamily="2" charset="-122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433514" y="330994"/>
            <a:ext cx="6075381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4400" b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Class Interface Diagram</a:t>
            </a:r>
            <a:endParaRPr lang="en-US" altLang="zh-CN" sz="4400" b="1">
              <a:solidFill>
                <a:schemeClr val="folHlink"/>
              </a:solidFill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17413" name="Group 1"/>
          <p:cNvGrpSpPr>
            <a:grpSpLocks/>
          </p:cNvGrpSpPr>
          <p:nvPr/>
        </p:nvGrpSpPr>
        <p:grpSpPr bwMode="auto">
          <a:xfrm>
            <a:off x="1839914" y="1776413"/>
            <a:ext cx="4630737" cy="2962275"/>
            <a:chOff x="1839475" y="2368550"/>
            <a:chExt cx="4631175" cy="3949700"/>
          </a:xfrm>
        </p:grpSpPr>
        <p:sp>
          <p:nvSpPr>
            <p:cNvPr id="17415" name="Oval 4"/>
            <p:cNvSpPr>
              <a:spLocks noChangeArrowheads="1"/>
            </p:cNvSpPr>
            <p:nvPr/>
          </p:nvSpPr>
          <p:spPr bwMode="auto">
            <a:xfrm>
              <a:off x="2557463" y="2368550"/>
              <a:ext cx="3913187" cy="3949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1839475" y="5036344"/>
              <a:ext cx="1825625" cy="4079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2139950" y="3465513"/>
              <a:ext cx="1825625" cy="40798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965575" y="3381375"/>
              <a:ext cx="2003425" cy="21796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965575" y="3348038"/>
              <a:ext cx="1865313" cy="20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Private data:</a:t>
              </a:r>
            </a:p>
            <a:p>
              <a:endParaRPr lang="en-US" altLang="zh-CN" sz="1000" b="1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name</a:t>
              </a:r>
            </a:p>
            <a:p>
              <a:endParaRPr lang="en-US" altLang="zh-CN" b="1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id</a:t>
              </a:r>
            </a:p>
            <a:p>
              <a:endParaRPr lang="en-US" altLang="zh-CN" b="1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marks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491145" y="4981575"/>
              <a:ext cx="527438" cy="53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Set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2282825" y="3490913"/>
              <a:ext cx="968306" cy="53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display</a:t>
              </a:r>
            </a:p>
          </p:txBody>
        </p:sp>
        <p:sp>
          <p:nvSpPr>
            <p:cNvPr id="17422" name="Rectangle 17"/>
            <p:cNvSpPr>
              <a:spLocks noChangeArrowheads="1"/>
            </p:cNvSpPr>
            <p:nvPr/>
          </p:nvSpPr>
          <p:spPr bwMode="auto">
            <a:xfrm>
              <a:off x="5064125" y="3802063"/>
              <a:ext cx="738188" cy="4079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23" name="Rectangle 18"/>
            <p:cNvSpPr>
              <a:spLocks noChangeArrowheads="1"/>
            </p:cNvSpPr>
            <p:nvPr/>
          </p:nvSpPr>
          <p:spPr bwMode="auto">
            <a:xfrm>
              <a:off x="5064125" y="4392613"/>
              <a:ext cx="738188" cy="4079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24" name="Rectangle 19"/>
            <p:cNvSpPr>
              <a:spLocks noChangeArrowheads="1"/>
            </p:cNvSpPr>
            <p:nvPr/>
          </p:nvSpPr>
          <p:spPr bwMode="auto">
            <a:xfrm>
              <a:off x="5064125" y="4981575"/>
              <a:ext cx="738188" cy="4111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sp>
        <p:nvSpPr>
          <p:cNvPr id="17414" name="Rectangle 20"/>
          <p:cNvSpPr>
            <a:spLocks noChangeArrowheads="1"/>
          </p:cNvSpPr>
          <p:nvPr/>
        </p:nvSpPr>
        <p:spPr bwMode="auto">
          <a:xfrm>
            <a:off x="3184525" y="1291829"/>
            <a:ext cx="283891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b="1">
                <a:latin typeface="Courier New" pitchFamily="49" charset="0"/>
                <a:ea typeface="SimSun" pitchFamily="2" charset="-122"/>
              </a:rPr>
              <a:t>student</a:t>
            </a:r>
            <a:r>
              <a:rPr lang="en-US" altLang="zh-CN" sz="3200" b="1">
                <a:latin typeface="Arial Rounded MT Bold" pitchFamily="34" charset="0"/>
                <a:ea typeface="SimSun" pitchFamily="2" charset="-122"/>
              </a:rPr>
              <a:t> </a:t>
            </a:r>
            <a:r>
              <a:rPr lang="en-US" altLang="zh-CN" sz="3200" b="1">
                <a:latin typeface="Times New Roman" pitchFamily="18" charset="0"/>
                <a:ea typeface="SimSun" pitchFamily="2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076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Class and Object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sz="1800" b="1" dirty="0">
                <a:latin typeface="Calibri"/>
              </a:rPr>
              <a:t>A class</a:t>
            </a:r>
            <a:r>
              <a:rPr lang="en" sz="1800" dirty="0">
                <a:latin typeface="Calibri"/>
              </a:rPr>
              <a:t> in C++ is the building block, that leads to Object-Oriented programming. </a:t>
            </a:r>
            <a:endParaRPr lang="en" sz="1800" dirty="0" smtClean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sz="1800" dirty="0" smtClean="0">
                <a:latin typeface="Calibri"/>
              </a:rPr>
              <a:t>It </a:t>
            </a:r>
            <a:r>
              <a:rPr lang="en" sz="1800" dirty="0">
                <a:latin typeface="Calibri"/>
              </a:rPr>
              <a:t>is a user-defined data type, which holds its own data members and member functions, which can be accessed and used by creating an instance of that class. </a:t>
            </a:r>
            <a:endParaRPr lang="en" sz="1800" dirty="0" smtClean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sz="1800" dirty="0" smtClean="0">
                <a:latin typeface="Calibri"/>
              </a:rPr>
              <a:t>A </a:t>
            </a:r>
            <a:r>
              <a:rPr lang="en" sz="1800" dirty="0">
                <a:latin typeface="Calibri"/>
              </a:rPr>
              <a:t>C++ class is like a blueprint for an object.</a:t>
            </a:r>
          </a:p>
          <a:p>
            <a:pPr marL="285750" indent="-285750">
              <a:buFont typeface="Arial" pitchFamily="34" charset="0"/>
              <a:buChar char="•"/>
            </a:pPr>
            <a:endParaRPr lang="en" sz="1800" dirty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sz="1800" b="1" dirty="0">
                <a:latin typeface="Calibri"/>
              </a:rPr>
              <a:t>An Object</a:t>
            </a:r>
            <a:r>
              <a:rPr lang="en" sz="1800" dirty="0">
                <a:latin typeface="Calibri"/>
              </a:rPr>
              <a:t> is an instance of a Class. </a:t>
            </a:r>
            <a:endParaRPr lang="en" sz="1800" dirty="0" smtClean="0"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" sz="1800" dirty="0" smtClean="0">
                <a:latin typeface="Calibri"/>
              </a:rPr>
              <a:t>When </a:t>
            </a:r>
            <a:r>
              <a:rPr lang="en" sz="1800" dirty="0">
                <a:latin typeface="Calibri"/>
              </a:rPr>
              <a:t>a class is defined, no memory is allocated but when it is instantiated (i.e. an object is created) memory is allocated</a:t>
            </a:r>
          </a:p>
          <a:p>
            <a:endParaRPr lang="en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492</Words>
  <Application>Microsoft Office PowerPoint</Application>
  <PresentationFormat>On-screen Show (16:9)</PresentationFormat>
  <Paragraphs>292</Paragraphs>
  <Slides>28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Courier New</vt:lpstr>
      <vt:lpstr>Verdana</vt:lpstr>
      <vt:lpstr>新細明體</vt:lpstr>
      <vt:lpstr>SimSun</vt:lpstr>
      <vt:lpstr>Trebuchet MS</vt:lpstr>
      <vt:lpstr>Arial Narrow</vt:lpstr>
      <vt:lpstr>Calibri,Sans-Serif</vt:lpstr>
      <vt:lpstr>Calibri</vt:lpstr>
      <vt:lpstr>Arial Rounded MT Bold</vt:lpstr>
      <vt:lpstr>Times New Roman</vt:lpstr>
      <vt:lpstr>Simple Light</vt:lpstr>
      <vt:lpstr>Clip</vt:lpstr>
      <vt:lpstr>PowerPoint Presentation</vt:lpstr>
      <vt:lpstr>PowerPoint Presentation</vt:lpstr>
      <vt:lpstr>PowerPoint Presentation</vt:lpstr>
      <vt:lpstr>PowerPoint Presentation</vt:lpstr>
      <vt:lpstr>Review:  Two Programming Paradigms    </vt:lpstr>
      <vt:lpstr>PowerPoint Presentation</vt:lpstr>
      <vt:lpstr>Object-Oriented Programming-- Introduction to Classes</vt:lpstr>
      <vt:lpstr>  </vt:lpstr>
      <vt:lpstr>Class and Object</vt:lpstr>
      <vt:lpstr>Class and Object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lenovo</cp:lastModifiedBy>
  <cp:revision>1731</cp:revision>
  <dcterms:modified xsi:type="dcterms:W3CDTF">2021-02-03T12:32:23Z</dcterms:modified>
</cp:coreProperties>
</file>