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325" r:id="rId10"/>
    <p:sldId id="271" r:id="rId11"/>
    <p:sldId id="326" r:id="rId12"/>
    <p:sldId id="322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15" r:id="rId23"/>
    <p:sldId id="316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Trebuchet MS" panose="020B0603020202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2" roundtripDataSignature="AMtx7miqMEGTkCH0cdfB28s8BoGmxIzW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71" autoAdjust="0"/>
    <p:restoredTop sz="77046" autoAdjust="0"/>
  </p:normalViewPr>
  <p:slideViewPr>
    <p:cSldViewPr snapToGrid="0">
      <p:cViewPr varScale="1">
        <p:scale>
          <a:sx n="81" d="100"/>
          <a:sy n="81" d="100"/>
        </p:scale>
        <p:origin x="12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8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82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7.xml"/><Relationship Id="rId85" Type="http://schemas.openxmlformats.org/officeDocument/2006/relationships/theme" Target="theme/theme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opshree Udaiwal" userId="59aa14db4ed2b7d1" providerId="LiveId" clId="{F156F173-54FF-4DE4-BF80-90580EEA2156}"/>
    <pc:docChg chg="modSld">
      <pc:chgData name="Roopshree Udaiwal" userId="59aa14db4ed2b7d1" providerId="LiveId" clId="{F156F173-54FF-4DE4-BF80-90580EEA2156}" dt="2021-03-15T09:07:53.981" v="7" actId="1035"/>
      <pc:docMkLst>
        <pc:docMk/>
      </pc:docMkLst>
      <pc:sldChg chg="modSp mod">
        <pc:chgData name="Roopshree Udaiwal" userId="59aa14db4ed2b7d1" providerId="LiveId" clId="{F156F173-54FF-4DE4-BF80-90580EEA2156}" dt="2021-03-15T09:07:53.981" v="7" actId="1035"/>
        <pc:sldMkLst>
          <pc:docMk/>
          <pc:sldMk cId="3403591421" sldId="326"/>
        </pc:sldMkLst>
        <pc:spChg chg="mod">
          <ac:chgData name="Roopshree Udaiwal" userId="59aa14db4ed2b7d1" providerId="LiveId" clId="{F156F173-54FF-4DE4-BF80-90580EEA2156}" dt="2021-03-15T09:07:53.981" v="7" actId="1035"/>
          <ac:spMkLst>
            <pc:docMk/>
            <pc:sldMk cId="3403591421" sldId="326"/>
            <ac:spMk id="18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02609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34748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5" name="Google Shape;49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5" name="Google Shape;49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180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5" name="Google Shape;49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53776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5" name="Google Shape;49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65333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5" name="Google Shape;49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8977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5" name="Google Shape;49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2990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5" name="Google Shape;49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07229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5" name="Google Shape;49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82569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5" name="Google Shape;49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803657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5" name="Google Shape;49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13484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02" name="Google Shape;502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1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1" name="Google Shape;511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95919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6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7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7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7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7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4"/>
          <p:cNvSpPr txBox="1">
            <a:spLocks noGrp="1"/>
          </p:cNvSpPr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6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6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" name="Google Shape;23;p6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" name="Google Shape;24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6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/>
        </p:nvSpPr>
        <p:spPr>
          <a:xfrm>
            <a:off x="1057272" y="1288764"/>
            <a:ext cx="1700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2142"/>
              </a:lnSpc>
              <a:buSzPts val="1400"/>
            </a:pPr>
            <a:r>
              <a:rPr lang="en-US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EditEdittex</a:t>
            </a:r>
            <a:endParaRPr lang="en-US" sz="1400" b="0" i="0" u="none" strike="noStrike" cap="none" dirty="0">
              <a:solidFill>
                <a:srgbClr val="FFFFFF"/>
              </a:solidFill>
              <a:latin typeface="Trebuchet MS"/>
              <a:ea typeface="Trebuchet MS"/>
              <a:cs typeface="Trebuchet MS"/>
            </a:endParaRPr>
          </a:p>
        </p:txBody>
      </p:sp>
      <p:pic>
        <p:nvPicPr>
          <p:cNvPr id="64" name="Google Shape;64;p1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5235" y="1161385"/>
            <a:ext cx="3405963" cy="282072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/>
        </p:nvSpPr>
        <p:spPr>
          <a:xfrm>
            <a:off x="429142" y="2217806"/>
            <a:ext cx="4167963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Lecture 1: </a:t>
            </a:r>
            <a:r>
              <a:rPr lang="en-US" sz="1800" b="1">
                <a:latin typeface="Calibri"/>
              </a:rPr>
              <a:t>Static Data members and Static member function</a:t>
            </a:r>
            <a:endParaRPr lang="en-US" sz="1800" b="1" i="0" u="none" strike="noStrike" cap="none">
              <a:solidFill>
                <a:srgbClr val="000000"/>
              </a:solidFill>
              <a:latin typeface="Calibri"/>
              <a:ea typeface="Arial"/>
              <a:cs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101600"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#include &lt;iostream&gt;</a:t>
            </a:r>
            <a:endParaRPr lang="en-US" dirty="0"/>
          </a:p>
          <a:p>
            <a:r>
              <a:rPr lang="en-US" sz="1600" dirty="0"/>
              <a:t>using namespace std;</a:t>
            </a:r>
            <a:endParaRPr lang="en-US" dirty="0"/>
          </a:p>
          <a:p>
            <a:endParaRPr lang="en-US" dirty="0"/>
          </a:p>
          <a:p>
            <a:r>
              <a:rPr lang="en-US" sz="1600" dirty="0"/>
              <a:t>class Demo</a:t>
            </a:r>
            <a:endParaRPr lang="en-US" dirty="0"/>
          </a:p>
          <a:p>
            <a:r>
              <a:rPr lang="en-US" sz="1600" dirty="0"/>
              <a:t>{</a:t>
            </a:r>
            <a:endParaRPr lang="en-US" dirty="0"/>
          </a:p>
          <a:p>
            <a:r>
              <a:rPr lang="en-US" sz="1600" dirty="0"/>
              <a:t>private: </a:t>
            </a:r>
            <a:endParaRPr lang="en-US" dirty="0"/>
          </a:p>
          <a:p>
            <a:r>
              <a:rPr lang="en-US" sz="1600" dirty="0"/>
              <a:t>static int X;</a:t>
            </a:r>
            <a:endParaRPr lang="en-US" dirty="0"/>
          </a:p>
          <a:p>
            <a:r>
              <a:rPr lang="en-US" sz="1600" dirty="0"/>
              <a:t>static int Y;</a:t>
            </a:r>
            <a:endParaRPr lang="en-US" dirty="0"/>
          </a:p>
          <a:p>
            <a:br>
              <a:rPr lang="en-US" dirty="0"/>
            </a:br>
            <a:r>
              <a:rPr lang="en-US" sz="1600" dirty="0"/>
              <a:t>public:</a:t>
            </a:r>
            <a:endParaRPr lang="en-US" dirty="0"/>
          </a:p>
          <a:p>
            <a:r>
              <a:rPr lang="en-US" sz="1600" dirty="0"/>
              <a:t>static void  Print()</a:t>
            </a:r>
            <a:endParaRPr dirty="0"/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{</a:t>
            </a:r>
            <a:endParaRPr dirty="0"/>
          </a:p>
          <a:p>
            <a:r>
              <a:rPr lang="en-US" sz="1600" dirty="0" err="1"/>
              <a:t>cout</a:t>
            </a:r>
            <a:r>
              <a:rPr lang="en-US" sz="1600" dirty="0"/>
              <a:t> &lt;&lt;"Value of X: " &lt;&lt; X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  <a:endParaRPr dirty="0"/>
          </a:p>
          <a:p>
            <a:r>
              <a:rPr lang="en-US" sz="1600" dirty="0" err="1"/>
              <a:t>cout</a:t>
            </a:r>
            <a:r>
              <a:rPr lang="en-US" sz="1600" dirty="0"/>
              <a:t> &lt;&lt;"Value of Y: " &lt;&lt; Y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  <a:endParaRPr dirty="0"/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}</a:t>
            </a:r>
            <a:endParaRPr dirty="0"/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};</a:t>
            </a:r>
            <a:endParaRPr dirty="0"/>
          </a:p>
          <a:p>
            <a:br>
              <a:rPr lang="en-US" dirty="0"/>
            </a:b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latin typeface="Arial"/>
                <a:ea typeface="Arial"/>
                <a:cs typeface="Arial"/>
              </a:rPr>
            </a:b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latin typeface="Calibri"/>
                <a:ea typeface="Calibri"/>
                <a:cs typeface="Calibri"/>
              </a:rPr>
            </a:b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6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Static Member Function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94468" y="783904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//static data members initializations</a:t>
            </a:r>
            <a:endParaRPr lang="en-US" dirty="0"/>
          </a:p>
          <a:p>
            <a:r>
              <a:rPr lang="en-US" sz="1600" dirty="0"/>
              <a:t>int Demo :: X =10;</a:t>
            </a:r>
            <a:endParaRPr lang="en-US" dirty="0"/>
          </a:p>
          <a:p>
            <a:r>
              <a:rPr lang="en-US" sz="1600" dirty="0"/>
              <a:t>int Demo :: Y =20;</a:t>
            </a:r>
            <a:endParaRPr lang="en-US" dirty="0"/>
          </a:p>
          <a:p>
            <a:endParaRPr lang="en-US" dirty="0"/>
          </a:p>
          <a:p>
            <a:r>
              <a:rPr lang="en-US" sz="1600" dirty="0"/>
              <a:t>int main()</a:t>
            </a:r>
            <a:endParaRPr dirty="0"/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{</a:t>
            </a:r>
            <a:endParaRPr dirty="0"/>
          </a:p>
          <a:p>
            <a:r>
              <a:rPr lang="en-US" sz="1600" dirty="0"/>
              <a:t>Demo OB;</a:t>
            </a:r>
            <a:endParaRPr lang="en-US" dirty="0"/>
          </a:p>
          <a:p>
            <a:r>
              <a:rPr lang="en-US" sz="1600" dirty="0"/>
              <a:t>//accessing class name with object name</a:t>
            </a:r>
            <a:endParaRPr lang="en-US" dirty="0"/>
          </a:p>
          <a:p>
            <a:r>
              <a:rPr lang="en-US" sz="1600" dirty="0" err="1"/>
              <a:t>cout</a:t>
            </a:r>
            <a:r>
              <a:rPr lang="en-US" sz="1600" dirty="0"/>
              <a:t>&lt;&lt;"Printing through object name:"&lt;&lt;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  <a:endParaRPr dirty="0"/>
          </a:p>
          <a:p>
            <a:r>
              <a:rPr lang="en-US" sz="1600" dirty="0" err="1"/>
              <a:t>OB.Print</a:t>
            </a:r>
            <a:r>
              <a:rPr lang="en-US" sz="1600" dirty="0"/>
              <a:t>();</a:t>
            </a:r>
            <a:endParaRPr lang="en-US" dirty="0"/>
          </a:p>
          <a:p>
            <a:r>
              <a:rPr lang="en-US" sz="1600" dirty="0"/>
              <a:t>//accessing class name with class name</a:t>
            </a:r>
            <a:endParaRPr lang="en-US" dirty="0"/>
          </a:p>
          <a:p>
            <a:r>
              <a:rPr lang="en-US" sz="1600" dirty="0" err="1"/>
              <a:t>cout</a:t>
            </a:r>
            <a:r>
              <a:rPr lang="en-US" sz="1600" dirty="0"/>
              <a:t>&lt;&lt;"Printing through class name:"&lt;&lt;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  <a:endParaRPr dirty="0"/>
          </a:p>
          <a:p>
            <a:r>
              <a:rPr lang="en-US" sz="1600" dirty="0"/>
              <a:t>Demo::Print();</a:t>
            </a:r>
            <a:endParaRPr lang="en-US" dirty="0"/>
          </a:p>
          <a:p>
            <a:r>
              <a:rPr lang="en-US" sz="1600" dirty="0"/>
              <a:t>return 0;</a:t>
            </a:r>
            <a:endParaRPr lang="en-US" dirty="0"/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}</a:t>
            </a:r>
            <a:endParaRPr dirty="0"/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latin typeface="Arial"/>
                <a:ea typeface="Arial"/>
                <a:cs typeface="Arial"/>
              </a:rPr>
            </a:b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latin typeface="Calibri"/>
                <a:ea typeface="Calibri"/>
                <a:cs typeface="Calibri"/>
              </a:rPr>
            </a:b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6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Static Member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591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5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  <a:ea typeface="Calibri"/>
                <a:sym typeface="Calibri"/>
              </a:rPr>
              <a:t>1</a:t>
            </a:r>
            <a:r>
              <a:rPr lang="en-US" sz="1800" i="0" u="none" strike="noStrike" cap="none" dirty="0">
                <a:latin typeface="Calibri"/>
                <a:ea typeface="Calibri"/>
                <a:sym typeface="Calibri"/>
              </a:rPr>
              <a:t>.</a:t>
            </a:r>
            <a:r>
              <a:rPr lang="en-US" sz="1800" dirty="0">
                <a:latin typeface="Calibri"/>
                <a:ea typeface="Calibri"/>
                <a:sym typeface="Calibri"/>
              </a:rPr>
              <a:t> If </a:t>
            </a:r>
            <a:r>
              <a:rPr lang="en-US" sz="1800" i="0" u="none" strike="noStrike" cap="none" dirty="0">
                <a:latin typeface="Calibri"/>
                <a:ea typeface="Calibri"/>
                <a:sym typeface="Calibri"/>
              </a:rPr>
              <a:t>a </a:t>
            </a:r>
            <a:r>
              <a:rPr lang="en-US" sz="1800" dirty="0">
                <a:latin typeface="Calibri"/>
                <a:ea typeface="Calibri"/>
                <a:sym typeface="Calibri"/>
              </a:rPr>
              <a:t>class contains</a:t>
            </a:r>
            <a:r>
              <a:rPr lang="en-US" sz="1800" dirty="0">
                <a:latin typeface="Calibri"/>
                <a:ea typeface="Calibri"/>
              </a:rPr>
              <a:t> </a:t>
            </a:r>
            <a:r>
              <a:rPr lang="en-US" sz="1800" dirty="0">
                <a:latin typeface="Calibri"/>
              </a:rPr>
              <a:t>static variable, then every object of </a:t>
            </a:r>
            <a:r>
              <a:rPr lang="en-US" sz="1800" i="0" u="none" strike="noStrike" cap="none" dirty="0">
                <a:latin typeface="Calibri"/>
                <a:ea typeface="Calibri"/>
                <a:sym typeface="Calibri"/>
              </a:rPr>
              <a:t>the </a:t>
            </a:r>
            <a:r>
              <a:rPr lang="en-US" sz="1800" dirty="0">
                <a:latin typeface="Calibri"/>
              </a:rPr>
              <a:t>class has its copy </a:t>
            </a:r>
            <a:r>
              <a:rPr lang="en-US" sz="1800" i="0" u="none" strike="noStrike" cap="none" dirty="0">
                <a:latin typeface="Calibri"/>
                <a:ea typeface="Calibri"/>
                <a:sym typeface="Calibri"/>
              </a:rPr>
              <a:t>of </a:t>
            </a:r>
            <a:r>
              <a:rPr lang="en-US" sz="1800" dirty="0">
                <a:latin typeface="Calibri"/>
              </a:rPr>
              <a:t>static variable</a:t>
            </a:r>
            <a:r>
              <a:rPr lang="en-US" sz="1800" i="0" u="none" strike="noStrike" cap="none" dirty="0">
                <a:latin typeface="Calibri"/>
                <a:ea typeface="Calibri"/>
                <a:sym typeface="Calibri"/>
              </a:rPr>
              <a:t>.</a:t>
            </a:r>
            <a:endParaRPr lang="en-US" sz="1800" dirty="0">
              <a:latin typeface="Calibri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a. True</a:t>
            </a:r>
            <a:endParaRPr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b. False</a:t>
            </a:r>
            <a:endParaRPr sz="1800" dirty="0">
              <a:latin typeface="Calibri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</a:endParaRPr>
          </a:p>
          <a:p>
            <a:endParaRPr lang="en-US" sz="1800" b="1" dirty="0">
              <a:latin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IN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5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MCQ 1</a:t>
            </a:r>
            <a:endParaRPr lang="en-US" sz="24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0019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5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  <a:ea typeface="Calibri"/>
                <a:sym typeface="Calibri"/>
              </a:rPr>
              <a:t>1</a:t>
            </a:r>
            <a:r>
              <a:rPr lang="en-US" sz="1800" i="0" u="none" strike="noStrike" cap="none" dirty="0">
                <a:latin typeface="Calibri"/>
                <a:ea typeface="Calibri"/>
                <a:sym typeface="Calibri"/>
              </a:rPr>
              <a:t>.</a:t>
            </a:r>
            <a:r>
              <a:rPr lang="en-US" sz="1800" dirty="0">
                <a:latin typeface="Calibri"/>
                <a:ea typeface="Calibri"/>
                <a:sym typeface="Calibri"/>
              </a:rPr>
              <a:t> If </a:t>
            </a:r>
            <a:r>
              <a:rPr lang="en-US" sz="1800" i="0" u="none" strike="noStrike" cap="none" dirty="0">
                <a:latin typeface="Calibri"/>
                <a:ea typeface="Calibri"/>
                <a:sym typeface="Calibri"/>
              </a:rPr>
              <a:t>a </a:t>
            </a:r>
            <a:r>
              <a:rPr lang="en-US" sz="1800" dirty="0">
                <a:latin typeface="Calibri"/>
                <a:ea typeface="Calibri"/>
                <a:sym typeface="Calibri"/>
              </a:rPr>
              <a:t>class contains</a:t>
            </a:r>
            <a:r>
              <a:rPr lang="en-US" sz="1800" dirty="0">
                <a:latin typeface="Calibri"/>
                <a:ea typeface="Calibri"/>
              </a:rPr>
              <a:t> </a:t>
            </a:r>
            <a:r>
              <a:rPr lang="en-US" sz="1800" dirty="0">
                <a:latin typeface="Calibri"/>
              </a:rPr>
              <a:t>static variable, then every object of </a:t>
            </a:r>
            <a:r>
              <a:rPr lang="en-US" sz="1800" i="0" u="none" strike="noStrike" cap="none" dirty="0">
                <a:latin typeface="Calibri"/>
                <a:ea typeface="Calibri"/>
                <a:sym typeface="Calibri"/>
              </a:rPr>
              <a:t>the </a:t>
            </a:r>
            <a:r>
              <a:rPr lang="en-US" sz="1800" dirty="0">
                <a:latin typeface="Calibri"/>
              </a:rPr>
              <a:t>class has its copy </a:t>
            </a:r>
            <a:r>
              <a:rPr lang="en-US" sz="1800" i="0" u="none" strike="noStrike" cap="none" dirty="0">
                <a:latin typeface="Calibri"/>
                <a:ea typeface="Calibri"/>
                <a:sym typeface="Calibri"/>
              </a:rPr>
              <a:t>of </a:t>
            </a:r>
            <a:r>
              <a:rPr lang="en-US" sz="1800" dirty="0">
                <a:latin typeface="Calibri"/>
              </a:rPr>
              <a:t>static variable</a:t>
            </a:r>
            <a:r>
              <a:rPr lang="en-US" sz="1800" i="0" u="none" strike="noStrike" cap="none" dirty="0">
                <a:latin typeface="Calibri"/>
                <a:ea typeface="Calibri"/>
                <a:sym typeface="Calibri"/>
              </a:rPr>
              <a:t>.</a:t>
            </a:r>
            <a:endParaRPr lang="en-US" sz="1800" dirty="0">
              <a:latin typeface="Calibri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a. True</a:t>
            </a:r>
            <a:endParaRPr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b="1" dirty="0">
                <a:solidFill>
                  <a:srgbClr val="FF0000"/>
                </a:solidFill>
                <a:latin typeface="Calibri"/>
              </a:rPr>
              <a:t>b. False</a:t>
            </a:r>
            <a:endParaRPr sz="1800" b="1" dirty="0">
              <a:solidFill>
                <a:srgbClr val="FF0000"/>
              </a:solidFill>
              <a:latin typeface="Calibri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r>
              <a:rPr lang="en-US" sz="1800" b="1" dirty="0">
                <a:solidFill>
                  <a:srgbClr val="FF0000"/>
                </a:solidFill>
                <a:latin typeface="Calibri"/>
              </a:rPr>
              <a:t>ANSWER: b. False</a:t>
            </a:r>
            <a:endParaRPr lang="en-US" dirty="0"/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r>
              <a:rPr lang="en-US" sz="1800" b="1" dirty="0">
                <a:solidFill>
                  <a:srgbClr val="FF0000"/>
                </a:solidFill>
                <a:latin typeface="Calibri"/>
              </a:rPr>
              <a:t>Explanation</a:t>
            </a:r>
            <a:r>
              <a:rPr lang="en-US" sz="1800" b="1" dirty="0">
                <a:solidFill>
                  <a:srgbClr val="FF0000"/>
                </a:solidFill>
                <a:latin typeface="Calibri"/>
                <a:ea typeface="Calibri"/>
                <a:sym typeface="Calibri"/>
              </a:rPr>
              <a:t>: </a:t>
            </a:r>
            <a:r>
              <a:rPr lang="en-US" sz="1800" b="1" dirty="0">
                <a:solidFill>
                  <a:srgbClr val="FF0000"/>
                </a:solidFill>
                <a:latin typeface="Calibri"/>
              </a:rPr>
              <a:t>Only one copy of static variable is created for entire class and is shared by all the objects of that class.</a:t>
            </a:r>
            <a:endParaRPr lang="en-IN" sz="1800">
              <a:solidFill>
                <a:srgbClr val="FF0000"/>
              </a:solidFill>
              <a:latin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IN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5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Solution</a:t>
            </a:r>
            <a:endParaRPr lang="en-US" sz="24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3148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5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  <a:ea typeface="Calibri"/>
                <a:sym typeface="Calibri"/>
              </a:rPr>
              <a:t>2</a:t>
            </a:r>
            <a:r>
              <a:rPr lang="en-US" sz="1800" i="0" u="none" strike="noStrike" cap="none" dirty="0">
                <a:latin typeface="Calibri"/>
                <a:ea typeface="Calibri"/>
                <a:sym typeface="Calibri"/>
              </a:rPr>
              <a:t>.</a:t>
            </a:r>
            <a:r>
              <a:rPr lang="en-US" sz="1800" dirty="0">
                <a:latin typeface="Calibri"/>
                <a:ea typeface="Calibri"/>
                <a:sym typeface="Calibri"/>
              </a:rPr>
              <a:t> Default</a:t>
            </a:r>
            <a:r>
              <a:rPr lang="en-US" sz="1800" dirty="0">
                <a:latin typeface="Calibri"/>
              </a:rPr>
              <a:t> value </a:t>
            </a:r>
            <a:r>
              <a:rPr lang="en-US" sz="1800" i="0" u="none" strike="noStrike" cap="none" dirty="0">
                <a:latin typeface="Calibri"/>
                <a:ea typeface="Calibri"/>
                <a:sym typeface="Calibri"/>
              </a:rPr>
              <a:t>of </a:t>
            </a:r>
            <a:r>
              <a:rPr lang="en-US" sz="1800" dirty="0">
                <a:latin typeface="Calibri"/>
              </a:rPr>
              <a:t>static variable</a:t>
            </a:r>
            <a:r>
              <a:rPr lang="en-US" sz="1800" dirty="0">
                <a:latin typeface="Calibri"/>
                <a:sym typeface="Calibri"/>
              </a:rPr>
              <a:t> is_____</a:t>
            </a:r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a. 0</a:t>
            </a:r>
            <a:endParaRPr sz="180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b. 1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c. Garbage value</a:t>
            </a:r>
            <a:endParaRPr sz="180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d. Compiler dependent</a:t>
            </a:r>
            <a:endParaRPr sz="180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br>
              <a:rPr lang="en-US" dirty="0"/>
            </a:br>
            <a:endParaRPr lang="en-US" sz="1800" dirty="0">
              <a:latin typeface="Calibri"/>
            </a:endParaRPr>
          </a:p>
          <a:p>
            <a:br>
              <a:rPr lang="en-US" dirty="0"/>
            </a:br>
            <a:endParaRPr lang="en-US" sz="1800" dirty="0">
              <a:latin typeface="Calibri"/>
            </a:endParaRPr>
          </a:p>
          <a:p>
            <a:endParaRPr lang="en-IN" sz="1800" dirty="0">
              <a:latin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99" name="Google Shape;499;p5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MCQ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38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5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  <a:ea typeface="Calibri"/>
                <a:sym typeface="Calibri"/>
              </a:rPr>
              <a:t>2</a:t>
            </a:r>
            <a:r>
              <a:rPr lang="en-US" sz="1800" i="0" u="none" strike="noStrike" cap="none" dirty="0">
                <a:latin typeface="Calibri"/>
                <a:ea typeface="Calibri"/>
                <a:sym typeface="Calibri"/>
              </a:rPr>
              <a:t>.</a:t>
            </a:r>
            <a:r>
              <a:rPr lang="en-US" sz="1800" dirty="0">
                <a:latin typeface="Calibri"/>
                <a:ea typeface="Calibri"/>
                <a:sym typeface="Calibri"/>
              </a:rPr>
              <a:t> Default</a:t>
            </a:r>
            <a:r>
              <a:rPr lang="en-US" sz="1800" dirty="0">
                <a:latin typeface="Calibri"/>
              </a:rPr>
              <a:t> value </a:t>
            </a:r>
            <a:r>
              <a:rPr lang="en-US" sz="1800" i="0" u="none" strike="noStrike" cap="none" dirty="0">
                <a:latin typeface="Calibri"/>
                <a:ea typeface="Calibri"/>
                <a:sym typeface="Calibri"/>
              </a:rPr>
              <a:t>of </a:t>
            </a:r>
            <a:r>
              <a:rPr lang="en-US" sz="1800" dirty="0">
                <a:latin typeface="Calibri"/>
              </a:rPr>
              <a:t>static variable</a:t>
            </a:r>
            <a:r>
              <a:rPr lang="en-US" sz="1800" dirty="0">
                <a:latin typeface="Calibri"/>
                <a:sym typeface="Calibri"/>
              </a:rPr>
              <a:t> is_____</a:t>
            </a:r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b="1" dirty="0">
                <a:solidFill>
                  <a:srgbClr val="FF0000"/>
                </a:solidFill>
                <a:latin typeface="Calibri"/>
              </a:rPr>
              <a:t>a. 0</a:t>
            </a:r>
            <a:endParaRPr sz="1800" b="1">
              <a:solidFill>
                <a:srgbClr val="FF0000"/>
              </a:solidFill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b. 1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c. Garbage value</a:t>
            </a:r>
            <a:endParaRPr sz="180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d. Compiler dependent</a:t>
            </a:r>
            <a:endParaRPr sz="180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b="1" dirty="0">
                <a:solidFill>
                  <a:srgbClr val="FF0000"/>
                </a:solidFill>
                <a:latin typeface="Calibri"/>
              </a:rPr>
              <a:t>ANSWER: a. 0</a:t>
            </a:r>
          </a:p>
          <a:p>
            <a:br>
              <a:rPr lang="en-US" dirty="0"/>
            </a:br>
            <a:endParaRPr lang="en-US" sz="1800" dirty="0">
              <a:latin typeface="Calibri"/>
            </a:endParaRPr>
          </a:p>
          <a:p>
            <a:br>
              <a:rPr lang="en-US" dirty="0"/>
            </a:br>
            <a:endParaRPr lang="en-US" sz="1800" dirty="0">
              <a:latin typeface="Calibri"/>
            </a:endParaRPr>
          </a:p>
          <a:p>
            <a:endParaRPr lang="en-IN" sz="1800" dirty="0">
              <a:latin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99" name="Google Shape;499;p5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Solution</a:t>
            </a:r>
            <a:endParaRPr lang="en-US" sz="24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1295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5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  <a:ea typeface="Calibri"/>
                <a:sym typeface="Calibri"/>
              </a:rPr>
              <a:t>3</a:t>
            </a:r>
            <a:r>
              <a:rPr lang="en-US" sz="1800" i="0" u="none" strike="noStrike" cap="none" dirty="0">
                <a:latin typeface="Calibri"/>
                <a:ea typeface="Calibri"/>
                <a:sym typeface="Calibri"/>
              </a:rPr>
              <a:t>.</a:t>
            </a:r>
            <a:r>
              <a:rPr lang="en-US" sz="1800" dirty="0">
                <a:latin typeface="Calibri"/>
                <a:ea typeface="Calibri"/>
                <a:sym typeface="Calibri"/>
              </a:rPr>
              <a:t> Static </a:t>
            </a:r>
            <a:r>
              <a:rPr lang="en-US" sz="1800" dirty="0">
                <a:latin typeface="Calibri"/>
              </a:rPr>
              <a:t>variable</a:t>
            </a:r>
            <a:r>
              <a:rPr lang="en-US" sz="1800" dirty="0">
                <a:latin typeface="Calibri"/>
                <a:sym typeface="Calibri"/>
              </a:rPr>
              <a:t> in a class is initialized when</a:t>
            </a:r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a. every object of the class is created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b. last object of the class is created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c. first object of the class is created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d. No need to initialize static variable</a:t>
            </a:r>
          </a:p>
          <a:p>
            <a:endParaRPr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br>
              <a:rPr lang="en-US" dirty="0"/>
            </a:br>
            <a:endParaRPr lang="en-US" sz="1800" dirty="0">
              <a:latin typeface="Calibri"/>
            </a:endParaRPr>
          </a:p>
          <a:p>
            <a:br>
              <a:rPr lang="en-US" dirty="0"/>
            </a:br>
            <a:endParaRPr lang="en-US" sz="1800">
              <a:latin typeface="Calibri"/>
            </a:endParaRPr>
          </a:p>
          <a:p>
            <a:br>
              <a:rPr lang="en-US" dirty="0"/>
            </a:br>
            <a:endParaRPr lang="en-US" sz="1800">
              <a:latin typeface="Calibri"/>
            </a:endParaRPr>
          </a:p>
          <a:p>
            <a:endParaRPr lang="en-IN" sz="1800" dirty="0">
              <a:latin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99" name="Google Shape;499;p5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MCQ 3</a:t>
            </a:r>
            <a:endParaRPr lang="en-US" sz="24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2600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5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  <a:ea typeface="Calibri"/>
                <a:sym typeface="Calibri"/>
              </a:rPr>
              <a:t>3</a:t>
            </a:r>
            <a:r>
              <a:rPr lang="en-US" sz="1800" i="0" u="none" strike="noStrike" cap="none" dirty="0">
                <a:latin typeface="Calibri"/>
                <a:ea typeface="Calibri"/>
                <a:sym typeface="Calibri"/>
              </a:rPr>
              <a:t>.</a:t>
            </a:r>
            <a:r>
              <a:rPr lang="en-US" sz="1800" dirty="0">
                <a:latin typeface="Calibri"/>
                <a:ea typeface="Calibri"/>
                <a:sym typeface="Calibri"/>
              </a:rPr>
              <a:t> Static </a:t>
            </a:r>
            <a:r>
              <a:rPr lang="en-US" sz="1800" dirty="0">
                <a:latin typeface="Calibri"/>
              </a:rPr>
              <a:t>variable</a:t>
            </a:r>
            <a:r>
              <a:rPr lang="en-US" sz="1800" dirty="0">
                <a:latin typeface="Calibri"/>
                <a:sym typeface="Calibri"/>
              </a:rPr>
              <a:t> in a class is initialized when</a:t>
            </a:r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a. every object of the class is created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b. last object of the class is created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b="1" dirty="0">
                <a:solidFill>
                  <a:srgbClr val="FF0000"/>
                </a:solidFill>
                <a:latin typeface="Calibri"/>
              </a:rPr>
              <a:t>c. first object of the class is created</a:t>
            </a: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r>
              <a:rPr lang="en-US" sz="1800" dirty="0">
                <a:latin typeface="Calibri"/>
              </a:rPr>
              <a:t>d. No need to initialize static variable</a:t>
            </a:r>
          </a:p>
          <a:p>
            <a:endParaRPr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b="1" dirty="0">
                <a:solidFill>
                  <a:srgbClr val="FF0000"/>
                </a:solidFill>
                <a:latin typeface="Calibri"/>
              </a:rPr>
              <a:t>ANSWER: c. first object of the class is created</a:t>
            </a:r>
          </a:p>
          <a:p>
            <a:br>
              <a:rPr lang="en-US" dirty="0"/>
            </a:br>
            <a:endParaRPr lang="en-US" sz="1800" dirty="0">
              <a:latin typeface="Calibri"/>
            </a:endParaRPr>
          </a:p>
          <a:p>
            <a:br>
              <a:rPr lang="en-US" dirty="0"/>
            </a:br>
            <a:endParaRPr lang="en-US" sz="1800">
              <a:latin typeface="Calibri"/>
            </a:endParaRPr>
          </a:p>
          <a:p>
            <a:br>
              <a:rPr lang="en-US" dirty="0"/>
            </a:br>
            <a:endParaRPr lang="en-US" sz="1800">
              <a:latin typeface="Calibri"/>
            </a:endParaRPr>
          </a:p>
          <a:p>
            <a:endParaRPr lang="en-IN" sz="1800" dirty="0">
              <a:latin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99" name="Google Shape;499;p5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Solution</a:t>
            </a:r>
            <a:endParaRPr lang="en-US" sz="24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5828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5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  <a:ea typeface="Calibri"/>
                <a:sym typeface="Calibri"/>
              </a:rPr>
              <a:t>4</a:t>
            </a:r>
            <a:r>
              <a:rPr lang="en-US" sz="1800" i="0" u="none" strike="noStrike" cap="none" dirty="0">
                <a:latin typeface="Calibri"/>
                <a:ea typeface="Calibri"/>
                <a:sym typeface="Calibri"/>
              </a:rPr>
              <a:t>.</a:t>
            </a:r>
            <a:r>
              <a:rPr lang="en-US" sz="1800" dirty="0">
                <a:latin typeface="Calibri"/>
                <a:ea typeface="Calibri"/>
                <a:sym typeface="Calibri"/>
              </a:rPr>
              <a:t> Static </a:t>
            </a:r>
            <a:r>
              <a:rPr lang="en-US" sz="1800" dirty="0">
                <a:latin typeface="Calibri"/>
              </a:rPr>
              <a:t>variable</a:t>
            </a:r>
            <a:r>
              <a:rPr lang="en-US" sz="1800" dirty="0">
                <a:latin typeface="Calibri"/>
                <a:sym typeface="Calibri"/>
              </a:rPr>
              <a:t> declared</a:t>
            </a:r>
            <a:r>
              <a:rPr lang="en-US" sz="1800" dirty="0">
                <a:latin typeface="Calibri"/>
              </a:rPr>
              <a:t> </a:t>
            </a:r>
            <a:r>
              <a:rPr lang="en-US" sz="1800" dirty="0">
                <a:latin typeface="Calibri"/>
                <a:sym typeface="Calibri"/>
              </a:rPr>
              <a:t>in a class </a:t>
            </a:r>
            <a:r>
              <a:rPr lang="en-US" sz="1800" dirty="0">
                <a:latin typeface="Calibri"/>
              </a:rPr>
              <a:t>are also called_________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a. instance variable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b. named constant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c. global variable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d. class variable</a:t>
            </a:r>
          </a:p>
          <a:p>
            <a:endParaRPr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br>
              <a:rPr lang="en-US" dirty="0"/>
            </a:br>
            <a:endParaRPr lang="en-US" sz="1800" dirty="0">
              <a:latin typeface="Calibri"/>
            </a:endParaRPr>
          </a:p>
          <a:p>
            <a:br>
              <a:rPr lang="en-US" dirty="0"/>
            </a:br>
            <a:endParaRPr lang="en-US" sz="1800">
              <a:latin typeface="Calibri"/>
            </a:endParaRPr>
          </a:p>
          <a:p>
            <a:br>
              <a:rPr lang="en-US" dirty="0"/>
            </a:br>
            <a:endParaRPr lang="en-US" sz="1800">
              <a:latin typeface="Calibri"/>
            </a:endParaRPr>
          </a:p>
          <a:p>
            <a:br>
              <a:rPr lang="en-US" dirty="0"/>
            </a:br>
            <a:endParaRPr lang="en-US" sz="1800">
              <a:latin typeface="Calibri"/>
            </a:endParaRPr>
          </a:p>
          <a:p>
            <a:endParaRPr lang="en-IN" sz="1800" dirty="0">
              <a:latin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99" name="Google Shape;499;p5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MCQ 4</a:t>
            </a:r>
            <a:endParaRPr lang="en-US" sz="24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335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5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  <a:ea typeface="Calibri"/>
                <a:sym typeface="Calibri"/>
              </a:rPr>
              <a:t>4</a:t>
            </a:r>
            <a:r>
              <a:rPr lang="en-US" sz="1800" i="0" u="none" strike="noStrike" cap="none" dirty="0">
                <a:latin typeface="Calibri"/>
                <a:ea typeface="Calibri"/>
                <a:sym typeface="Calibri"/>
              </a:rPr>
              <a:t>.</a:t>
            </a:r>
            <a:r>
              <a:rPr lang="en-US" sz="1800" dirty="0">
                <a:latin typeface="Calibri"/>
                <a:ea typeface="Calibri"/>
                <a:sym typeface="Calibri"/>
              </a:rPr>
              <a:t> Static </a:t>
            </a:r>
            <a:r>
              <a:rPr lang="en-US" sz="1800" dirty="0">
                <a:latin typeface="Calibri"/>
              </a:rPr>
              <a:t>variable</a:t>
            </a:r>
            <a:r>
              <a:rPr lang="en-US" sz="1800" dirty="0">
                <a:latin typeface="Calibri"/>
                <a:sym typeface="Calibri"/>
              </a:rPr>
              <a:t> declared</a:t>
            </a:r>
            <a:r>
              <a:rPr lang="en-US" sz="1800" dirty="0">
                <a:latin typeface="Calibri"/>
              </a:rPr>
              <a:t> </a:t>
            </a:r>
            <a:r>
              <a:rPr lang="en-US" sz="1800" dirty="0">
                <a:latin typeface="Calibri"/>
                <a:sym typeface="Calibri"/>
              </a:rPr>
              <a:t>in a class </a:t>
            </a:r>
            <a:r>
              <a:rPr lang="en-US" sz="1800" dirty="0">
                <a:latin typeface="Calibri"/>
              </a:rPr>
              <a:t>are also called_________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a. instance variable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b. named constant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c. global variable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b="1" dirty="0">
                <a:solidFill>
                  <a:srgbClr val="FF0000"/>
                </a:solidFill>
                <a:latin typeface="Calibri"/>
              </a:rPr>
              <a:t>d. class variable</a:t>
            </a:r>
          </a:p>
          <a:p>
            <a:endParaRPr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r>
              <a:rPr lang="en-US" sz="1800" b="1" dirty="0">
                <a:solidFill>
                  <a:srgbClr val="FF0000"/>
                </a:solidFill>
                <a:latin typeface="Calibri"/>
              </a:rPr>
              <a:t>ANSWER: d. class variable</a:t>
            </a:r>
          </a:p>
          <a:p>
            <a:br>
              <a:rPr lang="en-US" dirty="0"/>
            </a:br>
            <a:endParaRPr lang="en-US" sz="1800" dirty="0">
              <a:latin typeface="Calibri"/>
            </a:endParaRPr>
          </a:p>
          <a:p>
            <a:br>
              <a:rPr lang="en-US" dirty="0"/>
            </a:br>
            <a:endParaRPr lang="en-US" sz="1800">
              <a:latin typeface="Calibri"/>
            </a:endParaRPr>
          </a:p>
          <a:p>
            <a:br>
              <a:rPr lang="en-US" dirty="0"/>
            </a:br>
            <a:endParaRPr lang="en-US" sz="1800">
              <a:latin typeface="Calibri"/>
            </a:endParaRPr>
          </a:p>
          <a:p>
            <a:br>
              <a:rPr lang="en-US" dirty="0"/>
            </a:br>
            <a:endParaRPr lang="en-US" sz="1800">
              <a:latin typeface="Calibri"/>
            </a:endParaRPr>
          </a:p>
          <a:p>
            <a:endParaRPr lang="en-IN" sz="1800" dirty="0">
              <a:latin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99" name="Google Shape;499;p5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Solution</a:t>
            </a:r>
            <a:endParaRPr lang="en-US" sz="24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05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Today we are going to cover -</a:t>
            </a:r>
            <a:endParaRPr/>
          </a:p>
          <a:p>
            <a:pPr marL="457200" indent="-381000">
              <a:lnSpc>
                <a:spcPct val="200000"/>
              </a:lnSpc>
              <a:buSzPts val="2400"/>
              <a:buFont typeface="Calibri"/>
              <a:buChar char="●"/>
            </a:pPr>
            <a:r>
              <a:rPr lang="en-US" sz="2000" dirty="0">
                <a:latin typeface="Calibri"/>
                <a:cs typeface="Calibri"/>
              </a:rPr>
              <a:t>Static Data members</a:t>
            </a:r>
          </a:p>
          <a:p>
            <a:pPr marL="457200" indent="-381000">
              <a:lnSpc>
                <a:spcPct val="200000"/>
              </a:lnSpc>
              <a:buSzPts val="24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</a:rPr>
              <a:t>Static member functions</a:t>
            </a:r>
            <a:endParaRPr lang="en-US"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457200" indent="-381000">
              <a:lnSpc>
                <a:spcPct val="200000"/>
              </a:lnSpc>
              <a:buSzPts val="24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</a:rPr>
              <a:t>MCQ Questions</a:t>
            </a:r>
            <a:endParaRPr lang="en-US"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457200" indent="-381000">
              <a:lnSpc>
                <a:spcPct val="200000"/>
              </a:lnSpc>
              <a:buSzPts val="2400"/>
              <a:buFont typeface="Calibri"/>
              <a:buChar char="●"/>
            </a:pPr>
            <a:endParaRPr lang="en-US" sz="2000" dirty="0">
              <a:latin typeface="Calibri"/>
              <a:ea typeface="Calibri"/>
              <a:cs typeface="Calibri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148856" y="14350"/>
            <a:ext cx="3280144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sz="3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5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  <a:ea typeface="Calibri"/>
                <a:sym typeface="Calibri"/>
              </a:rPr>
              <a:t>5</a:t>
            </a:r>
            <a:r>
              <a:rPr lang="en-US" sz="1800" i="0" u="none" strike="noStrike" cap="none" dirty="0">
                <a:latin typeface="Calibri"/>
                <a:ea typeface="Calibri"/>
                <a:sym typeface="Calibri"/>
              </a:rPr>
              <a:t>.</a:t>
            </a:r>
            <a:r>
              <a:rPr lang="en-US" sz="1800" dirty="0">
                <a:latin typeface="Calibri"/>
                <a:ea typeface="Calibri"/>
                <a:sym typeface="Calibri"/>
              </a:rPr>
              <a:t> We can initialize a value of static </a:t>
            </a:r>
            <a:r>
              <a:rPr lang="en-US" sz="1800" dirty="0">
                <a:latin typeface="Calibri"/>
              </a:rPr>
              <a:t>variable</a:t>
            </a:r>
            <a:r>
              <a:rPr lang="en-US" sz="1800" dirty="0">
                <a:latin typeface="Calibri"/>
                <a:sym typeface="Calibri"/>
              </a:rPr>
              <a:t> of a class </a:t>
            </a:r>
            <a:r>
              <a:rPr lang="en-US" sz="1800" dirty="0">
                <a:latin typeface="Calibri"/>
              </a:rPr>
              <a:t>only when its object is created. No other initialization is permitted.</a:t>
            </a: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a. True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b. False</a:t>
            </a:r>
          </a:p>
          <a:p>
            <a:endParaRPr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br>
              <a:rPr lang="en-US" dirty="0"/>
            </a:br>
            <a:endParaRPr lang="en-US" sz="1800" dirty="0">
              <a:latin typeface="Calibri"/>
            </a:endParaRPr>
          </a:p>
          <a:p>
            <a:br>
              <a:rPr lang="en-US" dirty="0"/>
            </a:br>
            <a:endParaRPr lang="en-US" sz="1800">
              <a:latin typeface="Calibri"/>
            </a:endParaRPr>
          </a:p>
          <a:p>
            <a:br>
              <a:rPr lang="en-US" dirty="0"/>
            </a:br>
            <a:endParaRPr lang="en-US" sz="1800">
              <a:latin typeface="Calibri"/>
            </a:endParaRPr>
          </a:p>
          <a:p>
            <a:br>
              <a:rPr lang="en-US" dirty="0"/>
            </a:br>
            <a:endParaRPr lang="en-US" sz="1800">
              <a:latin typeface="Calibri"/>
            </a:endParaRPr>
          </a:p>
          <a:p>
            <a:br>
              <a:rPr lang="en-US" dirty="0"/>
            </a:br>
            <a:endParaRPr lang="en-US" sz="1800">
              <a:latin typeface="Calibri"/>
            </a:endParaRPr>
          </a:p>
          <a:p>
            <a:endParaRPr lang="en-IN" sz="1800" dirty="0">
              <a:latin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99" name="Google Shape;499;p5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MCQ 5</a:t>
            </a:r>
            <a:endParaRPr lang="en-US" sz="24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7496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5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  <a:ea typeface="Calibri"/>
                <a:sym typeface="Calibri"/>
              </a:rPr>
              <a:t>5</a:t>
            </a:r>
            <a:r>
              <a:rPr lang="en-US" sz="1800" i="0" u="none" strike="noStrike" cap="none" dirty="0">
                <a:latin typeface="Calibri"/>
                <a:ea typeface="Calibri"/>
                <a:sym typeface="Calibri"/>
              </a:rPr>
              <a:t>.</a:t>
            </a:r>
            <a:r>
              <a:rPr lang="en-US" sz="1800" dirty="0">
                <a:latin typeface="Calibri"/>
                <a:ea typeface="Calibri"/>
                <a:sym typeface="Calibri"/>
              </a:rPr>
              <a:t> We can initialize a value of static </a:t>
            </a:r>
            <a:r>
              <a:rPr lang="en-US" sz="1800" dirty="0">
                <a:latin typeface="Calibri"/>
              </a:rPr>
              <a:t>variable</a:t>
            </a:r>
            <a:r>
              <a:rPr lang="en-US" sz="1800" dirty="0">
                <a:latin typeface="Calibri"/>
                <a:sym typeface="Calibri"/>
              </a:rPr>
              <a:t> of a class </a:t>
            </a:r>
            <a:r>
              <a:rPr lang="en-US" sz="1800" dirty="0">
                <a:latin typeface="Calibri"/>
              </a:rPr>
              <a:t>only when its object is created. No other initialization is permitted.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a. True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b="1" dirty="0">
                <a:solidFill>
                  <a:srgbClr val="FF0000"/>
                </a:solidFill>
                <a:latin typeface="Calibri"/>
              </a:rPr>
              <a:t>b. False</a:t>
            </a:r>
          </a:p>
          <a:p>
            <a:endParaRPr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b="1" dirty="0">
                <a:solidFill>
                  <a:srgbClr val="FF0000"/>
                </a:solidFill>
                <a:latin typeface="Calibri"/>
              </a:rPr>
              <a:t>ANSWER: b. False</a:t>
            </a:r>
          </a:p>
          <a:p>
            <a:r>
              <a:rPr lang="en-US" sz="1800" b="1" dirty="0">
                <a:solidFill>
                  <a:srgbClr val="FF0000"/>
                </a:solidFill>
                <a:latin typeface="Calibri"/>
              </a:rPr>
              <a:t>Explanation: It is not mandatory that static variable must be initialized only after first class object is created.</a:t>
            </a:r>
          </a:p>
          <a:p>
            <a:br>
              <a:rPr lang="en-US" dirty="0"/>
            </a:br>
            <a:endParaRPr lang="en-US" sz="1800" dirty="0">
              <a:latin typeface="Calibri"/>
            </a:endParaRPr>
          </a:p>
          <a:p>
            <a:br>
              <a:rPr lang="en-US" dirty="0"/>
            </a:br>
            <a:endParaRPr lang="en-US" sz="1800">
              <a:latin typeface="Calibri"/>
            </a:endParaRPr>
          </a:p>
          <a:p>
            <a:br>
              <a:rPr lang="en-US" dirty="0"/>
            </a:br>
            <a:endParaRPr lang="en-US" sz="1800">
              <a:latin typeface="Calibri"/>
            </a:endParaRPr>
          </a:p>
          <a:p>
            <a:br>
              <a:rPr lang="en-US" dirty="0"/>
            </a:br>
            <a:endParaRPr lang="en-US" sz="1800">
              <a:latin typeface="Calibri"/>
            </a:endParaRPr>
          </a:p>
          <a:p>
            <a:br>
              <a:rPr lang="en-US" dirty="0"/>
            </a:br>
            <a:endParaRPr lang="en-US" sz="1800">
              <a:latin typeface="Calibri"/>
            </a:endParaRPr>
          </a:p>
          <a:p>
            <a:endParaRPr lang="en-IN" sz="1800" dirty="0">
              <a:latin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99" name="Google Shape;499;p5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Solution</a:t>
            </a:r>
            <a:endParaRPr lang="en-US" sz="24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6193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0"/>
          <p:cNvSpPr/>
          <p:nvPr/>
        </p:nvSpPr>
        <p:spPr>
          <a:xfrm>
            <a:off x="0" y="21266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60"/>
          <p:cNvSpPr txBox="1"/>
          <p:nvPr/>
        </p:nvSpPr>
        <p:spPr>
          <a:xfrm>
            <a:off x="94468" y="811499"/>
            <a:ext cx="8952289" cy="423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2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2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Any Questions??</a:t>
            </a:r>
            <a:endParaRPr/>
          </a:p>
        </p:txBody>
      </p:sp>
      <p:sp>
        <p:nvSpPr>
          <p:cNvPr id="506" name="Google Shape;506;p60"/>
          <p:cNvSpPr txBox="1"/>
          <p:nvPr/>
        </p:nvSpPr>
        <p:spPr>
          <a:xfrm>
            <a:off x="340079" y="138448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QNA Time</a:t>
            </a:r>
            <a:endParaRPr/>
          </a:p>
        </p:txBody>
      </p:sp>
      <p:sp>
        <p:nvSpPr>
          <p:cNvPr id="507" name="Google Shape;507;p6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0"/>
          <p:cNvSpPr txBox="1"/>
          <p:nvPr/>
        </p:nvSpPr>
        <p:spPr>
          <a:xfrm>
            <a:off x="2349796" y="1275909"/>
            <a:ext cx="443209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Any Questions ??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1"/>
          <p:cNvSpPr txBox="1">
            <a:spLocks noGrp="1"/>
          </p:cNvSpPr>
          <p:nvPr>
            <p:ph type="title"/>
          </p:nvPr>
        </p:nvSpPr>
        <p:spPr>
          <a:xfrm>
            <a:off x="662435" y="2001171"/>
            <a:ext cx="78192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Thank You!</a:t>
            </a:r>
            <a:endParaRPr/>
          </a:p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61"/>
          <p:cNvSpPr txBox="1"/>
          <p:nvPr/>
        </p:nvSpPr>
        <p:spPr>
          <a:xfrm>
            <a:off x="1754372" y="3625702"/>
            <a:ext cx="598613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 you guys in next class.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2137144" y="2072376"/>
            <a:ext cx="4603898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Get Started-</a:t>
            </a:r>
            <a:endParaRPr sz="3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Static Data Members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1012362"/>
            <a:ext cx="8952289" cy="3991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A data member of a class can be qualified as static. The properties of a static member variable are similar to that of Cs static variable. A static data member has certain special characteristics</a:t>
            </a:r>
            <a:r>
              <a:rPr lang="en-US" sz="1800" i="0" u="none" strike="noStrike" cap="none" dirty="0">
                <a:latin typeface="Calibri"/>
                <a:ea typeface="Arial"/>
                <a:cs typeface="Arial"/>
                <a:sym typeface="Arial"/>
              </a:rPr>
              <a:t>.</a:t>
            </a:r>
            <a:r>
              <a:rPr lang="en-US" sz="1800" dirty="0">
                <a:latin typeface="Calibri"/>
              </a:rPr>
              <a:t> 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They are:-</a:t>
            </a:r>
          </a:p>
          <a:p>
            <a:endParaRPr lang="en-US" sz="1800" dirty="0">
              <a:latin typeface="Calibri"/>
            </a:endParaRPr>
          </a:p>
          <a:p>
            <a:pPr marL="285750" indent="-285750">
              <a:buChar char="•"/>
            </a:pPr>
            <a:r>
              <a:rPr lang="en-US" sz="1800" dirty="0">
                <a:latin typeface="Calibri"/>
              </a:rPr>
              <a:t>It </a:t>
            </a:r>
            <a:r>
              <a:rPr lang="en-US" sz="1800" i="0" u="none" strike="noStrike" cap="none" dirty="0">
                <a:latin typeface="Calibri"/>
                <a:ea typeface="Arial"/>
                <a:cs typeface="Arial"/>
                <a:sym typeface="Arial"/>
              </a:rPr>
              <a:t>is </a:t>
            </a:r>
            <a:r>
              <a:rPr lang="en-US" sz="1800" dirty="0">
                <a:latin typeface="Calibri"/>
              </a:rPr>
              <a:t>initialized to zero when the first object </a:t>
            </a:r>
            <a:r>
              <a:rPr lang="en-US" sz="1800" i="0" u="none" strike="noStrike" cap="none" dirty="0">
                <a:latin typeface="Calibri"/>
                <a:ea typeface="Arial"/>
                <a:cs typeface="Arial"/>
                <a:sym typeface="Arial"/>
              </a:rPr>
              <a:t>of </a:t>
            </a:r>
            <a:r>
              <a:rPr lang="en-US" sz="1800" dirty="0">
                <a:latin typeface="Calibri"/>
              </a:rPr>
              <a:t>its class is created. No other initialization is permitted.</a:t>
            </a:r>
            <a:endParaRPr sz="1800" dirty="0">
              <a:latin typeface="Calibri"/>
            </a:endParaRPr>
          </a:p>
          <a:p>
            <a:pPr marL="285750" indent="-285750">
              <a:buFont typeface="Arial"/>
              <a:buChar char="•"/>
            </a:pPr>
            <a:endParaRPr lang="en-US" sz="1800" dirty="0">
              <a:latin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latin typeface="Calibri"/>
              </a:rPr>
              <a:t>Only one copy of that member is created for the entire class and is shared by all the objects of that class, no matter how many objects are created.</a:t>
            </a:r>
            <a:endParaRPr sz="1800" dirty="0">
              <a:latin typeface="Calibri"/>
            </a:endParaRPr>
          </a:p>
          <a:p>
            <a:pPr marL="285750" indent="-285750">
              <a:buFont typeface="Arial"/>
              <a:buChar char="•"/>
            </a:pPr>
            <a:endParaRPr lang="en-US" sz="1800" dirty="0">
              <a:latin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latin typeface="Calibri"/>
              </a:rPr>
              <a:t>It is visible only within the class, but its lifetime is the entire program.</a:t>
            </a:r>
            <a:endParaRPr sz="1800" dirty="0">
              <a:latin typeface="Calibri"/>
            </a:endParaRPr>
          </a:p>
          <a:p>
            <a:br>
              <a:rPr lang="en-US" dirty="0"/>
            </a:b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 </a:t>
            </a:r>
            <a:endParaRPr dirty="0"/>
          </a:p>
          <a:p>
            <a:pPr marL="1143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0" i="0" u="none" strike="noStrike" cap="none" dirty="0">
                <a:latin typeface="Calibri"/>
                <a:ea typeface="Calibri"/>
                <a:cs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0" i="0" u="none" strike="noStrike" cap="none" dirty="0">
                <a:latin typeface="Calibri"/>
                <a:ea typeface="Calibri"/>
                <a:cs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Static Data Members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94468" y="1012362"/>
            <a:ext cx="8952289" cy="356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A static variable is normally used to maintain value common to the entire class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alibri"/>
                <a:ea typeface="Arial"/>
                <a:cs typeface="Arial"/>
                <a:sym typeface="Arial"/>
              </a:rPr>
              <a:t>. </a:t>
            </a:r>
            <a:r>
              <a:rPr lang="en-US" sz="1800" dirty="0">
                <a:latin typeface="Calibri"/>
              </a:rPr>
              <a:t>For </a:t>
            </a:r>
            <a:r>
              <a:rPr lang="en-US" sz="1800" dirty="0" err="1">
                <a:latin typeface="Calibri"/>
              </a:rPr>
              <a:t>e.g</a:t>
            </a:r>
            <a:r>
              <a:rPr lang="en-US" sz="1800" dirty="0">
                <a:latin typeface="Calibri"/>
              </a:rPr>
              <a:t>, to hold the count 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alibri"/>
                <a:ea typeface="Arial"/>
                <a:cs typeface="Arial"/>
                <a:sym typeface="Arial"/>
              </a:rPr>
              <a:t>of </a:t>
            </a:r>
            <a:r>
              <a:rPr lang="en-US" sz="1800" dirty="0">
                <a:latin typeface="Calibri"/>
              </a:rPr>
              <a:t>objects created. Note that the type and scope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Arial"/>
                <a:cs typeface="Arial"/>
                <a:sym typeface="Arial"/>
              </a:rPr>
              <a:t>of </a:t>
            </a:r>
            <a:r>
              <a:rPr lang="en-US" sz="1800" dirty="0">
                <a:latin typeface="Calibri"/>
              </a:rPr>
              <a:t>each static member variable must be declared outside the class definition. This is necessary because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Arial"/>
                <a:cs typeface="Arial"/>
                <a:sym typeface="Arial"/>
              </a:rPr>
              <a:t>the </a:t>
            </a:r>
            <a:r>
              <a:rPr lang="en-US" sz="1800" dirty="0">
                <a:latin typeface="Calibri"/>
              </a:rPr>
              <a:t>static data members are stored separately rather than as a part of object</a:t>
            </a:r>
          </a:p>
          <a:p>
            <a:pPr marR="0" lvl="0" algn="l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Arial"/>
                <a:cs typeface="Arial"/>
                <a:sym typeface="Arial"/>
              </a:rPr>
              <a:t>          </a:t>
            </a:r>
            <a:endParaRPr sz="1800" dirty="0">
              <a:latin typeface="Calibri"/>
            </a:endParaRPr>
          </a:p>
          <a:p>
            <a:pPr marL="1143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0" i="0" u="none" strike="noStrike" cap="none" dirty="0">
                <a:latin typeface="Calibri"/>
                <a:ea typeface="Calibri"/>
                <a:cs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0" i="0" u="none" strike="noStrike" cap="none" dirty="0">
                <a:latin typeface="Calibri"/>
                <a:ea typeface="Calibri"/>
                <a:cs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#include &lt;</a:t>
            </a:r>
            <a:r>
              <a:rPr lang="en-US" sz="1800" dirty="0" err="1">
                <a:latin typeface="Calibri"/>
              </a:rPr>
              <a:t>iostream</a:t>
            </a:r>
            <a:r>
              <a:rPr lang="en-US" sz="1800" dirty="0">
                <a:latin typeface="Calibri"/>
              </a:rPr>
              <a:t>&gt;</a:t>
            </a:r>
          </a:p>
          <a:p>
            <a:pPr algn="just"/>
            <a:r>
              <a:rPr lang="en-US" sz="1800" dirty="0">
                <a:latin typeface="Calibri"/>
              </a:rPr>
              <a:t>using namespace </a:t>
            </a:r>
            <a:r>
              <a:rPr lang="en-US" sz="1800" dirty="0" err="1">
                <a:latin typeface="Calibri"/>
              </a:rPr>
              <a:t>std</a:t>
            </a:r>
            <a:r>
              <a:rPr lang="en-US" sz="1800" dirty="0">
                <a:latin typeface="Calibri"/>
              </a:rPr>
              <a:t>;</a:t>
            </a:r>
          </a:p>
          <a:p>
            <a:pPr algn="just"/>
            <a:r>
              <a:rPr lang="en-US" sz="1800" dirty="0">
                <a:latin typeface="Calibri"/>
              </a:rPr>
              <a:t>class Demo</a:t>
            </a:r>
          </a:p>
          <a:p>
            <a:pPr algn="just"/>
            <a:r>
              <a:rPr lang="en-US" sz="1800" dirty="0">
                <a:latin typeface="Calibri"/>
              </a:rPr>
              <a:t>{</a:t>
            </a:r>
          </a:p>
          <a:p>
            <a:pPr algn="just"/>
            <a:r>
              <a:rPr lang="en-US" sz="1800" dirty="0">
                <a:latin typeface="Calibri"/>
              </a:rPr>
              <a:t>public: </a:t>
            </a:r>
          </a:p>
          <a:p>
            <a:pPr algn="just"/>
            <a:r>
              <a:rPr lang="en-US" sz="1800" dirty="0">
                <a:latin typeface="Calibri"/>
              </a:rPr>
              <a:t>static </a:t>
            </a:r>
            <a:r>
              <a:rPr lang="en-US" sz="1800" dirty="0" err="1">
                <a:latin typeface="Calibri"/>
              </a:rPr>
              <a:t>int</a:t>
            </a:r>
            <a:r>
              <a:rPr lang="en-US" sz="1800" dirty="0">
                <a:latin typeface="Calibri"/>
              </a:rPr>
              <a:t> ABC;</a:t>
            </a:r>
          </a:p>
          <a:p>
            <a:pPr algn="just"/>
            <a:r>
              <a:rPr lang="en-US" sz="1800" dirty="0">
                <a:latin typeface="Calibri"/>
              </a:rPr>
              <a:t>};</a:t>
            </a:r>
          </a:p>
          <a:p>
            <a:pPr algn="just"/>
            <a:br>
              <a:rPr lang="en-US" dirty="0"/>
            </a:br>
            <a:endParaRPr lang="en-US" sz="1800" dirty="0">
              <a:latin typeface="Calibri"/>
            </a:endParaRPr>
          </a:p>
          <a:p>
            <a:pPr algn="just"/>
            <a:r>
              <a:rPr lang="en-US" sz="1800" i="1" dirty="0">
                <a:latin typeface="Calibri"/>
              </a:rPr>
              <a:t>//defining</a:t>
            </a:r>
            <a:endParaRPr lang="en-US" sz="1800" dirty="0">
              <a:latin typeface="Calibri"/>
            </a:endParaRPr>
          </a:p>
          <a:p>
            <a:pPr algn="just"/>
            <a:r>
              <a:rPr lang="en-US" sz="1800" dirty="0" err="1">
                <a:latin typeface="Calibri"/>
              </a:rPr>
              <a:t>int</a:t>
            </a:r>
            <a:r>
              <a:rPr lang="en-US" sz="1800" dirty="0">
                <a:latin typeface="Calibri"/>
              </a:rPr>
              <a:t> Demo :: ABC =10;</a:t>
            </a:r>
          </a:p>
          <a:p>
            <a:pPr algn="just"/>
            <a:br>
              <a:rPr lang="en-US" dirty="0"/>
            </a:br>
            <a:br>
              <a:rPr lang="en-US" dirty="0"/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>
              <a:buClr>
                <a:schemeClr val="dk1"/>
              </a:buClr>
              <a:buSzPts val="2800"/>
            </a:pPr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Static Data Members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8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endParaRPr lang="en-US" sz="2000" dirty="0">
              <a:latin typeface="Calibri"/>
              <a:cs typeface="Calibri"/>
            </a:endParaRPr>
          </a:p>
          <a:p>
            <a:pPr algn="just"/>
            <a:r>
              <a:rPr lang="en-US" sz="2000" dirty="0" err="1">
                <a:latin typeface="Calibri"/>
                <a:cs typeface="Calibri"/>
              </a:rPr>
              <a:t>int</a:t>
            </a:r>
            <a:r>
              <a:rPr lang="en-US" sz="2000" dirty="0">
                <a:latin typeface="Calibri"/>
                <a:cs typeface="Calibri"/>
              </a:rPr>
              <a:t> main()</a:t>
            </a:r>
            <a:endParaRPr lang="en-US" sz="2000" dirty="0"/>
          </a:p>
          <a:p>
            <a:pPr algn="just"/>
            <a:r>
              <a:rPr lang="en-US" sz="2000" dirty="0">
                <a:latin typeface="Calibri"/>
                <a:cs typeface="Calibri"/>
              </a:rPr>
              <a:t>{</a:t>
            </a:r>
            <a:endParaRPr lang="en-US" sz="2000" dirty="0"/>
          </a:p>
          <a:p>
            <a:pPr algn="just"/>
            <a:r>
              <a:rPr lang="en-US" sz="2000" dirty="0">
                <a:latin typeface="Calibri"/>
                <a:cs typeface="Calibri"/>
              </a:rPr>
              <a:t>  </a:t>
            </a:r>
            <a:endParaRPr lang="en-US" sz="2000" dirty="0"/>
          </a:p>
          <a:p>
            <a:pPr algn="just"/>
            <a:r>
              <a:rPr lang="en-US" sz="2000" dirty="0" err="1">
                <a:latin typeface="Calibri"/>
                <a:cs typeface="Calibri"/>
              </a:rPr>
              <a:t>cout</a:t>
            </a:r>
            <a:r>
              <a:rPr lang="en-US" sz="2000" dirty="0">
                <a:latin typeface="Calibri"/>
                <a:cs typeface="Calibri"/>
              </a:rPr>
              <a:t>&lt;&lt;"\</a:t>
            </a:r>
            <a:r>
              <a:rPr lang="en-US" sz="2000" dirty="0" err="1">
                <a:latin typeface="Calibri"/>
                <a:cs typeface="Calibri"/>
              </a:rPr>
              <a:t>nValue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b="0" i="0" u="none" strike="noStrike" cap="none" dirty="0">
                <a:latin typeface="Calibri"/>
                <a:cs typeface="Calibri"/>
                <a:sym typeface="Arial"/>
              </a:rPr>
              <a:t>of </a:t>
            </a:r>
            <a:r>
              <a:rPr lang="en-US" sz="2000" dirty="0">
                <a:latin typeface="Calibri"/>
                <a:cs typeface="Calibri"/>
              </a:rPr>
              <a:t>ABC: "&lt;&lt;Demo::ABC;</a:t>
            </a:r>
            <a:endParaRPr lang="en-US" sz="2000" dirty="0"/>
          </a:p>
          <a:p>
            <a:pPr algn="just"/>
            <a:r>
              <a:rPr lang="en-US" sz="2000" dirty="0">
                <a:latin typeface="Calibri"/>
                <a:cs typeface="Calibri"/>
              </a:rPr>
              <a:t>return 0;</a:t>
            </a:r>
            <a:endParaRPr lang="en-US" sz="2000" dirty="0"/>
          </a:p>
          <a:p>
            <a:pPr algn="just"/>
            <a:br>
              <a:rPr lang="en-US" sz="2000" dirty="0"/>
            </a:br>
            <a:endParaRPr lang="en-US" sz="2000" dirty="0"/>
          </a:p>
          <a:p>
            <a:pPr marR="0" algn="just">
              <a:spcAft>
                <a:spcPts val="0"/>
              </a:spcAft>
            </a:pPr>
            <a:r>
              <a:rPr lang="en-US" sz="2000" dirty="0">
                <a:latin typeface="Calibri"/>
                <a:cs typeface="Calibri"/>
              </a:rPr>
              <a:t>}</a:t>
            </a:r>
            <a:endParaRPr lang="en-US" sz="2000" dirty="0"/>
          </a:p>
          <a:p>
            <a:pPr algn="just">
              <a:lnSpc>
                <a:spcPct val="70000"/>
              </a:lnSpc>
              <a:spcBef>
                <a:spcPts val="700"/>
              </a:spcBef>
            </a:pPr>
            <a:br>
              <a:rPr lang="en-US" sz="2000" dirty="0"/>
            </a:br>
            <a:endParaRPr lang="en-US" sz="2000" b="0" i="0" u="none" strike="noStrike" cap="none" dirty="0">
              <a:latin typeface="Arial"/>
              <a:ea typeface="Arial"/>
              <a:cs typeface="Arial"/>
            </a:endParaRPr>
          </a:p>
          <a:p>
            <a:br>
              <a:rPr lang="en-US" sz="2000" dirty="0"/>
            </a:br>
            <a:endParaRPr lang="en-US" sz="2000" dirty="0"/>
          </a:p>
          <a:p>
            <a:pPr marR="0">
              <a:spcAft>
                <a:spcPts val="0"/>
              </a:spcAft>
            </a:pPr>
            <a:endParaRPr lang="en-US" sz="2000" dirty="0"/>
          </a:p>
          <a:p>
            <a:pPr>
              <a:lnSpc>
                <a:spcPct val="150000"/>
              </a:lnSpc>
            </a:pPr>
            <a:br>
              <a:rPr lang="en-US" sz="2000" dirty="0"/>
            </a:br>
            <a:endParaRPr lang="en-US" sz="2000" dirty="0"/>
          </a:p>
          <a:p>
            <a:pPr marR="0" algn="just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</a:pPr>
            <a:endParaRPr lang="en-US"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latin typeface="Arial"/>
                <a:ea typeface="Arial"/>
                <a:cs typeface="Arial"/>
              </a:rPr>
            </a:b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latin typeface="Calibri"/>
                <a:ea typeface="Calibri"/>
                <a:cs typeface="Calibri"/>
              </a:rPr>
            </a:b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8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Static Data Members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>
              <a:buClr>
                <a:schemeClr val="dk1"/>
              </a:buClr>
              <a:buSzPts val="2800"/>
            </a:pP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Static Member Function</a:t>
            </a:r>
            <a:endParaRPr lang="en-US" sz="28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26" name="Google Shape;126;p9"/>
          <p:cNvSpPr txBox="1"/>
          <p:nvPr/>
        </p:nvSpPr>
        <p:spPr>
          <a:xfrm>
            <a:off x="389700" y="729281"/>
            <a:ext cx="8229600" cy="4222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A static member function is a special member function</a:t>
            </a:r>
            <a:r>
              <a:rPr lang="en-US" sz="1800" b="0" i="0" u="none" strike="noStrike" cap="none">
                <a:latin typeface="Calibri"/>
                <a:ea typeface="Arial"/>
                <a:cs typeface="Arial"/>
                <a:sym typeface="Arial"/>
              </a:rPr>
              <a:t>, </a:t>
            </a:r>
            <a:r>
              <a:rPr lang="en-US" sz="1800">
                <a:latin typeface="Calibri"/>
              </a:rPr>
              <a:t>which is used to access only static data members</a:t>
            </a:r>
            <a:r>
              <a:rPr lang="en-US" sz="1800" b="0" i="0" u="none" strike="noStrike" cap="none">
                <a:latin typeface="Calibri"/>
                <a:ea typeface="Arial"/>
                <a:cs typeface="Arial"/>
                <a:sym typeface="Arial"/>
              </a:rPr>
              <a:t>, </a:t>
            </a:r>
            <a:r>
              <a:rPr lang="en-US" sz="1800">
                <a:latin typeface="Calibri"/>
              </a:rPr>
              <a:t>any other normal data member cannot be accessed through static member function</a:t>
            </a:r>
            <a:r>
              <a:rPr lang="en-US" sz="1800" b="0" i="0" u="none" strike="noStrike" cap="none">
                <a:latin typeface="Calibri"/>
                <a:ea typeface="Arial"/>
                <a:cs typeface="Arial"/>
                <a:sym typeface="Arial"/>
              </a:rPr>
              <a:t>. </a:t>
            </a:r>
            <a:r>
              <a:rPr lang="en-US" sz="1800">
                <a:latin typeface="Calibri"/>
              </a:rPr>
              <a:t>Just like static data member, static member function is also a class function; it is not associated with any class object</a:t>
            </a:r>
            <a:r>
              <a:rPr lang="en-US" sz="1800" b="0" i="0" u="none" strike="noStrike" cap="none">
                <a:latin typeface="Calibri"/>
                <a:ea typeface="Arial"/>
                <a:cs typeface="Arial"/>
                <a:sym typeface="Arial"/>
              </a:rPr>
              <a:t>.</a:t>
            </a:r>
            <a:endParaRPr lang="en-US"/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marL="269875" indent="-142875" algn="just">
              <a:lnSpc>
                <a:spcPct val="70000"/>
              </a:lnSpc>
            </a:pPr>
            <a:br>
              <a:rPr lang="en-US" dirty="0"/>
            </a:br>
            <a:endParaRPr lang="en-US" dirty="0"/>
          </a:p>
          <a:p>
            <a:pPr marL="636270" marR="0" lvl="1" indent="-244475" algn="just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0F6FC6"/>
              </a:buClr>
              <a:buSzPts val="1800"/>
              <a:buFont typeface="Noto Sans Symbols"/>
              <a:buChar char="⚫"/>
            </a:pP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>
              <a:buClr>
                <a:schemeClr val="dk1"/>
              </a:buClr>
              <a:buSzPts val="2800"/>
            </a:pP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Static Member Function</a:t>
            </a:r>
            <a:endParaRPr lang="en-US" sz="28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26" name="Google Shape;126;p9"/>
          <p:cNvSpPr txBox="1"/>
          <p:nvPr/>
        </p:nvSpPr>
        <p:spPr>
          <a:xfrm>
            <a:off x="389700" y="729281"/>
            <a:ext cx="8229600" cy="4222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We can access a static member function with class name, by using following syntax:</a:t>
            </a:r>
          </a:p>
          <a:p>
            <a:pPr algn="just"/>
            <a:br>
              <a:rPr lang="en-US" dirty="0"/>
            </a:br>
            <a:r>
              <a:rPr lang="en-US" sz="1800" dirty="0" err="1">
                <a:latin typeface="Calibri"/>
              </a:rPr>
              <a:t>class_name</a:t>
            </a:r>
            <a:r>
              <a:rPr lang="en-US" sz="1800" dirty="0">
                <a:latin typeface="Calibri"/>
              </a:rPr>
              <a:t>:: </a:t>
            </a:r>
            <a:r>
              <a:rPr lang="en-US" sz="1800" dirty="0" err="1">
                <a:latin typeface="Calibri"/>
              </a:rPr>
              <a:t>function_name</a:t>
            </a:r>
            <a:r>
              <a:rPr lang="en-US" sz="1800" dirty="0">
                <a:latin typeface="Calibri"/>
              </a:rPr>
              <a:t>(parameter);</a:t>
            </a:r>
            <a:endParaRPr lang="en-US" dirty="0">
              <a:latin typeface="Calibri"/>
            </a:endParaRPr>
          </a:p>
          <a:p>
            <a:pPr algn="just"/>
            <a:br>
              <a:rPr lang="en-US" dirty="0"/>
            </a:br>
            <a:endParaRPr lang="en-US" dirty="0"/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marL="269875" indent="-142875" algn="just">
              <a:lnSpc>
                <a:spcPct val="70000"/>
              </a:lnSpc>
            </a:pPr>
            <a:br>
              <a:rPr lang="en-US" dirty="0"/>
            </a:br>
            <a:endParaRPr lang="en-US" dirty="0"/>
          </a:p>
          <a:p>
            <a:pPr marL="636270" marR="0" lvl="1" indent="-244475" algn="just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0F6FC6"/>
              </a:buClr>
              <a:buSzPts val="1800"/>
              <a:buFont typeface="Noto Sans Symbols"/>
              <a:buChar char="⚫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113068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1023</Words>
  <Application>Microsoft Office PowerPoint</Application>
  <PresentationFormat>On-screen Show (16:9)</PresentationFormat>
  <Paragraphs>360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Trebuchet MS</vt:lpstr>
      <vt:lpstr>Calibri</vt:lpstr>
      <vt:lpstr>Noto Sans Symbols</vt:lpstr>
      <vt:lpstr>Arial</vt:lpstr>
      <vt:lpstr>Simple Light</vt:lpstr>
      <vt:lpstr>PowerPoint Presentation</vt:lpstr>
      <vt:lpstr>PowerPoint Presentation</vt:lpstr>
      <vt:lpstr>PowerPoint Presentation</vt:lpstr>
      <vt:lpstr>Static Data Members</vt:lpstr>
      <vt:lpstr>Static Data Members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Roopshree Udaiwal</cp:lastModifiedBy>
  <cp:revision>173</cp:revision>
  <dcterms:modified xsi:type="dcterms:W3CDTF">2021-03-15T09:08:17Z</dcterms:modified>
</cp:coreProperties>
</file>