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2"/>
  </p:notesMasterIdLst>
  <p:sldIdLst>
    <p:sldId id="256" r:id="rId2"/>
    <p:sldId id="257" r:id="rId3"/>
    <p:sldId id="258" r:id="rId4"/>
    <p:sldId id="259" r:id="rId5"/>
    <p:sldId id="260"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261" r:id="rId20"/>
    <p:sldId id="309" r:id="rId21"/>
    <p:sldId id="262" r:id="rId22"/>
    <p:sldId id="310" r:id="rId23"/>
    <p:sldId id="311" r:id="rId24"/>
    <p:sldId id="312" r:id="rId25"/>
    <p:sldId id="313" r:id="rId26"/>
    <p:sldId id="314" r:id="rId27"/>
    <p:sldId id="315" r:id="rId28"/>
    <p:sldId id="263" r:id="rId29"/>
    <p:sldId id="316" r:id="rId30"/>
    <p:sldId id="317" r:id="rId31"/>
    <p:sldId id="318" r:id="rId32"/>
    <p:sldId id="319" r:id="rId33"/>
    <p:sldId id="320" r:id="rId34"/>
    <p:sldId id="264" r:id="rId35"/>
    <p:sldId id="323" r:id="rId36"/>
    <p:sldId id="324" r:id="rId37"/>
    <p:sldId id="321" r:id="rId38"/>
    <p:sldId id="322" r:id="rId39"/>
    <p:sldId id="294"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pshree Udaiwal" userId="59aa14db4ed2b7d1" providerId="LiveId" clId="{1FEC815E-56A2-4869-9F18-65014C079822}"/>
    <pc:docChg chg="modSld">
      <pc:chgData name="Roopshree Udaiwal" userId="59aa14db4ed2b7d1" providerId="LiveId" clId="{1FEC815E-56A2-4869-9F18-65014C079822}" dt="2021-03-15T10:04:00.881" v="1" actId="1036"/>
      <pc:docMkLst>
        <pc:docMk/>
      </pc:docMkLst>
      <pc:sldChg chg="modSp mod">
        <pc:chgData name="Roopshree Udaiwal" userId="59aa14db4ed2b7d1" providerId="LiveId" clId="{1FEC815E-56A2-4869-9F18-65014C079822}" dt="2021-03-15T10:04:00.881" v="1" actId="1036"/>
        <pc:sldMkLst>
          <pc:docMk/>
          <pc:sldMk cId="464049961" sldId="297"/>
        </pc:sldMkLst>
        <pc:spChg chg="mod">
          <ac:chgData name="Roopshree Udaiwal" userId="59aa14db4ed2b7d1" providerId="LiveId" clId="{1FEC815E-56A2-4869-9F18-65014C079822}" dt="2021-03-15T10:04:00.881" v="1" actId="1036"/>
          <ac:spMkLst>
            <pc:docMk/>
            <pc:sldMk cId="464049961" sldId="297"/>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394267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612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1127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1145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8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887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573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9479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1462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3123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4286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613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7538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0202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3698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7052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730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109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032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923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35755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911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1600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29834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6726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61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711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84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282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492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85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dirty="0"/>
              <a:t>Practical Lecture 2: </a:t>
            </a:r>
            <a:r>
              <a:rPr lang="en-US" sz="2000" dirty="0"/>
              <a:t>Function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a:latin typeface="Calibri"/>
              </a:rPr>
              <a:t>Similar to friend class, this function can access the private and protected members of another class. A global function can also be declared as friend as shown in the example below:</a:t>
            </a:r>
            <a:endParaRPr lang="en-US">
              <a:latin typeface="Calibri"/>
            </a:endParaRPr>
          </a:p>
          <a:p>
            <a:br>
              <a:rPr lang="en-US" dirty="0"/>
            </a:br>
            <a:r>
              <a:rPr lang="en-US" sz="1800">
                <a:latin typeface="Calibri"/>
              </a:rPr>
              <a:t>#include &lt;iostream&gt;</a:t>
            </a:r>
          </a:p>
          <a:p>
            <a:r>
              <a:rPr lang="en-US" sz="1800">
                <a:latin typeface="Calibri"/>
              </a:rPr>
              <a:t>using namespace std;</a:t>
            </a:r>
          </a:p>
          <a:p>
            <a:r>
              <a:rPr lang="en-US" sz="1800">
                <a:latin typeface="Calibri"/>
              </a:rPr>
              <a:t>class XYZ {</a:t>
            </a:r>
          </a:p>
          <a:p>
            <a:r>
              <a:rPr lang="en-US" sz="1800">
                <a:latin typeface="Calibri"/>
              </a:rPr>
              <a:t>private:</a:t>
            </a:r>
          </a:p>
          <a:p>
            <a:r>
              <a:rPr lang="en-US" sz="1800">
                <a:latin typeface="Calibri"/>
              </a:rPr>
              <a:t>   int num=100;</a:t>
            </a:r>
          </a:p>
          <a:p>
            <a:r>
              <a:rPr lang="en-US" sz="1800">
                <a:latin typeface="Calibri"/>
              </a:rPr>
              <a:t>   char ch='Z';</a:t>
            </a:r>
          </a:p>
          <a:p>
            <a:r>
              <a:rPr lang="en-US" sz="1800">
                <a:latin typeface="Calibri"/>
              </a:rPr>
              <a:t>public:</a:t>
            </a:r>
          </a:p>
          <a:p>
            <a:r>
              <a:rPr lang="en-US" sz="1800">
                <a:latin typeface="Calibri"/>
              </a:rPr>
              <a:t>   friend void disp(XYZ obj);</a:t>
            </a:r>
          </a:p>
          <a:p>
            <a:r>
              <a:rPr lang="en-US" sz="1800">
                <a:latin typeface="Calibri"/>
              </a:rPr>
              <a:t>};</a:t>
            </a:r>
          </a:p>
          <a:p>
            <a:br>
              <a:rPr lang="en-US" dirty="0"/>
            </a:br>
            <a:endParaRPr lang="en-US" dirty="0"/>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Function </a:t>
            </a:r>
            <a:endParaRPr lang="en-US" sz="2400">
              <a:solidFill>
                <a:schemeClr val="bg1"/>
              </a:solidFill>
              <a:latin typeface="Calibri"/>
            </a:endParaRPr>
          </a:p>
        </p:txBody>
      </p:sp>
    </p:spTree>
    <p:extLst>
      <p:ext uri="{BB962C8B-B14F-4D97-AF65-F5344CB8AC3E}">
        <p14:creationId xmlns:p14="http://schemas.microsoft.com/office/powerpoint/2010/main" val="141500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//Global Function</a:t>
            </a:r>
            <a:endParaRPr lang="en-US" sz="1800"/>
          </a:p>
          <a:p>
            <a:r>
              <a:rPr lang="en-US" sz="1800">
                <a:latin typeface="Calibri"/>
                <a:cs typeface="Calibri"/>
              </a:rPr>
              <a:t>void disp(XYZ obj){</a:t>
            </a:r>
            <a:endParaRPr lang="en-US" sz="1800"/>
          </a:p>
          <a:p>
            <a:r>
              <a:rPr lang="en-US" sz="1800">
                <a:latin typeface="Calibri"/>
                <a:cs typeface="Calibri"/>
              </a:rPr>
              <a:t>   cout&lt;&lt;obj.num&lt;&lt;endl; </a:t>
            </a:r>
            <a:endParaRPr lang="en-US" sz="1800"/>
          </a:p>
          <a:p>
            <a:r>
              <a:rPr lang="en-US" sz="1800">
                <a:latin typeface="Calibri"/>
                <a:cs typeface="Calibri"/>
              </a:rPr>
              <a:t>   cout&lt;&lt;obj.ch&lt;&lt;endl;</a:t>
            </a:r>
            <a:endParaRPr lang="en-US" sz="1800"/>
          </a:p>
          <a:p>
            <a:endParaRPr lang="en-US" sz="1800" dirty="0">
              <a:latin typeface="Calibri"/>
            </a:endParaRPr>
          </a:p>
          <a:p>
            <a:r>
              <a:rPr lang="en-US" sz="1800">
                <a:latin typeface="Calibri"/>
              </a:rPr>
              <a:t>}</a:t>
            </a:r>
          </a:p>
          <a:p>
            <a:r>
              <a:rPr lang="en-US" sz="1800">
                <a:latin typeface="Calibri"/>
              </a:rPr>
              <a:t>int main() {</a:t>
            </a:r>
          </a:p>
          <a:p>
            <a:r>
              <a:rPr lang="en-US" sz="1800">
                <a:latin typeface="Calibri"/>
              </a:rPr>
              <a:t>   XYZ obj;</a:t>
            </a:r>
          </a:p>
          <a:p>
            <a:r>
              <a:rPr lang="en-US" sz="1800">
                <a:latin typeface="Calibri"/>
              </a:rPr>
              <a:t>   disp(obj);</a:t>
            </a:r>
          </a:p>
          <a:p>
            <a:r>
              <a:rPr lang="en-US" sz="1800">
                <a:latin typeface="Calibri"/>
              </a:rPr>
              <a:t>   return 0;</a:t>
            </a:r>
          </a:p>
          <a:p>
            <a:r>
              <a:rPr lang="en-US" sz="1800">
                <a:latin typeface="Calibri"/>
              </a:rPr>
              <a:t>}</a:t>
            </a:r>
          </a:p>
          <a:p>
            <a:r>
              <a:rPr lang="en-US" b="1"/>
              <a:t>Output:-</a:t>
            </a:r>
            <a:endParaRPr lang="en-US" b="1" dirty="0"/>
          </a:p>
          <a:p>
            <a:endParaRPr lang="en-US" b="1" dirty="0"/>
          </a:p>
          <a:p>
            <a:r>
              <a:rPr lang="en-US" sz="1800">
                <a:latin typeface="Calibri"/>
              </a:rPr>
              <a:t>100</a:t>
            </a:r>
          </a:p>
          <a:p>
            <a:r>
              <a:rPr lang="en-US" sz="1800">
                <a:latin typeface="Calibri"/>
              </a:rPr>
              <a:t>Z</a:t>
            </a:r>
          </a:p>
          <a:p>
            <a:br>
              <a:rPr lang="en-US" dirty="0"/>
            </a:br>
            <a:br>
              <a:rPr lang="en-US" dirty="0"/>
            </a:br>
            <a:endParaRPr lang="en-US"/>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Function </a:t>
            </a:r>
            <a:endParaRPr lang="en-US" sz="2400">
              <a:solidFill>
                <a:schemeClr val="bg1"/>
              </a:solidFill>
              <a:latin typeface="Calibri"/>
            </a:endParaRPr>
          </a:p>
        </p:txBody>
      </p:sp>
    </p:spTree>
    <p:extLst>
      <p:ext uri="{BB962C8B-B14F-4D97-AF65-F5344CB8AC3E}">
        <p14:creationId xmlns:p14="http://schemas.microsoft.com/office/powerpoint/2010/main" val="2100090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a:latin typeface="Calibri"/>
              </a:rPr>
              <a:t>To understand the importance of each type of call and their difference, we must know, what the actual and formal parameters are:</a:t>
            </a:r>
          </a:p>
          <a:p>
            <a:endParaRPr lang="en-US" sz="1800" dirty="0">
              <a:latin typeface="Calibri"/>
            </a:endParaRPr>
          </a:p>
          <a:p>
            <a:r>
              <a:rPr lang="en-US" sz="1800" b="1">
                <a:latin typeface="Calibri"/>
              </a:rPr>
              <a:t>Actual Parameters </a:t>
            </a:r>
            <a:r>
              <a:rPr lang="en-US" sz="1800">
                <a:latin typeface="Calibri"/>
              </a:rPr>
              <a:t>are the parameters that appear in the function call statement.</a:t>
            </a:r>
          </a:p>
          <a:p>
            <a:endParaRPr lang="en-US" sz="1800" dirty="0">
              <a:latin typeface="Calibri"/>
            </a:endParaRPr>
          </a:p>
          <a:p>
            <a:r>
              <a:rPr lang="en-US" sz="1800" b="1">
                <a:latin typeface="Calibri"/>
              </a:rPr>
              <a:t>Formal Parameters </a:t>
            </a:r>
            <a:r>
              <a:rPr lang="en-US" sz="1800">
                <a:latin typeface="Calibri"/>
              </a:rPr>
              <a:t>are the parameters that appear in the declaration of the function which has been called.</a:t>
            </a:r>
            <a:endParaRPr lang="en-US">
              <a:latin typeface="Calibri"/>
            </a:endParaRPr>
          </a:p>
          <a:p>
            <a:br>
              <a:rPr lang="en-US" dirty="0"/>
            </a:br>
            <a:endParaRPr lang="en-US" dirty="0"/>
          </a:p>
          <a:p>
            <a:br>
              <a:rPr lang="en-US" dirty="0"/>
            </a:br>
            <a:br>
              <a:rPr lang="en-US" dirty="0"/>
            </a:br>
            <a:endParaRPr lang="en-US"/>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 Call by reference and Call by address.</a:t>
            </a:r>
          </a:p>
        </p:txBody>
      </p:sp>
    </p:spTree>
    <p:extLst>
      <p:ext uri="{BB962C8B-B14F-4D97-AF65-F5344CB8AC3E}">
        <p14:creationId xmlns:p14="http://schemas.microsoft.com/office/powerpoint/2010/main" val="227326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br>
              <a:rPr lang="en-US" dirty="0"/>
            </a:br>
            <a:endParaRPr lang="en-US" dirty="0"/>
          </a:p>
          <a:p>
            <a:br>
              <a:rPr lang="en-US" dirty="0"/>
            </a:br>
            <a:br>
              <a:rPr lang="en-US" dirty="0"/>
            </a:br>
            <a:endParaRPr lang="en-US"/>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 Call by reference and Call by address.</a:t>
            </a:r>
          </a:p>
        </p:txBody>
      </p:sp>
      <p:pic>
        <p:nvPicPr>
          <p:cNvPr id="2" name="Picture 2" descr="Diagram&#10;&#10;Description automatically generated">
            <a:extLst>
              <a:ext uri="{FF2B5EF4-FFF2-40B4-BE49-F238E27FC236}">
                <a16:creationId xmlns:a16="http://schemas.microsoft.com/office/drawing/2014/main" id="{B49612A0-C4D4-43BF-A3A4-5E54A622A657}"/>
              </a:ext>
            </a:extLst>
          </p:cNvPr>
          <p:cNvPicPr>
            <a:picLocks noChangeAspect="1"/>
          </p:cNvPicPr>
          <p:nvPr/>
        </p:nvPicPr>
        <p:blipFill>
          <a:blip r:embed="rId3"/>
          <a:stretch>
            <a:fillRect/>
          </a:stretch>
        </p:blipFill>
        <p:spPr>
          <a:xfrm>
            <a:off x="624067" y="807649"/>
            <a:ext cx="7658638" cy="4185967"/>
          </a:xfrm>
          <a:prstGeom prst="rect">
            <a:avLst/>
          </a:prstGeom>
        </p:spPr>
      </p:pic>
    </p:spTree>
    <p:extLst>
      <p:ext uri="{BB962C8B-B14F-4D97-AF65-F5344CB8AC3E}">
        <p14:creationId xmlns:p14="http://schemas.microsoft.com/office/powerpoint/2010/main" val="255819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a:latin typeface="Calibri"/>
              </a:rPr>
              <a:t>When a function is called in the call by value, the value of the actual parameters is copied into formal parameters.</a:t>
            </a:r>
          </a:p>
          <a:p>
            <a:endParaRPr lang="en-US" sz="1800" dirty="0">
              <a:latin typeface="Calibri"/>
            </a:endParaRPr>
          </a:p>
          <a:p>
            <a:endParaRPr lang="en-US" sz="1800" dirty="0">
              <a:latin typeface="Calibri"/>
            </a:endParaRPr>
          </a:p>
          <a:p>
            <a:r>
              <a:rPr lang="en-US" sz="1800">
                <a:latin typeface="Calibri"/>
              </a:rPr>
              <a:t>Both the actual and formal parameters have their own copies of values, therefore any change in one of the types of parameters will not be reflected by the other.</a:t>
            </a:r>
          </a:p>
          <a:p>
            <a:endParaRPr lang="en-US" sz="1800" dirty="0">
              <a:latin typeface="Calibri"/>
            </a:endParaRPr>
          </a:p>
          <a:p>
            <a:endParaRPr lang="en-US" sz="1800" dirty="0">
              <a:latin typeface="Calibri"/>
            </a:endParaRPr>
          </a:p>
          <a:p>
            <a:r>
              <a:rPr lang="en-US" sz="1800">
                <a:latin typeface="Calibri"/>
              </a:rPr>
              <a:t>This is because both actual and formal parameters point to different locations in memory (i.e. they both have different memory addresses).</a:t>
            </a:r>
            <a:endParaRPr lang="en-US">
              <a:latin typeface="Calibri"/>
            </a:endParaRPr>
          </a:p>
          <a:p>
            <a:br>
              <a:rPr lang="en-US" dirty="0"/>
            </a:br>
            <a:endParaRPr lang="en-US" dirty="0"/>
          </a:p>
          <a:p>
            <a:br>
              <a:rPr lang="en-US" dirty="0"/>
            </a:br>
            <a:endParaRPr lang="en-US" dirty="0"/>
          </a:p>
          <a:p>
            <a:br>
              <a:rPr lang="en-US" dirty="0"/>
            </a:br>
            <a:br>
              <a:rPr lang="en-US" dirty="0"/>
            </a:br>
            <a:endParaRPr lang="en-US"/>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a:t>
            </a:r>
          </a:p>
        </p:txBody>
      </p:sp>
    </p:spTree>
    <p:extLst>
      <p:ext uri="{BB962C8B-B14F-4D97-AF65-F5344CB8AC3E}">
        <p14:creationId xmlns:p14="http://schemas.microsoft.com/office/powerpoint/2010/main" val="46018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3377908"/>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br>
              <a:rPr lang="en-US" dirty="0"/>
            </a:br>
            <a:endParaRPr lang="en-US" dirty="0"/>
          </a:p>
          <a:p>
            <a:br>
              <a:rPr lang="en-US" dirty="0"/>
            </a:br>
            <a:endParaRPr lang="en-US" dirty="0"/>
          </a:p>
          <a:p>
            <a:br>
              <a:rPr lang="en-US" dirty="0"/>
            </a:br>
            <a:br>
              <a:rPr lang="en-US" dirty="0"/>
            </a:br>
            <a:endParaRPr lang="en-US" dirty="0"/>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p>
          <a:p>
            <a:r>
              <a:rPr lang="en-US" sz="1800" b="1" dirty="0">
                <a:latin typeface="Calibri"/>
              </a:rPr>
              <a:t>Call by value method is useful when we do not want the values of the actual parameters to be changed by the function that has been invoked.</a:t>
            </a: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a:t>
            </a:r>
          </a:p>
        </p:txBody>
      </p:sp>
      <p:pic>
        <p:nvPicPr>
          <p:cNvPr id="2" name="Picture 2" descr="Graphical user interface&#10;&#10;Description automatically generated">
            <a:extLst>
              <a:ext uri="{FF2B5EF4-FFF2-40B4-BE49-F238E27FC236}">
                <a16:creationId xmlns:a16="http://schemas.microsoft.com/office/drawing/2014/main" id="{08D33904-E575-4A00-8C93-C72416FD118D}"/>
              </a:ext>
            </a:extLst>
          </p:cNvPr>
          <p:cNvPicPr>
            <a:picLocks noChangeAspect="1"/>
          </p:cNvPicPr>
          <p:nvPr/>
        </p:nvPicPr>
        <p:blipFill>
          <a:blip r:embed="rId3"/>
          <a:stretch>
            <a:fillRect/>
          </a:stretch>
        </p:blipFill>
        <p:spPr>
          <a:xfrm>
            <a:off x="216290" y="762450"/>
            <a:ext cx="8894731" cy="3165714"/>
          </a:xfrm>
          <a:prstGeom prst="rect">
            <a:avLst/>
          </a:prstGeom>
        </p:spPr>
      </p:pic>
    </p:spTree>
    <p:extLst>
      <p:ext uri="{BB962C8B-B14F-4D97-AF65-F5344CB8AC3E}">
        <p14:creationId xmlns:p14="http://schemas.microsoft.com/office/powerpoint/2010/main" val="1991768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3377908"/>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endParaRPr lang="en-US" sz="1800" dirty="0">
              <a:latin typeface="Calibri"/>
            </a:endParaRPr>
          </a:p>
          <a:p>
            <a:r>
              <a:rPr lang="en-US" sz="1800" dirty="0">
                <a:latin typeface="Calibri"/>
              </a:rPr>
              <a:t>//Value of x gets copied into a</a:t>
            </a:r>
          </a:p>
          <a:p>
            <a:r>
              <a:rPr lang="en-US" sz="1800" dirty="0">
                <a:latin typeface="Calibri"/>
              </a:rPr>
              <a:t>void increment(</a:t>
            </a:r>
            <a:r>
              <a:rPr lang="en-US" sz="1800" dirty="0" err="1">
                <a:latin typeface="Calibri"/>
              </a:rPr>
              <a:t>int</a:t>
            </a:r>
            <a:r>
              <a:rPr lang="en-US" sz="1800" dirty="0">
                <a:latin typeface="Calibri"/>
              </a:rPr>
              <a:t> a){</a:t>
            </a:r>
          </a:p>
          <a:p>
            <a:r>
              <a:rPr lang="en-US" sz="1800" dirty="0">
                <a:latin typeface="Calibri"/>
              </a:rPr>
              <a:t>    a++;</a:t>
            </a:r>
          </a:p>
          <a:p>
            <a:r>
              <a:rPr lang="en-US" sz="1800" dirty="0">
                <a:latin typeface="Calibri"/>
              </a:rPr>
              <a:t>    </a:t>
            </a:r>
            <a:r>
              <a:rPr lang="en-US" sz="1800" dirty="0" err="1">
                <a:latin typeface="Calibri"/>
              </a:rPr>
              <a:t>cout</a:t>
            </a:r>
            <a:r>
              <a:rPr lang="en-US" sz="1800" dirty="0">
                <a:latin typeface="Calibri"/>
              </a:rPr>
              <a:t> &lt;&lt; "Value in Function increment: "&lt;&lt; a &lt;&lt;</a:t>
            </a:r>
            <a:r>
              <a:rPr lang="en-US" sz="1800" dirty="0" err="1">
                <a:latin typeface="Calibri"/>
              </a:rPr>
              <a:t>endl</a:t>
            </a:r>
            <a:r>
              <a:rPr lang="en-US" sz="1800" dirty="0">
                <a:latin typeface="Calibri"/>
              </a:rPr>
              <a:t>;</a:t>
            </a:r>
          </a:p>
          <a:p>
            <a:r>
              <a:rPr lang="en-US" sz="1800" dirty="0">
                <a:latin typeface="Calibri"/>
              </a:rPr>
              <a:t>}</a:t>
            </a:r>
          </a:p>
          <a:p>
            <a:r>
              <a:rPr lang="en-US" sz="1800" dirty="0" err="1">
                <a:latin typeface="Calibri"/>
              </a:rPr>
              <a:t>int</a:t>
            </a:r>
            <a:r>
              <a:rPr lang="en-US" sz="1800" dirty="0">
                <a:latin typeface="Calibri"/>
              </a:rPr>
              <a:t> main()</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x = 5;</a:t>
            </a:r>
          </a:p>
          <a:p>
            <a:r>
              <a:rPr lang="en-US" sz="1800" dirty="0">
                <a:latin typeface="Calibri"/>
              </a:rPr>
              <a:t>    increment(x);</a:t>
            </a:r>
          </a:p>
          <a:p>
            <a:r>
              <a:rPr lang="en-US" sz="1800" dirty="0">
                <a:latin typeface="Calibri"/>
              </a:rPr>
              <a:t>    </a:t>
            </a:r>
            <a:r>
              <a:rPr lang="en-US" sz="1800" dirty="0" err="1">
                <a:latin typeface="Calibri"/>
              </a:rPr>
              <a:t>cout</a:t>
            </a:r>
            <a:r>
              <a:rPr lang="en-US" sz="1800" dirty="0">
                <a:latin typeface="Calibri"/>
              </a:rPr>
              <a:t> &lt;&lt; "Value in Function main: "&lt;&lt; x &lt;&lt;</a:t>
            </a:r>
            <a:r>
              <a:rPr lang="en-US" sz="1800" dirty="0" err="1">
                <a:latin typeface="Calibri"/>
              </a:rPr>
              <a:t>endl</a:t>
            </a:r>
            <a:r>
              <a:rPr lang="en-US" sz="1800" dirty="0">
                <a:latin typeface="Calibri"/>
              </a:rPr>
              <a:t>;</a:t>
            </a:r>
          </a:p>
          <a:p>
            <a:r>
              <a:rPr lang="en-US" sz="1800" dirty="0">
                <a:latin typeface="Calibri"/>
              </a:rPr>
              <a:t>    return 0;</a:t>
            </a:r>
          </a:p>
          <a:p>
            <a:r>
              <a:rPr lang="en-US" sz="1800" dirty="0">
                <a:latin typeface="Calibri"/>
              </a:rPr>
              <a:t>}</a:t>
            </a:r>
            <a:endParaRPr lang="en-US" dirty="0">
              <a:latin typeface="Calibri"/>
            </a:endParaRPr>
          </a:p>
          <a:p>
            <a:endParaRPr lang="en-US" sz="1800" dirty="0">
              <a:latin typeface="Calibri"/>
            </a:endParaRPr>
          </a:p>
          <a:p>
            <a:br>
              <a:rPr lang="en-US" dirty="0"/>
            </a:br>
            <a:endParaRPr lang="en-US" dirty="0"/>
          </a:p>
          <a:p>
            <a:br>
              <a:rPr lang="en-US" dirty="0"/>
            </a:br>
            <a:endParaRPr lang="en-US" dirty="0"/>
          </a:p>
          <a:p>
            <a:br>
              <a:rPr lang="en-US" dirty="0"/>
            </a:br>
            <a:br>
              <a:rPr lang="en-US" dirty="0"/>
            </a:br>
            <a:endParaRPr lang="en-US" dirty="0"/>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a:t>
            </a:r>
          </a:p>
        </p:txBody>
      </p:sp>
    </p:spTree>
    <p:extLst>
      <p:ext uri="{BB962C8B-B14F-4D97-AF65-F5344CB8AC3E}">
        <p14:creationId xmlns:p14="http://schemas.microsoft.com/office/powerpoint/2010/main" val="3643034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3377908"/>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br>
              <a:rPr lang="en-US" dirty="0"/>
            </a:br>
            <a:endParaRPr lang="en-US" dirty="0"/>
          </a:p>
          <a:p>
            <a:br>
              <a:rPr lang="en-US" dirty="0"/>
            </a:br>
            <a:endParaRPr lang="en-US" dirty="0"/>
          </a:p>
          <a:p>
            <a:br>
              <a:rPr lang="en-US" dirty="0"/>
            </a:br>
            <a:br>
              <a:rPr lang="en-US" dirty="0"/>
            </a:br>
            <a:endParaRPr lang="en-US"/>
          </a:p>
          <a:p>
            <a:r>
              <a:rPr lang="en-US" sz="1800" dirty="0">
                <a:latin typeface="Calibri"/>
              </a:rPr>
              <a:t>  </a:t>
            </a:r>
            <a:br>
              <a:rPr lang="en-US" sz="1800" dirty="0">
                <a:latin typeface="Calibri"/>
              </a:rPr>
            </a:br>
            <a:br>
              <a:rPr lang="en-US" sz="1800" dirty="0">
                <a:latin typeface="Calibri"/>
              </a:rPr>
            </a:br>
            <a:endParaRPr lang="en-US" sz="1800" b="1">
              <a:latin typeface="Calibri"/>
            </a:endParaRPr>
          </a:p>
          <a:p>
            <a:r>
              <a:rPr lang="en-US" sz="1800">
                <a:latin typeface="Calibri"/>
              </a:rPr>
              <a:t>Note the output of the program. The value of ‘a’ has been increased to 6, but the value of ‘x’ in the main method remains the same.</a:t>
            </a:r>
          </a:p>
          <a:p>
            <a:endParaRPr lang="en-US" sz="1800" dirty="0">
              <a:latin typeface="Calibri"/>
            </a:endParaRPr>
          </a:p>
          <a:p>
            <a:r>
              <a:rPr lang="en-US" sz="1800">
                <a:latin typeface="Calibri"/>
              </a:rPr>
              <a:t>This proves that the value is being copied to a different memory location in the call by value.</a:t>
            </a:r>
            <a:endParaRPr lang="en-US">
              <a:latin typeface="Calibri"/>
            </a:endParaRPr>
          </a:p>
          <a:p>
            <a:br>
              <a:rPr lang="en-US" dirty="0"/>
            </a:br>
            <a:br>
              <a:rPr lang="en-US" sz="1800" dirty="0"/>
            </a:br>
            <a:br>
              <a:rPr lang="en-US" sz="1800" dirty="0"/>
            </a:br>
            <a:br>
              <a:rPr lang="en-US" sz="1800" dirty="0"/>
            </a:br>
            <a:endParaRPr lang="en-US" sz="180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value</a:t>
            </a:r>
          </a:p>
        </p:txBody>
      </p:sp>
      <p:pic>
        <p:nvPicPr>
          <p:cNvPr id="2" name="Picture 2" descr="Text&#10;&#10;Description automatically generated">
            <a:extLst>
              <a:ext uri="{FF2B5EF4-FFF2-40B4-BE49-F238E27FC236}">
                <a16:creationId xmlns:a16="http://schemas.microsoft.com/office/drawing/2014/main" id="{DC0E292B-B768-458B-AB9B-B0086D630D91}"/>
              </a:ext>
            </a:extLst>
          </p:cNvPr>
          <p:cNvPicPr>
            <a:picLocks noChangeAspect="1"/>
          </p:cNvPicPr>
          <p:nvPr/>
        </p:nvPicPr>
        <p:blipFill>
          <a:blip r:embed="rId3"/>
          <a:stretch>
            <a:fillRect/>
          </a:stretch>
        </p:blipFill>
        <p:spPr>
          <a:xfrm>
            <a:off x="618946" y="810165"/>
            <a:ext cx="7722797" cy="2595831"/>
          </a:xfrm>
          <a:prstGeom prst="rect">
            <a:avLst/>
          </a:prstGeom>
        </p:spPr>
      </p:pic>
    </p:spTree>
    <p:extLst>
      <p:ext uri="{BB962C8B-B14F-4D97-AF65-F5344CB8AC3E}">
        <p14:creationId xmlns:p14="http://schemas.microsoft.com/office/powerpoint/2010/main" val="190374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3377908"/>
          </a:xfrm>
          <a:prstGeom prst="rect">
            <a:avLst/>
          </a:prstGeom>
          <a:noFill/>
          <a:ln>
            <a:noFill/>
          </a:ln>
        </p:spPr>
        <p:txBody>
          <a:bodyPr spcFirstLastPara="1" wrap="square" lIns="91425" tIns="91425" rIns="91425" bIns="91425" anchor="t" anchorCtr="0">
            <a:noAutofit/>
          </a:bodyPr>
          <a:lstStyle/>
          <a:p>
            <a:r>
              <a:rPr lang="en-US" sz="1800" dirty="0">
                <a:latin typeface="Calibri"/>
              </a:rPr>
              <a:t>In the call by reference, both formal and actual parameters share the same value.</a:t>
            </a:r>
          </a:p>
          <a:p>
            <a:r>
              <a:rPr lang="en-US" sz="1800" dirty="0">
                <a:latin typeface="Calibri"/>
              </a:rPr>
              <a:t>Both the actual and formal parameter points to the same address in the memory.</a:t>
            </a: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Reference</a:t>
            </a:r>
          </a:p>
        </p:txBody>
      </p:sp>
      <p:pic>
        <p:nvPicPr>
          <p:cNvPr id="3" name="Picture 3" descr="Graphical user interface, application&#10;&#10;Description automatically generated">
            <a:extLst>
              <a:ext uri="{FF2B5EF4-FFF2-40B4-BE49-F238E27FC236}">
                <a16:creationId xmlns:a16="http://schemas.microsoft.com/office/drawing/2014/main" id="{F884E036-05FE-4BB7-BE8C-50D6FB3B7C4E}"/>
              </a:ext>
            </a:extLst>
          </p:cNvPr>
          <p:cNvPicPr>
            <a:picLocks noChangeAspect="1"/>
          </p:cNvPicPr>
          <p:nvPr/>
        </p:nvPicPr>
        <p:blipFill>
          <a:blip r:embed="rId3"/>
          <a:stretch>
            <a:fillRect/>
          </a:stretch>
        </p:blipFill>
        <p:spPr>
          <a:xfrm>
            <a:off x="820139" y="1642613"/>
            <a:ext cx="6662647" cy="3238500"/>
          </a:xfrm>
          <a:prstGeom prst="rect">
            <a:avLst/>
          </a:prstGeom>
        </p:spPr>
      </p:pic>
    </p:spTree>
    <p:extLst>
      <p:ext uri="{BB962C8B-B14F-4D97-AF65-F5344CB8AC3E}">
        <p14:creationId xmlns:p14="http://schemas.microsoft.com/office/powerpoint/2010/main" val="2854197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r>
              <a:rPr lang="en-US" sz="1800">
                <a:latin typeface="Calibri"/>
              </a:rPr>
              <a:t>That means any change on one type of parameter will also be reflected by other.</a:t>
            </a:r>
            <a:endParaRPr lang="en-US"/>
          </a:p>
          <a:p>
            <a:r>
              <a:rPr lang="en-US" sz="1800">
                <a:latin typeface="Calibri"/>
              </a:rPr>
              <a:t>Calls by reference are preferred in cases where we do not want to make copies of objects or variables, but rather we want all operations to be performed on the same copy.</a:t>
            </a:r>
            <a:endParaRPr lang="en-US">
              <a:latin typeface="Calibri"/>
            </a:endParaRPr>
          </a:p>
          <a:p>
            <a:br>
              <a:rPr lang="en-US" dirty="0"/>
            </a:br>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Reference</a:t>
            </a:r>
            <a:endParaRPr lang="en-US"/>
          </a:p>
        </p:txBody>
      </p:sp>
    </p:spTree>
    <p:extLst>
      <p:ext uri="{BB962C8B-B14F-4D97-AF65-F5344CB8AC3E}">
        <p14:creationId xmlns:p14="http://schemas.microsoft.com/office/powerpoint/2010/main" val="407390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a:cs typeface="Calibri"/>
              </a:rPr>
              <a:t>Let’s take a quick recap of previous lecture – </a:t>
            </a:r>
            <a:endParaRPr lang="en-US" dirty="0"/>
          </a:p>
          <a:p>
            <a:pPr marL="76200">
              <a:lnSpc>
                <a:spcPct val="200000"/>
              </a:lnSpc>
              <a:buSzPts val="2400"/>
            </a:pPr>
            <a:r>
              <a:rPr lang="en" sz="1800" dirty="0">
                <a:latin typeface="Calibri"/>
                <a:cs typeface="Calibri"/>
              </a:rPr>
              <a:t>A) Function</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Overloading of a function</a:t>
            </a:r>
          </a:p>
          <a:p>
            <a:pPr marL="76200">
              <a:lnSpc>
                <a:spcPct val="200000"/>
              </a:lnSpc>
              <a:buSzPts val="2400"/>
            </a:pPr>
            <a:r>
              <a:rPr lang="en" sz="1800" dirty="0">
                <a:latin typeface="Calibri"/>
                <a:cs typeface="Calibri"/>
              </a:rPr>
              <a:t>C) Inline Function</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Manipulators</a:t>
            </a: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#include &lt;</a:t>
            </a:r>
            <a:r>
              <a:rPr lang="en-US" sz="1800" dirty="0" err="1">
                <a:latin typeface="Calibri"/>
                <a:cs typeface="Calibri"/>
              </a:rPr>
              <a:t>iostream</a:t>
            </a:r>
            <a:r>
              <a:rPr lang="en-US" sz="1800" dirty="0">
                <a:latin typeface="Calibri"/>
                <a:cs typeface="Calibri"/>
              </a:rPr>
              <a:t>&gt;</a:t>
            </a:r>
            <a:endParaRPr lang="en-US" sz="1800" dirty="0">
              <a:latin typeface="Calibri"/>
            </a:endParaRPr>
          </a:p>
          <a:p>
            <a:r>
              <a:rPr lang="en-US" sz="1800" dirty="0">
                <a:latin typeface="Calibri"/>
                <a:cs typeface="Calibri"/>
              </a:rPr>
              <a:t>using namespace </a:t>
            </a:r>
            <a:r>
              <a:rPr lang="en-US" sz="1800" dirty="0" err="1">
                <a:latin typeface="Calibri"/>
                <a:cs typeface="Calibri"/>
              </a:rPr>
              <a:t>std</a:t>
            </a:r>
            <a:r>
              <a:rPr lang="en-US" sz="1800" dirty="0">
                <a:latin typeface="Calibri"/>
                <a:cs typeface="Calibri"/>
              </a:rPr>
              <a:t>;</a:t>
            </a:r>
            <a:endParaRPr lang="en-US" sz="1800" dirty="0">
              <a:latin typeface="Calibri"/>
            </a:endParaRPr>
          </a:p>
          <a:p>
            <a:endParaRPr lang="en-US" sz="1800" dirty="0">
              <a:latin typeface="Calibri"/>
            </a:endParaRPr>
          </a:p>
          <a:p>
            <a:r>
              <a:rPr lang="en-US" sz="1800" dirty="0">
                <a:latin typeface="Calibri"/>
                <a:cs typeface="Calibri"/>
              </a:rPr>
              <a:t>//Value of x is shared with a</a:t>
            </a:r>
            <a:endParaRPr lang="en-US" sz="1800" dirty="0">
              <a:latin typeface="Calibri"/>
            </a:endParaRPr>
          </a:p>
          <a:p>
            <a:r>
              <a:rPr lang="en-US" sz="1800" dirty="0">
                <a:latin typeface="Calibri"/>
                <a:cs typeface="Calibri"/>
              </a:rPr>
              <a:t>void increment(</a:t>
            </a:r>
            <a:r>
              <a:rPr lang="en-US" sz="1800" dirty="0" err="1">
                <a:latin typeface="Calibri"/>
                <a:cs typeface="Calibri"/>
              </a:rPr>
              <a:t>int</a:t>
            </a:r>
            <a:r>
              <a:rPr lang="en-US" sz="1800" dirty="0">
                <a:latin typeface="Calibri"/>
                <a:cs typeface="Calibri"/>
              </a:rPr>
              <a:t> &amp;a){</a:t>
            </a:r>
            <a:endParaRPr lang="en-US" sz="1800" dirty="0">
              <a:latin typeface="Calibri"/>
            </a:endParaRPr>
          </a:p>
          <a:p>
            <a:r>
              <a:rPr lang="en-US" sz="1800" dirty="0">
                <a:latin typeface="Calibri"/>
                <a:cs typeface="Calibri"/>
              </a:rPr>
              <a:t>    a++;</a:t>
            </a:r>
            <a:endParaRPr lang="en-US" sz="1800" dirty="0">
              <a:latin typeface="Calibri"/>
            </a:endParaRPr>
          </a:p>
          <a:p>
            <a:r>
              <a:rPr lang="en-US" sz="1800" dirty="0">
                <a:latin typeface="Calibri"/>
                <a:cs typeface="Calibri"/>
              </a:rPr>
              <a:t>    </a:t>
            </a:r>
            <a:r>
              <a:rPr lang="en-US" sz="1800" dirty="0" err="1">
                <a:latin typeface="Calibri"/>
                <a:cs typeface="Calibri"/>
              </a:rPr>
              <a:t>cout</a:t>
            </a:r>
            <a:r>
              <a:rPr lang="en-US" sz="1800" dirty="0">
                <a:latin typeface="Calibri"/>
                <a:cs typeface="Calibri"/>
              </a:rPr>
              <a:t> &lt;&lt; "Value in Function increment: "&lt;&lt; a &lt;&lt;</a:t>
            </a:r>
            <a:r>
              <a:rPr lang="en-US" sz="1800" dirty="0" err="1">
                <a:latin typeface="Calibri"/>
                <a:cs typeface="Calibri"/>
              </a:rPr>
              <a:t>endl</a:t>
            </a:r>
            <a:r>
              <a:rPr lang="en-US" sz="1800" dirty="0">
                <a:latin typeface="Calibri"/>
                <a:cs typeface="Calibri"/>
              </a:rPr>
              <a:t>;</a:t>
            </a:r>
            <a:endParaRPr lang="en-US" sz="1800" dirty="0">
              <a:latin typeface="Calibri"/>
            </a:endParaRPr>
          </a:p>
          <a:p>
            <a:r>
              <a:rPr lang="en-US" sz="1800" dirty="0">
                <a:latin typeface="Calibri"/>
                <a:cs typeface="Calibri"/>
              </a:rPr>
              <a:t>}</a:t>
            </a:r>
            <a:endParaRPr lang="en-US" sz="1800" dirty="0">
              <a:latin typeface="Calibri"/>
            </a:endParaRPr>
          </a:p>
          <a:p>
            <a:endParaRPr lang="en-US" sz="1800" dirty="0">
              <a:latin typeface="Calibri"/>
            </a:endParaRPr>
          </a:p>
          <a:p>
            <a:r>
              <a:rPr lang="en-US" sz="1800" dirty="0" err="1">
                <a:latin typeface="Calibri"/>
                <a:cs typeface="Calibri"/>
              </a:rPr>
              <a:t>int</a:t>
            </a:r>
            <a:r>
              <a:rPr lang="en-US" sz="1800" dirty="0">
                <a:latin typeface="Calibri"/>
                <a:cs typeface="Calibri"/>
              </a:rPr>
              <a:t> main()</a:t>
            </a:r>
            <a:endParaRPr lang="en-US" sz="1800" dirty="0">
              <a:latin typeface="Calibri"/>
            </a:endParaRPr>
          </a:p>
          <a:p>
            <a:r>
              <a:rPr lang="en-US" sz="1800" dirty="0">
                <a:latin typeface="Calibri"/>
                <a:cs typeface="Calibri"/>
              </a:rPr>
              <a:t>{</a:t>
            </a:r>
            <a:endParaRPr lang="en-US" sz="1800" dirty="0">
              <a:latin typeface="Calibri"/>
            </a:endParaRPr>
          </a:p>
          <a:p>
            <a:r>
              <a:rPr lang="en-US" sz="1800" dirty="0">
                <a:latin typeface="Calibri"/>
                <a:cs typeface="Calibri"/>
              </a:rPr>
              <a:t>    </a:t>
            </a:r>
            <a:r>
              <a:rPr lang="en-US" sz="1800" dirty="0" err="1">
                <a:latin typeface="Calibri"/>
                <a:cs typeface="Calibri"/>
              </a:rPr>
              <a:t>int</a:t>
            </a:r>
            <a:r>
              <a:rPr lang="en-US" sz="1800" dirty="0">
                <a:latin typeface="Calibri"/>
                <a:cs typeface="Calibri"/>
              </a:rPr>
              <a:t> x = 5;</a:t>
            </a:r>
            <a:endParaRPr lang="en-US" sz="1800" dirty="0">
              <a:latin typeface="Calibri"/>
            </a:endParaRPr>
          </a:p>
          <a:p>
            <a:r>
              <a:rPr lang="en-US" sz="1800" dirty="0">
                <a:latin typeface="Calibri"/>
                <a:cs typeface="Calibri"/>
              </a:rPr>
              <a:t>    increment(x);</a:t>
            </a:r>
            <a:endParaRPr lang="en-US" sz="1800" dirty="0">
              <a:latin typeface="Calibri"/>
            </a:endParaRPr>
          </a:p>
          <a:p>
            <a:r>
              <a:rPr lang="en-US" sz="1800" dirty="0">
                <a:latin typeface="Calibri"/>
                <a:cs typeface="Calibri"/>
              </a:rPr>
              <a:t>    </a:t>
            </a:r>
            <a:r>
              <a:rPr lang="en-US" sz="1800" dirty="0" err="1">
                <a:latin typeface="Calibri"/>
                <a:cs typeface="Calibri"/>
              </a:rPr>
              <a:t>cout</a:t>
            </a:r>
            <a:r>
              <a:rPr lang="en-US" sz="1800" dirty="0">
                <a:latin typeface="Calibri"/>
                <a:cs typeface="Calibri"/>
              </a:rPr>
              <a:t> &lt;&lt; "Value in Function main: "&lt;&lt; x &lt;&lt;</a:t>
            </a:r>
            <a:r>
              <a:rPr lang="en-US" sz="1800" dirty="0" err="1">
                <a:latin typeface="Calibri"/>
                <a:cs typeface="Calibri"/>
              </a:rPr>
              <a:t>endl</a:t>
            </a:r>
            <a:r>
              <a:rPr lang="en-US" sz="1800" dirty="0">
                <a:latin typeface="Calibri"/>
                <a:cs typeface="Calibri"/>
              </a:rPr>
              <a:t>;</a:t>
            </a:r>
            <a:endParaRPr lang="en-US" sz="1800" dirty="0">
              <a:latin typeface="Calibri"/>
            </a:endParaRPr>
          </a:p>
          <a:p>
            <a:r>
              <a:rPr lang="en-US" sz="1800" dirty="0">
                <a:latin typeface="Calibri"/>
                <a:cs typeface="Calibri"/>
              </a:rPr>
              <a:t>    return 0;</a:t>
            </a:r>
            <a:endParaRPr lang="en-US" sz="1800" dirty="0">
              <a:latin typeface="Calibri"/>
            </a:endParaRPr>
          </a:p>
          <a:p>
            <a:r>
              <a:rPr lang="en-US" sz="1800" dirty="0">
                <a:latin typeface="Calibri"/>
                <a:cs typeface="Calibri"/>
              </a:rPr>
              <a:t>}</a:t>
            </a:r>
            <a:endParaRPr lang="en-US" sz="1800" dirty="0">
              <a:latin typeface="Calibri"/>
            </a:endParaRPr>
          </a:p>
          <a:p>
            <a:pPr>
              <a:lnSpc>
                <a:spcPct val="150000"/>
              </a:lnSpc>
            </a:pPr>
            <a:br>
              <a:rPr lang="en-US" sz="1800" dirty="0"/>
            </a:br>
            <a:endParaRPr lang="en-US" sz="1800" dirty="0">
              <a:latin typeface="Calibri"/>
            </a:endParaRPr>
          </a:p>
          <a:p>
            <a:pPr marL="285750" lvl="2" indent="-285750">
              <a:lnSpc>
                <a:spcPct val="150000"/>
              </a:lnSpc>
              <a:buChar char="•"/>
            </a:pPr>
            <a:endParaRPr lang="en-US" sz="1800" dirty="0">
              <a:latin typeface="Calibri"/>
            </a:endParaRPr>
          </a:p>
          <a:p>
            <a:pPr>
              <a:lnSpc>
                <a:spcPct val="150000"/>
              </a:lnSpc>
            </a:pPr>
            <a:br>
              <a:rPr lang="en-US" sz="1800" dirty="0"/>
            </a:br>
            <a:br>
              <a:rPr lang="en-US" sz="1800" dirty="0"/>
            </a:br>
            <a:endParaRPr lang="en-US" sz="1800" dirty="0">
              <a:latin typeface="Calibri"/>
            </a:endParaRPr>
          </a:p>
          <a:p>
            <a:pPr>
              <a:lnSpc>
                <a:spcPct val="150000"/>
              </a:lnSpc>
            </a:pPr>
            <a:r>
              <a:rPr lang="en-US" sz="1800" dirty="0">
                <a:latin typeface="Calibri"/>
                <a:cs typeface="Calibri"/>
              </a:rPr>
              <a:t>.</a:t>
            </a:r>
          </a:p>
          <a:p>
            <a:pPr marL="285750" lvl="2" indent="-285750">
              <a:lnSpc>
                <a:spcPct val="150000"/>
              </a:lnSpc>
              <a:buChar char="•"/>
            </a:pPr>
            <a:endParaRPr lang="en-US" sz="1800" dirty="0">
              <a:latin typeface="Calibri"/>
            </a:endParaRPr>
          </a:p>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Reference Example</a:t>
            </a:r>
            <a:endParaRPr lang="en-US"/>
          </a:p>
        </p:txBody>
      </p:sp>
    </p:spTree>
    <p:extLst>
      <p:ext uri="{BB962C8B-B14F-4D97-AF65-F5344CB8AC3E}">
        <p14:creationId xmlns:p14="http://schemas.microsoft.com/office/powerpoint/2010/main" val="59443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panose="020F0502020204030204" pitchFamily="34" charset="0"/>
                <a:cs typeface="Calibri" panose="020F0502020204030204" pitchFamily="34" charset="0"/>
              </a:rPr>
              <a:t>Call by Reference Example</a:t>
            </a:r>
            <a:endParaRPr lang="en-US"/>
          </a:p>
        </p:txBody>
      </p:sp>
      <p:pic>
        <p:nvPicPr>
          <p:cNvPr id="2" name="Picture 2" descr="Text&#10;&#10;Description automatically generated">
            <a:extLst>
              <a:ext uri="{FF2B5EF4-FFF2-40B4-BE49-F238E27FC236}">
                <a16:creationId xmlns:a16="http://schemas.microsoft.com/office/drawing/2014/main" id="{1B28DE25-9E1F-49CA-9877-8E290D2E8B44}"/>
              </a:ext>
            </a:extLst>
          </p:cNvPr>
          <p:cNvPicPr>
            <a:picLocks noChangeAspect="1"/>
          </p:cNvPicPr>
          <p:nvPr/>
        </p:nvPicPr>
        <p:blipFill>
          <a:blip r:embed="rId3"/>
          <a:stretch>
            <a:fillRect/>
          </a:stretch>
        </p:blipFill>
        <p:spPr>
          <a:xfrm>
            <a:off x="838920" y="951378"/>
            <a:ext cx="6075151" cy="2917253"/>
          </a:xfrm>
          <a:prstGeom prst="rect">
            <a:avLst/>
          </a:prstGeom>
        </p:spPr>
      </p:pic>
    </p:spTree>
    <p:extLst>
      <p:ext uri="{BB962C8B-B14F-4D97-AF65-F5344CB8AC3E}">
        <p14:creationId xmlns:p14="http://schemas.microsoft.com/office/powerpoint/2010/main" val="3788343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p>
          <a:p>
            <a:endParaRPr lang="en-US" sz="1800" dirty="0">
              <a:latin typeface="Calibri"/>
            </a:endParaRPr>
          </a:p>
          <a:p>
            <a:r>
              <a:rPr lang="en-US" sz="1800">
                <a:latin typeface="Calibri"/>
              </a:rPr>
              <a:t>In the call by address method, both actual and formal parameters indirectly share the same variable. </a:t>
            </a:r>
            <a:endParaRPr lang="en-US"/>
          </a:p>
          <a:p>
            <a:endParaRPr lang="en-US" sz="1800" dirty="0">
              <a:latin typeface="Calibri"/>
            </a:endParaRPr>
          </a:p>
          <a:p>
            <a:r>
              <a:rPr lang="en-US" sz="1800">
                <a:latin typeface="Calibri"/>
              </a:rPr>
              <a:t>In this type of call mechanism, pointer variables are used as formal parameters. </a:t>
            </a:r>
            <a:endParaRPr lang="en-US" sz="1800" dirty="0">
              <a:latin typeface="Calibri"/>
            </a:endParaRPr>
          </a:p>
          <a:p>
            <a:endParaRPr lang="en-US" sz="1800" dirty="0">
              <a:latin typeface="Calibri"/>
            </a:endParaRPr>
          </a:p>
          <a:p>
            <a:r>
              <a:rPr lang="en-US" sz="1800">
                <a:latin typeface="Calibri"/>
              </a:rPr>
              <a:t>The formal pointer variable holds the address of the actual parameter, hence the changes done by the formal parameter is also reflected in the actual parameter. </a:t>
            </a:r>
          </a:p>
          <a:p>
            <a:endParaRPr lang="en-US"/>
          </a:p>
          <a:p>
            <a:endParaRPr lang="en-US"/>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spTree>
    <p:extLst>
      <p:ext uri="{BB962C8B-B14F-4D97-AF65-F5344CB8AC3E}">
        <p14:creationId xmlns:p14="http://schemas.microsoft.com/office/powerpoint/2010/main" val="835792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pic>
        <p:nvPicPr>
          <p:cNvPr id="2" name="Picture 2" descr="Graphical user interface, application&#10;&#10;Description automatically generated">
            <a:extLst>
              <a:ext uri="{FF2B5EF4-FFF2-40B4-BE49-F238E27FC236}">
                <a16:creationId xmlns:a16="http://schemas.microsoft.com/office/drawing/2014/main" id="{829FC81B-5039-4242-B7AA-FC2843D06C88}"/>
              </a:ext>
            </a:extLst>
          </p:cNvPr>
          <p:cNvPicPr>
            <a:picLocks noChangeAspect="1"/>
          </p:cNvPicPr>
          <p:nvPr/>
        </p:nvPicPr>
        <p:blipFill>
          <a:blip r:embed="rId3"/>
          <a:stretch>
            <a:fillRect/>
          </a:stretch>
        </p:blipFill>
        <p:spPr>
          <a:xfrm>
            <a:off x="321335" y="946461"/>
            <a:ext cx="7336764" cy="4113220"/>
          </a:xfrm>
          <a:prstGeom prst="rect">
            <a:avLst/>
          </a:prstGeom>
        </p:spPr>
      </p:pic>
    </p:spTree>
    <p:extLst>
      <p:ext uri="{BB962C8B-B14F-4D97-AF65-F5344CB8AC3E}">
        <p14:creationId xmlns:p14="http://schemas.microsoft.com/office/powerpoint/2010/main" val="1357986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2859399"/>
          </a:xfrm>
          <a:prstGeom prst="rect">
            <a:avLst/>
          </a:prstGeom>
          <a:noFill/>
          <a:ln>
            <a:noFill/>
          </a:ln>
        </p:spPr>
        <p:txBody>
          <a:bodyPr spcFirstLastPara="1" wrap="square" lIns="91425" tIns="91425" rIns="91425" bIns="91425" anchor="t" anchorCtr="0">
            <a:noAutofit/>
          </a:bodyPr>
          <a:lstStyle/>
          <a:p>
            <a:r>
              <a:rPr lang="en-US" sz="1800" dirty="0">
                <a:solidFill>
                  <a:srgbClr val="1C1C1C"/>
                </a:solidFill>
                <a:latin typeface="Calibri"/>
                <a:ea typeface="Open Sans"/>
                <a:cs typeface="Open Sans"/>
              </a:rPr>
              <a:t>As demonstrated in the diagram, both parameters point to different locations in memory, but since the formal parameter stores the address of the actual parameter, they share the same value.</a:t>
            </a:r>
          </a:p>
          <a:p>
            <a:endParaRPr lang="en-US" sz="1800" dirty="0"/>
          </a:p>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endParaRPr lang="en-US" sz="1800" dirty="0">
              <a:latin typeface="Calibri"/>
            </a:endParaRPr>
          </a:p>
          <a:p>
            <a:r>
              <a:rPr lang="en-US" sz="1800" dirty="0">
                <a:latin typeface="Calibri"/>
              </a:rPr>
              <a:t>//a stores the address of x</a:t>
            </a:r>
          </a:p>
          <a:p>
            <a:r>
              <a:rPr lang="en-US" sz="1800" dirty="0">
                <a:latin typeface="Calibri"/>
              </a:rPr>
              <a:t>void increment(</a:t>
            </a:r>
            <a:r>
              <a:rPr lang="en-US" sz="1800" dirty="0" err="1">
                <a:latin typeface="Calibri"/>
              </a:rPr>
              <a:t>int</a:t>
            </a:r>
            <a:r>
              <a:rPr lang="en-US" sz="1800" dirty="0">
                <a:latin typeface="Calibri"/>
              </a:rPr>
              <a:t> *a){</a:t>
            </a:r>
          </a:p>
          <a:p>
            <a:r>
              <a:rPr lang="en-US" sz="1800" dirty="0">
                <a:latin typeface="Calibri"/>
              </a:rPr>
              <a:t>    (*a)++;</a:t>
            </a:r>
          </a:p>
          <a:p>
            <a:r>
              <a:rPr lang="en-US" sz="1800" dirty="0">
                <a:latin typeface="Calibri"/>
              </a:rPr>
              <a:t>    </a:t>
            </a:r>
            <a:r>
              <a:rPr lang="en-US" sz="1800" dirty="0" err="1">
                <a:latin typeface="Calibri"/>
              </a:rPr>
              <a:t>cout</a:t>
            </a:r>
            <a:r>
              <a:rPr lang="en-US" sz="1800" dirty="0">
                <a:latin typeface="Calibri"/>
              </a:rPr>
              <a:t> &lt;&lt; "Value in Function increment: "&lt;&lt; *a &lt;&lt;</a:t>
            </a:r>
            <a:r>
              <a:rPr lang="en-US" sz="1800" dirty="0" err="1">
                <a:latin typeface="Calibri"/>
              </a:rPr>
              <a:t>endl</a:t>
            </a:r>
            <a:r>
              <a:rPr lang="en-US" sz="1800" dirty="0">
                <a:latin typeface="Calibri"/>
              </a:rPr>
              <a:t>;</a:t>
            </a:r>
          </a:p>
          <a:p>
            <a:r>
              <a:rPr lang="en-US" sz="1800" dirty="0">
                <a:latin typeface="Calibri"/>
              </a:rPr>
              <a:t>}</a:t>
            </a: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spTree>
    <p:extLst>
      <p:ext uri="{BB962C8B-B14F-4D97-AF65-F5344CB8AC3E}">
        <p14:creationId xmlns:p14="http://schemas.microsoft.com/office/powerpoint/2010/main" val="431618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2859399"/>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pic>
        <p:nvPicPr>
          <p:cNvPr id="2" name="Picture 2" descr="Graphical user interface, application&#10;&#10;Description automatically generated">
            <a:extLst>
              <a:ext uri="{FF2B5EF4-FFF2-40B4-BE49-F238E27FC236}">
                <a16:creationId xmlns:a16="http://schemas.microsoft.com/office/drawing/2014/main" id="{829FC81B-5039-4242-B7AA-FC2843D06C88}"/>
              </a:ext>
            </a:extLst>
          </p:cNvPr>
          <p:cNvPicPr>
            <a:picLocks noChangeAspect="1"/>
          </p:cNvPicPr>
          <p:nvPr/>
        </p:nvPicPr>
        <p:blipFill>
          <a:blip r:embed="rId3"/>
          <a:stretch>
            <a:fillRect/>
          </a:stretch>
        </p:blipFill>
        <p:spPr>
          <a:xfrm>
            <a:off x="321335" y="946461"/>
            <a:ext cx="7336764" cy="3983824"/>
          </a:xfrm>
          <a:prstGeom prst="rect">
            <a:avLst/>
          </a:prstGeom>
        </p:spPr>
      </p:pic>
    </p:spTree>
    <p:extLst>
      <p:ext uri="{BB962C8B-B14F-4D97-AF65-F5344CB8AC3E}">
        <p14:creationId xmlns:p14="http://schemas.microsoft.com/office/powerpoint/2010/main" val="2174738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2859399"/>
          </a:xfrm>
          <a:prstGeom prst="rect">
            <a:avLst/>
          </a:prstGeom>
          <a:noFill/>
          <a:ln>
            <a:noFill/>
          </a:ln>
        </p:spPr>
        <p:txBody>
          <a:bodyPr spcFirstLastPara="1" wrap="square" lIns="91425" tIns="91425" rIns="91425" bIns="91425" anchor="t" anchorCtr="0">
            <a:noAutofit/>
          </a:bodyPr>
          <a:lstStyle/>
          <a:p>
            <a:r>
              <a:rPr lang="en-US" sz="1800" dirty="0" err="1">
                <a:latin typeface="Calibri"/>
                <a:cs typeface="Calibri"/>
              </a:rPr>
              <a:t>int</a:t>
            </a:r>
            <a:r>
              <a:rPr lang="en-US" sz="1800" dirty="0">
                <a:latin typeface="Calibri"/>
                <a:cs typeface="Calibri"/>
              </a:rPr>
              <a:t> main()</a:t>
            </a:r>
            <a:endParaRPr lang="en-US" sz="1800" dirty="0">
              <a:ea typeface="Open Sans"/>
            </a:endParaRPr>
          </a:p>
          <a:p>
            <a:r>
              <a:rPr lang="en-US" sz="1800" dirty="0">
                <a:latin typeface="Calibri"/>
                <a:cs typeface="Calibri"/>
              </a:rPr>
              <a:t>{</a:t>
            </a:r>
            <a:endParaRPr lang="en-US" sz="1800" dirty="0"/>
          </a:p>
          <a:p>
            <a:r>
              <a:rPr lang="en-US" sz="1800" dirty="0">
                <a:latin typeface="Calibri"/>
                <a:cs typeface="Calibri"/>
              </a:rPr>
              <a:t>    </a:t>
            </a:r>
            <a:r>
              <a:rPr lang="en-US" sz="1800" dirty="0" err="1">
                <a:latin typeface="Calibri"/>
                <a:cs typeface="Calibri"/>
              </a:rPr>
              <a:t>int</a:t>
            </a:r>
            <a:r>
              <a:rPr lang="en-US" sz="1800" dirty="0">
                <a:latin typeface="Calibri"/>
                <a:cs typeface="Calibri"/>
              </a:rPr>
              <a:t> x = 5;</a:t>
            </a:r>
            <a:endParaRPr lang="en-US" sz="1800" dirty="0">
              <a:cs typeface="Calibri"/>
            </a:endParaRPr>
          </a:p>
          <a:p>
            <a:r>
              <a:rPr lang="en-US" sz="1800" dirty="0">
                <a:latin typeface="Calibri"/>
                <a:cs typeface="Calibri"/>
              </a:rPr>
              <a:t>    increment(&amp;x); //Passing address of x //</a:t>
            </a:r>
            <a:r>
              <a:rPr lang="en-US" sz="1800" dirty="0" err="1">
                <a:latin typeface="Calibri"/>
                <a:cs typeface="Calibri"/>
              </a:rPr>
              <a:t>int</a:t>
            </a:r>
            <a:r>
              <a:rPr lang="en-US" sz="1800" dirty="0">
                <a:latin typeface="Calibri"/>
                <a:cs typeface="Calibri"/>
              </a:rPr>
              <a:t> *a=&amp;x;</a:t>
            </a:r>
            <a:endParaRPr lang="en-US" sz="1800" dirty="0">
              <a:cs typeface="Calibri"/>
            </a:endParaRPr>
          </a:p>
          <a:p>
            <a:r>
              <a:rPr lang="en-US" sz="1800" dirty="0">
                <a:latin typeface="Calibri"/>
                <a:cs typeface="Calibri"/>
              </a:rPr>
              <a:t>    </a:t>
            </a:r>
            <a:r>
              <a:rPr lang="en-US" sz="1800" dirty="0" err="1">
                <a:latin typeface="Calibri"/>
                <a:cs typeface="Calibri"/>
              </a:rPr>
              <a:t>cout</a:t>
            </a:r>
            <a:r>
              <a:rPr lang="en-US" sz="1800" dirty="0">
                <a:latin typeface="Calibri"/>
                <a:cs typeface="Calibri"/>
              </a:rPr>
              <a:t> &lt;&lt; "Value in Function main: "&lt;&lt; x &lt;&lt;</a:t>
            </a:r>
            <a:r>
              <a:rPr lang="en-US" sz="1800" dirty="0" err="1">
                <a:latin typeface="Calibri"/>
                <a:cs typeface="Calibri"/>
              </a:rPr>
              <a:t>endl</a:t>
            </a:r>
            <a:r>
              <a:rPr lang="en-US" sz="1800" dirty="0">
                <a:latin typeface="Calibri"/>
                <a:cs typeface="Calibri"/>
              </a:rPr>
              <a:t>;</a:t>
            </a:r>
            <a:endParaRPr lang="en-US" sz="1800" dirty="0">
              <a:cs typeface="Calibri"/>
            </a:endParaRPr>
          </a:p>
          <a:p>
            <a:r>
              <a:rPr lang="en-US" sz="1800" dirty="0">
                <a:latin typeface="Calibri"/>
                <a:cs typeface="Calibri"/>
              </a:rPr>
              <a:t>    return 0;</a:t>
            </a:r>
            <a:endParaRPr lang="en-US" sz="1800" dirty="0"/>
          </a:p>
          <a:p>
            <a:r>
              <a:rPr lang="en-US" sz="1800" dirty="0">
                <a:latin typeface="Calibri"/>
                <a:cs typeface="Calibri"/>
              </a:rPr>
              <a:t>}</a:t>
            </a:r>
            <a:endParaRPr lang="en-US" sz="1800" dirty="0">
              <a:cs typeface="Calibri"/>
            </a:endParaRPr>
          </a:p>
          <a:p>
            <a:endParaRPr lang="en-US" sz="1800" dirty="0">
              <a:solidFill>
                <a:srgbClr val="1C1C1C"/>
              </a:solidFill>
              <a:latin typeface="Calibri"/>
            </a:endParaRPr>
          </a:p>
          <a:p>
            <a:endParaRPr lang="en-US" sz="1800" dirty="0">
              <a:solidFill>
                <a:srgbClr val="1C1C1C"/>
              </a:solidFill>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pic>
        <p:nvPicPr>
          <p:cNvPr id="2" name="Picture 2" descr="Text&#10;&#10;Description automatically generated">
            <a:extLst>
              <a:ext uri="{FF2B5EF4-FFF2-40B4-BE49-F238E27FC236}">
                <a16:creationId xmlns:a16="http://schemas.microsoft.com/office/drawing/2014/main" id="{646ACF2B-873E-4040-B557-332BADCC2049}"/>
              </a:ext>
            </a:extLst>
          </p:cNvPr>
          <p:cNvPicPr>
            <a:picLocks noChangeAspect="1"/>
          </p:cNvPicPr>
          <p:nvPr/>
        </p:nvPicPr>
        <p:blipFill>
          <a:blip r:embed="rId3"/>
          <a:stretch>
            <a:fillRect/>
          </a:stretch>
        </p:blipFill>
        <p:spPr>
          <a:xfrm>
            <a:off x="267419" y="2633529"/>
            <a:ext cx="7778869" cy="2410451"/>
          </a:xfrm>
          <a:prstGeom prst="rect">
            <a:avLst/>
          </a:prstGeom>
        </p:spPr>
      </p:pic>
    </p:spTree>
    <p:extLst>
      <p:ext uri="{BB962C8B-B14F-4D97-AF65-F5344CB8AC3E}">
        <p14:creationId xmlns:p14="http://schemas.microsoft.com/office/powerpoint/2010/main" val="18230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2859399"/>
          </a:xfrm>
          <a:prstGeom prst="rect">
            <a:avLst/>
          </a:prstGeom>
          <a:noFill/>
          <a:ln>
            <a:noFill/>
          </a:ln>
        </p:spPr>
        <p:txBody>
          <a:bodyPr spcFirstLastPara="1" wrap="square" lIns="91425" tIns="91425" rIns="91425" bIns="91425" anchor="t" anchorCtr="0">
            <a:noAutofit/>
          </a:bodyPr>
          <a:lstStyle/>
          <a:p>
            <a:r>
              <a:rPr lang="en-US" sz="1800" dirty="0" err="1">
                <a:latin typeface="Calibri"/>
                <a:cs typeface="Calibri"/>
              </a:rPr>
              <a:t>int</a:t>
            </a:r>
            <a:r>
              <a:rPr lang="en-US" sz="1800" dirty="0">
                <a:latin typeface="Calibri"/>
                <a:cs typeface="Calibri"/>
              </a:rPr>
              <a:t> main()</a:t>
            </a:r>
            <a:endParaRPr lang="en-US" sz="1800" dirty="0">
              <a:ea typeface="Open Sans"/>
            </a:endParaRPr>
          </a:p>
          <a:p>
            <a:r>
              <a:rPr lang="en-US" sz="1800" dirty="0">
                <a:latin typeface="Calibri"/>
                <a:cs typeface="Calibri"/>
              </a:rPr>
              <a:t>{</a:t>
            </a:r>
            <a:endParaRPr lang="en-US" sz="1800" dirty="0"/>
          </a:p>
          <a:p>
            <a:r>
              <a:rPr lang="en-US" sz="1800" dirty="0">
                <a:latin typeface="Calibri"/>
                <a:cs typeface="Calibri"/>
              </a:rPr>
              <a:t>    </a:t>
            </a:r>
            <a:r>
              <a:rPr lang="en-US" sz="1800" dirty="0" err="1">
                <a:latin typeface="Calibri"/>
                <a:cs typeface="Calibri"/>
              </a:rPr>
              <a:t>int</a:t>
            </a:r>
            <a:r>
              <a:rPr lang="en-US" sz="1800" dirty="0">
                <a:latin typeface="Calibri"/>
                <a:cs typeface="Calibri"/>
              </a:rPr>
              <a:t> x = 5;</a:t>
            </a:r>
            <a:endParaRPr lang="en-US" sz="1800" dirty="0">
              <a:cs typeface="Calibri"/>
            </a:endParaRPr>
          </a:p>
          <a:p>
            <a:r>
              <a:rPr lang="en-US" sz="1800" dirty="0">
                <a:latin typeface="Calibri"/>
                <a:cs typeface="Calibri"/>
              </a:rPr>
              <a:t>    increment(&amp;x); //Passing address of x</a:t>
            </a:r>
            <a:endParaRPr lang="en-US" sz="1800" dirty="0">
              <a:cs typeface="Calibri"/>
            </a:endParaRPr>
          </a:p>
          <a:p>
            <a:r>
              <a:rPr lang="en-US" sz="1800" dirty="0">
                <a:latin typeface="Calibri"/>
                <a:cs typeface="Calibri"/>
              </a:rPr>
              <a:t>    </a:t>
            </a:r>
            <a:r>
              <a:rPr lang="en-US" sz="1800" dirty="0" err="1">
                <a:latin typeface="Calibri"/>
                <a:cs typeface="Calibri"/>
              </a:rPr>
              <a:t>cout</a:t>
            </a:r>
            <a:r>
              <a:rPr lang="en-US" sz="1800" dirty="0">
                <a:latin typeface="Calibri"/>
                <a:cs typeface="Calibri"/>
              </a:rPr>
              <a:t> &lt;&lt; "Value in Function main: "&lt;&lt; x &lt;&lt;</a:t>
            </a:r>
            <a:r>
              <a:rPr lang="en-US" sz="1800" dirty="0" err="1">
                <a:latin typeface="Calibri"/>
                <a:cs typeface="Calibri"/>
              </a:rPr>
              <a:t>endl</a:t>
            </a:r>
            <a:r>
              <a:rPr lang="en-US" sz="1800" dirty="0">
                <a:latin typeface="Calibri"/>
                <a:cs typeface="Calibri"/>
              </a:rPr>
              <a:t>;</a:t>
            </a:r>
            <a:endParaRPr lang="en-US" sz="1800" dirty="0">
              <a:cs typeface="Calibri"/>
            </a:endParaRPr>
          </a:p>
          <a:p>
            <a:r>
              <a:rPr lang="en-US" sz="1800" dirty="0">
                <a:latin typeface="Calibri"/>
                <a:cs typeface="Calibri"/>
              </a:rPr>
              <a:t>    return 0;</a:t>
            </a:r>
            <a:endParaRPr lang="en-US" sz="1800" dirty="0"/>
          </a:p>
          <a:p>
            <a:r>
              <a:rPr lang="en-US" sz="1800" dirty="0">
                <a:latin typeface="Calibri"/>
                <a:cs typeface="Calibri"/>
              </a:rPr>
              <a:t>}</a:t>
            </a:r>
            <a:endParaRPr lang="en-US" sz="1800" dirty="0">
              <a:cs typeface="Calibri"/>
            </a:endParaRPr>
          </a:p>
          <a:p>
            <a:endParaRPr lang="en-US" sz="1800" dirty="0">
              <a:solidFill>
                <a:srgbClr val="1C1C1C"/>
              </a:solidFill>
              <a:latin typeface="Calibri"/>
            </a:endParaRPr>
          </a:p>
          <a:p>
            <a:endParaRPr lang="en-US" sz="1800" dirty="0">
              <a:solidFill>
                <a:srgbClr val="1C1C1C"/>
              </a:solidFill>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Call by Address</a:t>
            </a:r>
            <a:endParaRPr lang="en-US">
              <a:solidFill>
                <a:schemeClr val="bg1"/>
              </a:solidFill>
            </a:endParaRPr>
          </a:p>
        </p:txBody>
      </p:sp>
      <p:pic>
        <p:nvPicPr>
          <p:cNvPr id="2" name="Picture 2" descr="Text&#10;&#10;Description automatically generated">
            <a:extLst>
              <a:ext uri="{FF2B5EF4-FFF2-40B4-BE49-F238E27FC236}">
                <a16:creationId xmlns:a16="http://schemas.microsoft.com/office/drawing/2014/main" id="{646ACF2B-873E-4040-B557-332BADCC2049}"/>
              </a:ext>
            </a:extLst>
          </p:cNvPr>
          <p:cNvPicPr>
            <a:picLocks noChangeAspect="1"/>
          </p:cNvPicPr>
          <p:nvPr/>
        </p:nvPicPr>
        <p:blipFill>
          <a:blip r:embed="rId3"/>
          <a:stretch>
            <a:fillRect/>
          </a:stretch>
        </p:blipFill>
        <p:spPr>
          <a:xfrm>
            <a:off x="267419" y="2633529"/>
            <a:ext cx="7778869" cy="2410451"/>
          </a:xfrm>
          <a:prstGeom prst="rect">
            <a:avLst/>
          </a:prstGeom>
        </p:spPr>
      </p:pic>
    </p:spTree>
    <p:extLst>
      <p:ext uri="{BB962C8B-B14F-4D97-AF65-F5344CB8AC3E}">
        <p14:creationId xmlns:p14="http://schemas.microsoft.com/office/powerpoint/2010/main" val="1073105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dirty="0">
                <a:latin typeface="Calibri"/>
              </a:rPr>
              <a:t>As a conclusion, we can say that call by value should be used in cases where we do not want the value of the actual parameter to be disturbed by other functions and call by reference and call by address should be used in cases where we want to maintain a variable or a copy of the object throughout the program.</a:t>
            </a:r>
            <a:br>
              <a:rPr lang="en-US" sz="1800" dirty="0">
                <a:latin typeface="Calibri"/>
              </a:rPr>
            </a:br>
            <a:br>
              <a:rPr lang="en-US" sz="1800" dirty="0">
                <a:latin typeface="Calibri"/>
              </a:rPr>
            </a:br>
            <a:endParaRPr lang="en-US" sz="1800" dirty="0">
              <a:latin typeface="Calibri"/>
            </a:endParaRPr>
          </a:p>
          <a:p>
            <a:endParaRPr lang="en-US" sz="1800" dirty="0">
              <a:latin typeface="Calibri"/>
            </a:endParaRPr>
          </a:p>
          <a:p>
            <a:pPr>
              <a:lnSpc>
                <a:spcPct val="150000"/>
              </a:lnSpc>
            </a:pP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Conclusion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667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When function is called within the same function, it is known as recursion in C++. The function which calls the same function, is known as recursive function.</a:t>
            </a:r>
            <a:endParaRPr lang="en-US" dirty="0"/>
          </a:p>
          <a:p>
            <a:r>
              <a:rPr lang="en-US" sz="1800" dirty="0">
                <a:latin typeface="Calibri"/>
              </a:rPr>
              <a:t>A function that calls itself, and doesn't perform any task after function call, is known as tail recursion. In tail recursion, we generally call the same function with return statement.</a:t>
            </a:r>
          </a:p>
          <a:p>
            <a:endParaRPr lang="en-US" sz="1800" dirty="0">
              <a:latin typeface="Calibri"/>
            </a:endParaRPr>
          </a:p>
          <a:p>
            <a:endParaRPr lang="en-US" sz="1800" dirty="0">
              <a:latin typeface="Calibri"/>
            </a:endParaRPr>
          </a:p>
          <a:p>
            <a:endParaRPr lang="en-US" sz="1800" dirty="0">
              <a:latin typeface="Calibri"/>
            </a:endParaRPr>
          </a:p>
          <a:p>
            <a:pPr>
              <a:lnSpc>
                <a:spcPct val="150000"/>
              </a:lnSpc>
            </a:pP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444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a:ea typeface="Calibri"/>
                <a:cs typeface="Calibri"/>
              </a:rPr>
              <a:t>Friend Function</a:t>
            </a:r>
          </a:p>
          <a:p>
            <a:pPr marL="457200" indent="-381000">
              <a:lnSpc>
                <a:spcPct val="200000"/>
              </a:lnSpc>
              <a:buSzPts val="2400"/>
              <a:buFont typeface="Calibri,Sans-Serif"/>
              <a:buChar char="●"/>
            </a:pPr>
            <a:r>
              <a:rPr lang="en" sz="2000" dirty="0">
                <a:latin typeface="Calibri"/>
                <a:ea typeface="Calibri"/>
                <a:cs typeface="Calibri"/>
              </a:rPr>
              <a:t>Reference Variables</a:t>
            </a:r>
          </a:p>
          <a:p>
            <a:pPr marL="457200" indent="-381000">
              <a:lnSpc>
                <a:spcPct val="200000"/>
              </a:lnSpc>
              <a:buSzPts val="2400"/>
              <a:buFont typeface="Calibri,Sans-Serif"/>
              <a:buChar char="●"/>
            </a:pPr>
            <a:r>
              <a:rPr lang="en" sz="2000" dirty="0">
                <a:latin typeface="Calibri"/>
                <a:ea typeface="Calibri"/>
                <a:cs typeface="Calibri"/>
              </a:rPr>
              <a:t>Difference b/w call by </a:t>
            </a:r>
            <a:r>
              <a:rPr lang="en" sz="2000" dirty="0" err="1">
                <a:latin typeface="Calibri"/>
                <a:ea typeface="Calibri"/>
                <a:cs typeface="Calibri"/>
              </a:rPr>
              <a:t>value,call</a:t>
            </a:r>
            <a:r>
              <a:rPr lang="en" sz="2000" dirty="0">
                <a:latin typeface="Calibri"/>
                <a:ea typeface="Calibri"/>
                <a:cs typeface="Calibri"/>
              </a:rPr>
              <a:t> by reference and call by address</a:t>
            </a:r>
          </a:p>
          <a:p>
            <a:pPr marL="457200" indent="-381000">
              <a:lnSpc>
                <a:spcPct val="200000"/>
              </a:lnSpc>
              <a:buSzPts val="2400"/>
              <a:buFont typeface="Calibri,Sans-Serif"/>
              <a:buChar char="●"/>
            </a:pPr>
            <a:r>
              <a:rPr lang="en" sz="2000" dirty="0">
                <a:latin typeface="Calibri"/>
                <a:ea typeface="Calibri"/>
                <a:cs typeface="Calibri"/>
              </a:rPr>
              <a:t>Recursion</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When function is called within the same function, it is known as recursion in C++. The function which calls the same function, is known as recursive function.</a:t>
            </a:r>
            <a:endParaRPr lang="en-US"/>
          </a:p>
          <a:p>
            <a:r>
              <a:rPr lang="en-US" sz="1800">
                <a:latin typeface="Calibri"/>
              </a:rPr>
              <a:t>A function that calls itself, and doesn't perform any task after function call, is known as tail recursion. In tail recursion, we generally call the same function with return statement.</a:t>
            </a:r>
          </a:p>
          <a:p>
            <a:endParaRPr lang="en-US" sz="1800" dirty="0">
              <a:latin typeface="Calibri"/>
            </a:endParaRPr>
          </a:p>
          <a:p>
            <a:endParaRPr lang="en-US" sz="1800" dirty="0">
              <a:latin typeface="Calibri"/>
            </a:endParaRPr>
          </a:p>
          <a:p>
            <a:r>
              <a:rPr lang="en-US" sz="1800">
                <a:latin typeface="Calibri"/>
              </a:rPr>
              <a:t>recursionfunction(){    </a:t>
            </a:r>
            <a:endParaRPr lang="en-US"/>
          </a:p>
          <a:p>
            <a:r>
              <a:rPr lang="en-US" sz="1800">
                <a:latin typeface="Calibri"/>
              </a:rPr>
              <a:t>recursionfunction(); //calling self function    </a:t>
            </a:r>
          </a:p>
          <a:p>
            <a:r>
              <a:rPr lang="en-US" sz="1800">
                <a:latin typeface="Calibri"/>
              </a:rPr>
              <a:t>}</a:t>
            </a:r>
          </a:p>
          <a:p>
            <a:endParaRPr lang="en-US" sz="1800" dirty="0">
              <a:latin typeface="Calibri"/>
            </a:endParaRPr>
          </a:p>
          <a:p>
            <a:endParaRPr lang="en-US" sz="1800" dirty="0">
              <a:latin typeface="Calibri"/>
            </a:endParaRPr>
          </a:p>
          <a:p>
            <a:endParaRPr lang="en-US" sz="1800" dirty="0">
              <a:latin typeface="Calibri"/>
            </a:endParaRPr>
          </a:p>
          <a:p>
            <a:pPr>
              <a:lnSpc>
                <a:spcPct val="150000"/>
              </a:lnSpc>
            </a:pPr>
            <a:endParaRPr lang="en-US" sz="1800" dirty="0">
              <a:latin typeface="Calibri" panose="020F0502020204030204" pitchFamily="34" charset="0"/>
              <a:cs typeface="Calibri" panose="020F0502020204030204" pitchFamily="34" charset="0"/>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3741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When function is called within the same function, it is known as recursion in C++. The function which calls the same function, is known as recursive function.</a:t>
            </a:r>
            <a:endParaRPr lang="en-US"/>
          </a:p>
          <a:p>
            <a:r>
              <a:rPr lang="en-US" sz="1800">
                <a:latin typeface="Calibri"/>
              </a:rPr>
              <a:t>A function that calls itself, and doesn't perform any task after function call, is known as tail recursion. In tail recursion, we generally call the same function with return statement.</a:t>
            </a:r>
          </a:p>
          <a:p>
            <a:endParaRPr lang="en-US" sz="1800" dirty="0">
              <a:latin typeface="Calibri"/>
            </a:endParaRPr>
          </a:p>
          <a:p>
            <a:endParaRPr lang="en-US" sz="1800" dirty="0">
              <a:latin typeface="Calibri"/>
            </a:endParaRPr>
          </a:p>
          <a:p>
            <a:r>
              <a:rPr lang="en-US" sz="1800">
                <a:latin typeface="Calibri"/>
              </a:rPr>
              <a:t>recursionfunction(){    </a:t>
            </a:r>
            <a:endParaRPr lang="en-US"/>
          </a:p>
          <a:p>
            <a:r>
              <a:rPr lang="en-US" sz="1800">
                <a:latin typeface="Calibri"/>
              </a:rPr>
              <a:t>recursionfunction(); //calling self function    </a:t>
            </a:r>
          </a:p>
          <a:p>
            <a:r>
              <a:rPr lang="en-US" sz="1800">
                <a:latin typeface="Calibri"/>
              </a:rPr>
              <a:t>}</a:t>
            </a:r>
          </a:p>
          <a:p>
            <a:endParaRPr lang="en-US" sz="1800" dirty="0">
              <a:latin typeface="Calibri"/>
            </a:endParaRPr>
          </a:p>
          <a:p>
            <a:endParaRPr lang="en-US" sz="1800" dirty="0">
              <a:latin typeface="Calibri"/>
            </a:endParaRPr>
          </a:p>
          <a:p>
            <a:endParaRPr lang="en-US" sz="1800" dirty="0">
              <a:latin typeface="Calibri"/>
            </a:endParaRPr>
          </a:p>
          <a:p>
            <a:pPr>
              <a:lnSpc>
                <a:spcPct val="150000"/>
              </a:lnSpc>
            </a:pPr>
            <a:endParaRPr lang="en-US" sz="1800" dirty="0">
              <a:latin typeface="Calibri" panose="020F0502020204030204" pitchFamily="34" charset="0"/>
              <a:cs typeface="Calibri" panose="020F0502020204030204" pitchFamily="34" charset="0"/>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624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14452"/>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#include&lt;iostream&gt;  </a:t>
            </a:r>
          </a:p>
          <a:p>
            <a:r>
              <a:rPr lang="en-US" sz="1800">
                <a:latin typeface="Calibri"/>
              </a:rPr>
              <a:t>using namespace std;    </a:t>
            </a:r>
          </a:p>
          <a:p>
            <a:endParaRPr lang="en-US" sz="1800" dirty="0">
              <a:latin typeface="Calibri"/>
            </a:endParaRPr>
          </a:p>
          <a:p>
            <a:r>
              <a:rPr lang="en-US" sz="1800">
                <a:latin typeface="Calibri"/>
              </a:rPr>
              <a:t>int main()  </a:t>
            </a:r>
          </a:p>
          <a:p>
            <a:r>
              <a:rPr lang="en-US" sz="1800">
                <a:latin typeface="Calibri"/>
              </a:rPr>
              <a:t>{  </a:t>
            </a:r>
          </a:p>
          <a:p>
            <a:r>
              <a:rPr lang="en-US" sz="1800">
                <a:latin typeface="Calibri"/>
              </a:rPr>
              <a:t>int factorial(int);  </a:t>
            </a:r>
          </a:p>
          <a:p>
            <a:r>
              <a:rPr lang="en-US" sz="1800">
                <a:latin typeface="Calibri"/>
              </a:rPr>
              <a:t>int fact,value;  </a:t>
            </a:r>
          </a:p>
          <a:p>
            <a:r>
              <a:rPr lang="en-US" sz="1800">
                <a:latin typeface="Calibri"/>
              </a:rPr>
              <a:t>cout&lt;&lt;"Enter any number: ";  </a:t>
            </a:r>
          </a:p>
          <a:p>
            <a:r>
              <a:rPr lang="en-US" sz="1800">
                <a:latin typeface="Calibri"/>
              </a:rPr>
              <a:t>cin&gt;&gt;value;  </a:t>
            </a:r>
          </a:p>
          <a:p>
            <a:r>
              <a:rPr lang="en-US" sz="1800">
                <a:latin typeface="Calibri"/>
              </a:rPr>
              <a:t>fact=factorial(value);  </a:t>
            </a:r>
          </a:p>
          <a:p>
            <a:r>
              <a:rPr lang="en-US" sz="1800">
                <a:latin typeface="Calibri"/>
              </a:rPr>
              <a:t>cout&lt;&lt;"Factorial of a number is: "&lt;&lt;fact&lt;&lt;endl;  </a:t>
            </a:r>
          </a:p>
          <a:p>
            <a:r>
              <a:rPr lang="en-US" sz="1800">
                <a:latin typeface="Calibri"/>
              </a:rPr>
              <a:t>return 0;  </a:t>
            </a:r>
          </a:p>
          <a:p>
            <a:r>
              <a:rPr lang="en-US" sz="1800">
                <a:latin typeface="Calibri"/>
              </a:rPr>
              <a:t>}  </a:t>
            </a:r>
          </a:p>
          <a:p>
            <a:endParaRPr lang="en-US" sz="1800" dirty="0">
              <a:latin typeface="Calibri"/>
            </a:endParaRPr>
          </a:p>
          <a:p>
            <a:endParaRPr lang="en-US" sz="1800" dirty="0">
              <a:latin typeface="Calibri"/>
            </a:endParaRPr>
          </a:p>
          <a:p>
            <a:pPr>
              <a:lnSpc>
                <a:spcPct val="150000"/>
              </a:lnSpc>
            </a:pPr>
            <a:endParaRPr lang="en-US" sz="1800" dirty="0">
              <a:latin typeface="Calibri" panose="020F0502020204030204" pitchFamily="34" charset="0"/>
              <a:cs typeface="Calibri" panose="020F0502020204030204" pitchFamily="34" charset="0"/>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3835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14452"/>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err="1">
                <a:latin typeface="Calibri"/>
              </a:rPr>
              <a:t>int</a:t>
            </a:r>
            <a:r>
              <a:rPr lang="en-US" sz="1800" dirty="0">
                <a:latin typeface="Calibri"/>
              </a:rPr>
              <a:t> factorial(</a:t>
            </a:r>
            <a:r>
              <a:rPr lang="en-US" sz="1800" dirty="0" err="1">
                <a:latin typeface="Calibri"/>
              </a:rPr>
              <a:t>int</a:t>
            </a:r>
            <a:r>
              <a:rPr lang="en-US" sz="1800" dirty="0">
                <a:latin typeface="Calibri"/>
              </a:rPr>
              <a:t> n)  </a:t>
            </a:r>
            <a:endParaRPr lang="en-US" dirty="0"/>
          </a:p>
          <a:p>
            <a:r>
              <a:rPr lang="en-US" sz="1800" dirty="0">
                <a:latin typeface="Calibri"/>
              </a:rPr>
              <a:t>{  </a:t>
            </a:r>
          </a:p>
          <a:p>
            <a:r>
              <a:rPr lang="en-US" sz="1800" dirty="0">
                <a:latin typeface="Calibri"/>
              </a:rPr>
              <a:t>if(n&lt;0)  </a:t>
            </a:r>
          </a:p>
          <a:p>
            <a:r>
              <a:rPr lang="en-US" sz="1800" dirty="0">
                <a:latin typeface="Calibri"/>
              </a:rPr>
              <a:t>return(-1); /*Wrong value*/    </a:t>
            </a:r>
          </a:p>
          <a:p>
            <a:r>
              <a:rPr lang="en-US" sz="1800" dirty="0">
                <a:latin typeface="Calibri"/>
              </a:rPr>
              <a:t>if(n==0)  </a:t>
            </a:r>
          </a:p>
          <a:p>
            <a:r>
              <a:rPr lang="en-US" sz="1800" dirty="0">
                <a:latin typeface="Calibri"/>
              </a:rPr>
              <a:t>return(1);  /*Terminating condition*/  </a:t>
            </a:r>
          </a:p>
          <a:p>
            <a:r>
              <a:rPr lang="en-US" sz="1800" dirty="0">
                <a:latin typeface="Calibri"/>
              </a:rPr>
              <a:t>else  </a:t>
            </a:r>
          </a:p>
          <a:p>
            <a:r>
              <a:rPr lang="en-US" sz="1800" dirty="0">
                <a:latin typeface="Calibri"/>
              </a:rPr>
              <a:t>{  </a:t>
            </a:r>
          </a:p>
          <a:p>
            <a:r>
              <a:rPr lang="en-US" sz="1800" dirty="0">
                <a:latin typeface="Calibri"/>
              </a:rPr>
              <a:t>return(n*factorial(n-1));      </a:t>
            </a:r>
          </a:p>
          <a:p>
            <a:r>
              <a:rPr lang="en-US" sz="1800" dirty="0">
                <a:latin typeface="Calibri"/>
              </a:rPr>
              <a:t>}  </a:t>
            </a: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pPr>
              <a:lnSpc>
                <a:spcPct val="150000"/>
              </a:lnSpc>
            </a:pPr>
            <a:endParaRPr lang="en-US" sz="1800" dirty="0">
              <a:latin typeface="Calibri" panose="020F0502020204030204" pitchFamily="34" charset="0"/>
              <a:cs typeface="Calibri" panose="020F0502020204030204" pitchFamily="34" charset="0"/>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8556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Recursion</a:t>
            </a:r>
            <a:endParaRPr lang="en" sz="2400" b="1" dirty="0">
              <a:solidFill>
                <a:srgbClr val="FFFFFF"/>
              </a:solidFill>
              <a:latin typeface="Calibri" panose="020F0502020204030204" pitchFamily="34" charset="0"/>
              <a:cs typeface="Calibri" panose="020F0502020204030204" pitchFamily="34" charset="0"/>
            </a:endParaRPr>
          </a:p>
        </p:txBody>
      </p:sp>
      <p:pic>
        <p:nvPicPr>
          <p:cNvPr id="3" name="Picture 3" descr="Text, letter&#10;&#10;Description automatically generated">
            <a:extLst>
              <a:ext uri="{FF2B5EF4-FFF2-40B4-BE49-F238E27FC236}">
                <a16:creationId xmlns:a16="http://schemas.microsoft.com/office/drawing/2014/main" id="{409BD065-74F8-4DD3-B2C3-C662084DA0AF}"/>
              </a:ext>
            </a:extLst>
          </p:cNvPr>
          <p:cNvPicPr>
            <a:picLocks noChangeAspect="1"/>
          </p:cNvPicPr>
          <p:nvPr/>
        </p:nvPicPr>
        <p:blipFill>
          <a:blip r:embed="rId3"/>
          <a:stretch>
            <a:fillRect/>
          </a:stretch>
        </p:blipFill>
        <p:spPr>
          <a:xfrm>
            <a:off x="353684" y="967237"/>
            <a:ext cx="7390680" cy="3769743"/>
          </a:xfrm>
          <a:prstGeom prst="rect">
            <a:avLst/>
          </a:prstGeom>
        </p:spPr>
      </p:pic>
    </p:spTree>
    <p:extLst>
      <p:ext uri="{BB962C8B-B14F-4D97-AF65-F5344CB8AC3E}">
        <p14:creationId xmlns:p14="http://schemas.microsoft.com/office/powerpoint/2010/main" val="2918267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If the base case is not reached or not defined, then the stack overflow problem may arise. Let us take an example to understand this.</a:t>
            </a:r>
          </a:p>
          <a:p>
            <a:endParaRPr lang="en-US" sz="1800" dirty="0">
              <a:latin typeface="Calibri"/>
            </a:endParaRPr>
          </a:p>
          <a:p>
            <a:r>
              <a:rPr lang="en-US" sz="1800" dirty="0">
                <a:latin typeface="Calibri"/>
              </a:rPr>
              <a:t>int fact(int n)
{
    // wrong base case (it may cause
    // stack overflow).
    if (n == 100) 
        return 1;
    else
        return n*fact(n-1);
}</a:t>
            </a:r>
            <a:endParaRPr lang="en-US"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Stack Overflow in 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9656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r>
              <a:rPr lang="en-US" sz="1800">
                <a:latin typeface="Calibri"/>
              </a:rPr>
              <a:t>If fact(10) is called, it will call fact(9), fact(8), fact(7) and so on but the number will never reach 100. So, the base case is not reached. If the memory is exhausted by these functions on the stack, it will cause a stack overflow error.</a:t>
            </a:r>
            <a:endParaRPr lang="en-US"/>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Stack Overflow in 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5561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marL="285750" indent="-285750">
              <a:buChar char="•"/>
            </a:pPr>
            <a:endParaRPr lang="en-US" b="1" dirty="0"/>
          </a:p>
          <a:p>
            <a:pPr marL="342900" indent="-342900">
              <a:buAutoNum type="arabicPeriod"/>
            </a:pPr>
            <a:endParaRPr lang="en-US" sz="1800" dirty="0">
              <a:latin typeface="Calibri"/>
            </a:endParaRPr>
          </a:p>
          <a:p>
            <a:pPr marL="342900" indent="-342900">
              <a:buAutoNum type="arabicPeriod"/>
            </a:pPr>
            <a:endParaRPr lang="en-US" sz="1800" dirty="0">
              <a:latin typeface="Calibri"/>
            </a:endParaRPr>
          </a:p>
          <a:p>
            <a:pPr marL="342900" indent="-342900">
              <a:buAutoNum type="arabicPeriod"/>
            </a:pPr>
            <a:r>
              <a:rPr lang="en-US" sz="1800">
                <a:latin typeface="Calibri"/>
              </a:rPr>
              <a:t>It makes our code shorter and cleaner.</a:t>
            </a:r>
            <a:endParaRPr lang="en-US"/>
          </a:p>
          <a:p>
            <a:pPr marL="342900" indent="-342900">
              <a:buAutoNum type="arabicPeriod"/>
            </a:pPr>
            <a:endParaRPr lang="en-US" sz="1800" dirty="0">
              <a:latin typeface="Calibri"/>
            </a:endParaRPr>
          </a:p>
          <a:p>
            <a:pPr marL="342900" indent="-342900">
              <a:buAutoNum type="arabicPeriod"/>
            </a:pPr>
            <a:r>
              <a:rPr lang="en-US" sz="1800">
                <a:latin typeface="Calibri"/>
              </a:rPr>
              <a:t>Recursion is required in problems concerning data structures and advanced algorithms, such as Graph and Tree Traversal.</a:t>
            </a:r>
            <a:endParaRPr lang="en-US">
              <a:latin typeface="Calibri"/>
            </a:endParaRPr>
          </a:p>
          <a:p>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Advantage of 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1145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pPr marL="342900" indent="-342900">
              <a:buAutoNum type="arabicPeriod"/>
            </a:pPr>
            <a:endParaRPr lang="en-US" sz="1800" dirty="0">
              <a:latin typeface="Calibri"/>
            </a:endParaRPr>
          </a:p>
          <a:p>
            <a:pPr marL="342900" indent="-342900">
              <a:buAutoNum type="arabicPeriod"/>
            </a:pPr>
            <a:r>
              <a:rPr lang="en-US" sz="1800" dirty="0">
                <a:latin typeface="Calibri"/>
              </a:rPr>
              <a:t>It takes a lot of stack space compared to an iterative program.</a:t>
            </a:r>
          </a:p>
          <a:p>
            <a:pPr marL="342900" indent="-342900">
              <a:buAutoNum type="arabicPeriod"/>
            </a:pPr>
            <a:endParaRPr lang="en-US" sz="1800" dirty="0">
              <a:latin typeface="Calibri"/>
            </a:endParaRPr>
          </a:p>
          <a:p>
            <a:pPr marL="342900" indent="-342900">
              <a:buAutoNum type="arabicPeriod"/>
            </a:pPr>
            <a:r>
              <a:rPr lang="en-US" sz="1800" dirty="0">
                <a:latin typeface="Calibri"/>
              </a:rPr>
              <a:t>It uses more processor time.</a:t>
            </a:r>
          </a:p>
          <a:p>
            <a:pPr marL="342900" indent="-342900">
              <a:buAutoNum type="arabicPeriod"/>
            </a:pPr>
            <a:endParaRPr lang="en-US" sz="1800" dirty="0">
              <a:latin typeface="Calibri"/>
            </a:endParaRPr>
          </a:p>
          <a:p>
            <a:pPr marL="342900" indent="-342900">
              <a:buAutoNum type="arabicPeriod"/>
            </a:pPr>
            <a:r>
              <a:rPr lang="en-US" sz="1800" dirty="0">
                <a:latin typeface="Calibri"/>
              </a:rPr>
              <a:t>It can be more difficult to debug compared to an equivalent iterative program.</a:t>
            </a:r>
          </a:p>
          <a:p>
            <a:pPr marL="342900" indent="-342900">
              <a:buAutoNum type="arabicPeriod"/>
            </a:pPr>
            <a:endParaRPr lang="en-US" sz="1800" dirty="0">
              <a:latin typeface="Calibri"/>
            </a:endParaRPr>
          </a:p>
          <a:p>
            <a:pPr marL="342900" indent="-342900">
              <a:buAutoNum type="arabicPeriod"/>
            </a:pPr>
            <a:endParaRPr lang="en-US" sz="1800" dirty="0">
              <a:latin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Disadvantage of Recursion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0947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a:latin typeface="Calibri"/>
              </a:rPr>
              <a:t>As we know that a class cannot access the private members of other class. Similarly a class that doesn’t inherit another class cannot access its protected members.</a:t>
            </a:r>
            <a:endParaRPr lang="en-US" sz="1800" dirty="0">
              <a:latin typeface="Calibri"/>
            </a:endParaRPr>
          </a:p>
          <a:p>
            <a:endParaRPr lang="en-US" sz="1800" dirty="0">
              <a:latin typeface="Calibri"/>
            </a:endParaRPr>
          </a:p>
          <a:p>
            <a:endParaRPr lang="en-US" sz="1800" dirty="0">
              <a:latin typeface="Calibri"/>
            </a:endParaRPr>
          </a:p>
          <a:p>
            <a:r>
              <a:rPr lang="en-US" sz="1800">
                <a:latin typeface="Calibri"/>
              </a:rPr>
              <a:t>A friend class is a class that can access the private and protected members of a class in which it is declared as friend. This is needed when we want to allow a particular class to access the private and protected members of a class.</a:t>
            </a:r>
            <a:endParaRPr lang="en-US">
              <a:latin typeface="Calibri"/>
            </a:endParaRPr>
          </a:p>
          <a:p>
            <a:br>
              <a:rPr lang="en-US" dirty="0"/>
            </a:br>
            <a:endParaRPr lang="en-US" dirty="0"/>
          </a:p>
          <a:p>
            <a:pPr>
              <a:lnSpc>
                <a:spcPct val="150000"/>
              </a:lnSpc>
            </a:pPr>
            <a:br>
              <a:rPr lang="en-US" dirty="0"/>
            </a:b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Class </a:t>
            </a:r>
            <a:endParaRPr lang="en-US" sz="2400">
              <a:solidFill>
                <a:schemeClr val="bg1"/>
              </a:solidFill>
              <a:latin typeface="Calibri"/>
            </a:endParaRPr>
          </a:p>
        </p:txBody>
      </p:sp>
    </p:spTree>
    <p:extLst>
      <p:ext uri="{BB962C8B-B14F-4D97-AF65-F5344CB8AC3E}">
        <p14:creationId xmlns:p14="http://schemas.microsoft.com/office/powerpoint/2010/main" val="33610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t>#include &lt;</a:t>
            </a:r>
            <a:r>
              <a:rPr lang="en-US" sz="1800" dirty="0" err="1"/>
              <a:t>iostream</a:t>
            </a:r>
            <a:r>
              <a:rPr lang="en-US" sz="1800" dirty="0"/>
              <a:t>&gt;</a:t>
            </a:r>
            <a:endParaRPr lang="en-US" dirty="0"/>
          </a:p>
          <a:p>
            <a:r>
              <a:rPr lang="en-US" sz="1800" dirty="0"/>
              <a:t>using namespace </a:t>
            </a:r>
            <a:r>
              <a:rPr lang="en-US" sz="1800" dirty="0" err="1"/>
              <a:t>std</a:t>
            </a:r>
            <a:r>
              <a:rPr lang="en-US" sz="1800" dirty="0"/>
              <a:t>;</a:t>
            </a:r>
            <a:endParaRPr lang="en-US" dirty="0"/>
          </a:p>
          <a:p>
            <a:r>
              <a:rPr lang="en-US" sz="1800" dirty="0"/>
              <a:t>class XYZ {</a:t>
            </a:r>
            <a:endParaRPr lang="en-US" dirty="0"/>
          </a:p>
          <a:p>
            <a:r>
              <a:rPr lang="en-US" sz="1800" dirty="0"/>
              <a:t>private:</a:t>
            </a:r>
            <a:endParaRPr lang="en-US" dirty="0"/>
          </a:p>
          <a:p>
            <a:r>
              <a:rPr lang="en-US" sz="1800" dirty="0"/>
              <a:t>   char </a:t>
            </a:r>
            <a:r>
              <a:rPr lang="en-US" sz="1800" dirty="0" err="1"/>
              <a:t>ch</a:t>
            </a:r>
            <a:r>
              <a:rPr lang="en-US" sz="1800" dirty="0"/>
              <a:t>='A';</a:t>
            </a:r>
            <a:endParaRPr lang="en-US" dirty="0"/>
          </a:p>
          <a:p>
            <a:r>
              <a:rPr lang="en-US" sz="1800" dirty="0"/>
              <a:t>   </a:t>
            </a:r>
            <a:r>
              <a:rPr lang="en-US" sz="1800" dirty="0" err="1"/>
              <a:t>int</a:t>
            </a:r>
            <a:r>
              <a:rPr lang="en-US" sz="1800" dirty="0"/>
              <a:t> </a:t>
            </a:r>
            <a:r>
              <a:rPr lang="en-US" sz="1800" dirty="0" err="1"/>
              <a:t>num</a:t>
            </a:r>
            <a:r>
              <a:rPr lang="en-US" sz="1800" dirty="0"/>
              <a:t> = 11;</a:t>
            </a:r>
            <a:endParaRPr lang="en-US" dirty="0"/>
          </a:p>
          <a:p>
            <a:r>
              <a:rPr lang="en-US" sz="1800" dirty="0"/>
              <a:t>public:</a:t>
            </a:r>
            <a:endParaRPr lang="en-US" dirty="0"/>
          </a:p>
          <a:p>
            <a:r>
              <a:rPr lang="en-US" sz="1800" dirty="0"/>
              <a:t>                                                            /* This statement would make class ABC</a:t>
            </a:r>
            <a:endParaRPr lang="en-US" dirty="0"/>
          </a:p>
          <a:p>
            <a:r>
              <a:rPr lang="en-US" sz="1800" dirty="0"/>
              <a:t>                                                             * a friend class of XYZ, this means that</a:t>
            </a:r>
            <a:endParaRPr lang="en-US" dirty="0"/>
          </a:p>
          <a:p>
            <a:r>
              <a:rPr lang="en-US" sz="1800" dirty="0"/>
              <a:t>                                                              * ABC can access the private and protected</a:t>
            </a:r>
            <a:endParaRPr lang="en-US" dirty="0"/>
          </a:p>
          <a:p>
            <a:r>
              <a:rPr lang="en-US" sz="1800" dirty="0"/>
              <a:t>                                                              * members of XYZ class. </a:t>
            </a:r>
            <a:endParaRPr lang="en-US" dirty="0"/>
          </a:p>
          <a:p>
            <a:r>
              <a:rPr lang="en-US" sz="1800" dirty="0"/>
              <a:t>                                                              */</a:t>
            </a:r>
            <a:endParaRPr lang="en-US" dirty="0"/>
          </a:p>
          <a:p>
            <a:r>
              <a:rPr lang="en-US" sz="1800" dirty="0"/>
              <a:t>   friend class ABC;</a:t>
            </a:r>
            <a:endParaRPr lang="en-US" dirty="0"/>
          </a:p>
          <a:p>
            <a:r>
              <a:rPr lang="en-US" sz="1800" dirty="0"/>
              <a:t>};</a:t>
            </a:r>
            <a:endParaRPr lang="en-US" dirty="0"/>
          </a:p>
          <a:p>
            <a:endParaRPr lang="en-US" sz="1800" dirty="0"/>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Class Example </a:t>
            </a:r>
            <a:endParaRPr lang="en-US" sz="2400">
              <a:solidFill>
                <a:schemeClr val="bg1"/>
              </a:solidFill>
              <a:latin typeface="Calibri"/>
            </a:endParaRPr>
          </a:p>
        </p:txBody>
      </p:sp>
    </p:spTree>
    <p:extLst>
      <p:ext uri="{BB962C8B-B14F-4D97-AF65-F5344CB8AC3E}">
        <p14:creationId xmlns:p14="http://schemas.microsoft.com/office/powerpoint/2010/main" val="288834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43255"/>
            <a:ext cx="8952289" cy="4121936"/>
          </a:xfrm>
          <a:prstGeom prst="rect">
            <a:avLst/>
          </a:prstGeom>
          <a:noFill/>
          <a:ln>
            <a:noFill/>
          </a:ln>
        </p:spPr>
        <p:txBody>
          <a:bodyPr spcFirstLastPara="1" wrap="square" lIns="91425" tIns="91425" rIns="91425" bIns="91425" anchor="t" anchorCtr="0">
            <a:noAutofit/>
          </a:bodyPr>
          <a:lstStyle/>
          <a:p>
            <a:r>
              <a:rPr lang="en-US" sz="1800" dirty="0"/>
              <a:t>class ABC {</a:t>
            </a:r>
          </a:p>
          <a:p>
            <a:r>
              <a:rPr lang="en-US" sz="1800" dirty="0"/>
              <a:t>public:</a:t>
            </a:r>
          </a:p>
          <a:p>
            <a:r>
              <a:rPr lang="en-US" sz="1800" dirty="0"/>
              <a:t>   void </a:t>
            </a:r>
            <a:r>
              <a:rPr lang="en-US" sz="1800" dirty="0" err="1"/>
              <a:t>disp</a:t>
            </a:r>
            <a:r>
              <a:rPr lang="en-US" sz="1800" dirty="0"/>
              <a:t>(XYZ </a:t>
            </a:r>
            <a:r>
              <a:rPr lang="en-US" sz="1800" dirty="0" err="1"/>
              <a:t>obj</a:t>
            </a:r>
            <a:r>
              <a:rPr lang="en-US" sz="1800" dirty="0"/>
              <a:t>){</a:t>
            </a:r>
          </a:p>
          <a:p>
            <a:r>
              <a:rPr lang="en-US" sz="1800" dirty="0"/>
              <a:t>      </a:t>
            </a:r>
            <a:r>
              <a:rPr lang="en-US" sz="1800" dirty="0" err="1"/>
              <a:t>cout</a:t>
            </a:r>
            <a:r>
              <a:rPr lang="en-US" sz="1800" dirty="0"/>
              <a:t>&lt;&lt;obj.ch&lt;&lt;</a:t>
            </a:r>
            <a:r>
              <a:rPr lang="en-US" sz="1800" dirty="0" err="1"/>
              <a:t>endl</a:t>
            </a:r>
            <a:r>
              <a:rPr lang="en-US" sz="1800" dirty="0"/>
              <a:t>;</a:t>
            </a:r>
          </a:p>
          <a:p>
            <a:r>
              <a:rPr lang="en-US" sz="1800" dirty="0"/>
              <a:t>      </a:t>
            </a:r>
            <a:r>
              <a:rPr lang="en-US" sz="1800" dirty="0" err="1"/>
              <a:t>cout</a:t>
            </a:r>
            <a:r>
              <a:rPr lang="en-US" sz="1800" dirty="0"/>
              <a:t>&lt;&lt;</a:t>
            </a:r>
            <a:r>
              <a:rPr lang="en-US" sz="1800" dirty="0" err="1"/>
              <a:t>obj.num</a:t>
            </a:r>
            <a:r>
              <a:rPr lang="en-US" sz="1800" dirty="0"/>
              <a:t>&lt;&lt;</a:t>
            </a:r>
            <a:r>
              <a:rPr lang="en-US" sz="1800" dirty="0" err="1"/>
              <a:t>endl</a:t>
            </a:r>
            <a:r>
              <a:rPr lang="en-US" sz="1800" dirty="0"/>
              <a:t>;</a:t>
            </a:r>
          </a:p>
          <a:p>
            <a:r>
              <a:rPr lang="en-US" sz="1800" dirty="0"/>
              <a:t>   }</a:t>
            </a:r>
          </a:p>
          <a:p>
            <a:r>
              <a:rPr lang="en-US" sz="1800" dirty="0"/>
              <a:t>};</a:t>
            </a:r>
            <a:endParaRPr lang="en-US" dirty="0"/>
          </a:p>
          <a:p>
            <a:r>
              <a:rPr lang="en-US" sz="1800" dirty="0" err="1"/>
              <a:t>int</a:t>
            </a:r>
            <a:r>
              <a:rPr lang="en-US" sz="1800" dirty="0"/>
              <a:t> main() {</a:t>
            </a:r>
            <a:endParaRPr lang="en-US" dirty="0"/>
          </a:p>
          <a:p>
            <a:r>
              <a:rPr lang="en-US" sz="1800" dirty="0"/>
              <a:t>   ABC </a:t>
            </a:r>
            <a:r>
              <a:rPr lang="en-US" sz="1800" dirty="0" err="1"/>
              <a:t>obj</a:t>
            </a:r>
            <a:r>
              <a:rPr lang="en-US" sz="1800" dirty="0"/>
              <a:t>;</a:t>
            </a:r>
            <a:endParaRPr lang="en-US" dirty="0"/>
          </a:p>
          <a:p>
            <a:r>
              <a:rPr lang="en-US" sz="1800" dirty="0"/>
              <a:t>   XYZ obj2;</a:t>
            </a:r>
            <a:endParaRPr lang="en-US" dirty="0"/>
          </a:p>
          <a:p>
            <a:r>
              <a:rPr lang="en-US" sz="1800" dirty="0"/>
              <a:t>   </a:t>
            </a:r>
            <a:r>
              <a:rPr lang="en-US" sz="1800" dirty="0" err="1"/>
              <a:t>obj.disp</a:t>
            </a:r>
            <a:r>
              <a:rPr lang="en-US" sz="1800" dirty="0"/>
              <a:t>(obj2);</a:t>
            </a:r>
            <a:endParaRPr lang="en-US" dirty="0"/>
          </a:p>
          <a:p>
            <a:r>
              <a:rPr lang="en-US" sz="1800" dirty="0"/>
              <a:t>   return 0;</a:t>
            </a:r>
            <a:endParaRPr lang="en-US" dirty="0"/>
          </a:p>
          <a:p>
            <a:r>
              <a:rPr lang="en-US" sz="1800" dirty="0"/>
              <a:t>}</a:t>
            </a:r>
            <a:endParaRPr lang="en-US" dirty="0"/>
          </a:p>
          <a:p>
            <a:r>
              <a:rPr lang="en-US" sz="1800" b="1" dirty="0"/>
              <a:t>  </a:t>
            </a:r>
            <a:br>
              <a:rPr lang="en-US" dirty="0"/>
            </a:br>
            <a:br>
              <a:rPr lang="en-US" sz="1800" dirty="0"/>
            </a:br>
            <a:endParaRPr lang="en-US" sz="1800" dirty="0"/>
          </a:p>
          <a:p>
            <a:br>
              <a:rPr lang="en-US" sz="1800" dirty="0"/>
            </a:br>
            <a:endParaRPr lang="en-US" sz="1800" dirty="0"/>
          </a:p>
          <a:p>
            <a:pPr>
              <a:lnSpc>
                <a:spcPct val="150000"/>
              </a:lnSpc>
            </a:pPr>
            <a:br>
              <a:rPr lang="en-US" sz="1800" dirty="0"/>
            </a:br>
            <a:br>
              <a:rPr lang="en-US" sz="1800" dirty="0"/>
            </a:br>
            <a:endParaRPr lang="en-US" sz="1800" dirty="0"/>
          </a:p>
          <a:p>
            <a:endParaRPr lang="en-US" sz="1800" dirty="0"/>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Class Example </a:t>
            </a:r>
            <a:endParaRPr lang="en-US" sz="2400">
              <a:solidFill>
                <a:schemeClr val="bg1"/>
              </a:solidFill>
              <a:latin typeface="Calibri"/>
            </a:endParaRPr>
          </a:p>
        </p:txBody>
      </p:sp>
    </p:spTree>
    <p:extLst>
      <p:ext uri="{BB962C8B-B14F-4D97-AF65-F5344CB8AC3E}">
        <p14:creationId xmlns:p14="http://schemas.microsoft.com/office/powerpoint/2010/main" val="46404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b="1"/>
              <a:t> Output:-</a:t>
            </a:r>
            <a:endParaRPr lang="en-US" sz="1800"/>
          </a:p>
          <a:p>
            <a:endParaRPr lang="en-US" sz="1800" b="1" dirty="0"/>
          </a:p>
          <a:p>
            <a:r>
              <a:rPr lang="en-US" sz="1800" b="1"/>
              <a:t>A</a:t>
            </a:r>
            <a:endParaRPr lang="en-US" sz="1800"/>
          </a:p>
          <a:p>
            <a:r>
              <a:rPr lang="en-US" sz="1800" b="1"/>
              <a:t>11</a:t>
            </a:r>
            <a:endParaRPr lang="en-US" sz="1800"/>
          </a:p>
          <a:p>
            <a:endParaRPr lang="en-US" sz="1800" dirty="0"/>
          </a:p>
          <a:p>
            <a:r>
              <a:rPr lang="en-US" sz="1800" b="1" dirty="0"/>
              <a:t>  </a:t>
            </a:r>
            <a:br>
              <a:rPr lang="en-US" dirty="0"/>
            </a:br>
            <a:br>
              <a:rPr lang="en-US" sz="1800" dirty="0"/>
            </a:br>
            <a:endParaRPr lang="en-US" sz="1800"/>
          </a:p>
          <a:p>
            <a:br>
              <a:rPr lang="en-US" sz="1800" dirty="0"/>
            </a:br>
            <a:endParaRPr lang="en-US" sz="1800" dirty="0"/>
          </a:p>
          <a:p>
            <a:pPr>
              <a:lnSpc>
                <a:spcPct val="150000"/>
              </a:lnSpc>
            </a:pPr>
            <a:br>
              <a:rPr lang="en-US" sz="1800" dirty="0"/>
            </a:br>
            <a:br>
              <a:rPr lang="en-US" sz="1800" dirty="0"/>
            </a:br>
            <a:endParaRPr lang="en-US" sz="1800" dirty="0"/>
          </a:p>
          <a:p>
            <a:endParaRPr lang="en-US" sz="1800" dirty="0"/>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Class Example </a:t>
            </a:r>
            <a:endParaRPr lang="en-US" sz="2400">
              <a:solidFill>
                <a:schemeClr val="bg1"/>
              </a:solidFill>
              <a:latin typeface="Calibri"/>
            </a:endParaRPr>
          </a:p>
        </p:txBody>
      </p:sp>
    </p:spTree>
    <p:extLst>
      <p:ext uri="{BB962C8B-B14F-4D97-AF65-F5344CB8AC3E}">
        <p14:creationId xmlns:p14="http://schemas.microsoft.com/office/powerpoint/2010/main" val="269862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a:latin typeface="Calibri"/>
              </a:rPr>
              <a:t>In the above example we have two classes XYZ and ABC. The XYZ class has two private data members ch and num, this class declares ABC as friend class. This means that ABC can access the private members of XYZ, the same has been demonstrated in the example where the function disp() of ABC class accesses the private members num and ch. In this example we are passing object as an argument to the function.</a:t>
            </a:r>
            <a:endParaRPr lang="en-US" sz="1800" dirty="0">
              <a:latin typeface="Calibri"/>
            </a:endParaRPr>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chemeClr val="bg1"/>
                </a:solidFill>
                <a:latin typeface="Calibri"/>
                <a:cs typeface="Calibri"/>
              </a:rPr>
              <a:t>Friend Class Example </a:t>
            </a:r>
            <a:endParaRPr lang="en-US" sz="2400">
              <a:solidFill>
                <a:schemeClr val="bg1"/>
              </a:solidFill>
              <a:latin typeface="Calibri"/>
            </a:endParaRPr>
          </a:p>
        </p:txBody>
      </p:sp>
    </p:spTree>
    <p:extLst>
      <p:ext uri="{BB962C8B-B14F-4D97-AF65-F5344CB8AC3E}">
        <p14:creationId xmlns:p14="http://schemas.microsoft.com/office/powerpoint/2010/main" val="19779471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2470</Words>
  <Application>Microsoft Office PowerPoint</Application>
  <PresentationFormat>On-screen Show (16:9)</PresentationFormat>
  <Paragraphs>424</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Calibri,Sans-Serif</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Roopshree Udaiwal</cp:lastModifiedBy>
  <cp:revision>312</cp:revision>
  <dcterms:modified xsi:type="dcterms:W3CDTF">2021-03-15T10:04:27Z</dcterms:modified>
</cp:coreProperties>
</file>