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8" r:id="rId3"/>
    <p:sldId id="311" r:id="rId4"/>
    <p:sldId id="329" r:id="rId5"/>
    <p:sldId id="330" r:id="rId6"/>
    <p:sldId id="331" r:id="rId7"/>
    <p:sldId id="328" r:id="rId8"/>
    <p:sldId id="312" r:id="rId9"/>
    <p:sldId id="321" r:id="rId10"/>
    <p:sldId id="322" r:id="rId11"/>
    <p:sldId id="323" r:id="rId12"/>
    <p:sldId id="324" r:id="rId13"/>
    <p:sldId id="325" r:id="rId14"/>
    <p:sldId id="326" r:id="rId15"/>
    <p:sldId id="306" r:id="rId16"/>
    <p:sldId id="308" r:id="rId17"/>
    <p:sldId id="309" r:id="rId18"/>
    <p:sldId id="315" r:id="rId19"/>
    <p:sldId id="316" r:id="rId20"/>
    <p:sldId id="272" r:id="rId21"/>
  </p:sldIdLst>
  <p:sldSz cx="9144000" cy="5143500" type="screen16x9"/>
  <p:notesSz cx="6858000" cy="9144000"/>
  <p:embeddedFontLs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Trebuchet MS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827031-0FDB-4118-81BA-80ABF1CA9E14}" v="14" dt="2021-01-18T05:34:10.532"/>
    <p1510:client id="{39509037-2B39-4708-82CD-F0C0CC26B104}" v="277" dt="2021-01-12T06:52:38.457"/>
    <p1510:client id="{3E9574E5-BE2B-4A60-8784-70B87DA9EE13}" v="293" dt="2021-01-22T17:10:13.672"/>
    <p1510:client id="{59751EE2-E915-412C-BBA9-18ABF5CCEEBA}" v="248" dt="2021-01-19T19:07:17.180"/>
    <p1510:client id="{88E0966D-0821-4501-A0E3-03A6F564B65B}" v="3052" dt="2021-01-17T15:58:03.317"/>
    <p1510:client id="{9C156D09-B980-42AE-B4D4-72C644ADC050}" v="1333" dt="2021-01-18T13:31:52.969"/>
  </p1510:revLst>
</p1510:revInfo>
</file>

<file path=ppt/tableStyles.xml><?xml version="1.0" encoding="utf-8"?>
<a:tblStyleLst xmlns:a="http://schemas.openxmlformats.org/drawingml/2006/main" def="{7759E882-A8D7-4043-9315-6DD7658B698E}">
  <a:tblStyle styleId="{7759E882-A8D7-4043-9315-6DD7658B698E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A5A5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A5A5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05555B-C7E0-42E3-AF80-77FF5334DF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38945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32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6731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918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51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844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9146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157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317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7077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97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B2D9052-DA56-4630-BE36-AB8167995E78}"/>
              </a:ext>
            </a:extLst>
          </p:cNvPr>
          <p:cNvSpPr txBox="1"/>
          <p:nvPr/>
        </p:nvSpPr>
        <p:spPr>
          <a:xfrm>
            <a:off x="429142" y="2217806"/>
            <a:ext cx="4167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Practical Lecture 1: </a:t>
            </a:r>
            <a:r>
              <a:rPr lang="en-US" sz="2000" dirty="0"/>
              <a:t>Concepts &amp; Basics of C++ Programming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latin typeface="Calibri" panose="020F0502020204030204" pitchFamily="34" charset="0"/>
                <a:cs typeface="Calibri" panose="020F0502020204030204" pitchFamily="34" charset="0"/>
              </a:rPr>
              <a:t>5. The data elements in the structure are also known as what?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A.) objects</a:t>
            </a:r>
          </a:p>
          <a:p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B.) members</a:t>
            </a:r>
          </a:p>
          <a:p>
            <a:endParaRPr lang="en" sz="1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C.) data</a:t>
            </a:r>
          </a:p>
          <a:p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D) objects &amp; data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Explanation: Variables declared inside a class are called as data elements or data members.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66660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latin typeface="Calibri" panose="020F0502020204030204" pitchFamily="34" charset="0"/>
                <a:cs typeface="Calibri" panose="020F0502020204030204" pitchFamily="34" charset="0"/>
              </a:rPr>
              <a:t>6. What will happen when the structure is declared?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A.) it will not allocate any memory</a:t>
            </a:r>
          </a:p>
          <a:p>
            <a:endParaRPr lang="e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B.) it will allocate the memory</a:t>
            </a:r>
          </a:p>
          <a:p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C.) it will be declared and initialized</a:t>
            </a:r>
          </a:p>
          <a:p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D) it will be declared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>
                <a:solidFill>
                  <a:srgbClr val="FFFFFF"/>
                </a:solidFill>
                <a:latin typeface="Calibri"/>
                <a:cs typeface="Calibri"/>
              </a:rPr>
              <a:t>Problem - 6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7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latin typeface="Calibri" panose="020F0502020204030204" pitchFamily="34" charset="0"/>
                <a:cs typeface="Calibri" panose="020F0502020204030204" pitchFamily="34" charset="0"/>
              </a:rPr>
              <a:t>6. What will happen when the structure is declared?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A.) it will not allocate any memory</a:t>
            </a:r>
          </a:p>
          <a:p>
            <a:endParaRPr lang="en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B.) it will allocate the memory</a:t>
            </a:r>
          </a:p>
          <a:p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C.) it will be declared and initialized</a:t>
            </a:r>
          </a:p>
          <a:p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D.) it will be declared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Explanation: While the structure is declared, it will not be initialized, So it will not allocate any memory</a:t>
            </a:r>
            <a:endParaRPr lang="en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76980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7. Which of the following is a properly defined structure?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A.) struct {int a;}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B.) struct 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a_struct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{int a;}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C.) struct 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a_struct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int a;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D.) struct 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a_struct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{int a;};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>
                <a:solidFill>
                  <a:srgbClr val="FFFFFF"/>
                </a:solidFill>
                <a:latin typeface="Calibri"/>
                <a:cs typeface="Calibri"/>
              </a:rPr>
              <a:t>Problem-7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6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7. Which of the following is a properly defined structure?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A.) struct {int a;}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B.) struct 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a_struct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{int a;}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C.) struct 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a_struct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int a;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D.) struct 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a_struct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{int a;};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b="1" dirty="0"/>
          </a:p>
          <a:p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Explanation: option struct {int a;} is not correct because name of structure and ;(after declaration) are missing.  In option struct </a:t>
            </a:r>
            <a:r>
              <a:rPr lang="en-US" sz="1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a_struct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{int a;} ; is missing. In option struct </a:t>
            </a:r>
            <a:r>
              <a:rPr lang="en-US" sz="1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a_struct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int a; {} are missing.</a:t>
            </a:r>
            <a:endParaRPr lang="e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94395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287075" y="92375"/>
            <a:ext cx="6937995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r>
              <a:rPr lang="e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Let’s have a quick hands-on some practice Questions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Explain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Procedural paradigms with example.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you understand by input and output stream.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structure explain with example.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 are important explain with example.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Explain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Enumeration with example.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8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r>
              <a:rPr lang="e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 Questions Time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1. Write a program in C++ to convert temperature in Celsius to Fahrenheit.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Sample Output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Convert temperature in Celsius to Fahrenheit :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Input the temperature in Celsius : 35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temperature in Celsius : 35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temperature in Fahrenheit : 95</a:t>
            </a:r>
          </a:p>
        </p:txBody>
      </p:sp>
    </p:spTree>
    <p:extLst>
      <p:ext uri="{BB962C8B-B14F-4D97-AF65-F5344CB8AC3E}">
        <p14:creationId xmlns:p14="http://schemas.microsoft.com/office/powerpoint/2010/main" val="338097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2.Write a program to print all the prime number from 1-100.</a:t>
            </a:r>
          </a:p>
          <a:p>
            <a:pPr>
              <a:lnSpc>
                <a:spcPct val="150000"/>
              </a:lnSpc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3.Write a program to print the factorial of a number.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Input:-5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Output:-120</a:t>
            </a:r>
          </a:p>
          <a:p>
            <a:pPr>
              <a:lnSpc>
                <a:spcPct val="150000"/>
              </a:lnSpc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4.Write a C++ program to find LCM of two numbers using functions.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 Questions Time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3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6. An array stores details of 25 students (roll no, name, marks in three subject).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Write a program to create such an array and print out a list of students who have failed in more than one subject.</a:t>
            </a:r>
          </a:p>
          <a:p>
            <a:pPr marL="285750" lvl="2" indent="-285750">
              <a:lnSpc>
                <a:spcPct val="150000"/>
              </a:lnSpc>
              <a:buFontTx/>
              <a:buChar char="-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xmlns="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542100" y="2447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 Questions Time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88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xmlns="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:a16="http://schemas.microsoft.com/office/drawing/2014/main" xmlns="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Let’s take a quick recap of previous lecture – 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A) 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Basic data types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D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rived data types ( Array, structure,  union, enum, pointer)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Array / Structure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D) 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Union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Enum 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and cout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G)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oncept of class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127591" y="14350"/>
            <a:ext cx="4157330" cy="53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Today we are going to cover -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Coding Practice </a:t>
            </a:r>
            <a:r>
              <a:rPr lang="e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 smtClean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MCQ 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Practice 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  <a:endParaRPr lang="en-US" sz="20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Theory Practice Question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Q&amp;A 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6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/>
              <a:t> </a:t>
            </a:r>
            <a:r>
              <a:rPr lang="en-US" sz="2000" i="1" dirty="0" smtClean="0"/>
              <a:t>A structure</a:t>
            </a:r>
            <a:r>
              <a:rPr lang="en-US" sz="2000" dirty="0"/>
              <a:t> is a group of </a:t>
            </a:r>
            <a:r>
              <a:rPr lang="en-US" sz="2000" dirty="0" smtClean="0"/>
              <a:t>dissimilar data </a:t>
            </a:r>
            <a:r>
              <a:rPr lang="en-US" sz="2000" dirty="0"/>
              <a:t>elements grouped together under one name. </a:t>
            </a:r>
            <a:endParaRPr lang="en-US" sz="2000" dirty="0" smtClean="0"/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 smtClean="0"/>
              <a:t>These </a:t>
            </a:r>
            <a:r>
              <a:rPr lang="en-US" sz="2000" dirty="0"/>
              <a:t>data elements, known as </a:t>
            </a:r>
            <a:r>
              <a:rPr lang="en-US" sz="2000" i="1" dirty="0"/>
              <a:t>members</a:t>
            </a:r>
            <a:r>
              <a:rPr lang="en-US" sz="2000" dirty="0"/>
              <a:t>, can have different types and different lengths. 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63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/>
              <a:t>Unions allow one portion of memory to be accessed as different data types. </a:t>
            </a:r>
            <a:endParaRPr lang="en-US" sz="2000" dirty="0" smtClean="0"/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 smtClean="0"/>
              <a:t>Its </a:t>
            </a:r>
            <a:r>
              <a:rPr lang="en-US" sz="2000" dirty="0"/>
              <a:t>declaration and use is similar to the one of structures, but its functionality is totally </a:t>
            </a:r>
            <a:r>
              <a:rPr lang="en-US" sz="2000" dirty="0" smtClean="0"/>
              <a:t>different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/>
              <a:t>The size of this type is the one of the largest member element. </a:t>
            </a:r>
            <a:endParaRPr lang="en-US" sz="2000" dirty="0" smtClean="0"/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 smtClean="0"/>
              <a:t>Modification </a:t>
            </a:r>
            <a:r>
              <a:rPr lang="en-US" sz="2000" dirty="0"/>
              <a:t>of one of the members will affect the value of all of </a:t>
            </a:r>
            <a:r>
              <a:rPr lang="en-US" sz="2000" dirty="0" smtClean="0"/>
              <a:t>them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not possible to store different values in them in a way that each is independent of the others.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union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52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3040" indent="-742680">
              <a:buFont typeface="Arial"/>
              <a:buChar char="•"/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An enumeration is a user-defined data type that consists of integral constants. </a:t>
            </a:r>
          </a:p>
          <a:p>
            <a:pPr marL="743040" indent="-742680">
              <a:buFont typeface="Arial"/>
              <a:buChar char="•"/>
            </a:pPr>
            <a:endParaRPr lang="en-US" sz="2000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indent="-742680">
              <a:buFont typeface="Arial"/>
              <a:buChar char="•"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It 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alibri"/>
              </a:rPr>
              <a:t>is mainly used to assign names to integral constants, the names make a program easy to read and maintain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743040" indent="-742680">
              <a:buFont typeface="Arial"/>
              <a:buChar char="•"/>
            </a:pPr>
            <a:endParaRPr lang="en-US" sz="1800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indent="-742680">
              <a:buFont typeface="Arial"/>
              <a:buChar char="•"/>
            </a:pPr>
            <a:r>
              <a:rPr lang="en-US" sz="1800" spc="-1" dirty="0" err="1" smtClean="0">
                <a:uFill>
                  <a:solidFill>
                    <a:srgbClr val="FFFFFF"/>
                  </a:solidFill>
                </a:uFill>
                <a:latin typeface="Calibri"/>
              </a:rPr>
              <a:t>enum</a:t>
            </a:r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season { spring, summer, autumn, winter </a:t>
            </a:r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};</a:t>
            </a:r>
          </a:p>
          <a:p>
            <a:pPr marL="343080" indent="-342720">
              <a:buFont typeface="Arial"/>
              <a:buChar char="•"/>
            </a:pPr>
            <a:endParaRPr lang="en-US" sz="1800" spc="-1" dirty="0" smtClean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lvl="3" indent="-342720">
              <a:buFont typeface="Arial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      And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, spring, summer and winter are values of type season.</a:t>
            </a:r>
          </a:p>
          <a:p>
            <a:pPr marL="360"/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</a:p>
          <a:p>
            <a:pPr marL="343080" indent="-342720">
              <a:buFont typeface="Arial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     By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default, spring is 0, summer is 1 and so on.</a:t>
            </a:r>
          </a:p>
          <a:p>
            <a:pPr marL="360"/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</a:p>
          <a:p>
            <a:pPr marL="343080" indent="-342720">
              <a:buFont typeface="Arial"/>
              <a:buChar char="•"/>
            </a:pPr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      You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can change the default value of an </a:t>
            </a:r>
            <a:r>
              <a:rPr lang="en-US" sz="1800" spc="-1" dirty="0" err="1">
                <a:uFill>
                  <a:solidFill>
                    <a:srgbClr val="FFFFFF"/>
                  </a:solidFill>
                </a:uFill>
                <a:latin typeface="Calibri"/>
              </a:rPr>
              <a:t>enum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 element during declaration (if necessary).</a:t>
            </a:r>
          </a:p>
          <a:p>
            <a:r>
              <a:rPr lang="en-US" sz="11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                     </a:t>
            </a:r>
            <a:r>
              <a:rPr lang="en-US" sz="1800" spc="-1" dirty="0" err="1" smtClean="0">
                <a:uFill>
                  <a:solidFill>
                    <a:srgbClr val="FFFFFF"/>
                  </a:solidFill>
                </a:uFill>
                <a:latin typeface="Calibri"/>
              </a:rPr>
              <a:t>enum</a:t>
            </a:r>
            <a:r>
              <a:rPr lang="en-US" sz="1800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/>
              </a:rPr>
              <a:t>season { spring = 0, summer = 4, autumn = 8, winter = 12 };</a:t>
            </a:r>
          </a:p>
          <a:p>
            <a:endParaRPr lang="en-US" sz="18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indent="-742680">
              <a:buFont typeface="Arial"/>
              <a:buChar char="•"/>
            </a:pPr>
            <a:endParaRPr lang="en-US" sz="18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indent="-742680">
              <a:buFont typeface="Arial"/>
              <a:buChar char="•"/>
            </a:pPr>
            <a:endParaRPr lang="en-US" sz="18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indent="-742680"/>
            <a:endParaRPr lang="en-US" sz="1800" spc="-1" dirty="0"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enum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762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buSzPts val="2400"/>
              <a:buFont typeface="Arial" pitchFamily="34" charset="0"/>
              <a:buChar char="•"/>
            </a:pPr>
            <a:r>
              <a:rPr lang="en" sz="2000" dirty="0" smtClean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Built in </a:t>
            </a:r>
          </a:p>
          <a:p>
            <a:pPr marL="419100" indent="-342900">
              <a:buSzPts val="2400"/>
              <a:buFont typeface="Arial" pitchFamily="34" charset="0"/>
              <a:buChar char="•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U</a:t>
            </a:r>
            <a:r>
              <a:rPr lang="en" sz="2000" dirty="0" smtClean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ser defined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19100" indent="-342900">
              <a:buSzPts val="2400"/>
              <a:buFont typeface="Arial" pitchFamily="34" charset="0"/>
              <a:buChar char="•"/>
            </a:pP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Ways to invoke function</a:t>
            </a:r>
          </a:p>
          <a:p>
            <a:pPr lvl="8"/>
            <a:r>
              <a:rPr lang="en-IN" sz="2000" dirty="0" smtClean="0"/>
              <a:t>	1.accept </a:t>
            </a:r>
            <a:r>
              <a:rPr lang="en-IN" sz="2000" dirty="0"/>
              <a:t>input and return output</a:t>
            </a:r>
          </a:p>
          <a:p>
            <a:pPr lvl="7"/>
            <a:r>
              <a:rPr lang="en-IN" sz="2000" dirty="0"/>
              <a:t>		</a:t>
            </a:r>
            <a:r>
              <a:rPr lang="en-IN" sz="2000" dirty="0" err="1"/>
              <a:t>int</a:t>
            </a:r>
            <a:r>
              <a:rPr lang="en-IN" sz="2000" dirty="0"/>
              <a:t> sum(</a:t>
            </a:r>
            <a:r>
              <a:rPr lang="en-IN" sz="2000" dirty="0" err="1"/>
              <a:t>int</a:t>
            </a:r>
            <a:r>
              <a:rPr lang="en-IN" sz="2000" dirty="0"/>
              <a:t> , </a:t>
            </a:r>
            <a:r>
              <a:rPr lang="en-IN" sz="2000" dirty="0" err="1"/>
              <a:t>int</a:t>
            </a:r>
            <a:r>
              <a:rPr lang="en-IN" sz="2000" dirty="0"/>
              <a:t> );</a:t>
            </a:r>
          </a:p>
          <a:p>
            <a:pPr lvl="7"/>
            <a:r>
              <a:rPr lang="en-IN" sz="2000" dirty="0" smtClean="0"/>
              <a:t>	2. accept </a:t>
            </a:r>
            <a:r>
              <a:rPr lang="en-IN" sz="2000" dirty="0"/>
              <a:t>input and no output </a:t>
            </a:r>
          </a:p>
          <a:p>
            <a:pPr lvl="7"/>
            <a:r>
              <a:rPr lang="en-IN" sz="2000" dirty="0"/>
              <a:t>		</a:t>
            </a:r>
            <a:r>
              <a:rPr lang="en-IN" sz="2000" dirty="0" smtClean="0"/>
              <a:t>void sum </a:t>
            </a:r>
            <a:r>
              <a:rPr lang="en-IN" sz="2000" dirty="0"/>
              <a:t>(</a:t>
            </a:r>
            <a:r>
              <a:rPr lang="en-IN" sz="2000" dirty="0" err="1"/>
              <a:t>int</a:t>
            </a:r>
            <a:r>
              <a:rPr lang="en-IN" sz="2000" dirty="0"/>
              <a:t> , </a:t>
            </a:r>
            <a:r>
              <a:rPr lang="en-IN" sz="2000" dirty="0" err="1"/>
              <a:t>int</a:t>
            </a:r>
            <a:r>
              <a:rPr lang="en-IN" sz="2000" dirty="0"/>
              <a:t>);</a:t>
            </a:r>
          </a:p>
          <a:p>
            <a:pPr marL="76200" lvl="5">
              <a:buSzPts val="2400"/>
            </a:pPr>
            <a:r>
              <a:rPr lang="en-IN" sz="2000" dirty="0"/>
              <a:t>	</a:t>
            </a:r>
            <a:r>
              <a:rPr lang="en-IN" sz="2000" dirty="0" smtClean="0"/>
              <a:t>3. no </a:t>
            </a:r>
            <a:r>
              <a:rPr lang="en-IN" sz="2000" dirty="0"/>
              <a:t>input and </a:t>
            </a:r>
            <a:r>
              <a:rPr lang="en-IN" sz="2000" dirty="0" smtClean="0"/>
              <a:t>return output</a:t>
            </a:r>
            <a:endParaRPr lang="en-IN" sz="2000" dirty="0"/>
          </a:p>
          <a:p>
            <a:pPr lvl="7"/>
            <a:r>
              <a:rPr lang="en-IN" sz="2000" dirty="0"/>
              <a:t>	</a:t>
            </a:r>
            <a:r>
              <a:rPr lang="en-IN" sz="2000" dirty="0" smtClean="0"/>
              <a:t>	</a:t>
            </a:r>
            <a:r>
              <a:rPr lang="en-IN" sz="2000" dirty="0" err="1" smtClean="0"/>
              <a:t>int</a:t>
            </a:r>
            <a:r>
              <a:rPr lang="en-IN" sz="2000" dirty="0" smtClean="0"/>
              <a:t> sum();</a:t>
            </a:r>
          </a:p>
          <a:p>
            <a:pPr lvl="7"/>
            <a:r>
              <a:rPr lang="en-IN" sz="2000" dirty="0" smtClean="0"/>
              <a:t>	4. no </a:t>
            </a:r>
            <a:r>
              <a:rPr lang="en-IN" sz="2000" dirty="0"/>
              <a:t>input but </a:t>
            </a:r>
            <a:r>
              <a:rPr lang="en-IN" sz="2000" dirty="0" smtClean="0"/>
              <a:t>no  </a:t>
            </a:r>
            <a:r>
              <a:rPr lang="en-IN" sz="2000" dirty="0"/>
              <a:t>output</a:t>
            </a:r>
          </a:p>
          <a:p>
            <a:pPr lvl="7"/>
            <a:r>
              <a:rPr lang="en-IN" sz="2000" dirty="0"/>
              <a:t>	</a:t>
            </a:r>
            <a:r>
              <a:rPr lang="en-IN" sz="2000" dirty="0" smtClean="0"/>
              <a:t>	void sum();</a:t>
            </a:r>
          </a:p>
          <a:p>
            <a:pPr lvl="7"/>
            <a:r>
              <a:rPr lang="en-IN" sz="2000" dirty="0"/>
              <a:t>	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Function types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198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:a16="http://schemas.microsoft.com/office/drawing/2014/main" xmlns="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MCQ Questions</a:t>
            </a:r>
            <a:endParaRPr lang="e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latin typeface="Calibri" panose="020F0502020204030204" pitchFamily="34" charset="0"/>
                <a:cs typeface="Calibri" panose="020F0502020204030204" pitchFamily="34" charset="0"/>
              </a:rPr>
              <a:t>5. The data elements in the structure are also known as what?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A.) objects</a:t>
            </a:r>
          </a:p>
          <a:p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B.) members</a:t>
            </a:r>
          </a:p>
          <a:p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C.) data</a:t>
            </a:r>
          </a:p>
          <a:p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D.) objects &amp; data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>
                <a:solidFill>
                  <a:srgbClr val="FFFFFF"/>
                </a:solidFill>
                <a:latin typeface="Calibri"/>
                <a:cs typeface="Calibri"/>
              </a:rPr>
              <a:t>Problem - 5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348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527</Words>
  <Application>Microsoft Office PowerPoint</Application>
  <PresentationFormat>On-screen Show (16:9)</PresentationFormat>
  <Paragraphs>184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Calibri,Sans-Serif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have a quick hands-on some practice Questions</vt:lpstr>
      <vt:lpstr>Coding Questions Time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lenovo</cp:lastModifiedBy>
  <cp:revision>1204</cp:revision>
  <dcterms:modified xsi:type="dcterms:W3CDTF">2021-01-28T19:02:42Z</dcterms:modified>
</cp:coreProperties>
</file>