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0"/>
  </p:notesMasterIdLst>
  <p:sldIdLst>
    <p:sldId id="256" r:id="rId2"/>
    <p:sldId id="258" r:id="rId3"/>
    <p:sldId id="311" r:id="rId4"/>
    <p:sldId id="312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260" r:id="rId13"/>
    <p:sldId id="313" r:id="rId14"/>
    <p:sldId id="321" r:id="rId15"/>
    <p:sldId id="322" r:id="rId16"/>
    <p:sldId id="323" r:id="rId17"/>
    <p:sldId id="324" r:id="rId18"/>
    <p:sldId id="325" r:id="rId19"/>
    <p:sldId id="326" r:id="rId20"/>
    <p:sldId id="329" r:id="rId21"/>
    <p:sldId id="330" r:id="rId22"/>
    <p:sldId id="306" r:id="rId23"/>
    <p:sldId id="308" r:id="rId24"/>
    <p:sldId id="309" r:id="rId25"/>
    <p:sldId id="337" r:id="rId26"/>
    <p:sldId id="310" r:id="rId27"/>
    <p:sldId id="316" r:id="rId28"/>
    <p:sldId id="272" r:id="rId29"/>
  </p:sldIdLst>
  <p:sldSz cx="9144000" cy="5143500" type="screen16x9"/>
  <p:notesSz cx="6858000" cy="9144000"/>
  <p:embeddedFontLst>
    <p:embeddedFont>
      <p:font typeface="Trebuchet MS" pitchFamily="34" charset="0"/>
      <p:regular r:id="rId31"/>
      <p:bold r:id="rId32"/>
      <p:italic r:id="rId33"/>
      <p:boldItalic r:id="rId34"/>
    </p:embeddedFont>
    <p:embeddedFont>
      <p:font typeface="Arial Narrow" pitchFamily="34" charset="0"/>
      <p:regular r:id="rId35"/>
      <p:bold r:id="rId36"/>
      <p:italic r:id="rId37"/>
      <p:boldItalic r:id="rId38"/>
    </p:embeddedFont>
    <p:embeddedFont>
      <p:font typeface="Calibri" pitchFamily="34" charset="0"/>
      <p:regular r:id="rId39"/>
      <p:bold r:id="rId40"/>
      <p:italic r:id="rId41"/>
      <p:boldItalic r:id="rId42"/>
    </p:embeddedFont>
    <p:embeddedFont>
      <p:font typeface="Arial Rounded MT Bold" pitchFamily="34" charset="0"/>
      <p:regular r:id="rId43"/>
    </p:embeddedFont>
    <p:embeddedFont>
      <p:font typeface="Verdana" pitchFamily="34" charset="0"/>
      <p:regular r:id="rId44"/>
      <p:bold r:id="rId45"/>
      <p:italic r:id="rId46"/>
      <p:boldItalic r:id="rId47"/>
    </p:embeddedFont>
    <p:embeddedFont>
      <p:font typeface="SimSun" pitchFamily="2" charset="-122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27031-0FDB-4118-81BA-80ABF1CA9E14}" v="14" dt="2021-01-18T05:34:10.532"/>
    <p1510:client id="{2042463A-4CBB-42D6-951A-385F6624A263}" v="243" dt="2021-01-23T02:48:50.621"/>
    <p1510:client id="{39509037-2B39-4708-82CD-F0C0CC26B104}" v="277" dt="2021-01-12T06:52:38.457"/>
    <p1510:client id="{3E9574E5-BE2B-4A60-8784-70B87DA9EE13}" v="293" dt="2021-01-22T17:10:13.672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42329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97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32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6731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918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5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844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791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05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146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15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317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089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26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en-US" altLang="zh-CN" smtClean="0"/>
              <a:t>A list of tasks to perform.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en-US" altLang="zh-CN" smtClean="0"/>
              <a:t>Viewed as a collection of interacting objects. Each object can be viewed as an independent machine with a distinct role or responsibility. Operations are closely associated with the objects, carry their own operators around with them .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Operations vs. Data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2188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41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BB4B5-C40B-4CDD-89E8-5E613C00DB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1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=""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Practical Lecture 2: </a:t>
            </a:r>
            <a:r>
              <a:rPr lang="en-US" sz="2000" dirty="0"/>
              <a:t>Concepts &amp; Basics of C++ Programming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101B688-7662-44C5-B867-2D2DF4BCE960}" type="slidenum">
              <a:rPr lang="en-US" altLang="zh-CN" smtClean="0">
                <a:ea typeface="SimSun" pitchFamily="2" charset="-122"/>
              </a:rPr>
              <a:pPr/>
              <a:t>10</a:t>
            </a:fld>
            <a:endParaRPr lang="en-US" altLang="zh-CN" smtClean="0">
              <a:ea typeface="SimSun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50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Objects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14450"/>
            <a:ext cx="8153400" cy="2286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mtClean="0">
                <a:ea typeface="SimSun" pitchFamily="2" charset="-122"/>
              </a:rPr>
              <a:t>Object: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mtClean="0">
                <a:ea typeface="SimSun" pitchFamily="2" charset="-122"/>
              </a:rPr>
              <a:t>a variable or an </a:t>
            </a:r>
            <a:r>
              <a:rPr lang="en-US" altLang="zh-CN" smtClean="0">
                <a:solidFill>
                  <a:srgbClr val="FF0000"/>
                </a:solidFill>
                <a:ea typeface="SimSun" pitchFamily="2" charset="-122"/>
              </a:rPr>
              <a:t>instance</a:t>
            </a:r>
            <a:r>
              <a:rPr lang="en-US" altLang="zh-CN" smtClean="0">
                <a:ea typeface="SimSun" pitchFamily="2" charset="-122"/>
              </a:rPr>
              <a:t> of a class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sz="1200" smtClean="0">
              <a:ea typeface="SimSun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mtClean="0">
                <a:ea typeface="SimSun" pitchFamily="2" charset="-122"/>
              </a:rPr>
              <a:t>Declaration of an Object </a:t>
            </a:r>
          </a:p>
          <a:p>
            <a:pPr eaLnBrk="1" hangingPunct="1">
              <a:buFont typeface="Wingdings" pitchFamily="2" charset="2"/>
              <a:buChar char="Ø"/>
            </a:pPr>
            <a:endParaRPr lang="en-US" altLang="zh-CN" sz="1000" smtClean="0">
              <a:ea typeface="SimSun" pitchFamily="2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CN" smtClean="0">
                <a:ea typeface="SimSun" pitchFamily="2" charset="-122"/>
              </a:rPr>
              <a:t>Initiation of an Object</a:t>
            </a:r>
            <a:endParaRPr lang="en-US" altLang="zh-CN" sz="1600" smtClean="0">
              <a:latin typeface="Courier New" pitchFamily="49" charset="0"/>
              <a:ea typeface="SimSun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600" smtClean="0">
              <a:latin typeface="Courier New" pitchFamily="49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32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73FAA5-C1EA-4288-8FEF-DD0B4F5C9D39}" type="slidenum">
              <a:rPr lang="en-US" altLang="zh-CN" smtClean="0">
                <a:ea typeface="SimSun" pitchFamily="2" charset="-122"/>
              </a:rPr>
              <a:pPr/>
              <a:t>11</a:t>
            </a:fld>
            <a:endParaRPr lang="en-US" altLang="zh-CN" smtClean="0">
              <a:ea typeface="SimSun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" y="285750"/>
            <a:ext cx="8953500" cy="672704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What is an object?</a:t>
            </a:r>
            <a:r>
              <a:rPr lang="en-US" altLang="zh-CN" sz="4000" smtClean="0">
                <a:ea typeface="SimSun" pitchFamily="2" charset="-122"/>
              </a:rPr>
              <a:t> 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942975" y="1668066"/>
            <a:ext cx="1620636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SimSun" pitchFamily="2" charset="-122"/>
              </a:rPr>
              <a:t>OBJECT</a:t>
            </a:r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539751" y="2119313"/>
            <a:ext cx="2486025" cy="1876425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SimSun" pitchFamily="2" charset="-122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866775" y="2553892"/>
            <a:ext cx="1901161" cy="138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="1">
                <a:latin typeface="Times New Roman" pitchFamily="18" charset="0"/>
                <a:ea typeface="SimSun" pitchFamily="2" charset="-122"/>
              </a:rPr>
              <a:t>Operations</a:t>
            </a:r>
          </a:p>
          <a:p>
            <a:endParaRPr lang="en-US" altLang="zh-CN" sz="2800" b="1">
              <a:latin typeface="Times New Roman" pitchFamily="18" charset="0"/>
              <a:ea typeface="SimSun" pitchFamily="2" charset="-122"/>
            </a:endParaRPr>
          </a:p>
          <a:p>
            <a:r>
              <a:rPr lang="en-US" altLang="zh-CN" sz="2800" b="1">
                <a:latin typeface="Times New Roman" pitchFamily="18" charset="0"/>
                <a:ea typeface="SimSun" pitchFamily="2" charset="-122"/>
              </a:rPr>
              <a:t>     Data</a:t>
            </a:r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 flipV="1">
            <a:off x="2667000" y="2400300"/>
            <a:ext cx="1295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3949701" y="2216944"/>
            <a:ext cx="4993355" cy="230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b="1">
                <a:ea typeface="SimSun" pitchFamily="2" charset="-122"/>
              </a:rPr>
              <a:t>set of methods</a:t>
            </a:r>
          </a:p>
          <a:p>
            <a:r>
              <a:rPr lang="en-US" altLang="zh-CN" sz="2400" b="1">
                <a:ea typeface="SimSun" pitchFamily="2" charset="-122"/>
              </a:rPr>
              <a:t>(public member functions)</a:t>
            </a:r>
          </a:p>
          <a:p>
            <a:endParaRPr lang="en-US" altLang="zh-CN" sz="2400" b="1">
              <a:ea typeface="SimSun" pitchFamily="2" charset="-122"/>
            </a:endParaRPr>
          </a:p>
          <a:p>
            <a:endParaRPr lang="en-US" altLang="zh-CN" sz="2400" b="1">
              <a:ea typeface="SimSun" pitchFamily="2" charset="-122"/>
            </a:endParaRPr>
          </a:p>
          <a:p>
            <a:r>
              <a:rPr lang="en-US" altLang="zh-CN" sz="2400" b="1">
                <a:ea typeface="SimSun" pitchFamily="2" charset="-122"/>
              </a:rPr>
              <a:t>internal state</a:t>
            </a:r>
          </a:p>
          <a:p>
            <a:r>
              <a:rPr lang="en-US" altLang="zh-CN" sz="2400" b="1">
                <a:ea typeface="SimSun" pitchFamily="2" charset="-122"/>
              </a:rPr>
              <a:t>(values of private data members)</a:t>
            </a:r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>
            <a:off x="2667000" y="348615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>
            <a:off x="533400" y="30861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- 1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dirty="0">
                <a:latin typeface="Calibri"/>
              </a:rPr>
              <a:t>1.Which of the following statement is correct  about </a:t>
            </a:r>
            <a:r>
              <a:rPr lang="en" sz="1600" b="1" dirty="0" err="1">
                <a:latin typeface="Calibri"/>
              </a:rPr>
              <a:t>cout</a:t>
            </a:r>
            <a:r>
              <a:rPr lang="en" sz="1600" b="1" dirty="0">
                <a:latin typeface="Calibri"/>
              </a:rPr>
              <a:t>?</a:t>
            </a:r>
            <a:endParaRPr lang="en-US" sz="1600" dirty="0">
              <a:latin typeface="Calibri"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600" dirty="0">
              <a:latin typeface="Calibri"/>
            </a:endParaRPr>
          </a:p>
          <a:p>
            <a:r>
              <a:rPr lang="en" sz="1600" dirty="0" err="1">
                <a:latin typeface="Calibri"/>
              </a:rPr>
              <a:t>A.It</a:t>
            </a:r>
            <a:r>
              <a:rPr lang="en" sz="1600" dirty="0">
                <a:latin typeface="Calibri"/>
              </a:rPr>
              <a:t> is an instance of the </a:t>
            </a:r>
            <a:r>
              <a:rPr lang="en" sz="1600" dirty="0" err="1">
                <a:latin typeface="Calibri"/>
              </a:rPr>
              <a:t>ostream</a:t>
            </a:r>
            <a:r>
              <a:rPr lang="en" sz="1600" dirty="0">
                <a:latin typeface="Calibri"/>
              </a:rPr>
              <a:t> class.</a:t>
            </a:r>
          </a:p>
          <a:p>
            <a:endParaRPr lang="en" sz="1600" dirty="0">
              <a:latin typeface="Calibri"/>
            </a:endParaRPr>
          </a:p>
          <a:p>
            <a:r>
              <a:rPr lang="en" sz="1600" dirty="0" err="1">
                <a:latin typeface="Calibri"/>
              </a:rPr>
              <a:t>B.It</a:t>
            </a:r>
            <a:r>
              <a:rPr lang="en" sz="1600" dirty="0">
                <a:latin typeface="Calibri"/>
              </a:rPr>
              <a:t> is used to display output on the screen.</a:t>
            </a:r>
          </a:p>
          <a:p>
            <a:endParaRPr lang="en" sz="1600" dirty="0">
              <a:latin typeface="Calibri"/>
            </a:endParaRPr>
          </a:p>
          <a:p>
            <a:r>
              <a:rPr lang="en" sz="1600" dirty="0" err="1">
                <a:latin typeface="Calibri"/>
              </a:rPr>
              <a:t>C.The</a:t>
            </a:r>
            <a:r>
              <a:rPr lang="en" sz="1600" dirty="0">
                <a:latin typeface="Calibri"/>
              </a:rPr>
              <a:t> data displayed should be displayed in &gt;&gt;.</a:t>
            </a:r>
          </a:p>
          <a:p>
            <a:endParaRPr lang="en" sz="1600" dirty="0">
              <a:latin typeface="Calibri"/>
            </a:endParaRPr>
          </a:p>
          <a:p>
            <a:r>
              <a:rPr lang="en" sz="1600" dirty="0">
                <a:latin typeface="Calibri"/>
              </a:rPr>
              <a:t>D. Option 1 and 2 </a:t>
            </a:r>
            <a:r>
              <a:rPr lang="en" sz="1600" dirty="0" smtClean="0">
                <a:latin typeface="Calibri"/>
              </a:rPr>
              <a:t>are correct</a:t>
            </a:r>
            <a:r>
              <a:rPr lang="en" sz="1600" dirty="0">
                <a:latin typeface="Calibri"/>
              </a:rPr>
              <a:t>.</a:t>
            </a:r>
          </a:p>
          <a:p>
            <a:pPr marL="114300"/>
            <a:r>
              <a:rPr lang="en" sz="1600" dirty="0">
                <a:latin typeface="Calibri"/>
              </a:rPr>
              <a:t/>
            </a:r>
            <a:br>
              <a:rPr lang="en" sz="1600" dirty="0">
                <a:latin typeface="Calibri"/>
              </a:rPr>
            </a:br>
            <a:r>
              <a:rPr lang="en" sz="1600" dirty="0">
                <a:latin typeface="Calibri"/>
              </a:rPr>
              <a:t>          </a:t>
            </a:r>
          </a:p>
          <a:p>
            <a:pPr marL="114300"/>
            <a:endParaRPr lang="en" sz="1600" dirty="0">
              <a:latin typeface="Calibri"/>
            </a:endParaRPr>
          </a:p>
          <a:p>
            <a:pPr marL="114300"/>
            <a:endParaRPr lang="en" sz="16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latin typeface="Calibri"/>
                <a:cs typeface="Calibri"/>
              </a:rPr>
              <a:t>1.Which of the following statement is correct  about </a:t>
            </a:r>
            <a:r>
              <a:rPr lang="en" sz="1800" b="1" dirty="0" err="1">
                <a:latin typeface="Calibri"/>
                <a:cs typeface="Calibri"/>
              </a:rPr>
              <a:t>cout</a:t>
            </a:r>
            <a:r>
              <a:rPr lang="en" sz="1800" b="1" dirty="0">
                <a:latin typeface="Calibri"/>
                <a:cs typeface="Calibri"/>
              </a:rPr>
              <a:t>?</a:t>
            </a:r>
            <a:endParaRPr lang="en-US" sz="1800" dirty="0"/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r>
              <a:rPr lang="en" sz="1800" dirty="0" err="1">
                <a:latin typeface="Calibri"/>
                <a:cs typeface="Calibri"/>
              </a:rPr>
              <a:t>A.It</a:t>
            </a:r>
            <a:r>
              <a:rPr lang="en" sz="1800" dirty="0">
                <a:latin typeface="Calibri"/>
                <a:cs typeface="Calibri"/>
              </a:rPr>
              <a:t> is an instance of the </a:t>
            </a:r>
            <a:r>
              <a:rPr lang="en" sz="1800" dirty="0" err="1">
                <a:latin typeface="Calibri"/>
                <a:cs typeface="Calibri"/>
              </a:rPr>
              <a:t>ostream</a:t>
            </a:r>
            <a:r>
              <a:rPr lang="en" sz="1800" dirty="0">
                <a:latin typeface="Calibri"/>
                <a:cs typeface="Calibri"/>
              </a:rPr>
              <a:t> class.</a:t>
            </a:r>
            <a:endParaRPr lang="en-US" sz="1800" dirty="0"/>
          </a:p>
          <a:p>
            <a:endParaRPr lang="en" sz="1800" dirty="0"/>
          </a:p>
          <a:p>
            <a:r>
              <a:rPr lang="en" sz="1800" dirty="0" err="1">
                <a:latin typeface="Calibri"/>
                <a:cs typeface="Calibri"/>
              </a:rPr>
              <a:t>B.It</a:t>
            </a:r>
            <a:r>
              <a:rPr lang="en" sz="1800" dirty="0">
                <a:latin typeface="Calibri"/>
                <a:cs typeface="Calibri"/>
              </a:rPr>
              <a:t> is used to display output on the screen.</a:t>
            </a:r>
            <a:endParaRPr lang="en-US" sz="1800" dirty="0">
              <a:latin typeface="Calibri"/>
              <a:cs typeface="Calibri"/>
            </a:endParaRPr>
          </a:p>
          <a:p>
            <a:endParaRPr lang="en" sz="1800" dirty="0"/>
          </a:p>
          <a:p>
            <a:r>
              <a:rPr lang="en" sz="1800" dirty="0" err="1">
                <a:latin typeface="Calibri"/>
                <a:cs typeface="Calibri"/>
              </a:rPr>
              <a:t>C.The</a:t>
            </a:r>
            <a:r>
              <a:rPr lang="en" sz="1800" dirty="0">
                <a:latin typeface="Calibri"/>
                <a:cs typeface="Calibri"/>
              </a:rPr>
              <a:t> data displayed should be displayed in &gt;&gt;.</a:t>
            </a:r>
            <a:endParaRPr lang="en-US" sz="1800" dirty="0"/>
          </a:p>
          <a:p>
            <a:endParaRPr lang="en" sz="1800" b="1" dirty="0">
              <a:solidFill>
                <a:srgbClr val="FF0000"/>
              </a:solidFill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  <a:cs typeface="Calibri"/>
              </a:rPr>
              <a:t>D. Option 1 and 2 </a:t>
            </a:r>
            <a:r>
              <a:rPr lang="en" sz="1800" b="1" dirty="0" smtClean="0">
                <a:solidFill>
                  <a:srgbClr val="FF0000"/>
                </a:solidFill>
                <a:latin typeface="Calibri"/>
                <a:cs typeface="Calibri"/>
              </a:rPr>
              <a:t>are </a:t>
            </a:r>
            <a:r>
              <a:rPr lang="en" sz="1800" b="1" dirty="0">
                <a:solidFill>
                  <a:srgbClr val="FF0000"/>
                </a:solidFill>
                <a:latin typeface="Calibri"/>
                <a:cs typeface="Calibri"/>
              </a:rPr>
              <a:t>correct.</a:t>
            </a:r>
            <a:endParaRPr lang="en-US" sz="18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14300"/>
            <a:r>
              <a:rPr lang="en-US" sz="1800" dirty="0"/>
              <a:t/>
            </a:r>
            <a:br>
              <a:rPr lang="en-US" sz="1800" dirty="0"/>
            </a:br>
            <a:r>
              <a:rPr lang="en" sz="1800" dirty="0">
                <a:latin typeface="Calibri"/>
                <a:cs typeface="Calibri"/>
              </a:rPr>
              <a:t>          </a:t>
            </a:r>
            <a:endParaRPr lang="en-US" sz="1800" dirty="0"/>
          </a:p>
          <a:p>
            <a:pPr marL="114300"/>
            <a:endParaRPr lang="en" sz="1800" dirty="0"/>
          </a:p>
          <a:p>
            <a:pPr marL="114300"/>
            <a:endParaRPr lang="en" dirty="0"/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9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dirty="0"/>
              <a:t>5. When struct is used instead of the keyword class means, what will happen in the program?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" sz="1600" dirty="0"/>
              <a:t>A.) Access is public by default.</a:t>
            </a:r>
          </a:p>
          <a:p>
            <a:endParaRPr lang="en" sz="1600" dirty="0"/>
          </a:p>
          <a:p>
            <a:r>
              <a:rPr lang="en" sz="1600" dirty="0"/>
              <a:t>B.) Access is private by default.</a:t>
            </a:r>
          </a:p>
          <a:p>
            <a:endParaRPr lang="en" sz="1600" dirty="0"/>
          </a:p>
          <a:p>
            <a:r>
              <a:rPr lang="en" sz="1600" dirty="0"/>
              <a:t>C.) Access is protected by default.</a:t>
            </a:r>
          </a:p>
          <a:p>
            <a:endParaRPr lang="en" sz="1600" dirty="0"/>
          </a:p>
          <a:p>
            <a:r>
              <a:rPr lang="en" sz="1600" dirty="0"/>
              <a:t>D.) None of the mentioned.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" sz="1600" b="1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>
              <a:latin typeface="Calibri"/>
            </a:endParaRPr>
          </a:p>
          <a:p>
            <a:endParaRPr lang="en" sz="1600" b="1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Problem - 5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3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dirty="0"/>
              <a:t>5. When struct is used instead of the keyword class means, what will happen in the program?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" sz="1600" b="1" dirty="0">
                <a:solidFill>
                  <a:srgbClr val="FF0000"/>
                </a:solidFill>
              </a:rPr>
              <a:t>A.) Access is public by default.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" sz="1600" dirty="0"/>
          </a:p>
          <a:p>
            <a:r>
              <a:rPr lang="en" sz="1600" dirty="0"/>
              <a:t>B.) Access is private by default.</a:t>
            </a:r>
            <a:endParaRPr lang="en-US" sz="1600" dirty="0"/>
          </a:p>
          <a:p>
            <a:endParaRPr lang="en" sz="1600" dirty="0"/>
          </a:p>
          <a:p>
            <a:r>
              <a:rPr lang="en" sz="1600" dirty="0"/>
              <a:t>C.) Access is protected by default.</a:t>
            </a:r>
            <a:endParaRPr lang="en-US" sz="1600" dirty="0"/>
          </a:p>
          <a:p>
            <a:endParaRPr lang="en" sz="1600" dirty="0"/>
          </a:p>
          <a:p>
            <a:r>
              <a:rPr lang="en" sz="1600" dirty="0"/>
              <a:t>D.) None of the mentioned.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" sz="1600" b="1" dirty="0">
                <a:solidFill>
                  <a:srgbClr val="FF0000"/>
                </a:solidFill>
              </a:rPr>
              <a:t>Explanation: Access is public by default will happen When struct is used instead of the keyword class.</a:t>
            </a:r>
            <a:endParaRPr lang="e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6660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dirty="0">
                <a:latin typeface="Calibri"/>
              </a:rPr>
              <a:t>6.What will be used when terminating a structure?</a:t>
            </a:r>
            <a:endParaRPr lang="en-US" sz="1600">
              <a:latin typeface="Calibri"/>
            </a:endParaRPr>
          </a:p>
          <a:p>
            <a:endParaRPr lang="en" sz="1600" dirty="0">
              <a:latin typeface="Calibri"/>
            </a:endParaRPr>
          </a:p>
          <a:p>
            <a:r>
              <a:rPr lang="en" sz="1600" dirty="0">
                <a:latin typeface="Calibri"/>
              </a:rPr>
              <a:t>a) :</a:t>
            </a:r>
          </a:p>
          <a:p>
            <a:endParaRPr lang="en" sz="1600" dirty="0">
              <a:latin typeface="Calibri"/>
            </a:endParaRPr>
          </a:p>
          <a:p>
            <a:r>
              <a:rPr lang="en" sz="1600" dirty="0">
                <a:latin typeface="Calibri"/>
              </a:rPr>
              <a:t>b) }</a:t>
            </a:r>
          </a:p>
          <a:p>
            <a:endParaRPr lang="en" sz="1600" dirty="0">
              <a:latin typeface="Calibri"/>
            </a:endParaRPr>
          </a:p>
          <a:p>
            <a:r>
              <a:rPr lang="en" sz="1600" dirty="0">
                <a:latin typeface="Calibri"/>
              </a:rPr>
              <a:t>c) ;</a:t>
            </a:r>
          </a:p>
          <a:p>
            <a:endParaRPr lang="en" sz="1600" dirty="0">
              <a:latin typeface="Calibri"/>
            </a:endParaRPr>
          </a:p>
          <a:p>
            <a:r>
              <a:rPr lang="en" sz="1600" dirty="0">
                <a:latin typeface="Calibri"/>
              </a:rPr>
              <a:t>d) ;;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>
              <a:latin typeface="Calibri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>
              <a:latin typeface="Calibri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Problem - 6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7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b="1" dirty="0">
                <a:latin typeface="Calibri"/>
                <a:cs typeface="Calibri"/>
              </a:rPr>
              <a:t>6.What will be used when terminating a structure?</a:t>
            </a:r>
            <a:endParaRPr lang="en-US" sz="1600" dirty="0">
              <a:cs typeface="Calibri"/>
            </a:endParaRPr>
          </a:p>
          <a:p>
            <a:endParaRPr lang="en" sz="1600" dirty="0"/>
          </a:p>
          <a:p>
            <a:r>
              <a:rPr lang="en" sz="1600" dirty="0">
                <a:latin typeface="Calibri"/>
                <a:cs typeface="Calibri"/>
              </a:rPr>
              <a:t>A) :</a:t>
            </a:r>
            <a:endParaRPr lang="en-US" sz="1600" dirty="0"/>
          </a:p>
          <a:p>
            <a:endParaRPr lang="en" sz="1600" dirty="0"/>
          </a:p>
          <a:p>
            <a:r>
              <a:rPr lang="en" sz="1600" dirty="0">
                <a:latin typeface="Calibri"/>
                <a:cs typeface="Calibri"/>
              </a:rPr>
              <a:t>B) }</a:t>
            </a:r>
            <a:endParaRPr lang="en-US" sz="1600" dirty="0"/>
          </a:p>
          <a:p>
            <a:endParaRPr lang="en" sz="1600" dirty="0"/>
          </a:p>
          <a:p>
            <a:r>
              <a:rPr lang="en" sz="1600" b="1" dirty="0">
                <a:solidFill>
                  <a:srgbClr val="FF0000"/>
                </a:solidFill>
                <a:latin typeface="Calibri"/>
                <a:cs typeface="Calibri"/>
              </a:rPr>
              <a:t>C) ;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" sz="1600" dirty="0"/>
          </a:p>
          <a:p>
            <a:r>
              <a:rPr lang="en" sz="1600" dirty="0">
                <a:latin typeface="Calibri"/>
                <a:cs typeface="Calibri"/>
              </a:rPr>
              <a:t>D) ;;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" sz="1600" b="1" dirty="0">
              <a:latin typeface="Calibri"/>
              <a:cs typeface="Calibri"/>
            </a:endParaRPr>
          </a:p>
          <a:p>
            <a:r>
              <a:rPr lang="en" sz="1600" b="1" dirty="0">
                <a:solidFill>
                  <a:srgbClr val="FF0000"/>
                </a:solidFill>
                <a:latin typeface="Calibri"/>
                <a:cs typeface="Calibri"/>
              </a:rPr>
              <a:t>Explanation: While terminating a structure, a semicolon is used to end this up.</a:t>
            </a:r>
            <a:endParaRPr lang="e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69804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7.What is the similarity between a structure, union and enumeration?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A.)All of them let you define new values.</a:t>
            </a:r>
            <a:endParaRPr lang="en" sz="1600" dirty="0"/>
          </a:p>
          <a:p>
            <a:endParaRPr lang="en-US" sz="1600" dirty="0"/>
          </a:p>
          <a:p>
            <a:r>
              <a:rPr lang="en-US" sz="1600" dirty="0"/>
              <a:t>B.)All of them let you define new data types.</a:t>
            </a:r>
            <a:endParaRPr lang="en" sz="1600" dirty="0"/>
          </a:p>
          <a:p>
            <a:endParaRPr lang="en-US" sz="1600" dirty="0"/>
          </a:p>
          <a:p>
            <a:r>
              <a:rPr lang="en-US" sz="1600" dirty="0"/>
              <a:t>C.)All of them let you define new pointers.</a:t>
            </a:r>
            <a:endParaRPr lang="en" sz="1600" dirty="0"/>
          </a:p>
          <a:p>
            <a:endParaRPr lang="en-US" sz="1600" dirty="0"/>
          </a:p>
          <a:p>
            <a:r>
              <a:rPr lang="en-US" sz="1600" dirty="0"/>
              <a:t>D.)All of them let you define new structures.</a:t>
            </a:r>
            <a:endParaRPr lang="en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1600" b="1" dirty="0">
              <a:latin typeface="Calibri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>
              <a:latin typeface="Calibri"/>
            </a:endParaRPr>
          </a:p>
          <a:p>
            <a:endParaRPr lang="en-US" sz="1600" b="1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Problem-7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6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7.What is the similarity between a structure, union and enumeration?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A.)All of them let you define new values.</a:t>
            </a:r>
            <a:endParaRPr lang="en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B.)All of them let you define new data types.</a:t>
            </a:r>
            <a:endParaRPr lang="en" sz="1600" b="1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C.)All of them let you define new pointers.</a:t>
            </a:r>
            <a:endParaRPr lang="en" sz="1600" dirty="0"/>
          </a:p>
          <a:p>
            <a:endParaRPr lang="en-US" sz="1600" dirty="0"/>
          </a:p>
          <a:p>
            <a:r>
              <a:rPr lang="en-US" sz="1600" dirty="0"/>
              <a:t>D.)All of them let you define new structures.</a:t>
            </a:r>
            <a:endParaRPr lang="en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4395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structure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union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enum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D) 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object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latin typeface="Calibri"/>
              </a:rPr>
              <a:t>8.A union cannot be nested in a structure</a:t>
            </a:r>
            <a:endParaRPr lang="en-US" sz="1600" dirty="0">
              <a:latin typeface="Calibri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>
              <a:latin typeface="Calibri"/>
            </a:endParaRPr>
          </a:p>
          <a:p>
            <a:r>
              <a:rPr lang="en-US" sz="1600" dirty="0" err="1">
                <a:latin typeface="Calibri"/>
              </a:rPr>
              <a:t>A.True</a:t>
            </a:r>
            <a:endParaRPr lang="en" sz="1600" dirty="0" err="1">
              <a:latin typeface="Calibri"/>
            </a:endParaRPr>
          </a:p>
          <a:p>
            <a:endParaRPr lang="en-US" sz="1600" dirty="0">
              <a:latin typeface="Calibri"/>
            </a:endParaRPr>
          </a:p>
          <a:p>
            <a:r>
              <a:rPr lang="en-US" sz="1600" dirty="0" err="1">
                <a:latin typeface="Calibri"/>
              </a:rPr>
              <a:t>B.False</a:t>
            </a:r>
            <a:endParaRPr lang="en" sz="1600" dirty="0" err="1">
              <a:latin typeface="Calibri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>
              <a:latin typeface="Calibri"/>
            </a:endParaRPr>
          </a:p>
          <a:p>
            <a:endParaRPr lang="en-US" sz="1600" b="1" dirty="0">
              <a:latin typeface="Calibri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>
              <a:solidFill>
                <a:srgbClr val="FF0000"/>
              </a:solidFill>
              <a:latin typeface="Calibri"/>
            </a:endParaRPr>
          </a:p>
          <a:p>
            <a:endParaRPr lang="en-US" sz="1600" b="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>
                <a:solidFill>
                  <a:srgbClr val="FFFFFF"/>
                </a:solidFill>
                <a:latin typeface="Calibri"/>
                <a:cs typeface="Calibri"/>
              </a:rPr>
              <a:t>Problem-8</a:t>
            </a:r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3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46968"/>
            <a:ext cx="8952289" cy="3990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latin typeface="Calibri"/>
                <a:cs typeface="Calibri"/>
              </a:rPr>
              <a:t>8.A union cannot be nested in a structure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 err="1">
                <a:latin typeface="Calibri"/>
                <a:cs typeface="Calibri"/>
              </a:rPr>
              <a:t>A.True</a:t>
            </a:r>
            <a:endParaRPr lang="en" sz="1600" dirty="0" err="1"/>
          </a:p>
          <a:p>
            <a:endParaRPr lang="en-US" sz="1600" dirty="0"/>
          </a:p>
          <a:p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B.False</a:t>
            </a:r>
            <a:endParaRPr lang="en" sz="1600" b="1" dirty="0" err="1">
              <a:solidFill>
                <a:srgbClr val="FF0000"/>
              </a:solidFill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Answer: Option B</a:t>
            </a:r>
            <a:endParaRPr lang="e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AEF65FCD-9BAC-48DC-8F4E-B7BBA0D6A776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1245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87075" y="92375"/>
            <a:ext cx="6937995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have a quick hands-on some practice Questions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746802"/>
            <a:ext cx="8952289" cy="439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Calibri"/>
              </a:rPr>
              <a:t>1.Explian Object Oriented programming paradigms.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dirty="0">
                <a:latin typeface="Calibri"/>
              </a:rPr>
              <a:t>2.explain difference between procedural and object oriented programming paradigms.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dirty="0">
                <a:latin typeface="Calibri"/>
              </a:rPr>
              <a:t>3.What are the header files available in C++ for Input/Output operations.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dirty="0">
                <a:latin typeface="Calibri"/>
              </a:rPr>
              <a:t>4.Explain class and object with example.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dirty="0">
                <a:latin typeface="Calibri"/>
              </a:rPr>
              <a:t>5.Explain class members and how can we access class </a:t>
            </a:r>
            <a:r>
              <a:rPr lang="en-US" sz="1600" dirty="0" err="1">
                <a:latin typeface="Calibri"/>
              </a:rPr>
              <a:t>memebers</a:t>
            </a:r>
            <a:r>
              <a:rPr lang="en-US" sz="1600" dirty="0">
                <a:latin typeface="Calibri"/>
              </a:rPr>
              <a:t>?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dirty="0">
                <a:latin typeface="Calibri"/>
              </a:rPr>
              <a:t>6.What is union and how the size of union is decided?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dirty="0">
                <a:latin typeface="Calibri"/>
              </a:rPr>
              <a:t>7.Example difference between  Unions and Classes   Enumeration.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dirty="0" smtClean="0">
                <a:latin typeface="Calibri"/>
              </a:rPr>
              <a:t>8.Explain </a:t>
            </a:r>
            <a:r>
              <a:rPr lang="en-US" sz="1600" dirty="0">
                <a:latin typeface="Calibri"/>
              </a:rPr>
              <a:t>Enumeration with example.</a:t>
            </a:r>
          </a:p>
        </p:txBody>
      </p:sp>
    </p:spTree>
    <p:extLst>
      <p:ext uri="{BB962C8B-B14F-4D97-AF65-F5344CB8AC3E}">
        <p14:creationId xmlns:p14="http://schemas.microsoft.com/office/powerpoint/2010/main" val="263388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r>
              <a:rPr lang="en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Questions Time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latin typeface="Calibri"/>
              </a:rPr>
              <a:t>1.Write a program in C++ to swap two numbers without taking third variable.</a:t>
            </a:r>
            <a:endParaRPr lang="en-US" sz="1600" dirty="0">
              <a:latin typeface="Calibri"/>
            </a:endParaRPr>
          </a:p>
          <a:p>
            <a:r>
              <a:rPr lang="en-US" sz="1600" dirty="0">
                <a:latin typeface="Calibri"/>
              </a:rPr>
              <a:t/>
            </a: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Sample Output:</a:t>
            </a:r>
          </a:p>
          <a:p>
            <a:r>
              <a:rPr lang="en-US" sz="1600" dirty="0">
                <a:latin typeface="Calibri"/>
              </a:rPr>
              <a:t/>
            </a: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Swap two numbers :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>
              <a:latin typeface="Calibri"/>
            </a:endParaRPr>
          </a:p>
          <a:p>
            <a:r>
              <a:rPr lang="en-US" sz="1600" dirty="0">
                <a:latin typeface="Calibri"/>
              </a:rPr>
              <a:t>Input 1st number : 25</a:t>
            </a:r>
          </a:p>
          <a:p>
            <a:r>
              <a:rPr lang="en-US" sz="1600" dirty="0">
                <a:latin typeface="Calibri"/>
              </a:rPr>
              <a:t>Input 2nd number : 39</a:t>
            </a:r>
          </a:p>
          <a:p>
            <a:r>
              <a:rPr lang="en-US" sz="1600" dirty="0">
                <a:latin typeface="Calibri"/>
              </a:rPr>
              <a:t>After swapping the 1st number is : 39</a:t>
            </a:r>
          </a:p>
          <a:p>
            <a:r>
              <a:rPr lang="en-US" sz="1600" dirty="0">
                <a:latin typeface="Calibri"/>
              </a:rPr>
              <a:t>After swapping the 2nd number is : 25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971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latin typeface="Calibri"/>
              </a:rPr>
              <a:t>2.Write a program to print the sum and product of all number in a given array.</a:t>
            </a:r>
            <a:endParaRPr lang="en-US" sz="1600" dirty="0">
              <a:latin typeface="Calibri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>
              <a:latin typeface="Calibri"/>
            </a:endParaRPr>
          </a:p>
          <a:p>
            <a:r>
              <a:rPr lang="en-US" sz="1600" dirty="0">
                <a:latin typeface="Calibri"/>
              </a:rPr>
              <a:t>a=[2,3,4,1,10,8]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dirty="0">
                <a:latin typeface="Calibri"/>
              </a:rPr>
              <a:t>sum=28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dirty="0">
                <a:latin typeface="Calibri"/>
              </a:rPr>
              <a:t>product=1920</a:t>
            </a:r>
          </a:p>
          <a:p>
            <a:endParaRPr lang="en-US" sz="1600" dirty="0">
              <a:latin typeface="Calibri"/>
            </a:endParaRPr>
          </a:p>
          <a:p>
            <a:endParaRPr lang="en-US" sz="1600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Questions Time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38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latin typeface="Calibri"/>
                <a:cs typeface="Calibri"/>
              </a:rPr>
              <a:t>3.Write a program to print the sum of all numbers in a digit.</a:t>
            </a:r>
            <a:endParaRPr lang="en-US" sz="1600" dirty="0">
              <a:cs typeface="Calibri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>
                <a:latin typeface="Calibri"/>
                <a:cs typeface="Calibri"/>
              </a:rPr>
              <a:t> Input:-2981</a:t>
            </a:r>
            <a:endParaRPr lang="en-US" sz="1600" dirty="0"/>
          </a:p>
          <a:p>
            <a:endParaRPr lang="en-US" sz="1600" dirty="0">
              <a:latin typeface="Calibri"/>
              <a:cs typeface="Calibri"/>
            </a:endParaRPr>
          </a:p>
          <a:p>
            <a:r>
              <a:rPr lang="en-US" sz="1600" dirty="0">
                <a:latin typeface="Calibri"/>
                <a:cs typeface="Calibri"/>
              </a:rPr>
              <a:t> Output:-20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latin typeface="Calibri"/>
                <a:cs typeface="Calibri"/>
              </a:rPr>
              <a:t>4.Write a program to check whether a number is palindrome or not.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>
                <a:latin typeface="Calibri"/>
                <a:cs typeface="Calibri"/>
              </a:rPr>
              <a:t>Input:13231</a:t>
            </a:r>
            <a:br>
              <a:rPr lang="en-US" sz="1600" dirty="0">
                <a:latin typeface="Calibri"/>
                <a:cs typeface="Calibri"/>
              </a:rPr>
            </a:br>
            <a:endParaRPr lang="en-US" sz="1600" dirty="0"/>
          </a:p>
          <a:p>
            <a:endParaRPr lang="en-US" sz="1600" dirty="0">
              <a:latin typeface="Calibri"/>
            </a:endParaRPr>
          </a:p>
          <a:p>
            <a:endParaRPr lang="en-US" sz="1600" b="1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Questions Time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2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  <a:p>
            <a:r>
              <a:rPr lang="en-US" sz="1600" b="1" dirty="0">
                <a:latin typeface="Calibri"/>
              </a:rPr>
              <a:t>5.Write a program to print the area and perimeter of a triangle having sides of 3, 4 and 5 units by         creating a class named 'Triangle' with a function to print the area and perimeter.</a:t>
            </a:r>
          </a:p>
          <a:p>
            <a:endParaRPr lang="en-US" sz="1600" dirty="0">
              <a:latin typeface="Calibri"/>
            </a:endParaRPr>
          </a:p>
          <a:p>
            <a:endParaRPr lang="en-US" sz="1600" dirty="0">
              <a:latin typeface="Calibri"/>
            </a:endParaRPr>
          </a:p>
          <a:p>
            <a:endParaRPr lang="en-US" sz="1600" dirty="0">
              <a:latin typeface="Calibri"/>
            </a:endParaRPr>
          </a:p>
          <a:p>
            <a:r>
              <a:rPr lang="en-US" sz="1600" b="1" dirty="0">
                <a:latin typeface="Calibri"/>
              </a:rPr>
              <a:t>6.Declare a structure to represent a complex number (a number having a real part and imaginary part). Write C++ functions to add, subtract, multiply and divide two complex numbers</a:t>
            </a:r>
          </a:p>
          <a:p>
            <a:pPr marL="285750" lvl="2" indent="-285750">
              <a:lnSpc>
                <a:spcPct val="150000"/>
              </a:lnSpc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lnSpc>
                <a:spcPct val="150000"/>
              </a:lnSpc>
              <a:buFontTx/>
              <a:buChar char="-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="" xmlns:a16="http://schemas.microsoft.com/office/drawing/2014/main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 Questions Time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0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=""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=""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ea typeface="Calibri"/>
                <a:cs typeface="Calibri"/>
              </a:rPr>
              <a:t>Class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Object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Explaining class and object with example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Creating class function inside the class.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Creating Class function Outside the class</a:t>
            </a:r>
            <a:endParaRPr lang="e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cs typeface="Calibri"/>
              </a:rPr>
              <a:t>Practice Questions</a:t>
            </a:r>
            <a:endParaRPr lang="en" sz="2000" dirty="0">
              <a:latin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=""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MCQ Questions</a:t>
            </a:r>
            <a:endParaRPr lang="e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CEA20A-FDDD-41C8-8A23-D0B468ECB693}" type="slidenum">
              <a:rPr lang="en-US" altLang="zh-CN" smtClean="0">
                <a:ea typeface="SimSun" pitchFamily="2" charset="-122"/>
              </a:rPr>
              <a:pPr/>
              <a:t>5</a:t>
            </a:fld>
            <a:endParaRPr lang="en-US" altLang="zh-CN" smtClean="0">
              <a:ea typeface="SimSun" pitchFamily="2" charset="-122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8650"/>
            <a:ext cx="8915400" cy="5715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Review: </a:t>
            </a:r>
            <a:br>
              <a:rPr lang="en-US" altLang="zh-CN" smtClean="0">
                <a:ea typeface="SimSun" pitchFamily="2" charset="-122"/>
              </a:rPr>
            </a:br>
            <a:r>
              <a:rPr lang="en-US" altLang="zh-CN" smtClean="0">
                <a:ea typeface="SimSun" pitchFamily="2" charset="-122"/>
              </a:rPr>
              <a:t>Two Programming Paradigms    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685800" y="1268016"/>
            <a:ext cx="784860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b="1">
                <a:solidFill>
                  <a:srgbClr val="990000"/>
                </a:solidFill>
                <a:ea typeface="SimSun" pitchFamily="2" charset="-122"/>
              </a:rPr>
              <a:t>Structural (Procedural) 		   Object-Oriented</a:t>
            </a:r>
          </a:p>
          <a:p>
            <a:r>
              <a:rPr lang="en-US" altLang="zh-CN" sz="2400" b="1">
                <a:solidFill>
                  <a:srgbClr val="990000"/>
                </a:solidFill>
                <a:ea typeface="SimSun" pitchFamily="2" charset="-122"/>
              </a:rPr>
              <a:t>         PROGRAM		                  PROGRAM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304800" y="2057400"/>
            <a:ext cx="4025900" cy="26765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SimSun" pitchFamily="2" charset="-122"/>
            </a:endParaRPr>
          </a:p>
        </p:txBody>
      </p:sp>
      <p:grpSp>
        <p:nvGrpSpPr>
          <p:cNvPr id="2054" name="Group 5"/>
          <p:cNvGrpSpPr>
            <a:grpSpLocks/>
          </p:cNvGrpSpPr>
          <p:nvPr/>
        </p:nvGrpSpPr>
        <p:grpSpPr bwMode="auto">
          <a:xfrm>
            <a:off x="669925" y="2153841"/>
            <a:ext cx="1144588" cy="984647"/>
            <a:chOff x="422" y="1809"/>
            <a:chExt cx="721" cy="827"/>
          </a:xfrm>
        </p:grpSpPr>
        <p:sp>
          <p:nvSpPr>
            <p:cNvPr id="2086" name="Rectangle 6"/>
            <p:cNvSpPr>
              <a:spLocks noChangeArrowheads="1"/>
            </p:cNvSpPr>
            <p:nvPr/>
          </p:nvSpPr>
          <p:spPr bwMode="auto">
            <a:xfrm>
              <a:off x="422" y="1809"/>
              <a:ext cx="72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FUNCTION</a:t>
              </a:r>
            </a:p>
          </p:txBody>
        </p:sp>
        <p:sp>
          <p:nvSpPr>
            <p:cNvPr id="2087" name="Rectangle 7"/>
            <p:cNvSpPr>
              <a:spLocks noChangeArrowheads="1"/>
            </p:cNvSpPr>
            <p:nvPr/>
          </p:nvSpPr>
          <p:spPr bwMode="auto">
            <a:xfrm>
              <a:off x="628" y="2068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</p:grpSp>
      <p:grpSp>
        <p:nvGrpSpPr>
          <p:cNvPr id="2055" name="Group 8"/>
          <p:cNvGrpSpPr>
            <a:grpSpLocks/>
          </p:cNvGrpSpPr>
          <p:nvPr/>
        </p:nvGrpSpPr>
        <p:grpSpPr bwMode="auto">
          <a:xfrm>
            <a:off x="2727326" y="2839641"/>
            <a:ext cx="1144588" cy="984647"/>
            <a:chOff x="1718" y="2385"/>
            <a:chExt cx="721" cy="827"/>
          </a:xfrm>
        </p:grpSpPr>
        <p:sp>
          <p:nvSpPr>
            <p:cNvPr id="2084" name="Rectangle 9"/>
            <p:cNvSpPr>
              <a:spLocks noChangeArrowheads="1"/>
            </p:cNvSpPr>
            <p:nvPr/>
          </p:nvSpPr>
          <p:spPr bwMode="auto">
            <a:xfrm>
              <a:off x="1718" y="2385"/>
              <a:ext cx="72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FUNCTION</a:t>
              </a:r>
            </a:p>
          </p:txBody>
        </p:sp>
        <p:sp>
          <p:nvSpPr>
            <p:cNvPr id="2085" name="Rectangle 10"/>
            <p:cNvSpPr>
              <a:spLocks noChangeArrowheads="1"/>
            </p:cNvSpPr>
            <p:nvPr/>
          </p:nvSpPr>
          <p:spPr bwMode="auto">
            <a:xfrm>
              <a:off x="1924" y="2644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</p:grpSp>
      <p:grpSp>
        <p:nvGrpSpPr>
          <p:cNvPr id="2056" name="Group 11"/>
          <p:cNvGrpSpPr>
            <a:grpSpLocks/>
          </p:cNvGrpSpPr>
          <p:nvPr/>
        </p:nvGrpSpPr>
        <p:grpSpPr bwMode="auto">
          <a:xfrm>
            <a:off x="669925" y="3525441"/>
            <a:ext cx="1144588" cy="984647"/>
            <a:chOff x="422" y="2961"/>
            <a:chExt cx="721" cy="827"/>
          </a:xfrm>
        </p:grpSpPr>
        <p:sp>
          <p:nvSpPr>
            <p:cNvPr id="2082" name="Rectangle 12"/>
            <p:cNvSpPr>
              <a:spLocks noChangeArrowheads="1"/>
            </p:cNvSpPr>
            <p:nvPr/>
          </p:nvSpPr>
          <p:spPr bwMode="auto">
            <a:xfrm>
              <a:off x="422" y="2961"/>
              <a:ext cx="72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FUNCTION</a:t>
              </a:r>
            </a:p>
          </p:txBody>
        </p:sp>
        <p:sp>
          <p:nvSpPr>
            <p:cNvPr id="2083" name="Rectangle 13"/>
            <p:cNvSpPr>
              <a:spLocks noChangeArrowheads="1"/>
            </p:cNvSpPr>
            <p:nvPr/>
          </p:nvSpPr>
          <p:spPr bwMode="auto">
            <a:xfrm>
              <a:off x="628" y="3220"/>
              <a:ext cx="424" cy="5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</p:grpSp>
      <p:sp>
        <p:nvSpPr>
          <p:cNvPr id="2057" name="Rectangle 14"/>
          <p:cNvSpPr>
            <a:spLocks noChangeArrowheads="1"/>
          </p:cNvSpPr>
          <p:nvPr/>
        </p:nvSpPr>
        <p:spPr bwMode="auto">
          <a:xfrm>
            <a:off x="4724400" y="2057400"/>
            <a:ext cx="4025900" cy="26765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>
              <a:ea typeface="SimSun" pitchFamily="2" charset="-122"/>
            </a:endParaRPr>
          </a:p>
        </p:txBody>
      </p:sp>
      <p:grpSp>
        <p:nvGrpSpPr>
          <p:cNvPr id="2058" name="Group 15"/>
          <p:cNvGrpSpPr>
            <a:grpSpLocks/>
          </p:cNvGrpSpPr>
          <p:nvPr/>
        </p:nvGrpSpPr>
        <p:grpSpPr bwMode="auto">
          <a:xfrm>
            <a:off x="7239001" y="3011091"/>
            <a:ext cx="1330325" cy="1247775"/>
            <a:chOff x="4560" y="2529"/>
            <a:chExt cx="838" cy="1048"/>
          </a:xfrm>
        </p:grpSpPr>
        <p:grpSp>
          <p:nvGrpSpPr>
            <p:cNvPr id="2077" name="Group 16"/>
            <p:cNvGrpSpPr>
              <a:grpSpLocks/>
            </p:cNvGrpSpPr>
            <p:nvPr/>
          </p:nvGrpSpPr>
          <p:grpSpPr bwMode="auto">
            <a:xfrm>
              <a:off x="4560" y="2529"/>
              <a:ext cx="816" cy="1019"/>
              <a:chOff x="4560" y="2529"/>
              <a:chExt cx="816" cy="1019"/>
            </a:xfrm>
          </p:grpSpPr>
          <p:sp>
            <p:nvSpPr>
              <p:cNvPr id="2079" name="Rectangle 17"/>
              <p:cNvSpPr>
                <a:spLocks noChangeArrowheads="1"/>
              </p:cNvSpPr>
              <p:nvPr/>
            </p:nvSpPr>
            <p:spPr bwMode="auto">
              <a:xfrm>
                <a:off x="4598" y="2529"/>
                <a:ext cx="57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SimSun" pitchFamily="2" charset="-122"/>
                  </a:rPr>
                  <a:t>OBJECT</a:t>
                </a:r>
              </a:p>
            </p:txBody>
          </p:sp>
          <p:sp>
            <p:nvSpPr>
              <p:cNvPr id="2080" name="Oval 18"/>
              <p:cNvSpPr>
                <a:spLocks noChangeArrowheads="1"/>
              </p:cNvSpPr>
              <p:nvPr/>
            </p:nvSpPr>
            <p:spPr bwMode="auto">
              <a:xfrm>
                <a:off x="4564" y="2788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ea typeface="SimSun" pitchFamily="2" charset="-122"/>
                </a:endParaRPr>
              </a:p>
            </p:txBody>
          </p:sp>
          <p:sp>
            <p:nvSpPr>
              <p:cNvPr id="2081" name="Line 19"/>
              <p:cNvSpPr>
                <a:spLocks noChangeShapeType="1"/>
              </p:cNvSpPr>
              <p:nvPr/>
            </p:nvSpPr>
            <p:spPr bwMode="auto">
              <a:xfrm>
                <a:off x="4560" y="3168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078" name="Rectangle 20"/>
            <p:cNvSpPr>
              <a:spLocks noChangeArrowheads="1"/>
            </p:cNvSpPr>
            <p:nvPr/>
          </p:nvSpPr>
          <p:spPr bwMode="auto">
            <a:xfrm>
              <a:off x="4598" y="2879"/>
              <a:ext cx="800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600" b="1">
                  <a:ea typeface="SimSun" pitchFamily="2" charset="-122"/>
                </a:rPr>
                <a:t>Operations</a:t>
              </a:r>
            </a:p>
            <a:p>
              <a:endParaRPr lang="en-US" altLang="zh-CN" sz="1600" b="1">
                <a:ea typeface="SimSun" pitchFamily="2" charset="-122"/>
              </a:endParaRPr>
            </a:p>
            <a:p>
              <a:r>
                <a:rPr lang="en-US" altLang="zh-CN" sz="1600" b="1">
                  <a:ea typeface="SimSun" pitchFamily="2" charset="-122"/>
                </a:rPr>
                <a:t>     Data</a:t>
              </a:r>
            </a:p>
          </p:txBody>
        </p:sp>
      </p:grpSp>
      <p:grpSp>
        <p:nvGrpSpPr>
          <p:cNvPr id="2059" name="Group 21"/>
          <p:cNvGrpSpPr>
            <a:grpSpLocks/>
          </p:cNvGrpSpPr>
          <p:nvPr/>
        </p:nvGrpSpPr>
        <p:grpSpPr bwMode="auto">
          <a:xfrm>
            <a:off x="5029201" y="3353991"/>
            <a:ext cx="1330325" cy="1247775"/>
            <a:chOff x="3168" y="2817"/>
            <a:chExt cx="838" cy="1048"/>
          </a:xfrm>
        </p:grpSpPr>
        <p:grpSp>
          <p:nvGrpSpPr>
            <p:cNvPr id="2072" name="Group 22"/>
            <p:cNvGrpSpPr>
              <a:grpSpLocks/>
            </p:cNvGrpSpPr>
            <p:nvPr/>
          </p:nvGrpSpPr>
          <p:grpSpPr bwMode="auto">
            <a:xfrm>
              <a:off x="3168" y="2817"/>
              <a:ext cx="816" cy="1019"/>
              <a:chOff x="3168" y="2817"/>
              <a:chExt cx="816" cy="1019"/>
            </a:xfrm>
          </p:grpSpPr>
          <p:sp>
            <p:nvSpPr>
              <p:cNvPr id="2074" name="Rectangle 23"/>
              <p:cNvSpPr>
                <a:spLocks noChangeArrowheads="1"/>
              </p:cNvSpPr>
              <p:nvPr/>
            </p:nvSpPr>
            <p:spPr bwMode="auto">
              <a:xfrm>
                <a:off x="3206" y="2817"/>
                <a:ext cx="57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SimSun" pitchFamily="2" charset="-122"/>
                  </a:rPr>
                  <a:t>OBJECT</a:t>
                </a:r>
              </a:p>
            </p:txBody>
          </p:sp>
          <p:sp>
            <p:nvSpPr>
              <p:cNvPr id="2075" name="Oval 24"/>
              <p:cNvSpPr>
                <a:spLocks noChangeArrowheads="1"/>
              </p:cNvSpPr>
              <p:nvPr/>
            </p:nvSpPr>
            <p:spPr bwMode="auto">
              <a:xfrm>
                <a:off x="3172" y="3076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ea typeface="SimSun" pitchFamily="2" charset="-122"/>
                </a:endParaRPr>
              </a:p>
            </p:txBody>
          </p:sp>
          <p:sp>
            <p:nvSpPr>
              <p:cNvPr id="2076" name="Line 25"/>
              <p:cNvSpPr>
                <a:spLocks noChangeShapeType="1"/>
              </p:cNvSpPr>
              <p:nvPr/>
            </p:nvSpPr>
            <p:spPr bwMode="auto">
              <a:xfrm>
                <a:off x="3168" y="3456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073" name="Rectangle 26"/>
            <p:cNvSpPr>
              <a:spLocks noChangeArrowheads="1"/>
            </p:cNvSpPr>
            <p:nvPr/>
          </p:nvSpPr>
          <p:spPr bwMode="auto">
            <a:xfrm>
              <a:off x="3206" y="3167"/>
              <a:ext cx="800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600" b="1">
                  <a:ea typeface="SimSun" pitchFamily="2" charset="-122"/>
                </a:rPr>
                <a:t>Operations</a:t>
              </a:r>
            </a:p>
            <a:p>
              <a:endParaRPr lang="en-US" altLang="zh-CN" sz="1600" b="1">
                <a:ea typeface="SimSun" pitchFamily="2" charset="-122"/>
              </a:endParaRPr>
            </a:p>
            <a:p>
              <a:r>
                <a:rPr lang="en-US" altLang="zh-CN" sz="1600" b="1">
                  <a:ea typeface="SimSun" pitchFamily="2" charset="-122"/>
                </a:rPr>
                <a:t>     Data</a:t>
              </a:r>
            </a:p>
          </p:txBody>
        </p:sp>
      </p:grpSp>
      <p:grpSp>
        <p:nvGrpSpPr>
          <p:cNvPr id="2060" name="Group 27"/>
          <p:cNvGrpSpPr>
            <a:grpSpLocks/>
          </p:cNvGrpSpPr>
          <p:nvPr/>
        </p:nvGrpSpPr>
        <p:grpSpPr bwMode="auto">
          <a:xfrm>
            <a:off x="5867401" y="2096691"/>
            <a:ext cx="1330325" cy="1247775"/>
            <a:chOff x="3696" y="1761"/>
            <a:chExt cx="838" cy="1048"/>
          </a:xfrm>
        </p:grpSpPr>
        <p:grpSp>
          <p:nvGrpSpPr>
            <p:cNvPr id="2067" name="Group 28"/>
            <p:cNvGrpSpPr>
              <a:grpSpLocks/>
            </p:cNvGrpSpPr>
            <p:nvPr/>
          </p:nvGrpSpPr>
          <p:grpSpPr bwMode="auto">
            <a:xfrm>
              <a:off x="3696" y="1761"/>
              <a:ext cx="816" cy="1019"/>
              <a:chOff x="3696" y="1761"/>
              <a:chExt cx="816" cy="1019"/>
            </a:xfrm>
          </p:grpSpPr>
          <p:sp>
            <p:nvSpPr>
              <p:cNvPr id="2069" name="Rectangle 29"/>
              <p:cNvSpPr>
                <a:spLocks noChangeArrowheads="1"/>
              </p:cNvSpPr>
              <p:nvPr/>
            </p:nvSpPr>
            <p:spPr bwMode="auto">
              <a:xfrm>
                <a:off x="3734" y="1761"/>
                <a:ext cx="571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CN" b="1">
                    <a:latin typeface="Times New Roman" pitchFamily="18" charset="0"/>
                    <a:ea typeface="SimSun" pitchFamily="2" charset="-122"/>
                  </a:rPr>
                  <a:t>OBJECT</a:t>
                </a:r>
              </a:p>
            </p:txBody>
          </p:sp>
          <p:sp>
            <p:nvSpPr>
              <p:cNvPr id="2070" name="Oval 30"/>
              <p:cNvSpPr>
                <a:spLocks noChangeArrowheads="1"/>
              </p:cNvSpPr>
              <p:nvPr/>
            </p:nvSpPr>
            <p:spPr bwMode="auto">
              <a:xfrm>
                <a:off x="3700" y="2020"/>
                <a:ext cx="808" cy="760"/>
              </a:xfrm>
              <a:prstGeom prst="ellipse">
                <a:avLst/>
              </a:prstGeom>
              <a:solidFill>
                <a:srgbClr val="FF99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ea typeface="SimSun" pitchFamily="2" charset="-122"/>
                </a:endParaRPr>
              </a:p>
            </p:txBody>
          </p:sp>
          <p:sp>
            <p:nvSpPr>
              <p:cNvPr id="2071" name="Line 31"/>
              <p:cNvSpPr>
                <a:spLocks noChangeShapeType="1"/>
              </p:cNvSpPr>
              <p:nvPr/>
            </p:nvSpPr>
            <p:spPr bwMode="auto">
              <a:xfrm>
                <a:off x="3696" y="2400"/>
                <a:ext cx="8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068" name="Rectangle 32"/>
            <p:cNvSpPr>
              <a:spLocks noChangeArrowheads="1"/>
            </p:cNvSpPr>
            <p:nvPr/>
          </p:nvSpPr>
          <p:spPr bwMode="auto">
            <a:xfrm>
              <a:off x="3734" y="2111"/>
              <a:ext cx="800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1600" b="1">
                  <a:ea typeface="SimSun" pitchFamily="2" charset="-122"/>
                </a:rPr>
                <a:t>Operations</a:t>
              </a:r>
            </a:p>
            <a:p>
              <a:endParaRPr lang="en-US" altLang="zh-CN" sz="1600" b="1">
                <a:ea typeface="SimSun" pitchFamily="2" charset="-122"/>
              </a:endParaRPr>
            </a:p>
            <a:p>
              <a:r>
                <a:rPr lang="en-US" altLang="zh-CN" sz="1600" b="1">
                  <a:ea typeface="SimSun" pitchFamily="2" charset="-122"/>
                </a:rPr>
                <a:t>     Data</a:t>
              </a:r>
            </a:p>
          </p:txBody>
        </p:sp>
      </p:grpSp>
      <p:sp>
        <p:nvSpPr>
          <p:cNvPr id="2061" name="Line 33"/>
          <p:cNvSpPr>
            <a:spLocks noChangeShapeType="1"/>
          </p:cNvSpPr>
          <p:nvPr/>
        </p:nvSpPr>
        <p:spPr bwMode="auto">
          <a:xfrm>
            <a:off x="1752600" y="2628900"/>
            <a:ext cx="12192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2" name="Line 34"/>
          <p:cNvSpPr>
            <a:spLocks noChangeShapeType="1"/>
          </p:cNvSpPr>
          <p:nvPr/>
        </p:nvSpPr>
        <p:spPr bwMode="auto">
          <a:xfrm flipV="1">
            <a:off x="1752600" y="3657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3" name="Line 35"/>
          <p:cNvSpPr>
            <a:spLocks noChangeShapeType="1"/>
          </p:cNvSpPr>
          <p:nvPr/>
        </p:nvSpPr>
        <p:spPr bwMode="auto">
          <a:xfrm flipV="1">
            <a:off x="6248400" y="4057650"/>
            <a:ext cx="1066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4" name="Line 36"/>
          <p:cNvSpPr>
            <a:spLocks noChangeShapeType="1"/>
          </p:cNvSpPr>
          <p:nvPr/>
        </p:nvSpPr>
        <p:spPr bwMode="auto">
          <a:xfrm flipH="1">
            <a:off x="6248400" y="3371850"/>
            <a:ext cx="304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65" name="Text Box 37"/>
          <p:cNvSpPr txBox="1">
            <a:spLocks noChangeArrowheads="1"/>
          </p:cNvSpPr>
          <p:nvPr/>
        </p:nvSpPr>
        <p:spPr bwMode="auto">
          <a:xfrm>
            <a:off x="1752600" y="4280297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SimSun" pitchFamily="2" charset="-122"/>
              </a:rPr>
              <a:t>Function calls</a:t>
            </a:r>
          </a:p>
        </p:txBody>
      </p:sp>
      <p:sp>
        <p:nvSpPr>
          <p:cNvPr id="2066" name="Text Box 38"/>
          <p:cNvSpPr txBox="1">
            <a:spLocks noChangeArrowheads="1"/>
          </p:cNvSpPr>
          <p:nvPr/>
        </p:nvSpPr>
        <p:spPr bwMode="auto">
          <a:xfrm>
            <a:off x="6172200" y="4343400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  <a:ea typeface="SimSun" pitchFamily="2" charset="-122"/>
              </a:rPr>
              <a:t>Messages passing</a:t>
            </a:r>
          </a:p>
        </p:txBody>
      </p:sp>
    </p:spTree>
    <p:extLst>
      <p:ext uri="{BB962C8B-B14F-4D97-AF65-F5344CB8AC3E}">
        <p14:creationId xmlns:p14="http://schemas.microsoft.com/office/powerpoint/2010/main" val="8685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153B7FA-C26C-4598-94B1-363C61ADB035}" type="slidenum">
              <a:rPr lang="zh-TW" altLang="en-US" smtClean="0">
                <a:ea typeface="SimSun" pitchFamily="2" charset="-122"/>
              </a:rPr>
              <a:pPr/>
              <a:t>6</a:t>
            </a:fld>
            <a:endParaRPr lang="en-US" altLang="zh-TW" smtClean="0">
              <a:ea typeface="SimSun" pitchFamily="2" charset="-122"/>
            </a:endParaRPr>
          </a:p>
        </p:txBody>
      </p:sp>
      <p:sp>
        <p:nvSpPr>
          <p:cNvPr id="4099" name="AutoShape 35"/>
          <p:cNvSpPr>
            <a:spLocks noChangeArrowheads="1"/>
          </p:cNvSpPr>
          <p:nvPr/>
        </p:nvSpPr>
        <p:spPr bwMode="auto">
          <a:xfrm>
            <a:off x="1219200" y="4457700"/>
            <a:ext cx="533400" cy="228600"/>
          </a:xfrm>
          <a:prstGeom prst="foldedCorner">
            <a:avLst>
              <a:gd name="adj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685800" y="285750"/>
            <a:ext cx="79263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TW" sz="3200" b="1">
                <a:ea typeface="PMingLiU" pitchFamily="18" charset="-120"/>
              </a:rPr>
              <a:t>What is an Object?</a:t>
            </a:r>
            <a:r>
              <a:rPr lang="en-US" altLang="zh-TW" sz="3200">
                <a:ea typeface="PMingLiU" pitchFamily="18" charset="-120"/>
              </a:rPr>
              <a:t> </a:t>
            </a:r>
            <a:endParaRPr lang="en-US" altLang="zh-TW">
              <a:ea typeface="PMingLiU" pitchFamily="18" charset="-120"/>
            </a:endParaRP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762000" y="1314450"/>
            <a:ext cx="8001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50838" indent="-350838">
              <a:buFontTx/>
              <a:buChar char="•"/>
            </a:pPr>
            <a:r>
              <a:rPr lang="en-US" altLang="zh-TW" sz="2000">
                <a:latin typeface="Verdana" pitchFamily="34" charset="0"/>
                <a:ea typeface="PMingLiU" pitchFamily="18" charset="-120"/>
              </a:rPr>
              <a:t>The real world is composed of different kinds of objects:</a:t>
            </a:r>
            <a:r>
              <a:rPr lang="en-US" altLang="zh-TW" sz="2000">
                <a:solidFill>
                  <a:srgbClr val="FFFF99"/>
                </a:solidFill>
                <a:latin typeface="Verdana" pitchFamily="34" charset="0"/>
                <a:ea typeface="PMingLiU" pitchFamily="18" charset="-120"/>
              </a:rPr>
              <a:t> </a:t>
            </a:r>
            <a:r>
              <a:rPr lang="en-US" altLang="zh-TW" sz="200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buildings, men, women, dogs, cars, etc.</a:t>
            </a:r>
          </a:p>
          <a:p>
            <a:pPr marL="350838" indent="-350838">
              <a:buFontTx/>
              <a:buChar char="•"/>
            </a:pPr>
            <a:r>
              <a:rPr lang="en-US" altLang="zh-TW" sz="2000">
                <a:latin typeface="Verdana" pitchFamily="34" charset="0"/>
                <a:ea typeface="PMingLiU" pitchFamily="18" charset="-120"/>
              </a:rPr>
              <a:t>Each object has its own </a:t>
            </a:r>
            <a:r>
              <a:rPr lang="en-US" altLang="zh-TW" sz="2000" b="1" i="1">
                <a:solidFill>
                  <a:srgbClr val="C00000"/>
                </a:solidFill>
                <a:latin typeface="Verdana" pitchFamily="34" charset="0"/>
                <a:ea typeface="PMingLiU" pitchFamily="18" charset="-120"/>
              </a:rPr>
              <a:t>states</a:t>
            </a:r>
            <a:r>
              <a:rPr lang="en-US" altLang="zh-TW" sz="2000">
                <a:latin typeface="Verdana" pitchFamily="34" charset="0"/>
                <a:ea typeface="PMingLiU" pitchFamily="18" charset="-120"/>
              </a:rPr>
              <a:t> and </a:t>
            </a:r>
            <a:r>
              <a:rPr lang="en-US" altLang="zh-TW" sz="2000" b="1" i="1">
                <a:solidFill>
                  <a:srgbClr val="C00000"/>
                </a:solidFill>
                <a:latin typeface="Verdana" pitchFamily="34" charset="0"/>
                <a:ea typeface="PMingLiU" pitchFamily="18" charset="-120"/>
              </a:rPr>
              <a:t>behaviors</a:t>
            </a:r>
            <a:r>
              <a:rPr lang="en-US" altLang="zh-TW" sz="2000" i="1">
                <a:latin typeface="Verdana" pitchFamily="34" charset="0"/>
                <a:ea typeface="PMingLiU" pitchFamily="18" charset="-120"/>
              </a:rPr>
              <a:t>.</a:t>
            </a:r>
            <a:endParaRPr lang="en-US" altLang="zh-TW" sz="2000"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1031" name="Oval 4"/>
          <p:cNvSpPr>
            <a:spLocks noChangeArrowheads="1"/>
          </p:cNvSpPr>
          <p:nvPr/>
        </p:nvSpPr>
        <p:spPr bwMode="auto">
          <a:xfrm>
            <a:off x="2971800" y="2457450"/>
            <a:ext cx="5715000" cy="23431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50885" name="Oval 5"/>
          <p:cNvSpPr>
            <a:spLocks noChangeArrowheads="1"/>
          </p:cNvSpPr>
          <p:nvPr/>
        </p:nvSpPr>
        <p:spPr bwMode="auto">
          <a:xfrm>
            <a:off x="3962400" y="2857500"/>
            <a:ext cx="2819400" cy="14287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zh-TW" altLang="en-US" sz="2000" dirty="0">
              <a:solidFill>
                <a:schemeClr val="bg2"/>
              </a:solidFill>
              <a:latin typeface="Verdana" pitchFamily="34" charset="0"/>
            </a:endParaRPr>
          </a:p>
          <a:p>
            <a:pPr algn="ctr">
              <a:defRPr/>
            </a:pPr>
            <a:r>
              <a:rPr lang="en-US" altLang="zh-TW" sz="2000" dirty="0">
                <a:latin typeface="Verdana" pitchFamily="34" charset="0"/>
              </a:rPr>
              <a:t>Color = Blue </a:t>
            </a:r>
          </a:p>
          <a:p>
            <a:pPr algn="ctr">
              <a:defRPr/>
            </a:pPr>
            <a:r>
              <a:rPr lang="en-US" altLang="zh-TW" sz="2000" dirty="0">
                <a:latin typeface="Verdana" pitchFamily="34" charset="0"/>
              </a:rPr>
              <a:t>Brand = Ferrari </a:t>
            </a:r>
          </a:p>
          <a:p>
            <a:pPr algn="ctr">
              <a:defRPr/>
            </a:pPr>
            <a:r>
              <a:rPr lang="en-US" altLang="zh-TW" sz="2000" dirty="0">
                <a:latin typeface="Verdana" pitchFamily="34" charset="0"/>
              </a:rPr>
              <a:t>Speed = 200 mph </a:t>
            </a:r>
          </a:p>
          <a:p>
            <a:pPr algn="ctr">
              <a:defRPr/>
            </a:pPr>
            <a:r>
              <a:rPr lang="en-US" altLang="zh-TW" sz="2000" dirty="0">
                <a:latin typeface="Verdana" pitchFamily="34" charset="0"/>
              </a:rPr>
              <a:t>Gear = 4</a:t>
            </a:r>
          </a:p>
          <a:p>
            <a:pPr algn="ctr">
              <a:defRPr/>
            </a:pPr>
            <a:r>
              <a:rPr lang="en-US" altLang="zh-TW" i="1" u="sng" dirty="0">
                <a:solidFill>
                  <a:srgbClr val="FFFF99"/>
                </a:solidFill>
                <a:latin typeface="Verdana" pitchFamily="34" charset="0"/>
              </a:rPr>
              <a:t>States</a:t>
            </a:r>
            <a:endParaRPr lang="en-US" altLang="zh-TW" sz="2000" u="sng" dirty="0">
              <a:solidFill>
                <a:srgbClr val="FFFF99"/>
              </a:solidFill>
              <a:latin typeface="Verdana" pitchFamily="34" charset="0"/>
            </a:endParaRPr>
          </a:p>
          <a:p>
            <a:pPr algn="ctr">
              <a:defRPr/>
            </a:pPr>
            <a:endParaRPr lang="zh-TW" altLang="en-US" dirty="0">
              <a:latin typeface="Verdana" pitchFamily="34" charset="0"/>
            </a:endParaRPr>
          </a:p>
        </p:txBody>
      </p:sp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6093364" y="4236214"/>
            <a:ext cx="1168910" cy="40011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Braking</a:t>
            </a:r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3883895" y="4293364"/>
            <a:ext cx="1757211" cy="40011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Accelerating</a:t>
            </a:r>
            <a:endParaRPr lang="en-US" altLang="zh-TW">
              <a:solidFill>
                <a:srgbClr val="FF6600"/>
              </a:solidFill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4106" name="Text Box 8"/>
          <p:cNvSpPr txBox="1">
            <a:spLocks noChangeArrowheads="1"/>
          </p:cNvSpPr>
          <p:nvPr/>
        </p:nvSpPr>
        <p:spPr bwMode="auto">
          <a:xfrm>
            <a:off x="2627118" y="3271511"/>
            <a:ext cx="1484702" cy="707886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Changing </a:t>
            </a:r>
          </a:p>
          <a:p>
            <a:pPr algn="ctr"/>
            <a:r>
              <a:rPr lang="en-US" altLang="zh-TW" sz="200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Gear</a:t>
            </a:r>
          </a:p>
        </p:txBody>
      </p:sp>
      <p:sp>
        <p:nvSpPr>
          <p:cNvPr id="4107" name="Text Box 9"/>
          <p:cNvSpPr txBox="1">
            <a:spLocks noChangeArrowheads="1"/>
          </p:cNvSpPr>
          <p:nvPr/>
        </p:nvSpPr>
        <p:spPr bwMode="auto">
          <a:xfrm>
            <a:off x="6948555" y="3401586"/>
            <a:ext cx="1266692" cy="400110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sz="2000">
                <a:solidFill>
                  <a:srgbClr val="FF6600"/>
                </a:solidFill>
                <a:latin typeface="Verdana" pitchFamily="34" charset="0"/>
                <a:ea typeface="PMingLiU" pitchFamily="18" charset="-120"/>
              </a:rPr>
              <a:t>Steering</a:t>
            </a:r>
          </a:p>
        </p:txBody>
      </p:sp>
      <p:sp>
        <p:nvSpPr>
          <p:cNvPr id="4108" name="Text Box 10"/>
          <p:cNvSpPr txBox="1">
            <a:spLocks noChangeArrowheads="1"/>
          </p:cNvSpPr>
          <p:nvPr/>
        </p:nvSpPr>
        <p:spPr bwMode="auto">
          <a:xfrm>
            <a:off x="4697630" y="2499420"/>
            <a:ext cx="1071127" cy="307777"/>
          </a:xfrm>
          <a:prstGeom prst="rect">
            <a:avLst/>
          </a:prstGeom>
          <a:noFill/>
          <a:ln>
            <a:noFill/>
          </a:ln>
          <a:effectLst>
            <a:prstShdw prst="shdw17" dist="127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zh-TW" i="1" u="sng">
                <a:solidFill>
                  <a:srgbClr val="800000"/>
                </a:solidFill>
                <a:latin typeface="Verdana" pitchFamily="34" charset="0"/>
                <a:ea typeface="PMingLiU" pitchFamily="18" charset="-120"/>
              </a:rPr>
              <a:t>Behaviors</a:t>
            </a:r>
          </a:p>
        </p:txBody>
      </p:sp>
      <p:graphicFrame>
        <p:nvGraphicFramePr>
          <p:cNvPr id="4109" name="Object 12"/>
          <p:cNvGraphicFramePr>
            <a:graphicFrameLocks noChangeAspect="1"/>
          </p:cNvGraphicFramePr>
          <p:nvPr/>
        </p:nvGraphicFramePr>
        <p:xfrm>
          <a:off x="685800" y="2628901"/>
          <a:ext cx="998538" cy="161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3" imgW="1857375" imgH="3995738" progId="">
                  <p:embed/>
                </p:oleObj>
              </mc:Choice>
              <mc:Fallback>
                <p:oleObj name="Clip" r:id="rId3" imgW="1857375" imgH="39957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28901"/>
                        <a:ext cx="998538" cy="1612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AutoShape 13"/>
          <p:cNvSpPr>
            <a:spLocks noChangeArrowheads="1"/>
          </p:cNvSpPr>
          <p:nvPr/>
        </p:nvSpPr>
        <p:spPr bwMode="auto">
          <a:xfrm>
            <a:off x="1828800" y="3257550"/>
            <a:ext cx="457200" cy="685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0914" name="Text Box 34"/>
          <p:cNvSpPr txBox="1">
            <a:spLocks noChangeArrowheads="1"/>
          </p:cNvSpPr>
          <p:nvPr/>
        </p:nvSpPr>
        <p:spPr bwMode="auto">
          <a:xfrm>
            <a:off x="152400" y="4400550"/>
            <a:ext cx="2819400" cy="30777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>
                <a:solidFill>
                  <a:srgbClr val="C00000"/>
                </a:solidFill>
                <a:latin typeface="Arial Narrow" pitchFamily="34" charset="0"/>
                <a:ea typeface="PMingLiU" pitchFamily="18" charset="-120"/>
              </a:rPr>
              <a:t>Variables and functions</a:t>
            </a:r>
          </a:p>
        </p:txBody>
      </p:sp>
      <p:pic>
        <p:nvPicPr>
          <p:cNvPr id="4112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57450"/>
            <a:ext cx="1957388" cy="66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5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0C1452-EF1E-4D9E-9B13-3BAB115FD2F8}" type="slidenum">
              <a:rPr lang="en-US" altLang="zh-CN" smtClean="0">
                <a:ea typeface="SimSun" pitchFamily="2" charset="-122"/>
              </a:rPr>
              <a:pPr/>
              <a:t>7</a:t>
            </a:fld>
            <a:endParaRPr lang="en-US" altLang="zh-CN" smtClean="0">
              <a:ea typeface="SimSun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0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ea typeface="SimSun" pitchFamily="2" charset="-122"/>
              </a:rPr>
              <a:t>Object-Oriented Programming--</a:t>
            </a:r>
            <a:br>
              <a:rPr lang="en-US" altLang="zh-CN" smtClean="0">
                <a:solidFill>
                  <a:schemeClr val="tx1"/>
                </a:solidFill>
                <a:ea typeface="SimSun" pitchFamily="2" charset="-122"/>
              </a:rPr>
            </a:br>
            <a:r>
              <a:rPr lang="en-US" altLang="zh-CN" noProof="1" smtClean="0">
                <a:solidFill>
                  <a:schemeClr val="tx1"/>
                </a:solidFill>
              </a:rPr>
              <a:t>Introduction to Classes</a:t>
            </a:r>
            <a:endParaRPr lang="en-US" altLang="zh-CN" smtClean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3086100"/>
          </a:xfrm>
        </p:spPr>
        <p:txBody>
          <a:bodyPr/>
          <a:lstStyle/>
          <a:p>
            <a:pPr eaLnBrk="1" hangingPunct="1"/>
            <a:r>
              <a:rPr lang="en-IN" altLang="zh-CN" noProof="1" smtClean="0"/>
              <a:t>Class Definition</a:t>
            </a:r>
          </a:p>
          <a:p>
            <a:pPr eaLnBrk="1" hangingPunct="1"/>
            <a:r>
              <a:rPr lang="en-IN" altLang="zh-CN" noProof="1" smtClean="0"/>
              <a:t>Class Examples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Objects</a:t>
            </a:r>
            <a:endParaRPr lang="en-US" altLang="zh-CN" noProof="1" smtClean="0"/>
          </a:p>
        </p:txBody>
      </p:sp>
    </p:spTree>
    <p:extLst>
      <p:ext uri="{BB962C8B-B14F-4D97-AF65-F5344CB8AC3E}">
        <p14:creationId xmlns:p14="http://schemas.microsoft.com/office/powerpoint/2010/main" val="17449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0C1452-EF1E-4D9E-9B13-3BAB115FD2F8}" type="slidenum">
              <a:rPr lang="en-US" altLang="zh-CN" smtClean="0">
                <a:ea typeface="SimSun" pitchFamily="2" charset="-122"/>
              </a:rPr>
              <a:pPr/>
              <a:t>8</a:t>
            </a:fld>
            <a:endParaRPr lang="en-US" altLang="zh-CN" smtClean="0">
              <a:ea typeface="SimSun" pitchFamily="2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0"/>
            <a:ext cx="8229600" cy="8572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Class and object</a:t>
            </a:r>
          </a:p>
        </p:txBody>
      </p:sp>
    </p:spTree>
    <p:extLst>
      <p:ext uri="{BB962C8B-B14F-4D97-AF65-F5344CB8AC3E}">
        <p14:creationId xmlns:p14="http://schemas.microsoft.com/office/powerpoint/2010/main" val="19392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B2DE3A-F6F4-4EEA-9851-376FCDE16B6B}" type="slidenum">
              <a:rPr lang="en-US" altLang="zh-CN" smtClean="0">
                <a:ea typeface="SimSun" pitchFamily="2" charset="-122"/>
              </a:rPr>
              <a:pPr/>
              <a:t>9</a:t>
            </a:fld>
            <a:endParaRPr lang="en-US" altLang="zh-CN" smtClean="0">
              <a:ea typeface="SimSun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" y="166688"/>
            <a:ext cx="8966200" cy="74176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 </a:t>
            </a:r>
            <a:r>
              <a:rPr lang="en-US" altLang="zh-CN" smtClean="0">
                <a:latin typeface="Arial Rounded MT Bold" pitchFamily="34" charset="0"/>
                <a:ea typeface="SimSun" pitchFamily="2" charset="-122"/>
              </a:rPr>
              <a:t/>
            </a:r>
            <a:br>
              <a:rPr lang="en-US" altLang="zh-CN" smtClean="0">
                <a:latin typeface="Arial Rounded MT Bold" pitchFamily="34" charset="0"/>
                <a:ea typeface="SimSun" pitchFamily="2" charset="-122"/>
              </a:rPr>
            </a:br>
            <a:endParaRPr lang="en-US" altLang="zh-CN" smtClean="0">
              <a:latin typeface="Arial Rounded MT Bold" pitchFamily="34" charset="0"/>
              <a:ea typeface="SimSun" pitchFamily="2" charset="-122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1433514" y="330994"/>
            <a:ext cx="6075381" cy="7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4400" b="1">
                <a:solidFill>
                  <a:schemeClr val="tx2"/>
                </a:solidFill>
                <a:latin typeface="Times New Roman" pitchFamily="18" charset="0"/>
                <a:ea typeface="SimSun" pitchFamily="2" charset="-122"/>
              </a:rPr>
              <a:t>Class Interface Diagram</a:t>
            </a:r>
            <a:endParaRPr lang="en-US" altLang="zh-CN" sz="4400" b="1">
              <a:solidFill>
                <a:schemeClr val="folHlink"/>
              </a:solidFill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17413" name="Group 1"/>
          <p:cNvGrpSpPr>
            <a:grpSpLocks/>
          </p:cNvGrpSpPr>
          <p:nvPr/>
        </p:nvGrpSpPr>
        <p:grpSpPr bwMode="auto">
          <a:xfrm>
            <a:off x="1839914" y="1776413"/>
            <a:ext cx="4630737" cy="2962275"/>
            <a:chOff x="1839475" y="2368550"/>
            <a:chExt cx="4631175" cy="3949700"/>
          </a:xfrm>
        </p:grpSpPr>
        <p:sp>
          <p:nvSpPr>
            <p:cNvPr id="17415" name="Oval 4"/>
            <p:cNvSpPr>
              <a:spLocks noChangeArrowheads="1"/>
            </p:cNvSpPr>
            <p:nvPr/>
          </p:nvSpPr>
          <p:spPr bwMode="auto">
            <a:xfrm>
              <a:off x="2557463" y="2368550"/>
              <a:ext cx="3913187" cy="39497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16" name="Oval 5"/>
            <p:cNvSpPr>
              <a:spLocks noChangeArrowheads="1"/>
            </p:cNvSpPr>
            <p:nvPr/>
          </p:nvSpPr>
          <p:spPr bwMode="auto">
            <a:xfrm>
              <a:off x="1839475" y="5036344"/>
              <a:ext cx="1825625" cy="4079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2139950" y="3465513"/>
              <a:ext cx="1825625" cy="407987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965575" y="3381375"/>
              <a:ext cx="2003425" cy="2179638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965575" y="3348038"/>
              <a:ext cx="1865313" cy="205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Private data:</a:t>
              </a:r>
            </a:p>
            <a:p>
              <a:endParaRPr lang="en-US" altLang="zh-CN" sz="1000" b="1">
                <a:latin typeface="Times New Roman" pitchFamily="18" charset="0"/>
                <a:ea typeface="SimSun" pitchFamily="2" charset="-122"/>
              </a:endParaRPr>
            </a:p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name</a:t>
              </a:r>
            </a:p>
            <a:p>
              <a:endParaRPr lang="en-US" altLang="zh-CN" b="1">
                <a:latin typeface="Times New Roman" pitchFamily="18" charset="0"/>
                <a:ea typeface="SimSun" pitchFamily="2" charset="-122"/>
              </a:endParaRPr>
            </a:p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id</a:t>
              </a:r>
            </a:p>
            <a:p>
              <a:endParaRPr lang="en-US" altLang="zh-CN" b="1">
                <a:latin typeface="Times New Roman" pitchFamily="18" charset="0"/>
                <a:ea typeface="SimSun" pitchFamily="2" charset="-122"/>
              </a:endParaRPr>
            </a:p>
            <a:p>
              <a:r>
                <a:rPr lang="en-US" altLang="zh-CN" b="1">
                  <a:latin typeface="Times New Roman" pitchFamily="18" charset="0"/>
                  <a:ea typeface="SimSun" pitchFamily="2" charset="-122"/>
                </a:rPr>
                <a:t>marks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491145" y="4981575"/>
              <a:ext cx="527438" cy="534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SimSun" pitchFamily="2" charset="-122"/>
                </a:rPr>
                <a:t>Set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2282825" y="3490913"/>
              <a:ext cx="968306" cy="534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ea typeface="SimSun" pitchFamily="2" charset="-122"/>
                </a:rPr>
                <a:t>display</a:t>
              </a:r>
            </a:p>
          </p:txBody>
        </p:sp>
        <p:sp>
          <p:nvSpPr>
            <p:cNvPr id="17422" name="Rectangle 17"/>
            <p:cNvSpPr>
              <a:spLocks noChangeArrowheads="1"/>
            </p:cNvSpPr>
            <p:nvPr/>
          </p:nvSpPr>
          <p:spPr bwMode="auto">
            <a:xfrm>
              <a:off x="5064125" y="3802063"/>
              <a:ext cx="738188" cy="4079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23" name="Rectangle 18"/>
            <p:cNvSpPr>
              <a:spLocks noChangeArrowheads="1"/>
            </p:cNvSpPr>
            <p:nvPr/>
          </p:nvSpPr>
          <p:spPr bwMode="auto">
            <a:xfrm>
              <a:off x="5064125" y="4392613"/>
              <a:ext cx="738188" cy="4079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  <p:sp>
          <p:nvSpPr>
            <p:cNvPr id="17424" name="Rectangle 19"/>
            <p:cNvSpPr>
              <a:spLocks noChangeArrowheads="1"/>
            </p:cNvSpPr>
            <p:nvPr/>
          </p:nvSpPr>
          <p:spPr bwMode="auto">
            <a:xfrm>
              <a:off x="5064125" y="4981575"/>
              <a:ext cx="738188" cy="41116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zh-CN" altLang="en-US">
                <a:ea typeface="SimSun" pitchFamily="2" charset="-122"/>
              </a:endParaRPr>
            </a:p>
          </p:txBody>
        </p:sp>
      </p:grpSp>
      <p:sp>
        <p:nvSpPr>
          <p:cNvPr id="17414" name="Rectangle 20"/>
          <p:cNvSpPr>
            <a:spLocks noChangeArrowheads="1"/>
          </p:cNvSpPr>
          <p:nvPr/>
        </p:nvSpPr>
        <p:spPr bwMode="auto">
          <a:xfrm>
            <a:off x="3184525" y="1291829"/>
            <a:ext cx="2838919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 b="1">
                <a:latin typeface="Courier New" pitchFamily="49" charset="0"/>
                <a:ea typeface="SimSun" pitchFamily="2" charset="-122"/>
              </a:rPr>
              <a:t>student</a:t>
            </a:r>
            <a:r>
              <a:rPr lang="en-US" altLang="zh-CN" sz="3200" b="1">
                <a:latin typeface="Arial Rounded MT Bold" pitchFamily="34" charset="0"/>
                <a:ea typeface="SimSun" pitchFamily="2" charset="-122"/>
              </a:rPr>
              <a:t> </a:t>
            </a:r>
            <a:r>
              <a:rPr lang="en-US" altLang="zh-CN" sz="3200" b="1">
                <a:latin typeface="Times New Roman" pitchFamily="18" charset="0"/>
                <a:ea typeface="SimSun" pitchFamily="2" charset="-122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6657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587</Words>
  <Application>Microsoft Office PowerPoint</Application>
  <PresentationFormat>On-screen Show (16:9)</PresentationFormat>
  <Paragraphs>314</Paragraphs>
  <Slides>28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Trebuchet MS</vt:lpstr>
      <vt:lpstr>Arial Narrow</vt:lpstr>
      <vt:lpstr>Calibri,Sans-Serif</vt:lpstr>
      <vt:lpstr>Calibri</vt:lpstr>
      <vt:lpstr>Arial Rounded MT Bold</vt:lpstr>
      <vt:lpstr>Times New Roman</vt:lpstr>
      <vt:lpstr>Courier New</vt:lpstr>
      <vt:lpstr>Verdana</vt:lpstr>
      <vt:lpstr>Wingdings</vt:lpstr>
      <vt:lpstr>新細明體</vt:lpstr>
      <vt:lpstr>SimSun</vt:lpstr>
      <vt:lpstr>Simple Light</vt:lpstr>
      <vt:lpstr>Clip</vt:lpstr>
      <vt:lpstr>PowerPoint Presentation</vt:lpstr>
      <vt:lpstr>PowerPoint Presentation</vt:lpstr>
      <vt:lpstr>PowerPoint Presentation</vt:lpstr>
      <vt:lpstr>PowerPoint Presentation</vt:lpstr>
      <vt:lpstr>Review:  Two Programming Paradigms    </vt:lpstr>
      <vt:lpstr>PowerPoint Presentation</vt:lpstr>
      <vt:lpstr>Object-Oriented Programming-- Introduction to Classes</vt:lpstr>
      <vt:lpstr>Class and object</vt:lpstr>
      <vt:lpstr>  </vt:lpstr>
      <vt:lpstr>Objects</vt:lpstr>
      <vt:lpstr>What is an object? </vt:lpstr>
      <vt:lpstr>Problem - 1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have a quick hands-on some practice Questions</vt:lpstr>
      <vt:lpstr>Coding Questions Time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1332</cp:revision>
  <dcterms:modified xsi:type="dcterms:W3CDTF">2021-02-02T11:29:40Z</dcterms:modified>
</cp:coreProperties>
</file>