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3"/>
  </p:notesMasterIdLst>
  <p:sldIdLst>
    <p:sldId id="256" r:id="rId2"/>
    <p:sldId id="258" r:id="rId3"/>
    <p:sldId id="311" r:id="rId4"/>
    <p:sldId id="312" r:id="rId5"/>
    <p:sldId id="309" r:id="rId6"/>
    <p:sldId id="390" r:id="rId7"/>
    <p:sldId id="381" r:id="rId8"/>
    <p:sldId id="391" r:id="rId9"/>
    <p:sldId id="373" r:id="rId10"/>
    <p:sldId id="392" r:id="rId11"/>
    <p:sldId id="374" r:id="rId12"/>
    <p:sldId id="397" r:id="rId13"/>
    <p:sldId id="393" r:id="rId14"/>
    <p:sldId id="394" r:id="rId15"/>
    <p:sldId id="349" r:id="rId16"/>
    <p:sldId id="382" r:id="rId17"/>
    <p:sldId id="383" r:id="rId18"/>
    <p:sldId id="384" r:id="rId19"/>
    <p:sldId id="387" r:id="rId20"/>
    <p:sldId id="350" r:id="rId21"/>
    <p:sldId id="388" r:id="rId22"/>
    <p:sldId id="389" r:id="rId23"/>
    <p:sldId id="395" r:id="rId24"/>
    <p:sldId id="396" r:id="rId25"/>
    <p:sldId id="400" r:id="rId26"/>
    <p:sldId id="401" r:id="rId27"/>
    <p:sldId id="398" r:id="rId28"/>
    <p:sldId id="399" r:id="rId29"/>
    <p:sldId id="340" r:id="rId30"/>
    <p:sldId id="316" r:id="rId31"/>
    <p:sldId id="272" r:id="rId32"/>
  </p:sldIdLst>
  <p:sldSz cx="9144000" cy="5143500" type="screen16x9"/>
  <p:notesSz cx="6858000" cy="9144000"/>
  <p:embeddedFontLst>
    <p:embeddedFont>
      <p:font typeface="Calibri" pitchFamily="34" charset="0"/>
      <p:regular r:id="rId34"/>
      <p:bold r:id="rId35"/>
      <p:italic r:id="rId36"/>
      <p:boldItalic r:id="rId37"/>
    </p:embeddedFont>
    <p:embeddedFont>
      <p:font typeface="Trebuchet MS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6D807-CCC9-4194-AA7C-43D42408E134}" v="14" dt="2021-01-24T15:51:37.668"/>
    <p1510:client id="{1D827031-0FDB-4118-81BA-80ABF1CA9E14}" v="14" dt="2021-01-18T05:34:10.532"/>
    <p1510:client id="{39509037-2B39-4708-82CD-F0C0CC26B104}" v="277" dt="2021-01-12T06:52:38.457"/>
    <p1510:client id="{3BADC45B-7822-41B7-9846-1B98B789A8EC}" v="661" dt="2021-02-05T08:43:29.602"/>
    <p1510:client id="{3E9574E5-BE2B-4A60-8784-70B87DA9EE13}" v="293" dt="2021-01-22T17:10:13.672"/>
    <p1510:client id="{4090878D-D319-45C3-AD40-3B4F6FD93E4D}" v="206" dt="2021-01-25T05:16:53.612"/>
    <p1510:client id="{59751EE2-E915-412C-BBA9-18ABF5CCEEBA}" v="248" dt="2021-01-19T19:07:17.180"/>
    <p1510:client id="{81AF020A-8898-4117-81A8-0800418EDE4A}" v="329" dt="2021-02-10T08:49:59.565"/>
    <p1510:client id="{88E0966D-0821-4501-A0E3-03A6F564B65B}" v="3052" dt="2021-01-17T15:58:03.317"/>
    <p1510:client id="{9C156D09-B980-42AE-B4D4-72C644ADC050}" v="1333" dt="2021-01-18T13:31:52.969"/>
    <p1510:client id="{9C6B4F9E-B0B2-4C7F-A798-79FA79A8D7C6}" v="588" dt="2021-02-05T07:52:18.053"/>
    <p1510:client id="{B80ADEDB-738D-440F-BFD2-F939A19680FF}" v="1026" dt="2021-01-30T10:28:47.941"/>
    <p1510:client id="{B8DC2B14-565A-4F31-AD18-2625B4501B96}" v="120" dt="2021-01-31T05:08:00.758"/>
  </p1510:revLst>
</p1510:revInfo>
</file>

<file path=ppt/tableStyles.xml><?xml version="1.0" encoding="utf-8"?>
<a:tblStyleLst xmlns:a="http://schemas.openxmlformats.org/drawingml/2006/main" def="{7759E882-A8D7-4043-9315-6DD7658B698E}">
  <a:tblStyle styleId="{7759E882-A8D7-4043-9315-6DD7658B698E}" styleName="Table_0">
    <a:wholeTbl>
      <a:tcTxStyle b="off" i="off">
        <a:font>
          <a:latin typeface="Rockwell"/>
          <a:ea typeface="Rockwell"/>
          <a:cs typeface="Rockwel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9"/>
          </a:solidFill>
        </a:fill>
      </a:tcStyle>
    </a:wholeTbl>
    <a:band1H>
      <a:tcTxStyle/>
      <a:tcStyle>
        <a:tcBdr/>
        <a:fill>
          <a:solidFill>
            <a:srgbClr val="D0D0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0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rgbClr val="FFFFFF"/>
      </a:tcTxStyle>
      <a:tcStyle>
        <a:tcBdr/>
        <a:fill>
          <a:solidFill>
            <a:srgbClr val="5A5A59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A5A5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ockwell"/>
          <a:ea typeface="Rockwell"/>
          <a:cs typeface="Rockwel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A5A5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F05555B-C7E0-42E3-AF80-77FF5334DF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4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12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800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6c5f5a607_0_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96c5f5a6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209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95544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576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3738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6528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8874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9649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5605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8622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7027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40306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50525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31729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5728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21437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21437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21437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21437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21437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1878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60409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0453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6c5f5a607_0_133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96c5f5a60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6c5f5a607_0_16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96c5f5a6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73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8317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1337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441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993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6c5f5a607_0_30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96c5f5a60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52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28060" y="2614667"/>
            <a:ext cx="78879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057272" y="1288764"/>
            <a:ext cx="1700400" cy="2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EditEdit MasterMaster  texttext stylesstyles</a:t>
            </a:r>
            <a:endParaRPr sz="1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xmlns="" id="{B6694CB6-B6E1-4B1A-96F3-D43C0D1F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235" y="1161385"/>
            <a:ext cx="3405963" cy="2820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B2D9052-DA56-4630-BE36-AB8167995E78}"/>
              </a:ext>
            </a:extLst>
          </p:cNvPr>
          <p:cNvSpPr txBox="1"/>
          <p:nvPr/>
        </p:nvSpPr>
        <p:spPr>
          <a:xfrm>
            <a:off x="429142" y="2217806"/>
            <a:ext cx="416796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/>
              <a:t>Practical Lecture : </a:t>
            </a:r>
            <a:r>
              <a:rPr lang="en-US" sz="2000" dirty="0"/>
              <a:t>Function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 Which of the following statements is true?</a:t>
            </a:r>
            <a:endParaRPr lang="en-US" dirty="0"/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Recursion is always better than iteration</a:t>
            </a:r>
            <a:endParaRPr lang="en-US" dirty="0"/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b) Recursion uses more memory compared to iteration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Recursion uses less memory compared to iteration</a:t>
            </a:r>
            <a:endParaRPr lang="en-US" dirty="0"/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Iteration is always better and simpler than recursion</a:t>
            </a:r>
            <a:endParaRPr lang="en-US" dirty="0"/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3</a:t>
            </a:r>
          </a:p>
        </p:txBody>
      </p:sp>
    </p:spTree>
    <p:extLst>
      <p:ext uri="{BB962C8B-B14F-4D97-AF65-F5344CB8AC3E}">
        <p14:creationId xmlns:p14="http://schemas.microsoft.com/office/powerpoint/2010/main" val="727587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 How many ways of passing a parameter are there in </a:t>
            </a:r>
            <a:r>
              <a:rPr lang="en-US" sz="1800" dirty="0" err="1">
                <a:latin typeface="Calibri"/>
              </a:rPr>
              <a:t>c++</a:t>
            </a:r>
            <a:r>
              <a:rPr lang="en-US" sz="1800" dirty="0">
                <a:latin typeface="Calibri"/>
              </a:rPr>
              <a:t>?</a:t>
            </a:r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1</a:t>
            </a:r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2</a:t>
            </a:r>
            <a:endParaRPr lang="en-US" dirty="0"/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3</a:t>
            </a:r>
            <a:endParaRPr lang="en-US" dirty="0"/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4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4</a:t>
            </a:r>
          </a:p>
        </p:txBody>
      </p:sp>
    </p:spTree>
    <p:extLst>
      <p:ext uri="{BB962C8B-B14F-4D97-AF65-F5344CB8AC3E}">
        <p14:creationId xmlns:p14="http://schemas.microsoft.com/office/powerpoint/2010/main" val="2280809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 How many ways of passing a parameter are there in </a:t>
            </a:r>
            <a:r>
              <a:rPr lang="en-US" sz="1800" dirty="0" err="1">
                <a:latin typeface="Calibri"/>
              </a:rPr>
              <a:t>c++</a:t>
            </a:r>
            <a:r>
              <a:rPr lang="en-US" sz="1800" dirty="0">
                <a:latin typeface="Calibri"/>
              </a:rPr>
              <a:t>?</a:t>
            </a:r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1</a:t>
            </a:r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2</a:t>
            </a:r>
            <a:endParaRPr lang="en-US" dirty="0"/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c) 3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4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4</a:t>
            </a:r>
          </a:p>
        </p:txBody>
      </p:sp>
    </p:spTree>
    <p:extLst>
      <p:ext uri="{BB962C8B-B14F-4D97-AF65-F5344CB8AC3E}">
        <p14:creationId xmlns:p14="http://schemas.microsoft.com/office/powerpoint/2010/main" val="3795852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/>
              </a:rPr>
              <a:t>By default how the value are passed in </a:t>
            </a:r>
            <a:r>
              <a:rPr lang="en-US" sz="1800" dirty="0" err="1">
                <a:solidFill>
                  <a:schemeClr val="tx1"/>
                </a:solidFill>
                <a:latin typeface="Calibri"/>
              </a:rPr>
              <a:t>c++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?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bri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Calibri"/>
              </a:rPr>
            </a:br>
            <a:r>
              <a:rPr lang="en-US" sz="1800" dirty="0">
                <a:solidFill>
                  <a:schemeClr val="tx1"/>
                </a:solidFill>
                <a:latin typeface="Calibri"/>
              </a:rPr>
              <a:t>a) call by value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bri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Calibri"/>
              </a:rPr>
            </a:br>
            <a:r>
              <a:rPr lang="en-US" sz="1800" dirty="0">
                <a:solidFill>
                  <a:schemeClr val="tx1"/>
                </a:solidFill>
                <a:latin typeface="Calibri"/>
              </a:rPr>
              <a:t>b) call by reference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bri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Calibri"/>
              </a:rPr>
            </a:br>
            <a:r>
              <a:rPr lang="en-US" sz="1800" dirty="0">
                <a:solidFill>
                  <a:schemeClr val="tx1"/>
                </a:solidFill>
                <a:latin typeface="Calibri"/>
              </a:rPr>
              <a:t>c) call by pointer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bri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Calibri"/>
              </a:rPr>
            </a:br>
            <a:r>
              <a:rPr lang="en-US" sz="1800" dirty="0">
                <a:solidFill>
                  <a:schemeClr val="tx1"/>
                </a:solidFill>
                <a:latin typeface="Calibri"/>
              </a:rPr>
              <a:t>d) call by object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5</a:t>
            </a:r>
          </a:p>
        </p:txBody>
      </p:sp>
    </p:spTree>
    <p:extLst>
      <p:ext uri="{BB962C8B-B14F-4D97-AF65-F5344CB8AC3E}">
        <p14:creationId xmlns:p14="http://schemas.microsoft.com/office/powerpoint/2010/main" val="2488664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bri"/>
              </a:rPr>
              <a:t>By default how the value are passed in </a:t>
            </a:r>
            <a:r>
              <a:rPr lang="en-US" sz="1800" dirty="0" err="1">
                <a:solidFill>
                  <a:schemeClr val="tx1"/>
                </a:solidFill>
                <a:latin typeface="Calibri"/>
              </a:rPr>
              <a:t>c++</a:t>
            </a:r>
            <a:r>
              <a:rPr lang="en-US" sz="1800" dirty="0">
                <a:solidFill>
                  <a:schemeClr val="tx1"/>
                </a:solidFill>
                <a:latin typeface="Calibri"/>
              </a:rPr>
              <a:t>?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bri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Calibri"/>
              </a:rPr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a) call by value</a:t>
            </a:r>
            <a:endParaRPr lang="en-US" b="1" dirty="0">
              <a:solidFill>
                <a:srgbClr val="FF0000"/>
              </a:solidFill>
              <a:latin typeface="Calibri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bri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Calibri"/>
              </a:rPr>
            </a:br>
            <a:r>
              <a:rPr lang="en-US" sz="1800" dirty="0">
                <a:solidFill>
                  <a:schemeClr val="tx1"/>
                </a:solidFill>
                <a:latin typeface="Calibri"/>
              </a:rPr>
              <a:t>b) call by reference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bri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Calibri"/>
              </a:rPr>
            </a:br>
            <a:r>
              <a:rPr lang="en-US" sz="1800" dirty="0">
                <a:solidFill>
                  <a:schemeClr val="tx1"/>
                </a:solidFill>
                <a:latin typeface="Calibri"/>
              </a:rPr>
              <a:t>c) call by pointer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bri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Calibri"/>
              </a:rPr>
            </a:br>
            <a:r>
              <a:rPr lang="en-US" sz="1800" dirty="0">
                <a:solidFill>
                  <a:schemeClr val="tx1"/>
                </a:solidFill>
                <a:latin typeface="Calibri"/>
              </a:rPr>
              <a:t>d) call by object</a:t>
            </a:r>
            <a:endParaRPr lang="en-US" dirty="0">
              <a:solidFill>
                <a:schemeClr val="tx1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5</a:t>
            </a:r>
          </a:p>
        </p:txBody>
      </p:sp>
    </p:spTree>
    <p:extLst>
      <p:ext uri="{BB962C8B-B14F-4D97-AF65-F5344CB8AC3E}">
        <p14:creationId xmlns:p14="http://schemas.microsoft.com/office/powerpoint/2010/main" val="1905918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#include &lt;iostream&gt;</a:t>
            </a:r>
          </a:p>
          <a:p>
            <a:pPr algn="just"/>
            <a:r>
              <a:rPr lang="en-US" sz="1800" dirty="0">
                <a:latin typeface="Calibri"/>
              </a:rPr>
              <a:t>   using namespace std;</a:t>
            </a:r>
          </a:p>
          <a:p>
            <a:pPr algn="just"/>
            <a:r>
              <a:rPr lang="en-US" sz="1800" dirty="0">
                <a:latin typeface="Calibri"/>
              </a:rPr>
              <a:t>   void copy (int&amp; a, int&amp; b, int&amp; c)</a:t>
            </a:r>
          </a:p>
          <a:p>
            <a:pPr algn="just"/>
            <a:r>
              <a:rPr lang="en-US" sz="1800" dirty="0">
                <a:latin typeface="Calibri"/>
              </a:rPr>
              <a:t>   {</a:t>
            </a:r>
          </a:p>
          <a:p>
            <a:pPr algn="just"/>
            <a:r>
              <a:rPr lang="en-US" sz="1800" dirty="0">
                <a:latin typeface="Calibri"/>
              </a:rPr>
              <a:t>       a *= 2</a:t>
            </a:r>
            <a:r>
              <a:rPr lang="en-US" sz="1800" dirty="0" smtClean="0">
                <a:latin typeface="Calibri"/>
              </a:rPr>
              <a:t>;//a=a*2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      b *= 2;</a:t>
            </a:r>
          </a:p>
          <a:p>
            <a:pPr algn="just"/>
            <a:r>
              <a:rPr lang="en-US" sz="1800" dirty="0">
                <a:latin typeface="Calibri"/>
              </a:rPr>
              <a:t>       c *= 2;</a:t>
            </a:r>
          </a:p>
          <a:p>
            <a:pPr algn="just"/>
            <a:r>
              <a:rPr lang="en-US" sz="1800" dirty="0">
                <a:latin typeface="Calibri"/>
              </a:rPr>
              <a:t>   }</a:t>
            </a:r>
          </a:p>
          <a:p>
            <a:pPr algn="just"/>
            <a:r>
              <a:rPr lang="en-US" sz="1800" dirty="0">
                <a:latin typeface="Calibri"/>
              </a:rPr>
              <a:t>   int main ()</a:t>
            </a:r>
          </a:p>
          <a:p>
            <a:pPr algn="just"/>
            <a:r>
              <a:rPr lang="en-US" sz="1800" dirty="0">
                <a:latin typeface="Calibri"/>
              </a:rPr>
              <a:t>   {</a:t>
            </a:r>
          </a:p>
          <a:p>
            <a:pPr algn="just"/>
            <a:r>
              <a:rPr lang="en-US" sz="1800" dirty="0">
                <a:latin typeface="Calibri"/>
              </a:rPr>
              <a:t>       int x = 1, y = 3, z = 7;</a:t>
            </a:r>
          </a:p>
          <a:p>
            <a:pPr algn="just"/>
            <a:r>
              <a:rPr lang="en-US" sz="1800" dirty="0">
                <a:latin typeface="Calibri"/>
              </a:rPr>
              <a:t>       copy (x, y, z);</a:t>
            </a:r>
          </a:p>
          <a:p>
            <a:pPr algn="just"/>
            <a:r>
              <a:rPr lang="en-US" sz="1800" dirty="0">
                <a:latin typeface="Calibri"/>
              </a:rPr>
              <a:t>       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 &lt;&lt; "x =" &lt;&lt; x &lt;&lt; ", y =" &lt;&lt; y &lt;&lt; ", z =" &lt;&lt; z;</a:t>
            </a:r>
          </a:p>
          <a:p>
            <a:pPr algn="just"/>
            <a:r>
              <a:rPr lang="en-US" sz="1800" dirty="0">
                <a:latin typeface="Calibri"/>
              </a:rPr>
              <a:t>       return 0;</a:t>
            </a:r>
          </a:p>
          <a:p>
            <a:pPr algn="just"/>
            <a:r>
              <a:rPr lang="en-US" sz="1800" dirty="0">
                <a:latin typeface="Calibri"/>
              </a:rPr>
              <a:t>   }</a:t>
            </a: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Find the output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4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US" sz="1800" dirty="0"/>
          </a:p>
          <a:p>
            <a:pPr algn="just"/>
            <a:r>
              <a:rPr lang="en-US" sz="1800" dirty="0"/>
              <a:t>2 6 14</a:t>
            </a:r>
            <a:endParaRPr lang="en-US" dirty="0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  <a:p>
            <a:pPr algn="just"/>
            <a:endParaRPr lang="en-US"/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117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#include &lt;iostream&gt;</a:t>
            </a:r>
          </a:p>
          <a:p>
            <a:pPr algn="just"/>
            <a:r>
              <a:rPr lang="en-US" sz="1800" dirty="0">
                <a:latin typeface="Calibri"/>
              </a:rPr>
              <a:t>   using namespace std;</a:t>
            </a:r>
          </a:p>
          <a:p>
            <a:pPr algn="just"/>
            <a:r>
              <a:rPr lang="en-US" sz="1800" dirty="0">
                <a:latin typeface="Calibri"/>
              </a:rPr>
              <a:t>   void fun(int &amp;x)</a:t>
            </a:r>
          </a:p>
          <a:p>
            <a:pPr algn="just"/>
            <a:r>
              <a:rPr lang="en-US" sz="1800" dirty="0">
                <a:latin typeface="Calibri"/>
              </a:rPr>
              <a:t>   {</a:t>
            </a:r>
          </a:p>
          <a:p>
            <a:pPr algn="just"/>
            <a:r>
              <a:rPr lang="en-US" sz="1800" dirty="0">
                <a:latin typeface="Calibri"/>
              </a:rPr>
              <a:t>       x = 20;</a:t>
            </a:r>
          </a:p>
          <a:p>
            <a:pPr algn="just"/>
            <a:r>
              <a:rPr lang="en-US" sz="1800" dirty="0">
                <a:latin typeface="Calibri"/>
              </a:rPr>
              <a:t>   }</a:t>
            </a:r>
          </a:p>
          <a:p>
            <a:pPr algn="just"/>
            <a:r>
              <a:rPr lang="en-US" sz="1800" dirty="0">
                <a:latin typeface="Calibri"/>
              </a:rPr>
              <a:t>   int main()</a:t>
            </a:r>
          </a:p>
          <a:p>
            <a:pPr algn="just"/>
            <a:r>
              <a:rPr lang="en-US" sz="1800" dirty="0">
                <a:latin typeface="Calibri"/>
              </a:rPr>
              <a:t>   {</a:t>
            </a:r>
          </a:p>
          <a:p>
            <a:pPr algn="just"/>
            <a:r>
              <a:rPr lang="en-US" sz="1800" dirty="0">
                <a:latin typeface="Calibri"/>
              </a:rPr>
              <a:t>        int x = 10;</a:t>
            </a:r>
          </a:p>
          <a:p>
            <a:pPr algn="just"/>
            <a:r>
              <a:rPr lang="en-US" sz="1800" dirty="0">
                <a:latin typeface="Calibri"/>
              </a:rPr>
              <a:t>        fun(x);</a:t>
            </a:r>
          </a:p>
          <a:p>
            <a:pPr algn="just"/>
            <a:r>
              <a:rPr lang="en-US" sz="1800" dirty="0">
                <a:latin typeface="Calibri"/>
              </a:rPr>
              <a:t>        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 &lt;&lt; "New value of x is " &lt;&lt; x;</a:t>
            </a:r>
          </a:p>
          <a:p>
            <a:pPr algn="just"/>
            <a:r>
              <a:rPr lang="en-US" sz="1800" dirty="0">
                <a:latin typeface="Calibri"/>
              </a:rPr>
              <a:t>        return 0;</a:t>
            </a:r>
          </a:p>
          <a:p>
            <a:pPr algn="just"/>
            <a:r>
              <a:rPr lang="en-US" sz="1800" dirty="0">
                <a:latin typeface="Calibri"/>
              </a:rPr>
              <a:t>   }</a:t>
            </a:r>
          </a:p>
          <a:p>
            <a:pPr algn="just"/>
            <a:endParaRPr lang="en-US" sz="1800" b="1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Find the output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81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 20</a:t>
            </a: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097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#include &lt;iostream&gt;</a:t>
            </a:r>
          </a:p>
          <a:p>
            <a:pPr algn="just"/>
            <a:r>
              <a:rPr lang="en-US" sz="1800" dirty="0">
                <a:latin typeface="Calibri"/>
              </a:rPr>
              <a:t>   using namespace std;</a:t>
            </a:r>
          </a:p>
          <a:p>
            <a:pPr algn="just"/>
            <a:r>
              <a:rPr lang="en-US" sz="1800" dirty="0">
                <a:latin typeface="Calibri"/>
              </a:rPr>
              <a:t>   void square (int *x)</a:t>
            </a:r>
          </a:p>
          <a:p>
            <a:pPr algn="just"/>
            <a:r>
              <a:rPr lang="en-US" sz="1800" dirty="0">
                <a:latin typeface="Calibri"/>
              </a:rPr>
              <a:t>   {</a:t>
            </a:r>
          </a:p>
          <a:p>
            <a:pPr algn="just"/>
            <a:r>
              <a:rPr lang="en-US" sz="1800" dirty="0">
                <a:latin typeface="Calibri"/>
              </a:rPr>
              <a:t>	*x = (*x + 1) * (*x);</a:t>
            </a:r>
          </a:p>
          <a:p>
            <a:pPr algn="just"/>
            <a:r>
              <a:rPr lang="en-US" sz="1800" dirty="0">
                <a:latin typeface="Calibri"/>
              </a:rPr>
              <a:t>   }</a:t>
            </a:r>
          </a:p>
          <a:p>
            <a:pPr algn="just"/>
            <a:r>
              <a:rPr lang="en-US" sz="1800" dirty="0">
                <a:latin typeface="Calibri"/>
              </a:rPr>
              <a:t>   int main ( )</a:t>
            </a:r>
          </a:p>
          <a:p>
            <a:pPr algn="just"/>
            <a:r>
              <a:rPr lang="en-US" sz="1800" dirty="0">
                <a:latin typeface="Calibri"/>
              </a:rPr>
              <a:t>   {</a:t>
            </a:r>
          </a:p>
          <a:p>
            <a:pPr algn="just"/>
            <a:r>
              <a:rPr lang="en-US" sz="1800" dirty="0">
                <a:latin typeface="Calibri"/>
              </a:rPr>
              <a:t> </a:t>
            </a:r>
            <a:r>
              <a:rPr lang="en-US" sz="1800" dirty="0" smtClean="0">
                <a:latin typeface="Calibri"/>
              </a:rPr>
              <a:t>      </a:t>
            </a:r>
            <a:r>
              <a:rPr lang="en-US" sz="1800" dirty="0" err="1" smtClean="0">
                <a:latin typeface="Calibri"/>
              </a:rPr>
              <a:t>int</a:t>
            </a:r>
            <a:r>
              <a:rPr lang="en-US" sz="1800" dirty="0" smtClean="0">
                <a:latin typeface="Calibri"/>
              </a:rPr>
              <a:t> </a:t>
            </a:r>
            <a:r>
              <a:rPr lang="en-US" sz="1800" dirty="0">
                <a:latin typeface="Calibri"/>
              </a:rPr>
              <a:t>num = 10;</a:t>
            </a:r>
          </a:p>
          <a:p>
            <a:pPr algn="just"/>
            <a:r>
              <a:rPr lang="en-US" sz="1800" dirty="0">
                <a:latin typeface="Calibri"/>
              </a:rPr>
              <a:t>       square(&amp;num);</a:t>
            </a:r>
          </a:p>
          <a:p>
            <a:pPr algn="just"/>
            <a:r>
              <a:rPr lang="en-US" sz="1800" dirty="0">
                <a:latin typeface="Calibri"/>
              </a:rPr>
              <a:t>       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 &lt;&lt; num; </a:t>
            </a:r>
          </a:p>
          <a:p>
            <a:pPr algn="just"/>
            <a:r>
              <a:rPr lang="en-US" sz="1800" dirty="0">
                <a:latin typeface="Calibri"/>
              </a:rPr>
              <a:t>       return 0;</a:t>
            </a:r>
          </a:p>
          <a:p>
            <a:pPr algn="just"/>
            <a:r>
              <a:rPr lang="en-US" sz="1800" dirty="0">
                <a:latin typeface="Calibri"/>
              </a:rPr>
              <a:t>   }</a:t>
            </a: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Find the output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31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 panose="020F0502020204030204" pitchFamily="34" charset="0"/>
                <a:cs typeface="Calibri" panose="020F0502020204030204" pitchFamily="34" charset="0"/>
              </a:rPr>
              <a:t>Let’s take a quick recap of previous lecture – </a:t>
            </a: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A) </a:t>
            </a:r>
            <a:r>
              <a:rPr lang="en" sz="1800" dirty="0" smtClean="0">
                <a:latin typeface="Calibri"/>
                <a:cs typeface="Calibri"/>
              </a:rPr>
              <a:t>friend function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B) </a:t>
            </a:r>
            <a:r>
              <a:rPr lang="en" sz="1800" dirty="0" smtClean="0">
                <a:latin typeface="Calibri"/>
                <a:cs typeface="Calibri"/>
              </a:rPr>
              <a:t>friend class</a:t>
            </a:r>
            <a:endParaRPr lang="en" sz="1800" dirty="0">
              <a:latin typeface="Calibri"/>
              <a:cs typeface="Calibri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 smtClean="0">
                <a:latin typeface="Calibri"/>
                <a:cs typeface="Calibri"/>
              </a:rPr>
              <a:t>C)</a:t>
            </a:r>
            <a:r>
              <a:rPr lang="en-IN" sz="1800" dirty="0" smtClean="0">
                <a:latin typeface="Calibri"/>
                <a:cs typeface="Calibri"/>
              </a:rPr>
              <a:t>C</a:t>
            </a:r>
            <a:r>
              <a:rPr lang="en" sz="1800" dirty="0" smtClean="0">
                <a:latin typeface="Calibri"/>
                <a:cs typeface="Calibri"/>
              </a:rPr>
              <a:t>all by value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>
                <a:latin typeface="Calibri"/>
                <a:cs typeface="Calibri"/>
              </a:rPr>
              <a:t>D) </a:t>
            </a:r>
            <a:r>
              <a:rPr lang="en" sz="1800" dirty="0" smtClean="0">
                <a:latin typeface="Calibri"/>
                <a:cs typeface="Calibri"/>
              </a:rPr>
              <a:t>call by reference</a:t>
            </a:r>
            <a:endParaRPr lang="en" sz="1800" dirty="0">
              <a:latin typeface="Calibri"/>
              <a:cs typeface="Calibri"/>
            </a:endParaRPr>
          </a:p>
          <a:p>
            <a:pPr marL="76200">
              <a:lnSpc>
                <a:spcPct val="200000"/>
              </a:lnSpc>
              <a:buSzPts val="2400"/>
            </a:pPr>
            <a:r>
              <a:rPr lang="en" sz="1800" dirty="0" smtClean="0">
                <a:latin typeface="Calibri"/>
                <a:cs typeface="Calibri"/>
              </a:rPr>
              <a:t>E)</a:t>
            </a:r>
            <a:r>
              <a:rPr lang="en-IN" sz="1800" dirty="0" smtClean="0">
                <a:latin typeface="Calibri"/>
                <a:cs typeface="Calibri"/>
              </a:rPr>
              <a:t>C</a:t>
            </a:r>
            <a:r>
              <a:rPr lang="en" sz="1800" smtClean="0">
                <a:latin typeface="Calibri"/>
                <a:cs typeface="Calibri"/>
              </a:rPr>
              <a:t>all by address</a:t>
            </a: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6200">
              <a:lnSpc>
                <a:spcPct val="200000"/>
              </a:lnSpc>
              <a:buSzPts val="2400"/>
            </a:pPr>
            <a:endParaRPr lang="e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4" name="Google Shape;84;p17"/>
          <p:cNvSpPr txBox="1"/>
          <p:nvPr/>
        </p:nvSpPr>
        <p:spPr>
          <a:xfrm>
            <a:off x="127591" y="14350"/>
            <a:ext cx="4157330" cy="53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Quick Recap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110</a:t>
            </a:r>
            <a:endParaRPr lang="en-US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  <a:p>
            <a:pPr algn="just"/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693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#include&lt;stdio.h&gt; </a:t>
            </a:r>
          </a:p>
          <a:p>
            <a:pPr algn="just"/>
            <a:r>
              <a:rPr lang="en-US" sz="1800" dirty="0">
                <a:latin typeface="Calibri"/>
              </a:rPr>
              <a:t>using namespace </a:t>
            </a:r>
            <a:r>
              <a:rPr lang="en-US" sz="1800" dirty="0" err="1">
                <a:latin typeface="Calibri"/>
              </a:rPr>
              <a:t>std</a:t>
            </a:r>
            <a:r>
              <a:rPr lang="en-US" sz="1800" dirty="0" smtClean="0">
                <a:latin typeface="Calibri"/>
              </a:rPr>
              <a:t>;</a:t>
            </a:r>
          </a:p>
          <a:p>
            <a:pPr algn="just"/>
            <a:r>
              <a:rPr lang="en-US" sz="1800" dirty="0" err="1" smtClean="0">
                <a:latin typeface="Calibri"/>
              </a:rPr>
              <a:t>int</a:t>
            </a:r>
            <a:r>
              <a:rPr lang="en-US" sz="1800" dirty="0" smtClean="0">
                <a:latin typeface="Calibri"/>
              </a:rPr>
              <a:t> f(</a:t>
            </a:r>
            <a:r>
              <a:rPr lang="en-US" sz="1800" dirty="0" err="1" smtClean="0">
                <a:latin typeface="Calibri"/>
              </a:rPr>
              <a:t>int</a:t>
            </a:r>
            <a:r>
              <a:rPr lang="en-US" sz="1800" dirty="0" smtClean="0">
                <a:latin typeface="Calibri"/>
              </a:rPr>
              <a:t> n);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int main() </a:t>
            </a:r>
          </a:p>
          <a:p>
            <a:pPr algn="just"/>
            <a:r>
              <a:rPr lang="en-US" sz="1800" dirty="0">
                <a:latin typeface="Calibri"/>
              </a:rPr>
              <a:t>{ </a:t>
            </a:r>
          </a:p>
          <a:p>
            <a:pPr algn="just"/>
            <a:r>
              <a:rPr lang="en-US" sz="1800" dirty="0">
                <a:latin typeface="Calibri"/>
              </a:rPr>
              <a:t>    int n=10; </a:t>
            </a:r>
          </a:p>
          <a:p>
            <a:pPr algn="just"/>
            <a:r>
              <a:rPr lang="en-US" sz="1800" dirty="0">
                <a:latin typeface="Calibri"/>
              </a:rPr>
              <a:t>   </a:t>
            </a:r>
            <a:r>
              <a:rPr lang="en-US" sz="1800" dirty="0" smtClean="0">
                <a:latin typeface="Calibri"/>
              </a:rPr>
              <a:t>// </a:t>
            </a:r>
            <a:r>
              <a:rPr lang="en-US" sz="1800" dirty="0" err="1">
                <a:latin typeface="Calibri"/>
              </a:rPr>
              <a:t>int</a:t>
            </a:r>
            <a:r>
              <a:rPr lang="en-US" sz="1800" dirty="0">
                <a:latin typeface="Calibri"/>
              </a:rPr>
              <a:t> </a:t>
            </a:r>
            <a:r>
              <a:rPr lang="en-US" sz="1800" dirty="0" smtClean="0">
                <a:latin typeface="Calibri"/>
              </a:rPr>
              <a:t>f(n</a:t>
            </a:r>
            <a:r>
              <a:rPr lang="en-US" sz="1800" dirty="0">
                <a:latin typeface="Calibri"/>
              </a:rPr>
              <a:t>); </a:t>
            </a:r>
          </a:p>
          <a:p>
            <a:pPr algn="just"/>
            <a:r>
              <a:rPr lang="en-US" sz="1800" dirty="0">
                <a:latin typeface="Calibri"/>
              </a:rPr>
              <a:t>    </a:t>
            </a:r>
            <a:r>
              <a:rPr lang="en-US" sz="1800" dirty="0" err="1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&lt;&lt;f(n); </a:t>
            </a:r>
          </a:p>
          <a:p>
            <a:pPr algn="just"/>
            <a:r>
              <a:rPr lang="en-US" sz="1800" dirty="0">
                <a:latin typeface="Calibri"/>
              </a:rPr>
              <a:t>} </a:t>
            </a:r>
          </a:p>
          <a:p>
            <a:pPr algn="just"/>
            <a:r>
              <a:rPr lang="en-US" sz="1800" dirty="0">
                <a:latin typeface="Calibri"/>
              </a:rPr>
              <a:t>int f(int n) </a:t>
            </a:r>
          </a:p>
          <a:p>
            <a:pPr algn="just"/>
            <a:r>
              <a:rPr lang="en-US" sz="1800" dirty="0">
                <a:latin typeface="Calibri"/>
              </a:rPr>
              <a:t>{ </a:t>
            </a:r>
          </a:p>
          <a:p>
            <a:pPr algn="just"/>
            <a:r>
              <a:rPr lang="en-US" sz="1800" dirty="0">
                <a:latin typeface="Calibri"/>
              </a:rPr>
              <a:t>    if(n&gt;0) </a:t>
            </a:r>
          </a:p>
          <a:p>
            <a:pPr algn="just"/>
            <a:r>
              <a:rPr lang="en-US" sz="1800" dirty="0">
                <a:latin typeface="Calibri"/>
              </a:rPr>
              <a:t>        return(</a:t>
            </a:r>
            <a:r>
              <a:rPr lang="en-US" sz="1800" dirty="0" err="1">
                <a:latin typeface="Calibri"/>
              </a:rPr>
              <a:t>n+f</a:t>
            </a:r>
            <a:r>
              <a:rPr lang="en-US" sz="1800" dirty="0">
                <a:latin typeface="Calibri"/>
              </a:rPr>
              <a:t>(n-2)); </a:t>
            </a:r>
            <a:r>
              <a:rPr lang="en-US" sz="1800" dirty="0" smtClean="0">
                <a:latin typeface="Calibri"/>
              </a:rPr>
              <a:t>//10+f(8)=10+8+f(6)=10+8+6+f(4)=10+8+6+4+f(2)=10+8+6+4+2+f(0</a:t>
            </a:r>
            <a:r>
              <a:rPr lang="en-US" sz="1800" dirty="0" smtClean="0">
                <a:latin typeface="Calibri"/>
              </a:rPr>
              <a:t>)=30</a:t>
            </a:r>
            <a:endParaRPr lang="en-US" sz="1800" dirty="0">
              <a:latin typeface="Calibri"/>
            </a:endParaRPr>
          </a:p>
          <a:p>
            <a:pPr algn="just"/>
            <a:r>
              <a:rPr lang="en-US" sz="1800" dirty="0">
                <a:latin typeface="Calibri"/>
              </a:rPr>
              <a:t>} 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Find the output 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4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30</a:t>
            </a:r>
            <a:endParaRPr lang="en-US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45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v</a:t>
            </a:r>
            <a:r>
              <a:rPr lang="en-US" sz="1800" dirty="0" smtClean="0">
                <a:latin typeface="Calibri"/>
              </a:rPr>
              <a:t>oid </a:t>
            </a:r>
            <a:r>
              <a:rPr lang="en-US" sz="1800" dirty="0" err="1" smtClean="0">
                <a:latin typeface="Calibri"/>
              </a:rPr>
              <a:t>my_recursive_function</a:t>
            </a:r>
            <a:r>
              <a:rPr lang="en-US" sz="1800" dirty="0" smtClean="0">
                <a:latin typeface="Calibri"/>
              </a:rPr>
              <a:t>(</a:t>
            </a:r>
            <a:r>
              <a:rPr lang="en-US" sz="1800" dirty="0" err="1" smtClean="0">
                <a:latin typeface="Calibri"/>
              </a:rPr>
              <a:t>int</a:t>
            </a:r>
            <a:r>
              <a:rPr lang="en-US" sz="1800" dirty="0" smtClean="0">
                <a:latin typeface="Calibri"/>
              </a:rPr>
              <a:t> </a:t>
            </a:r>
            <a:r>
              <a:rPr lang="en-US" sz="1800" dirty="0">
                <a:latin typeface="Calibri"/>
              </a:rPr>
              <a:t>n) </a:t>
            </a:r>
          </a:p>
          <a:p>
            <a:pPr algn="just"/>
            <a:r>
              <a:rPr lang="en-US" sz="1800" dirty="0">
                <a:latin typeface="Calibri"/>
              </a:rPr>
              <a:t>{ </a:t>
            </a:r>
          </a:p>
          <a:p>
            <a:pPr algn="just"/>
            <a:r>
              <a:rPr lang="en-US" sz="1800" dirty="0">
                <a:latin typeface="Calibri"/>
              </a:rPr>
              <a:t>     if(n == 0) </a:t>
            </a:r>
          </a:p>
          <a:p>
            <a:pPr algn="just"/>
            <a:r>
              <a:rPr lang="en-US" sz="1800" dirty="0">
                <a:latin typeface="Calibri"/>
              </a:rPr>
              <a:t>     return; </a:t>
            </a:r>
          </a:p>
          <a:p>
            <a:pPr algn="just"/>
            <a:r>
              <a:rPr lang="en-US" sz="1800" dirty="0">
                <a:latin typeface="Calibri"/>
              </a:rPr>
              <a:t>     </a:t>
            </a:r>
            <a:r>
              <a:rPr lang="en-US" sz="1800" dirty="0" err="1">
                <a:latin typeface="Calibri"/>
              </a:rPr>
              <a:t>my_recursive_function</a:t>
            </a:r>
            <a:r>
              <a:rPr lang="en-US" sz="1800" dirty="0">
                <a:latin typeface="Calibri"/>
              </a:rPr>
              <a:t>(n-1); </a:t>
            </a:r>
          </a:p>
          <a:p>
            <a:pPr algn="just"/>
            <a:r>
              <a:rPr lang="en-US" sz="1800" dirty="0">
                <a:latin typeface="Calibri"/>
              </a:rPr>
              <a:t>     </a:t>
            </a:r>
            <a:r>
              <a:rPr lang="en-US" sz="1800" smtClean="0">
                <a:latin typeface="Calibri"/>
              </a:rPr>
              <a:t>cout</a:t>
            </a:r>
            <a:r>
              <a:rPr lang="en-US" sz="1800" dirty="0">
                <a:latin typeface="Calibri"/>
              </a:rPr>
              <a:t>&lt;&lt;n; </a:t>
            </a:r>
          </a:p>
          <a:p>
            <a:pPr algn="just"/>
            <a:r>
              <a:rPr lang="en-US" sz="1800" dirty="0">
                <a:latin typeface="Calibri"/>
              </a:rPr>
              <a:t>} </a:t>
            </a:r>
          </a:p>
          <a:p>
            <a:pPr algn="just"/>
            <a:r>
              <a:rPr lang="en-US" sz="1800" dirty="0">
                <a:latin typeface="Calibri"/>
              </a:rPr>
              <a:t>int main() </a:t>
            </a:r>
          </a:p>
          <a:p>
            <a:pPr algn="just"/>
            <a:r>
              <a:rPr lang="en-US" sz="1800" dirty="0">
                <a:latin typeface="Calibri"/>
              </a:rPr>
              <a:t>{ </a:t>
            </a:r>
          </a:p>
          <a:p>
            <a:pPr algn="just"/>
            <a:r>
              <a:rPr lang="en-US" sz="1800" dirty="0">
                <a:latin typeface="Calibri"/>
              </a:rPr>
              <a:t>     </a:t>
            </a:r>
            <a:r>
              <a:rPr lang="en-US" sz="1800" dirty="0" err="1">
                <a:latin typeface="Calibri"/>
              </a:rPr>
              <a:t>my_recursive_function</a:t>
            </a:r>
            <a:r>
              <a:rPr lang="en-US" sz="1800" dirty="0">
                <a:latin typeface="Calibri"/>
              </a:rPr>
              <a:t>(10); </a:t>
            </a:r>
          </a:p>
          <a:p>
            <a:pPr algn="just"/>
            <a:r>
              <a:rPr lang="en-US" sz="1800" dirty="0">
                <a:latin typeface="Calibri"/>
              </a:rPr>
              <a:t>     return 0; </a:t>
            </a:r>
          </a:p>
          <a:p>
            <a:pPr algn="just"/>
            <a:r>
              <a:rPr lang="en-US" sz="1800" dirty="0">
                <a:latin typeface="Calibri"/>
              </a:rPr>
              <a:t>} </a:t>
            </a: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Find the output 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011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82103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latin typeface="Calibri"/>
              </a:rPr>
              <a:t>Prints the numbers from 1 to 10</a:t>
            </a:r>
            <a:endParaRPr lang="en-US" sz="180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773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82103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800" dirty="0"/>
              <a:t>#include &lt;</a:t>
            </a:r>
            <a:r>
              <a:rPr lang="en-IN" sz="1800" dirty="0" err="1"/>
              <a:t>iostream</a:t>
            </a:r>
            <a:r>
              <a:rPr lang="en-IN" sz="1800" dirty="0"/>
              <a:t>&gt;</a:t>
            </a:r>
          </a:p>
          <a:p>
            <a:r>
              <a:rPr lang="en-IN" sz="1800" dirty="0"/>
              <a:t>using namespace </a:t>
            </a:r>
            <a:r>
              <a:rPr lang="en-IN" sz="1800" dirty="0" err="1"/>
              <a:t>std</a:t>
            </a:r>
            <a:r>
              <a:rPr lang="en-IN" sz="1800" dirty="0"/>
              <a:t>;</a:t>
            </a:r>
          </a:p>
          <a:p>
            <a:r>
              <a:rPr lang="en-IN" sz="1800" dirty="0" err="1"/>
              <a:t>int</a:t>
            </a:r>
            <a:r>
              <a:rPr lang="en-IN" sz="1800" dirty="0"/>
              <a:t> main() </a:t>
            </a:r>
          </a:p>
          <a:p>
            <a:r>
              <a:rPr lang="en-IN" sz="1800" dirty="0"/>
              <a:t>{    </a:t>
            </a:r>
          </a:p>
          <a:p>
            <a:pPr lvl="3"/>
            <a:r>
              <a:rPr lang="en-IN" sz="1800" dirty="0" err="1"/>
              <a:t>int</a:t>
            </a:r>
            <a:r>
              <a:rPr lang="en-IN" sz="1800" dirty="0"/>
              <a:t> j=1,k=2;</a:t>
            </a:r>
          </a:p>
          <a:p>
            <a:pPr lvl="3"/>
            <a:r>
              <a:rPr lang="en-IN" sz="1800" dirty="0" err="1"/>
              <a:t>int</a:t>
            </a:r>
            <a:r>
              <a:rPr lang="en-IN" sz="1800" dirty="0"/>
              <a:t> *a ,*b;</a:t>
            </a:r>
          </a:p>
          <a:p>
            <a:pPr lvl="3"/>
            <a:r>
              <a:rPr lang="en-IN" sz="1800" dirty="0"/>
              <a:t>a=&amp;j;</a:t>
            </a:r>
          </a:p>
          <a:p>
            <a:pPr lvl="3"/>
            <a:r>
              <a:rPr lang="en-IN" sz="1800" dirty="0"/>
              <a:t>b=&amp;k;</a:t>
            </a:r>
          </a:p>
          <a:p>
            <a:pPr lvl="3"/>
            <a:r>
              <a:rPr lang="en-IN" sz="1800" dirty="0" err="1"/>
              <a:t>int</a:t>
            </a:r>
            <a:r>
              <a:rPr lang="en-IN" sz="1800" dirty="0"/>
              <a:t> sum = *a + *b; </a:t>
            </a:r>
          </a:p>
          <a:p>
            <a:pPr lvl="3"/>
            <a:r>
              <a:rPr lang="en-IN" sz="1800" dirty="0"/>
              <a:t>*b =*a; </a:t>
            </a:r>
          </a:p>
          <a:p>
            <a:pPr lvl="3"/>
            <a:r>
              <a:rPr lang="en-IN" sz="1800" dirty="0"/>
              <a:t>*a =sum -*b; </a:t>
            </a:r>
          </a:p>
          <a:p>
            <a:pPr lvl="3"/>
            <a:r>
              <a:rPr lang="en-IN" sz="1800" dirty="0" err="1"/>
              <a:t>cout</a:t>
            </a:r>
            <a:r>
              <a:rPr lang="en-IN" sz="1800" dirty="0"/>
              <a:t>&lt;&lt;"j="&lt;&lt;j&lt;&lt;" k="&lt;&lt;k&lt;&lt;" sum="&lt;&lt;sum;</a:t>
            </a:r>
          </a:p>
          <a:p>
            <a:pPr lvl="3"/>
            <a:r>
              <a:rPr lang="en-IN" sz="1800" dirty="0" err="1"/>
              <a:t>cout</a:t>
            </a:r>
            <a:r>
              <a:rPr lang="en-IN" sz="1800" dirty="0"/>
              <a:t>&lt;&lt;" "&lt;&lt;*a+2&lt;&lt;" "&lt;&lt;*(b+2);</a:t>
            </a:r>
          </a:p>
          <a:p>
            <a:pPr lvl="3"/>
            <a:r>
              <a:rPr lang="en-IN" sz="1800" dirty="0"/>
              <a:t>return 0;</a:t>
            </a:r>
          </a:p>
          <a:p>
            <a:r>
              <a:rPr lang="en-IN" sz="1800" dirty="0"/>
              <a:t>}</a:t>
            </a:r>
          </a:p>
          <a:p>
            <a:r>
              <a:rPr lang="en-IN" sz="1800" dirty="0"/>
              <a:t/>
            </a:r>
            <a:br>
              <a:rPr lang="en-IN" sz="1800" dirty="0"/>
            </a:br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rgbClr val="FFFFFF"/>
                </a:solidFill>
                <a:latin typeface="Calibri"/>
                <a:cs typeface="Calibri"/>
              </a:rPr>
              <a:t>Program output?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437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82103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Output:</a:t>
            </a:r>
          </a:p>
          <a:p>
            <a:r>
              <a:rPr lang="en-US" sz="1800" dirty="0"/>
              <a:t>j=2  k=1  sum=3  4  32765</a:t>
            </a:r>
          </a:p>
          <a:p>
            <a:r>
              <a:rPr lang="en-US" sz="1800" dirty="0"/>
              <a:t>A program is swapping values of i and j.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98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82103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800" dirty="0"/>
              <a:t>#include &lt;</a:t>
            </a:r>
            <a:r>
              <a:rPr lang="en-IN" sz="1800" dirty="0" err="1"/>
              <a:t>iostream</a:t>
            </a:r>
            <a:r>
              <a:rPr lang="en-IN" sz="1800" dirty="0"/>
              <a:t>&gt;</a:t>
            </a:r>
          </a:p>
          <a:p>
            <a:r>
              <a:rPr lang="en-IN" sz="1800" dirty="0"/>
              <a:t>using namespace </a:t>
            </a:r>
            <a:r>
              <a:rPr lang="en-IN" sz="1800" dirty="0" err="1"/>
              <a:t>std</a:t>
            </a:r>
            <a:r>
              <a:rPr lang="en-IN" sz="1800" dirty="0"/>
              <a:t>;</a:t>
            </a:r>
          </a:p>
          <a:p>
            <a:r>
              <a:rPr lang="en-IN" sz="1800" dirty="0" err="1"/>
              <a:t>int</a:t>
            </a:r>
            <a:r>
              <a:rPr lang="en-IN" sz="1800" dirty="0"/>
              <a:t> fun(</a:t>
            </a:r>
            <a:r>
              <a:rPr lang="en-IN" sz="1800" dirty="0" err="1"/>
              <a:t>int</a:t>
            </a:r>
            <a:r>
              <a:rPr lang="en-IN" sz="1800" dirty="0"/>
              <a:t>);</a:t>
            </a:r>
          </a:p>
          <a:p>
            <a:r>
              <a:rPr lang="en-IN" sz="1800" dirty="0" err="1"/>
              <a:t>int</a:t>
            </a:r>
            <a:r>
              <a:rPr lang="en-IN" sz="1800" dirty="0"/>
              <a:t> main() </a:t>
            </a:r>
          </a:p>
          <a:p>
            <a:r>
              <a:rPr lang="en-IN" sz="1800" dirty="0"/>
              <a:t>{    </a:t>
            </a:r>
            <a:r>
              <a:rPr lang="en-IN" sz="1800" dirty="0" err="1"/>
              <a:t>int</a:t>
            </a:r>
            <a:r>
              <a:rPr lang="en-IN" sz="1800" dirty="0"/>
              <a:t> n;</a:t>
            </a:r>
          </a:p>
          <a:p>
            <a:r>
              <a:rPr lang="en-IN" sz="1800" dirty="0"/>
              <a:t>    </a:t>
            </a:r>
            <a:r>
              <a:rPr lang="en-IN" sz="1800" dirty="0" err="1"/>
              <a:t>cout</a:t>
            </a:r>
            <a:r>
              <a:rPr lang="en-IN" sz="1800" dirty="0"/>
              <a:t>&lt;&lt;"Enter a number:";</a:t>
            </a:r>
          </a:p>
          <a:p>
            <a:r>
              <a:rPr lang="en-IN" sz="1800" dirty="0"/>
              <a:t>    </a:t>
            </a:r>
            <a:r>
              <a:rPr lang="en-IN" sz="1800" dirty="0" err="1"/>
              <a:t>cin</a:t>
            </a:r>
            <a:r>
              <a:rPr lang="en-IN" sz="1800" dirty="0"/>
              <a:t> &gt;&gt; n;</a:t>
            </a:r>
          </a:p>
          <a:p>
            <a:r>
              <a:rPr lang="en-IN" sz="1800" dirty="0"/>
              <a:t>    </a:t>
            </a:r>
            <a:r>
              <a:rPr lang="en-IN" sz="1800" dirty="0" err="1"/>
              <a:t>cout</a:t>
            </a:r>
            <a:r>
              <a:rPr lang="en-IN" sz="1800" dirty="0"/>
              <a:t> &lt;&lt; "Output of  the program is " &lt;&lt;" = " &lt;&lt;fun(n);</a:t>
            </a:r>
          </a:p>
          <a:p>
            <a:r>
              <a:rPr lang="en-IN" sz="1800" dirty="0"/>
              <a:t>    return 0;</a:t>
            </a:r>
          </a:p>
          <a:p>
            <a:r>
              <a:rPr lang="en-IN" sz="1800" dirty="0"/>
              <a:t>}</a:t>
            </a:r>
          </a:p>
          <a:p>
            <a:r>
              <a:rPr lang="en-IN" sz="1800" dirty="0" err="1"/>
              <a:t>int</a:t>
            </a:r>
            <a:r>
              <a:rPr lang="en-IN" sz="1800" dirty="0"/>
              <a:t> fun(</a:t>
            </a:r>
            <a:r>
              <a:rPr lang="en-IN" sz="1800" dirty="0" err="1"/>
              <a:t>int</a:t>
            </a:r>
            <a:r>
              <a:rPr lang="en-IN" sz="1800" dirty="0"/>
              <a:t> n) </a:t>
            </a:r>
          </a:p>
          <a:p>
            <a:r>
              <a:rPr lang="en-IN" sz="1800" dirty="0"/>
              <a:t>{  if (n == 0)</a:t>
            </a:r>
          </a:p>
          <a:p>
            <a:r>
              <a:rPr lang="en-IN" sz="1800" dirty="0"/>
              <a:t>       return 0;</a:t>
            </a:r>
          </a:p>
          <a:p>
            <a:r>
              <a:rPr lang="en-IN" sz="1800" dirty="0"/>
              <a:t>    return (n % 10 + fun(n / 10));</a:t>
            </a:r>
          </a:p>
          <a:p>
            <a:r>
              <a:rPr lang="en-IN" sz="1800" dirty="0"/>
              <a:t>}</a:t>
            </a:r>
          </a:p>
          <a:p>
            <a:r>
              <a:rPr lang="en-IN" sz="1800" dirty="0"/>
              <a:t/>
            </a:r>
            <a:br>
              <a:rPr lang="en-IN" sz="1800" dirty="0"/>
            </a:br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 output?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791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82103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Output: Enter number:76</a:t>
            </a:r>
          </a:p>
          <a:p>
            <a:r>
              <a:rPr lang="en-US" sz="1800" dirty="0"/>
              <a:t>Output of the program is =13 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/>
              <a:t>Explanation:</a:t>
            </a:r>
          </a:p>
          <a:p>
            <a:r>
              <a:rPr lang="en-US" sz="1800" dirty="0"/>
              <a:t>Return 13                                     //13 will be returned</a:t>
            </a:r>
          </a:p>
          <a:p>
            <a:r>
              <a:rPr lang="en-US" sz="1800" dirty="0"/>
              <a:t>13=return(6 + fun(7))                  //76%10=6 and 76/10</a:t>
            </a:r>
          </a:p>
          <a:p>
            <a:r>
              <a:rPr lang="en-US" sz="1800" dirty="0"/>
              <a:t> 7=                return(7+fun(0))   // 7%10=7 and 7/10=0</a:t>
            </a:r>
          </a:p>
          <a:p>
            <a:r>
              <a:rPr lang="en-US" sz="1800" dirty="0"/>
              <a:t>0=                                 0           //fun(0) will return 0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A program is addition of digit in number.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Solution?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598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671320"/>
            <a:ext cx="8952289" cy="4379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1.Write a program to print the </a:t>
            </a:r>
            <a:r>
              <a:rPr lang="en-US" sz="1800" dirty="0" err="1">
                <a:latin typeface="Calibri"/>
              </a:rPr>
              <a:t>fibonaccie</a:t>
            </a:r>
            <a:r>
              <a:rPr lang="en-US" sz="1800" dirty="0">
                <a:latin typeface="Calibri"/>
              </a:rPr>
              <a:t> series using recursion</a:t>
            </a:r>
            <a:r>
              <a:rPr lang="en-US" sz="1800" dirty="0" smtClean="0">
                <a:latin typeface="Calibri"/>
              </a:rPr>
              <a:t>. 10</a:t>
            </a:r>
            <a:endParaRPr lang="en-US" sz="1800" dirty="0">
              <a:latin typeface="Calibri"/>
            </a:endParaRPr>
          </a:p>
          <a:p>
            <a:r>
              <a:rPr lang="en-US" sz="1800" dirty="0" smtClean="0">
                <a:latin typeface="Calibri"/>
              </a:rPr>
              <a:t>0 1 1 2 3 5 8 13 21</a:t>
            </a:r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2.Write a program to check whether a number is palindrome or not using recursion.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3.Print all the natural number 21 to 55 using </a:t>
            </a:r>
            <a:r>
              <a:rPr lang="en-US" sz="1800" dirty="0" err="1">
                <a:latin typeface="Calibri"/>
              </a:rPr>
              <a:t>recurssion</a:t>
            </a:r>
            <a:r>
              <a:rPr lang="en-US" sz="1800" dirty="0">
                <a:latin typeface="Calibri"/>
              </a:rPr>
              <a:t>.</a:t>
            </a:r>
          </a:p>
          <a:p>
            <a:endParaRPr lang="en-US" sz="1800" dirty="0">
              <a:latin typeface="Calibri"/>
            </a:endParaRPr>
          </a:p>
          <a:p>
            <a:r>
              <a:rPr lang="en-US" sz="1800" dirty="0">
                <a:latin typeface="Calibri"/>
              </a:rPr>
              <a:t>4.write a program to print the factorial of a number by taking input from the user.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US" sz="1800" dirty="0">
              <a:latin typeface="Calibri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8A90869E-2300-483D-BE0B-A73EFF819635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Coding Question</a:t>
            </a:r>
            <a:endParaRPr lang="en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98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r>
              <a:rPr lang="en" sz="20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Today we are going to cover -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MCQ Question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Output base question</a:t>
            </a:r>
          </a:p>
          <a:p>
            <a:pPr marL="457200" indent="-381000">
              <a:lnSpc>
                <a:spcPct val="200000"/>
              </a:lnSpc>
              <a:buSzPts val="2400"/>
              <a:buFont typeface="Calibri,Sans-Serif"/>
              <a:buChar char="●"/>
            </a:pPr>
            <a:r>
              <a:rPr lang="en" sz="2000" dirty="0">
                <a:latin typeface="Calibri"/>
                <a:ea typeface="Calibri"/>
                <a:cs typeface="Calibri"/>
              </a:rPr>
              <a:t>Coding Question</a:t>
            </a:r>
          </a:p>
          <a:p>
            <a:pPr marL="76200">
              <a:lnSpc>
                <a:spcPct val="200000"/>
              </a:lnSpc>
              <a:buSzPts val="2400"/>
            </a:pPr>
            <a:endParaRPr lang="en" sz="2000" dirty="0">
              <a:latin typeface="Calibri"/>
              <a:ea typeface="Calibri"/>
              <a:cs typeface="Calibri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148856" y="14350"/>
            <a:ext cx="3280144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Today’s Agenda</a:t>
            </a:r>
            <a:endParaRPr sz="3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3681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21266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499"/>
            <a:ext cx="8952289" cy="423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2" algn="ctr">
              <a:lnSpc>
                <a:spcPct val="150000"/>
              </a:lnSpc>
            </a:pP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algn="ctr">
              <a:lnSpc>
                <a:spcPct val="150000"/>
              </a:lnSpc>
            </a:pP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Any Questions??</a:t>
            </a:r>
          </a:p>
        </p:txBody>
      </p:sp>
      <p:sp>
        <p:nvSpPr>
          <p:cNvPr id="6" name="Google Shape;99;p19">
            <a:extLst>
              <a:ext uri="{FF2B5EF4-FFF2-40B4-BE49-F238E27FC236}">
                <a16:creationId xmlns:a16="http://schemas.microsoft.com/office/drawing/2014/main" xmlns="" id="{BDBC4846-0EA9-43C8-95E4-8580C5E0873E}"/>
              </a:ext>
            </a:extLst>
          </p:cNvPr>
          <p:cNvSpPr txBox="1">
            <a:spLocks/>
          </p:cNvSpPr>
          <p:nvPr/>
        </p:nvSpPr>
        <p:spPr>
          <a:xfrm>
            <a:off x="340079" y="138448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QNA Time</a:t>
            </a:r>
          </a:p>
        </p:txBody>
      </p:sp>
      <p:sp>
        <p:nvSpPr>
          <p:cNvPr id="7" name="Google Shape;65;p15">
            <a:extLst>
              <a:ext uri="{FF2B5EF4-FFF2-40B4-BE49-F238E27FC236}">
                <a16:creationId xmlns:a16="http://schemas.microsoft.com/office/drawing/2014/main" xmlns="" id="{5D8EC841-94C0-4C46-A2DA-6C5E1B4CB5B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51CD21B-D9AD-4F5D-AFDC-FCF0AFB5D828}"/>
              </a:ext>
            </a:extLst>
          </p:cNvPr>
          <p:cNvSpPr txBox="1"/>
          <p:nvPr/>
        </p:nvSpPr>
        <p:spPr>
          <a:xfrm>
            <a:off x="2349796" y="1275909"/>
            <a:ext cx="4432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Any Questions ??</a:t>
            </a:r>
          </a:p>
        </p:txBody>
      </p:sp>
    </p:spTree>
    <p:extLst>
      <p:ext uri="{BB962C8B-B14F-4D97-AF65-F5344CB8AC3E}">
        <p14:creationId xmlns:p14="http://schemas.microsoft.com/office/powerpoint/2010/main" val="3146309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title"/>
          </p:nvPr>
        </p:nvSpPr>
        <p:spPr>
          <a:xfrm>
            <a:off x="662435" y="2001171"/>
            <a:ext cx="78192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EE61776-896A-480D-B02A-BC7D360E5085}"/>
              </a:ext>
            </a:extLst>
          </p:cNvPr>
          <p:cNvSpPr txBox="1"/>
          <p:nvPr/>
        </p:nvSpPr>
        <p:spPr>
          <a:xfrm>
            <a:off x="1754372" y="3625702"/>
            <a:ext cx="5986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See you guys in next class.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-2968" y="641768"/>
            <a:ext cx="9128131" cy="45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lnSpc>
                <a:spcPct val="200000"/>
              </a:lnSpc>
              <a:buSzPts val="2400"/>
            </a:pPr>
            <a:endParaRPr lang="en" dirty="0"/>
          </a:p>
        </p:txBody>
      </p:sp>
      <p:sp>
        <p:nvSpPr>
          <p:cNvPr id="82" name="Google Shape;82;p17"/>
          <p:cNvSpPr/>
          <p:nvPr/>
        </p:nvSpPr>
        <p:spPr>
          <a:xfrm>
            <a:off x="7611909" y="303609"/>
            <a:ext cx="909900" cy="24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/>
          </a:p>
        </p:txBody>
      </p:sp>
      <p:sp>
        <p:nvSpPr>
          <p:cNvPr id="84" name="Google Shape;84;p17"/>
          <p:cNvSpPr txBox="1"/>
          <p:nvPr/>
        </p:nvSpPr>
        <p:spPr>
          <a:xfrm>
            <a:off x="2137144" y="2072376"/>
            <a:ext cx="4603898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Let’s Get Started-</a:t>
            </a:r>
            <a:endParaRPr sz="30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9;p19">
            <a:extLst>
              <a:ext uri="{FF2B5EF4-FFF2-40B4-BE49-F238E27FC236}">
                <a16:creationId xmlns:a16="http://schemas.microsoft.com/office/drawing/2014/main" xmlns="" id="{D68C140F-49EB-4833-A343-7578B682C2CA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</a:p>
          <a:p>
            <a:pPr marL="12700"/>
            <a:endParaRPr lang="en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0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b="1" dirty="0">
              <a:latin typeface="Calibri"/>
            </a:endParaRPr>
          </a:p>
          <a:p>
            <a:r>
              <a:rPr lang="en-US" sz="1800" dirty="0">
                <a:latin typeface="Calibri"/>
              </a:rPr>
              <a:t>1. Recursion is a method in which the solution of a problem depends on ____________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Larger instances of different problems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Larger instances of the same problem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Smaller instances of the same problem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Smaller instances of different problems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1</a:t>
            </a:r>
          </a:p>
        </p:txBody>
      </p:sp>
    </p:spTree>
    <p:extLst>
      <p:ext uri="{BB962C8B-B14F-4D97-AF65-F5344CB8AC3E}">
        <p14:creationId xmlns:p14="http://schemas.microsoft.com/office/powerpoint/2010/main" val="336103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b="1" dirty="0">
              <a:latin typeface="Calibri"/>
            </a:endParaRPr>
          </a:p>
          <a:p>
            <a:r>
              <a:rPr lang="en-US" sz="1800" dirty="0">
                <a:latin typeface="Calibri"/>
              </a:rPr>
              <a:t>1. Recursion is a method in which the solution of a problem depends on ____________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Larger instances of different problems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Larger instances of the same problem</a:t>
            </a:r>
            <a:endParaRPr lang="en-US" dirty="0">
              <a:latin typeface="Calibri"/>
            </a:endParaRPr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c) Smaller instances of the same problem</a:t>
            </a:r>
            <a:endParaRPr lang="en-US" b="1" dirty="0">
              <a:solidFill>
                <a:srgbClr val="FF0000"/>
              </a:solidFill>
              <a:latin typeface="Calibri"/>
            </a:endParaRPr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Smaller instances of different problems</a:t>
            </a:r>
            <a:endParaRPr lang="en-US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</a:rPr>
              <a:t>Answer: c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r>
              <a:rPr lang="en-US" sz="1800" b="1" dirty="0">
                <a:latin typeface="Calibri"/>
              </a:rPr>
              <a:t/>
            </a:r>
            <a:br>
              <a:rPr lang="en-US" sz="1800" b="1" dirty="0">
                <a:latin typeface="Calibri"/>
              </a:rPr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Explanation: In recursion, the solution of a problem depends on the solution of smaller instances of the same problem.</a:t>
            </a:r>
            <a:endParaRPr lang="en-US" b="1">
              <a:solidFill>
                <a:srgbClr val="FF0000"/>
              </a:solidFill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1</a:t>
            </a:r>
          </a:p>
        </p:txBody>
      </p:sp>
    </p:spTree>
    <p:extLst>
      <p:ext uri="{BB962C8B-B14F-4D97-AF65-F5344CB8AC3E}">
        <p14:creationId xmlns:p14="http://schemas.microsoft.com/office/powerpoint/2010/main" val="364685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b="1" dirty="0">
              <a:latin typeface="Calibri"/>
            </a:endParaRPr>
          </a:p>
          <a:p>
            <a:r>
              <a:rPr lang="en-US" sz="1800" dirty="0">
                <a:latin typeface="Calibri"/>
              </a:rPr>
              <a:t>2. Recursion is similar to which of the following?</a:t>
            </a:r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Switch Case</a:t>
            </a:r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b) Loop</a:t>
            </a:r>
            <a:endParaRPr lang="en-US" dirty="0"/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If-else</a:t>
            </a:r>
            <a:endParaRPr lang="en-US" dirty="0"/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if </a:t>
            </a:r>
            <a:r>
              <a:rPr lang="en-US" sz="1800" dirty="0" err="1">
                <a:latin typeface="Calibri"/>
              </a:rPr>
              <a:t>elif</a:t>
            </a:r>
            <a:r>
              <a:rPr lang="en-US" sz="1800" dirty="0">
                <a:latin typeface="Calibri"/>
              </a:rPr>
              <a:t> else</a:t>
            </a:r>
            <a:endParaRPr lang="en-US"/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2</a:t>
            </a:r>
          </a:p>
        </p:txBody>
      </p:sp>
    </p:spTree>
    <p:extLst>
      <p:ext uri="{BB962C8B-B14F-4D97-AF65-F5344CB8AC3E}">
        <p14:creationId xmlns:p14="http://schemas.microsoft.com/office/powerpoint/2010/main" val="397446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1800" b="1" dirty="0">
              <a:latin typeface="Calibri"/>
            </a:endParaRPr>
          </a:p>
          <a:p>
            <a:r>
              <a:rPr lang="en-US" sz="1800" dirty="0">
                <a:latin typeface="Calibri"/>
              </a:rPr>
              <a:t>2. Recursion is similar to which of the following?</a:t>
            </a:r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Switch Case</a:t>
            </a:r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b="1" dirty="0">
                <a:solidFill>
                  <a:srgbClr val="FF0000"/>
                </a:solidFill>
                <a:latin typeface="Calibri"/>
              </a:rPr>
              <a:t>b) Loop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If-else</a:t>
            </a:r>
            <a:endParaRPr lang="en-US" dirty="0"/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if </a:t>
            </a:r>
            <a:r>
              <a:rPr lang="en-US" sz="1800" dirty="0" err="1">
                <a:latin typeface="Calibri"/>
              </a:rPr>
              <a:t>elif</a:t>
            </a:r>
            <a:r>
              <a:rPr lang="en-US" sz="1800" dirty="0">
                <a:latin typeface="Calibri"/>
              </a:rPr>
              <a:t> else</a:t>
            </a:r>
            <a:endParaRPr lang="en-US"/>
          </a:p>
          <a:p>
            <a:endParaRPr lang="en-US" sz="1800" dirty="0">
              <a:latin typeface="Calibri"/>
            </a:endParaRPr>
          </a:p>
          <a:p>
            <a:endParaRPr lang="en-US" sz="1800" dirty="0"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2</a:t>
            </a:r>
          </a:p>
        </p:txBody>
      </p:sp>
    </p:spTree>
    <p:extLst>
      <p:ext uri="{BB962C8B-B14F-4D97-AF65-F5344CB8AC3E}">
        <p14:creationId xmlns:p14="http://schemas.microsoft.com/office/powerpoint/2010/main" val="113809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0" y="0"/>
            <a:ext cx="9144000" cy="636905"/>
          </a:xfrm>
          <a:custGeom>
            <a:avLst/>
            <a:gdLst/>
            <a:ahLst/>
            <a:cxnLst/>
            <a:rect l="l" t="t" r="r" b="b"/>
            <a:pathLst>
              <a:path w="9144000" h="636905" extrusionOk="0">
                <a:moveTo>
                  <a:pt x="0" y="0"/>
                </a:moveTo>
                <a:lnTo>
                  <a:pt x="9143981" y="0"/>
                </a:lnTo>
                <a:lnTo>
                  <a:pt x="9143981" y="636898"/>
                </a:lnTo>
                <a:lnTo>
                  <a:pt x="0" y="636898"/>
                </a:lnTo>
                <a:lnTo>
                  <a:pt x="0" y="0"/>
                </a:lnTo>
                <a:close/>
              </a:path>
            </a:pathLst>
          </a:custGeom>
          <a:solidFill>
            <a:srgbClr val="F4333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0" name="Google Shape;100;p19"/>
          <p:cNvSpPr txBox="1"/>
          <p:nvPr/>
        </p:nvSpPr>
        <p:spPr>
          <a:xfrm>
            <a:off x="94468" y="811500"/>
            <a:ext cx="8952289" cy="41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latin typeface="Calibri"/>
              </a:rPr>
              <a:t> Which of the following statements is true?</a:t>
            </a:r>
            <a:endParaRPr lang="en-US" dirty="0"/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a) Recursion is always better than iteration</a:t>
            </a:r>
            <a:endParaRPr lang="en-US" dirty="0"/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solidFill>
                  <a:schemeClr val="tx1"/>
                </a:solidFill>
                <a:latin typeface="Calibri"/>
              </a:rPr>
              <a:t>b) Recursion uses more memory compared to iteration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c) Recursion uses less memory compared to iteration</a:t>
            </a:r>
            <a:endParaRPr lang="en-US" dirty="0"/>
          </a:p>
          <a:p>
            <a:r>
              <a:rPr lang="en-US" sz="1800" dirty="0">
                <a:latin typeface="Calibri"/>
              </a:rPr>
              <a:t/>
            </a:r>
            <a:br>
              <a:rPr lang="en-US" sz="1800" dirty="0">
                <a:latin typeface="Calibri"/>
              </a:rPr>
            </a:br>
            <a:r>
              <a:rPr lang="en-US" sz="1800" dirty="0">
                <a:latin typeface="Calibri"/>
              </a:rPr>
              <a:t>d) Iteration is always better and simpler than recursion</a:t>
            </a:r>
            <a:endParaRPr lang="en-US" dirty="0"/>
          </a:p>
          <a:p>
            <a:endParaRPr lang="en-US" sz="1800" dirty="0">
              <a:latin typeface="Calibri"/>
            </a:endParaRPr>
          </a:p>
          <a:p>
            <a:endParaRPr lang="en-US" sz="1800" b="1" dirty="0">
              <a:solidFill>
                <a:srgbClr val="FF0000"/>
              </a:solidFill>
              <a:latin typeface="Calibri"/>
            </a:endParaRPr>
          </a:p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Google Shape;99;p19">
            <a:extLst>
              <a:ext uri="{FF2B5EF4-FFF2-40B4-BE49-F238E27FC236}">
                <a16:creationId xmlns:a16="http://schemas.microsoft.com/office/drawing/2014/main" xmlns="" id="{1770678E-B74A-4B47-B5E1-FFAB4A6669B4}"/>
              </a:ext>
            </a:extLst>
          </p:cNvPr>
          <p:cNvSpPr txBox="1">
            <a:spLocks/>
          </p:cNvSpPr>
          <p:nvPr/>
        </p:nvSpPr>
        <p:spPr>
          <a:xfrm>
            <a:off x="389700" y="92375"/>
            <a:ext cx="69417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rgbClr val="FFFFFF"/>
                </a:solidFill>
                <a:latin typeface="Calibri"/>
                <a:cs typeface="Calibri"/>
              </a:rPr>
              <a:t>MCQ 3</a:t>
            </a:r>
          </a:p>
        </p:txBody>
      </p:sp>
    </p:spTree>
    <p:extLst>
      <p:ext uri="{BB962C8B-B14F-4D97-AF65-F5344CB8AC3E}">
        <p14:creationId xmlns:p14="http://schemas.microsoft.com/office/powerpoint/2010/main" val="13135528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342</Words>
  <Application>Microsoft Office PowerPoint</Application>
  <PresentationFormat>On-screen Show (16:9)</PresentationFormat>
  <Paragraphs>356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Trebuchet MS</vt:lpstr>
      <vt:lpstr>Calibri,Sans-Serif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 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lenovo</cp:lastModifiedBy>
  <cp:revision>2267</cp:revision>
  <dcterms:modified xsi:type="dcterms:W3CDTF">2021-02-15T03:59:49Z</dcterms:modified>
</cp:coreProperties>
</file>