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4" r:id="rId4"/>
    <p:sldId id="263" r:id="rId5"/>
    <p:sldId id="270" r:id="rId6"/>
    <p:sldId id="267" r:id="rId7"/>
    <p:sldId id="258" r:id="rId8"/>
    <p:sldId id="273" r:id="rId9"/>
    <p:sldId id="277" r:id="rId10"/>
    <p:sldId id="276" r:id="rId11"/>
    <p:sldId id="268" r:id="rId12"/>
    <p:sldId id="269" r:id="rId13"/>
    <p:sldId id="260" r:id="rId14"/>
    <p:sldId id="278" r:id="rId15"/>
    <p:sldId id="279" r:id="rId16"/>
    <p:sldId id="271" r:id="rId17"/>
    <p:sldId id="272" r:id="rId18"/>
    <p:sldId id="264"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43" autoAdjust="0"/>
  </p:normalViewPr>
  <p:slideViewPr>
    <p:cSldViewPr snapToGrid="0">
      <p:cViewPr varScale="1">
        <p:scale>
          <a:sx n="56" d="100"/>
          <a:sy n="56" d="100"/>
        </p:scale>
        <p:origin x="12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9A2D1-BBD9-498A-9A74-E03042BD8D4E}" type="datetimeFigureOut">
              <a:rPr lang="en-US" smtClean="0"/>
              <a:t>5/31/2024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944D7-7463-4BCA-B449-EDEC1EB896EA}" type="slidenum">
              <a:rPr lang="en-US" smtClean="0"/>
              <a:t>‹#›</a:t>
            </a:fld>
            <a:endParaRPr lang="en-US"/>
          </a:p>
        </p:txBody>
      </p:sp>
    </p:spTree>
    <p:extLst>
      <p:ext uri="{BB962C8B-B14F-4D97-AF65-F5344CB8AC3E}">
        <p14:creationId xmlns:p14="http://schemas.microsoft.com/office/powerpoint/2010/main" val="3146553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2944D7-7463-4BCA-B449-EDEC1EB896EA}" type="slidenum">
              <a:rPr lang="en-US" smtClean="0"/>
              <a:t>1</a:t>
            </a:fld>
            <a:endParaRPr lang="en-US"/>
          </a:p>
        </p:txBody>
      </p:sp>
    </p:spTree>
    <p:extLst>
      <p:ext uri="{BB962C8B-B14F-4D97-AF65-F5344CB8AC3E}">
        <p14:creationId xmlns:p14="http://schemas.microsoft.com/office/powerpoint/2010/main" val="3621558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1)Imagine you close your eyes and listen carefully to the sounds around you. Based on the traffic rumble, birdsong, or chatter of voices, you can probably guess whether you're in a busy city street, a quiet park, or a crowded restaurant. ASC does the same thing, but with the help of sophisticated algorithms.</a:t>
            </a:r>
          </a:p>
          <a:p>
            <a:r>
              <a:rPr lang="en-US" sz="1200" kern="1200" dirty="0" smtClean="0">
                <a:solidFill>
                  <a:schemeClr val="tx1"/>
                </a:solidFill>
                <a:effectLst/>
                <a:latin typeface="+mn-lt"/>
                <a:ea typeface="+mn-ea"/>
                <a:cs typeface="+mn-cs"/>
              </a:rPr>
              <a:t>4) Acoustic scenes could be pre-recorded or live streaming audio. </a:t>
            </a:r>
          </a:p>
          <a:p>
            <a:r>
              <a:rPr lang="en-US" sz="1200" kern="1200" dirty="0" smtClean="0">
                <a:solidFill>
                  <a:schemeClr val="tx1"/>
                </a:solidFill>
                <a:effectLst/>
                <a:latin typeface="+mn-lt"/>
                <a:ea typeface="+mn-ea"/>
                <a:cs typeface="+mn-cs"/>
              </a:rPr>
              <a:t>5) For example airport scenario, having announcement, footsteps, clinking of glasses, Sounds of aircraft engines, takeoffs, and landings, etc..;</a:t>
            </a:r>
          </a:p>
          <a:p>
            <a:r>
              <a:rPr lang="en-US" sz="1200" kern="1200" dirty="0" smtClean="0">
                <a:solidFill>
                  <a:schemeClr val="tx1"/>
                </a:solidFill>
                <a:effectLst/>
                <a:latin typeface="+mn-lt"/>
                <a:ea typeface="+mn-ea"/>
                <a:cs typeface="+mn-cs"/>
              </a:rPr>
              <a:t>6)</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Example: Like Classroom</a:t>
            </a:r>
            <a:r>
              <a:rPr lang="en-US" sz="1200" kern="1200" baseline="0" dirty="0" smtClean="0">
                <a:solidFill>
                  <a:schemeClr val="tx1"/>
                </a:solidFill>
                <a:effectLst/>
                <a:latin typeface="+mn-lt"/>
                <a:ea typeface="+mn-ea"/>
                <a:cs typeface="+mn-cs"/>
              </a:rPr>
              <a:t> is a scene, the AS are like footsteps, fan sound, bike horn, etc., these are comes under classroom Scene. </a:t>
            </a:r>
            <a:r>
              <a:rPr lang="en-US" sz="1200" b="0" i="0" kern="1200" dirty="0" smtClean="0">
                <a:solidFill>
                  <a:schemeClr val="tx1"/>
                </a:solidFill>
                <a:effectLst/>
                <a:latin typeface="+mn-lt"/>
                <a:ea typeface="+mn-ea"/>
                <a:cs typeface="+mn-cs"/>
              </a:rPr>
              <a:t>Based on this analysis, the ASC system classifies the acoustic scene as a “Classroom”.</a:t>
            </a:r>
          </a:p>
          <a:p>
            <a:r>
              <a:rPr lang="en-US" sz="1200" kern="1200" dirty="0" smtClean="0">
                <a:solidFill>
                  <a:schemeClr val="tx1"/>
                </a:solidFill>
                <a:effectLst/>
                <a:latin typeface="+mn-lt"/>
                <a:ea typeface="+mn-ea"/>
                <a:cs typeface="+mn-cs"/>
              </a:rPr>
              <a:t>7) </a:t>
            </a:r>
            <a:r>
              <a:rPr lang="en-US" sz="1200" kern="1200" dirty="0" err="1" smtClean="0">
                <a:solidFill>
                  <a:schemeClr val="tx1"/>
                </a:solidFill>
                <a:effectLst/>
                <a:latin typeface="+mn-lt"/>
                <a:ea typeface="+mn-ea"/>
                <a:cs typeface="+mn-cs"/>
              </a:rPr>
              <a:t>Appli</a:t>
            </a:r>
            <a:r>
              <a:rPr lang="en-US" sz="1200" kern="1200" dirty="0" smtClean="0">
                <a:solidFill>
                  <a:schemeClr val="tx1"/>
                </a:solidFill>
                <a:effectLst/>
                <a:latin typeface="+mn-lt"/>
                <a:ea typeface="+mn-ea"/>
                <a:cs typeface="+mn-cs"/>
              </a:rPr>
              <a:t>: Security personnel can be alerted if the system detects unusual acoustic patterns in restricted or sensitive zones.</a:t>
            </a:r>
          </a:p>
          <a:p>
            <a:pPr lvl="0"/>
            <a:r>
              <a:rPr lang="en-US" sz="1200" kern="1200" dirty="0" smtClean="0">
                <a:solidFill>
                  <a:schemeClr val="tx1"/>
                </a:solidFill>
                <a:effectLst/>
                <a:latin typeface="+mn-lt"/>
                <a:ea typeface="+mn-ea"/>
                <a:cs typeface="+mn-cs"/>
              </a:rPr>
              <a:t>8) identifying </a:t>
            </a:r>
            <a:r>
              <a:rPr lang="en-US" sz="1200" b="1" kern="1200" dirty="0" smtClean="0">
                <a:solidFill>
                  <a:schemeClr val="tx1"/>
                </a:solidFill>
                <a:effectLst/>
                <a:latin typeface="+mn-lt"/>
                <a:ea typeface="+mn-ea"/>
                <a:cs typeface="+mn-cs"/>
              </a:rPr>
              <a:t>emergency </a:t>
            </a:r>
            <a:r>
              <a:rPr lang="en-US" sz="1200" kern="1200" dirty="0" smtClean="0">
                <a:solidFill>
                  <a:schemeClr val="tx1"/>
                </a:solidFill>
                <a:effectLst/>
                <a:latin typeface="+mn-lt"/>
                <a:ea typeface="+mn-ea"/>
                <a:cs typeface="+mn-cs"/>
              </a:rPr>
              <a:t>situations based on distinct acoustic patterns.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Emergency response systems can be triggered automatically, and relevant personnel can be alerted promptly.</a:t>
            </a:r>
          </a:p>
          <a:p>
            <a:r>
              <a:rPr lang="en-US" sz="1200" kern="1200" dirty="0" smtClean="0">
                <a:solidFill>
                  <a:schemeClr val="tx1"/>
                </a:solidFill>
                <a:effectLst/>
                <a:latin typeface="+mn-lt"/>
                <a:ea typeface="+mn-ea"/>
                <a:cs typeface="+mn-cs"/>
              </a:rPr>
              <a:t>9)Overlapping classes involves situations where sounds from different classes overlap in time. </a:t>
            </a:r>
          </a:p>
          <a:p>
            <a:r>
              <a:rPr lang="en-US" sz="1200" kern="1200" dirty="0" smtClean="0">
                <a:solidFill>
                  <a:schemeClr val="tx1"/>
                </a:solidFill>
                <a:effectLst/>
                <a:latin typeface="+mn-lt"/>
                <a:ea typeface="+mn-ea"/>
                <a:cs typeface="+mn-cs"/>
              </a:rPr>
              <a:t>Overlapping sounds between two classes involves situations where sounds from different classes overlap in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Overlapping sounds within a class refers to situations where different sound signals belonging to the same class occur simultaneously or overlap in time.</a:t>
            </a:r>
          </a:p>
          <a:p>
            <a:r>
              <a:rPr lang="en-US" dirty="0" smtClean="0"/>
              <a:t>10) Example:</a:t>
            </a:r>
            <a:r>
              <a:rPr lang="en-US" baseline="0" dirty="0" smtClean="0"/>
              <a:t> </a:t>
            </a:r>
            <a:r>
              <a:rPr lang="en-US" sz="1200" b="0" i="0" kern="1200" dirty="0" smtClean="0">
                <a:solidFill>
                  <a:schemeClr val="tx1"/>
                </a:solidFill>
                <a:effectLst/>
                <a:latin typeface="+mn-lt"/>
                <a:ea typeface="+mn-ea"/>
                <a:cs typeface="+mn-cs"/>
              </a:rPr>
              <a:t>airports and metro station Scene,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Both environments share similar sounds like people talking, walking, and using wheeled luggage or bags, regular announcements, escalators whirring</a:t>
            </a:r>
            <a:r>
              <a:rPr lang="en-US" sz="1200" b="0" i="0" kern="1200" baseline="0" dirty="0" smtClean="0">
                <a:solidFill>
                  <a:schemeClr val="tx1"/>
                </a:solidFill>
                <a:effectLst/>
                <a:latin typeface="+mn-lt"/>
                <a:ea typeface="+mn-ea"/>
                <a:cs typeface="+mn-cs"/>
              </a:rPr>
              <a:t> etc..</a:t>
            </a:r>
            <a:endParaRPr lang="en-US" dirty="0" smtClean="0"/>
          </a:p>
          <a:p>
            <a:endParaRPr lang="en-US" dirty="0"/>
          </a:p>
        </p:txBody>
      </p:sp>
      <p:sp>
        <p:nvSpPr>
          <p:cNvPr id="4" name="Slide Number Placeholder 3"/>
          <p:cNvSpPr>
            <a:spLocks noGrp="1"/>
          </p:cNvSpPr>
          <p:nvPr>
            <p:ph type="sldNum" sz="quarter" idx="10"/>
          </p:nvPr>
        </p:nvSpPr>
        <p:spPr/>
        <p:txBody>
          <a:bodyPr/>
          <a:lstStyle/>
          <a:p>
            <a:fld id="{6A2944D7-7463-4BCA-B449-EDEC1EB896EA}" type="slidenum">
              <a:rPr lang="en-US" smtClean="0"/>
              <a:t>2</a:t>
            </a:fld>
            <a:endParaRPr lang="en-US"/>
          </a:p>
        </p:txBody>
      </p:sp>
    </p:spTree>
    <p:extLst>
      <p:ext uri="{BB962C8B-B14F-4D97-AF65-F5344CB8AC3E}">
        <p14:creationId xmlns:p14="http://schemas.microsoft.com/office/powerpoint/2010/main" val="277879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baseline system is a profile configuration based on the minimum recommended configuration parameters. </a:t>
            </a:r>
          </a:p>
          <a:p>
            <a:r>
              <a:rPr lang="en-US" sz="1200" b="0" i="0" kern="1200" dirty="0" smtClean="0">
                <a:solidFill>
                  <a:schemeClr val="tx1"/>
                </a:solidFill>
                <a:effectLst/>
                <a:latin typeface="+mn-lt"/>
                <a:ea typeface="+mn-ea"/>
                <a:cs typeface="+mn-cs"/>
              </a:rPr>
              <a:t>A baseline identifies an agreed-to </a:t>
            </a:r>
            <a:r>
              <a:rPr lang="en-US" sz="1200" b="1" i="0" kern="1200" dirty="0" smtClean="0">
                <a:solidFill>
                  <a:schemeClr val="tx1"/>
                </a:solidFill>
                <a:effectLst/>
                <a:latin typeface="+mn-lt"/>
                <a:ea typeface="+mn-ea"/>
                <a:cs typeface="+mn-cs"/>
              </a:rPr>
              <a:t>description of the attributes of a </a:t>
            </a:r>
            <a:r>
              <a:rPr lang="en-US" sz="1200" b="0" i="0" kern="1200" dirty="0" smtClean="0">
                <a:solidFill>
                  <a:schemeClr val="tx1"/>
                </a:solidFill>
                <a:effectLst/>
                <a:latin typeface="+mn-lt"/>
                <a:ea typeface="+mn-ea"/>
                <a:cs typeface="+mn-cs"/>
              </a:rPr>
              <a:t>{system} </a:t>
            </a:r>
            <a:r>
              <a:rPr lang="en-US" sz="1200" b="1" i="0" kern="1200" dirty="0" smtClean="0">
                <a:solidFill>
                  <a:schemeClr val="tx1"/>
                </a:solidFill>
                <a:effectLst/>
                <a:latin typeface="+mn-lt"/>
                <a:ea typeface="+mn-ea"/>
                <a:cs typeface="+mn-cs"/>
              </a:rPr>
              <a:t>at a point in time and provides a known configuration</a:t>
            </a:r>
            <a:r>
              <a:rPr lang="en-US" sz="1200" b="0" i="0" kern="1200" dirty="0" smtClean="0">
                <a:solidFill>
                  <a:schemeClr val="tx1"/>
                </a:solidFill>
                <a:effectLst/>
                <a:latin typeface="+mn-lt"/>
                <a:ea typeface="+mn-ea"/>
                <a:cs typeface="+mn-cs"/>
              </a:rPr>
              <a:t> to which changes are addressed.</a:t>
            </a:r>
            <a:endParaRPr lang="en-US" dirty="0"/>
          </a:p>
        </p:txBody>
      </p:sp>
      <p:sp>
        <p:nvSpPr>
          <p:cNvPr id="4" name="Slide Number Placeholder 3"/>
          <p:cNvSpPr>
            <a:spLocks noGrp="1"/>
          </p:cNvSpPr>
          <p:nvPr>
            <p:ph type="sldNum" sz="quarter" idx="10"/>
          </p:nvPr>
        </p:nvSpPr>
        <p:spPr/>
        <p:txBody>
          <a:bodyPr/>
          <a:lstStyle/>
          <a:p>
            <a:fld id="{6A2944D7-7463-4BCA-B449-EDEC1EB896EA}" type="slidenum">
              <a:rPr lang="en-US" smtClean="0"/>
              <a:t>4</a:t>
            </a:fld>
            <a:endParaRPr lang="en-US"/>
          </a:p>
        </p:txBody>
      </p:sp>
    </p:spTree>
    <p:extLst>
      <p:ext uri="{BB962C8B-B14F-4D97-AF65-F5344CB8AC3E}">
        <p14:creationId xmlns:p14="http://schemas.microsoft.com/office/powerpoint/2010/main" val="321119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Key parameters influencing log-</a:t>
            </a:r>
            <a:r>
              <a:rPr lang="en-US" sz="1200" b="0" i="0" kern="1200" dirty="0" err="1" smtClean="0">
                <a:solidFill>
                  <a:schemeClr val="tx1"/>
                </a:solidFill>
                <a:effectLst/>
                <a:latin typeface="+mn-lt"/>
                <a:ea typeface="+mn-ea"/>
                <a:cs typeface="+mn-cs"/>
              </a:rPr>
              <a:t>mel</a:t>
            </a:r>
            <a:r>
              <a:rPr lang="en-US" sz="1200" b="0" i="0" kern="1200" dirty="0" smtClean="0">
                <a:solidFill>
                  <a:schemeClr val="tx1"/>
                </a:solidFill>
                <a:effectLst/>
                <a:latin typeface="+mn-lt"/>
                <a:ea typeface="+mn-ea"/>
                <a:cs typeface="+mn-cs"/>
              </a:rPr>
              <a:t> spectrogram generation:</a:t>
            </a:r>
          </a:p>
          <a:p>
            <a:pPr lvl="1"/>
            <a:r>
              <a:rPr lang="en-US" sz="1200" b="0" i="0" kern="1200" dirty="0" smtClean="0">
                <a:solidFill>
                  <a:schemeClr val="tx1"/>
                </a:solidFill>
                <a:effectLst/>
                <a:latin typeface="+mn-lt"/>
                <a:ea typeface="+mn-ea"/>
                <a:cs typeface="+mn-cs"/>
              </a:rPr>
              <a:t>Number of Mel frequency bins: Defines the resolution of the frequency scale.</a:t>
            </a:r>
          </a:p>
          <a:p>
            <a:pPr lvl="1"/>
            <a:r>
              <a:rPr lang="en-US" sz="1200" b="0" i="0" kern="1200" dirty="0" smtClean="0">
                <a:solidFill>
                  <a:schemeClr val="tx1"/>
                </a:solidFill>
                <a:effectLst/>
                <a:latin typeface="+mn-lt"/>
                <a:ea typeface="+mn-ea"/>
                <a:cs typeface="+mn-cs"/>
              </a:rPr>
              <a:t>Sampling frequency: Determines the range of frequencies captured.</a:t>
            </a:r>
          </a:p>
          <a:p>
            <a:pPr lvl="1"/>
            <a:r>
              <a:rPr lang="en-US" sz="1200" b="0" i="0" kern="1200" dirty="0" smtClean="0">
                <a:solidFill>
                  <a:schemeClr val="tx1"/>
                </a:solidFill>
                <a:effectLst/>
                <a:latin typeface="+mn-lt"/>
                <a:ea typeface="+mn-ea"/>
                <a:cs typeface="+mn-cs"/>
              </a:rPr>
              <a:t>Window length: Controls the time resolution of the spectrogram.</a:t>
            </a:r>
          </a:p>
          <a:p>
            <a:pPr lvl="1"/>
            <a:r>
              <a:rPr lang="en-US" sz="1200" b="0" i="0" kern="1200" dirty="0" smtClean="0">
                <a:solidFill>
                  <a:schemeClr val="tx1"/>
                </a:solidFill>
                <a:effectLst/>
                <a:latin typeface="+mn-lt"/>
                <a:ea typeface="+mn-ea"/>
                <a:cs typeface="+mn-cs"/>
              </a:rPr>
              <a:t>Frame overlap: The degree of overlap between consecutive windows.</a:t>
            </a:r>
          </a:p>
          <a:p>
            <a:pPr lvl="1"/>
            <a:r>
              <a:rPr lang="en-US" sz="1200" b="0" i="0" kern="1200" dirty="0" smtClean="0">
                <a:solidFill>
                  <a:schemeClr val="tx1"/>
                </a:solidFill>
                <a:effectLst/>
                <a:latin typeface="+mn-lt"/>
                <a:ea typeface="+mn-ea"/>
                <a:cs typeface="+mn-cs"/>
              </a:rPr>
              <a:t>Window function: Minimize spectral leakage in the spectrogram.</a:t>
            </a:r>
          </a:p>
          <a:p>
            <a:endParaRPr lang="en-US" dirty="0"/>
          </a:p>
        </p:txBody>
      </p:sp>
      <p:sp>
        <p:nvSpPr>
          <p:cNvPr id="4" name="Slide Number Placeholder 3"/>
          <p:cNvSpPr>
            <a:spLocks noGrp="1"/>
          </p:cNvSpPr>
          <p:nvPr>
            <p:ph type="sldNum" sz="quarter" idx="10"/>
          </p:nvPr>
        </p:nvSpPr>
        <p:spPr/>
        <p:txBody>
          <a:bodyPr/>
          <a:lstStyle/>
          <a:p>
            <a:fld id="{6A2944D7-7463-4BCA-B449-EDEC1EB896EA}" type="slidenum">
              <a:rPr lang="en-US" smtClean="0"/>
              <a:t>7</a:t>
            </a:fld>
            <a:endParaRPr lang="en-US"/>
          </a:p>
        </p:txBody>
      </p:sp>
    </p:spTree>
    <p:extLst>
      <p:ext uri="{BB962C8B-B14F-4D97-AF65-F5344CB8AC3E}">
        <p14:creationId xmlns:p14="http://schemas.microsoft.com/office/powerpoint/2010/main" val="3728657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sampling rate </a:t>
            </a:r>
            <a:r>
              <a:rPr lang="en-US" sz="1200" b="0" i="0" kern="1200" dirty="0" smtClean="0">
                <a:solidFill>
                  <a:schemeClr val="tx1"/>
                </a:solidFill>
                <a:effectLst/>
                <a:latin typeface="+mn-lt"/>
                <a:ea typeface="+mn-ea"/>
                <a:cs typeface="+mn-cs"/>
              </a:rPr>
              <a:t>refers to the number of times a continuous signal is measured or sampled per unit of time, typically per second. It essentially tells you how much information is being captured from the original signal.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raw audio waveform </a:t>
            </a:r>
            <a:r>
              <a:rPr lang="en-US" sz="1200" b="0" i="0" kern="1200" dirty="0" smtClean="0">
                <a:solidFill>
                  <a:schemeClr val="tx1"/>
                </a:solidFill>
                <a:effectLst/>
                <a:latin typeface="+mn-lt"/>
                <a:ea typeface="+mn-ea"/>
                <a:cs typeface="+mn-cs"/>
              </a:rPr>
              <a:t>refers to the most basic representation of sound. It is essentially a visual depiction of how air pressure changes over time, capturing the essence of every sound wave captured by a microphone, speaker, etc..</a:t>
            </a:r>
          </a:p>
          <a:p>
            <a:r>
              <a:rPr lang="en-US" sz="1200" b="1" i="0" kern="1200" dirty="0" smtClean="0">
                <a:solidFill>
                  <a:schemeClr val="tx1"/>
                </a:solidFill>
                <a:effectLst/>
                <a:latin typeface="+mn-lt"/>
                <a:ea typeface="+mn-ea"/>
                <a:cs typeface="+mn-cs"/>
              </a:rPr>
              <a:t>Raw Audio Waveform:</a:t>
            </a:r>
            <a:r>
              <a:rPr lang="en-US" sz="1200" b="0" i="0" kern="1200" dirty="0" smtClean="0">
                <a:solidFill>
                  <a:schemeClr val="tx1"/>
                </a:solidFill>
                <a:effectLst/>
                <a:latin typeface="+mn-lt"/>
                <a:ea typeface="+mn-ea"/>
                <a:cs typeface="+mn-cs"/>
              </a:rPr>
              <a:t> This term can be seen as an emphasis on the </a:t>
            </a:r>
            <a:r>
              <a:rPr lang="en-US" sz="1200" b="1" i="0" kern="1200" dirty="0" smtClean="0">
                <a:solidFill>
                  <a:schemeClr val="tx1"/>
                </a:solidFill>
                <a:effectLst/>
                <a:latin typeface="+mn-lt"/>
                <a:ea typeface="+mn-ea"/>
                <a:cs typeface="+mn-cs"/>
              </a:rPr>
              <a:t>unprocessed nature</a:t>
            </a:r>
            <a:r>
              <a:rPr lang="en-US" sz="1200" b="0" i="0" kern="1200" dirty="0" smtClean="0">
                <a:solidFill>
                  <a:schemeClr val="tx1"/>
                </a:solidFill>
                <a:effectLst/>
                <a:latin typeface="+mn-lt"/>
                <a:ea typeface="+mn-ea"/>
                <a:cs typeface="+mn-cs"/>
              </a:rPr>
              <a:t> of the waveform. It signifies that the presented waveform is the </a:t>
            </a:r>
            <a:r>
              <a:rPr lang="en-US" sz="1200" b="1" i="0" kern="1200" dirty="0" smtClean="0">
                <a:solidFill>
                  <a:schemeClr val="tx1"/>
                </a:solidFill>
                <a:effectLst/>
                <a:latin typeface="+mn-lt"/>
                <a:ea typeface="+mn-ea"/>
                <a:cs typeface="+mn-cs"/>
              </a:rPr>
              <a:t>original, uncompressed data</a:t>
            </a:r>
            <a:r>
              <a:rPr lang="en-US" sz="1200" b="0" i="0" kern="1200" dirty="0" smtClean="0">
                <a:solidFill>
                  <a:schemeClr val="tx1"/>
                </a:solidFill>
                <a:effectLst/>
                <a:latin typeface="+mn-lt"/>
                <a:ea typeface="+mn-ea"/>
                <a:cs typeface="+mn-cs"/>
              </a:rPr>
              <a:t> captured by a microphone or similar device, before any modifications or processing like filtering or compression.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Waveform:</a:t>
            </a:r>
            <a:r>
              <a:rPr lang="en-US" sz="1200" b="0" i="0" kern="1200" dirty="0" smtClean="0">
                <a:solidFill>
                  <a:schemeClr val="tx1"/>
                </a:solidFill>
                <a:effectLst/>
                <a:latin typeface="+mn-lt"/>
                <a:ea typeface="+mn-ea"/>
                <a:cs typeface="+mn-cs"/>
              </a:rPr>
              <a:t> A general term for a visual representation of a wave-like pattern, applicable to various phenomena like sound, light, or electrical signals. In audio, it depicts the continuous variations in sound pressure over time.</a:t>
            </a:r>
          </a:p>
          <a:p>
            <a:r>
              <a:rPr lang="en-US" sz="1200" b="0" i="0" kern="1200" dirty="0" smtClean="0">
                <a:solidFill>
                  <a:schemeClr val="tx1"/>
                </a:solidFill>
                <a:effectLst/>
                <a:latin typeface="+mn-lt"/>
                <a:ea typeface="+mn-ea"/>
                <a:cs typeface="+mn-cs"/>
              </a:rPr>
              <a:t>A smaller </a:t>
            </a:r>
            <a:r>
              <a:rPr lang="en-US" sz="1200" b="1" i="0" kern="1200" dirty="0" smtClean="0">
                <a:solidFill>
                  <a:schemeClr val="tx1"/>
                </a:solidFill>
                <a:effectLst/>
                <a:latin typeface="+mn-lt"/>
                <a:ea typeface="+mn-ea"/>
                <a:cs typeface="+mn-cs"/>
              </a:rPr>
              <a:t>Euclidean distance </a:t>
            </a:r>
            <a:r>
              <a:rPr lang="en-US" sz="1200" b="0" i="0" kern="1200" dirty="0" smtClean="0">
                <a:solidFill>
                  <a:schemeClr val="tx1"/>
                </a:solidFill>
                <a:effectLst/>
                <a:latin typeface="+mn-lt"/>
                <a:ea typeface="+mn-ea"/>
                <a:cs typeface="+mn-cs"/>
              </a:rPr>
              <a:t>suggests more similarity, while a larger distance indicates greater dissimilarity.</a:t>
            </a:r>
          </a:p>
          <a:p>
            <a:r>
              <a:rPr lang="en-US" sz="1200" b="0" i="0" kern="1200" dirty="0" smtClean="0">
                <a:solidFill>
                  <a:schemeClr val="tx1"/>
                </a:solidFill>
                <a:effectLst/>
                <a:latin typeface="+mn-lt"/>
                <a:ea typeface="+mn-ea"/>
                <a:cs typeface="+mn-cs"/>
              </a:rPr>
              <a:t>Here</a:t>
            </a:r>
            <a:r>
              <a:rPr lang="en-US" sz="1200" b="1" i="0" kern="1200" dirty="0" smtClean="0">
                <a:solidFill>
                  <a:schemeClr val="tx1"/>
                </a:solidFill>
                <a:effectLst/>
                <a:latin typeface="+mn-lt"/>
                <a:ea typeface="+mn-ea"/>
                <a:cs typeface="+mn-cs"/>
              </a:rPr>
              <a:t>, </a:t>
            </a:r>
            <a:r>
              <a:rPr lang="en-US" sz="1200" b="1" i="1" kern="1200" dirty="0" smtClean="0">
                <a:solidFill>
                  <a:schemeClr val="tx1"/>
                </a:solidFill>
                <a:effectLst/>
                <a:latin typeface="+mn-lt"/>
                <a:ea typeface="+mn-ea"/>
                <a:cs typeface="+mn-cs"/>
              </a:rPr>
              <a:t>n</a:t>
            </a:r>
            <a:r>
              <a:rPr lang="en-US" sz="1200" b="1" i="0" kern="1200" dirty="0" smtClean="0">
                <a:solidFill>
                  <a:schemeClr val="tx1"/>
                </a:solidFill>
                <a:effectLst/>
                <a:latin typeface="+mn-lt"/>
                <a:ea typeface="+mn-ea"/>
                <a:cs typeface="+mn-cs"/>
              </a:rPr>
              <a:t> represent</a:t>
            </a:r>
            <a:r>
              <a:rPr lang="en-US" sz="1200" b="0" i="0" kern="1200" dirty="0" smtClean="0">
                <a:solidFill>
                  <a:schemeClr val="tx1"/>
                </a:solidFill>
                <a:effectLst/>
                <a:latin typeface="+mn-lt"/>
                <a:ea typeface="+mn-ea"/>
                <a:cs typeface="+mn-cs"/>
              </a:rPr>
              <a:t>s the length of the audio waveforms, and audio_1[</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and audio_2[</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are the amplitude values of the two waveforms at the </a:t>
            </a:r>
            <a:r>
              <a:rPr lang="en-US" sz="1200" b="0" i="1" kern="1200" dirty="0" err="1" smtClean="0">
                <a:solidFill>
                  <a:schemeClr val="tx1"/>
                </a:solidFill>
                <a:effectLst/>
                <a:latin typeface="+mn-lt"/>
                <a:ea typeface="+mn-ea"/>
                <a:cs typeface="+mn-cs"/>
              </a:rPr>
              <a:t>i</a:t>
            </a:r>
            <a:r>
              <a:rPr lang="en-US" sz="1200" b="0" i="0" kern="1200" dirty="0" err="1"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sample.</a:t>
            </a:r>
          </a:p>
          <a:p>
            <a:endParaRPr lang="en-US" sz="1200" b="0" i="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6A2944D7-7463-4BCA-B449-EDEC1EB896EA}" type="slidenum">
              <a:rPr lang="en-US" smtClean="0"/>
              <a:t>8</a:t>
            </a:fld>
            <a:endParaRPr lang="en-US"/>
          </a:p>
        </p:txBody>
      </p:sp>
    </p:spTree>
    <p:extLst>
      <p:ext uri="{BB962C8B-B14F-4D97-AF65-F5344CB8AC3E}">
        <p14:creationId xmlns:p14="http://schemas.microsoft.com/office/powerpoint/2010/main" val="4288928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t>
            </a:r>
            <a:r>
              <a:rPr lang="en-US" sz="1200" b="1" kern="1200" dirty="0" smtClean="0">
                <a:solidFill>
                  <a:schemeClr val="tx1"/>
                </a:solidFill>
                <a:effectLst/>
                <a:latin typeface="+mn-lt"/>
                <a:ea typeface="+mn-ea"/>
                <a:cs typeface="+mn-cs"/>
              </a:rPr>
              <a:t>framin</a:t>
            </a:r>
            <a:r>
              <a:rPr lang="en-US" sz="1200" kern="1200" dirty="0" smtClean="0">
                <a:solidFill>
                  <a:schemeClr val="tx1"/>
                </a:solidFill>
                <a:effectLst/>
                <a:latin typeface="+mn-lt"/>
                <a:ea typeface="+mn-ea"/>
                <a:cs typeface="+mn-cs"/>
              </a:rPr>
              <a:t>g, the input speech signal is segmented as small duration block known as frames and this process is essential in speech because of speech is time varying signals.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Voice Activity Detection (VAD) technique is employed for segmentation, his means the system first identifies and separates portions of the audio containing actual speech from non-speech segments like silence, background noise, or music. </a:t>
            </a:r>
          </a:p>
          <a:p>
            <a:r>
              <a:rPr lang="en-US" sz="1200" b="1" i="0" kern="1200" dirty="0" smtClean="0">
                <a:solidFill>
                  <a:schemeClr val="tx1"/>
                </a:solidFill>
                <a:effectLst/>
                <a:latin typeface="+mn-lt"/>
                <a:ea typeface="+mn-ea"/>
                <a:cs typeface="+mn-cs"/>
              </a:rPr>
              <a:t>windowing</a:t>
            </a:r>
            <a:r>
              <a:rPr lang="en-US" sz="1200" b="0" i="0" kern="1200" dirty="0" smtClean="0">
                <a:solidFill>
                  <a:schemeClr val="tx1"/>
                </a:solidFill>
                <a:effectLst/>
                <a:latin typeface="+mn-lt"/>
                <a:ea typeface="+mn-ea"/>
                <a:cs typeface="+mn-cs"/>
              </a:rPr>
              <a:t> refers to the process of dividing the continuous audio signal into smaller segments, or frames.</a:t>
            </a:r>
          </a:p>
          <a:p>
            <a:r>
              <a:rPr lang="en-US" sz="1200" b="1" i="0" kern="1200" dirty="0" smtClean="0">
                <a:solidFill>
                  <a:schemeClr val="tx1"/>
                </a:solidFill>
                <a:effectLst/>
                <a:latin typeface="+mn-lt"/>
                <a:ea typeface="+mn-ea"/>
                <a:cs typeface="+mn-cs"/>
              </a:rPr>
              <a:t>Hamming window </a:t>
            </a:r>
            <a:r>
              <a:rPr lang="en-US" sz="1200" b="0" i="0" kern="1200" dirty="0" smtClean="0">
                <a:solidFill>
                  <a:schemeClr val="tx1"/>
                </a:solidFill>
                <a:effectLst/>
                <a:latin typeface="+mn-lt"/>
                <a:ea typeface="+mn-ea"/>
                <a:cs typeface="+mn-cs"/>
              </a:rPr>
              <a:t>strikes a balance between several crucial factors:</a:t>
            </a:r>
          </a:p>
          <a:p>
            <a:r>
              <a:rPr lang="en-US" sz="1200" b="0" i="0" kern="1200" dirty="0" smtClean="0">
                <a:solidFill>
                  <a:schemeClr val="tx1"/>
                </a:solidFill>
                <a:effectLst/>
                <a:latin typeface="+mn-lt"/>
                <a:ea typeface="+mn-ea"/>
                <a:cs typeface="+mn-cs"/>
              </a:rPr>
              <a:t>Moderate spectral leakage: It suppresses unwanted "leakage" between frequency components better than the Rectangular window.</a:t>
            </a:r>
          </a:p>
          <a:p>
            <a:r>
              <a:rPr lang="en-US" sz="1200" b="0" i="0" kern="1200" dirty="0" smtClean="0">
                <a:solidFill>
                  <a:schemeClr val="tx1"/>
                </a:solidFill>
                <a:effectLst/>
                <a:latin typeface="+mn-lt"/>
                <a:ea typeface="+mn-ea"/>
                <a:cs typeface="+mn-cs"/>
              </a:rPr>
              <a:t>Decent frequency resolution: Its main lobe width is narrower than Hann and </a:t>
            </a:r>
            <a:r>
              <a:rPr lang="en-US" sz="1200" b="0" i="0" kern="1200" dirty="0" err="1" smtClean="0">
                <a:solidFill>
                  <a:schemeClr val="tx1"/>
                </a:solidFill>
                <a:effectLst/>
                <a:latin typeface="+mn-lt"/>
                <a:ea typeface="+mn-ea"/>
                <a:cs typeface="+mn-cs"/>
              </a:rPr>
              <a:t>Hanning</a:t>
            </a:r>
            <a:r>
              <a:rPr lang="en-US" sz="1200" b="0" i="0" kern="1200" dirty="0" smtClean="0">
                <a:solidFill>
                  <a:schemeClr val="tx1"/>
                </a:solidFill>
                <a:effectLst/>
                <a:latin typeface="+mn-lt"/>
                <a:ea typeface="+mn-ea"/>
                <a:cs typeface="+mn-cs"/>
              </a:rPr>
              <a:t> windows, allowing for better separation of close frequencies.</a:t>
            </a:r>
          </a:p>
          <a:p>
            <a:r>
              <a:rPr lang="en-US" sz="1200" b="0" i="0" kern="1200" dirty="0" smtClean="0">
                <a:solidFill>
                  <a:schemeClr val="tx1"/>
                </a:solidFill>
                <a:effectLst/>
                <a:latin typeface="+mn-lt"/>
                <a:ea typeface="+mn-ea"/>
                <a:cs typeface="+mn-cs"/>
              </a:rPr>
              <a:t>Computational efficiency: It's relatively simple to implement compared to windows</a:t>
            </a:r>
          </a:p>
          <a:p>
            <a:r>
              <a:rPr lang="en-US" sz="1200" b="1" kern="1200" dirty="0" smtClean="0">
                <a:solidFill>
                  <a:schemeClr val="tx1"/>
                </a:solidFill>
                <a:effectLst/>
                <a:latin typeface="+mn-lt"/>
                <a:ea typeface="+mn-ea"/>
                <a:cs typeface="+mn-cs"/>
              </a:rPr>
              <a:t>STFT</a:t>
            </a:r>
            <a:r>
              <a:rPr lang="en-US" sz="1200" kern="1200" dirty="0" smtClean="0">
                <a:solidFill>
                  <a:schemeClr val="tx1"/>
                </a:solidFill>
                <a:effectLst/>
                <a:latin typeface="+mn-lt"/>
                <a:ea typeface="+mn-ea"/>
                <a:cs typeface="+mn-cs"/>
              </a:rPr>
              <a:t> is used to convert a signal from its time-domain representation to a frequency-domain representation. It calculates the Fourier transform of small, overlapping windows of the signal over time. This is particularly useful in analyzing signals that may vary in frequency content over time, such as audio signals.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Mel </a:t>
            </a:r>
            <a:r>
              <a:rPr lang="en-US" sz="1200" b="1" kern="1200" dirty="0" err="1" smtClean="0">
                <a:solidFill>
                  <a:schemeClr val="tx1"/>
                </a:solidFill>
                <a:effectLst/>
                <a:latin typeface="+mn-lt"/>
                <a:ea typeface="+mn-ea"/>
                <a:cs typeface="+mn-cs"/>
              </a:rPr>
              <a:t>Filterbanks</a:t>
            </a:r>
            <a:r>
              <a:rPr lang="en-US" sz="1200" kern="1200" dirty="0" smtClean="0">
                <a:solidFill>
                  <a:schemeClr val="tx1"/>
                </a:solidFill>
                <a:effectLst/>
                <a:latin typeface="+mn-lt"/>
                <a:ea typeface="+mn-ea"/>
                <a:cs typeface="+mn-cs"/>
              </a:rPr>
              <a:t>: After obtaining the STFT, the next step is to apply Mel </a:t>
            </a:r>
            <a:r>
              <a:rPr lang="en-US" sz="1200" kern="1200" dirty="0" err="1" smtClean="0">
                <a:solidFill>
                  <a:schemeClr val="tx1"/>
                </a:solidFill>
                <a:effectLst/>
                <a:latin typeface="+mn-lt"/>
                <a:ea typeface="+mn-ea"/>
                <a:cs typeface="+mn-cs"/>
              </a:rPr>
              <a:t>filterbanks</a:t>
            </a:r>
            <a:r>
              <a:rPr lang="en-US" sz="1200" kern="1200" dirty="0" smtClean="0">
                <a:solidFill>
                  <a:schemeClr val="tx1"/>
                </a:solidFill>
                <a:effectLst/>
                <a:latin typeface="+mn-lt"/>
                <a:ea typeface="+mn-ea"/>
                <a:cs typeface="+mn-cs"/>
              </a:rPr>
              <a:t> to the magnitude spectrum of the STFT. Mel </a:t>
            </a:r>
            <a:r>
              <a:rPr lang="en-US" sz="1200" kern="1200" dirty="0" err="1" smtClean="0">
                <a:solidFill>
                  <a:schemeClr val="tx1"/>
                </a:solidFill>
                <a:effectLst/>
                <a:latin typeface="+mn-lt"/>
                <a:ea typeface="+mn-ea"/>
                <a:cs typeface="+mn-cs"/>
              </a:rPr>
              <a:t>filterbanks</a:t>
            </a:r>
            <a:r>
              <a:rPr lang="en-US" sz="1200" kern="1200" dirty="0" smtClean="0">
                <a:solidFill>
                  <a:schemeClr val="tx1"/>
                </a:solidFill>
                <a:effectLst/>
                <a:latin typeface="+mn-lt"/>
                <a:ea typeface="+mn-ea"/>
                <a:cs typeface="+mn-cs"/>
              </a:rPr>
              <a:t> are a set of triangular filters spaced out on the Mel scale, which is a perceptual scale of pitches. These filters help to represent the signal in a way that approximates human auditory perception.</a:t>
            </a:r>
          </a:p>
          <a:p>
            <a:endParaRPr lang="en-US" dirty="0"/>
          </a:p>
        </p:txBody>
      </p:sp>
      <p:sp>
        <p:nvSpPr>
          <p:cNvPr id="4" name="Slide Number Placeholder 3"/>
          <p:cNvSpPr>
            <a:spLocks noGrp="1"/>
          </p:cNvSpPr>
          <p:nvPr>
            <p:ph type="sldNum" sz="quarter" idx="10"/>
          </p:nvPr>
        </p:nvSpPr>
        <p:spPr/>
        <p:txBody>
          <a:bodyPr/>
          <a:lstStyle/>
          <a:p>
            <a:fld id="{0516A9A3-BF32-4732-B41A-F5586143F787}" type="slidenum">
              <a:rPr lang="en-US" smtClean="0"/>
              <a:t>9</a:t>
            </a:fld>
            <a:endParaRPr lang="en-US"/>
          </a:p>
        </p:txBody>
      </p:sp>
    </p:spTree>
    <p:extLst>
      <p:ext uri="{BB962C8B-B14F-4D97-AF65-F5344CB8AC3E}">
        <p14:creationId xmlns:p14="http://schemas.microsoft.com/office/powerpoint/2010/main" val="3048043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1)Learns local patterns and features, such as edges, textures, and shapes in images.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Frequency Sensitivity: Audio signals are characterized by both temporal and frequency components. Standard CNNs designed for image classification may not capture the specific frequency patterns present in audio data. FACNNs are explicitly designed to be sensitive to frequency information, making them more suitable for tasks where the frequency content of the signal is crucial, such as in acoustic scene classification.</a:t>
            </a:r>
          </a:p>
          <a:p>
            <a:endParaRPr lang="en-US" dirty="0"/>
          </a:p>
        </p:txBody>
      </p:sp>
      <p:sp>
        <p:nvSpPr>
          <p:cNvPr id="4" name="Slide Number Placeholder 3"/>
          <p:cNvSpPr>
            <a:spLocks noGrp="1"/>
          </p:cNvSpPr>
          <p:nvPr>
            <p:ph type="sldNum" sz="quarter" idx="10"/>
          </p:nvPr>
        </p:nvSpPr>
        <p:spPr/>
        <p:txBody>
          <a:bodyPr/>
          <a:lstStyle/>
          <a:p>
            <a:fld id="{0516A9A3-BF32-4732-B41A-F5586143F787}" type="slidenum">
              <a:rPr lang="en-US" smtClean="0"/>
              <a:t>10</a:t>
            </a:fld>
            <a:endParaRPr lang="en-US"/>
          </a:p>
        </p:txBody>
      </p:sp>
    </p:spTree>
    <p:extLst>
      <p:ext uri="{BB962C8B-B14F-4D97-AF65-F5344CB8AC3E}">
        <p14:creationId xmlns:p14="http://schemas.microsoft.com/office/powerpoint/2010/main" val="105811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E4C30A-EED9-47C3-B959-15679C1C89C6}"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DB906-E35E-481E-8556-2B72534FE464}" type="slidenum">
              <a:rPr lang="en-US" smtClean="0"/>
              <a:t>‹#›</a:t>
            </a:fld>
            <a:endParaRPr lang="en-US"/>
          </a:p>
        </p:txBody>
      </p:sp>
    </p:spTree>
    <p:extLst>
      <p:ext uri="{BB962C8B-B14F-4D97-AF65-F5344CB8AC3E}">
        <p14:creationId xmlns:p14="http://schemas.microsoft.com/office/powerpoint/2010/main" val="1820306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4C30A-EED9-47C3-B959-15679C1C89C6}"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DB906-E35E-481E-8556-2B72534FE464}" type="slidenum">
              <a:rPr lang="en-US" smtClean="0"/>
              <a:t>‹#›</a:t>
            </a:fld>
            <a:endParaRPr lang="en-US"/>
          </a:p>
        </p:txBody>
      </p:sp>
    </p:spTree>
    <p:extLst>
      <p:ext uri="{BB962C8B-B14F-4D97-AF65-F5344CB8AC3E}">
        <p14:creationId xmlns:p14="http://schemas.microsoft.com/office/powerpoint/2010/main" val="161651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4C30A-EED9-47C3-B959-15679C1C89C6}"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DB906-E35E-481E-8556-2B72534FE464}" type="slidenum">
              <a:rPr lang="en-US" smtClean="0"/>
              <a:t>‹#›</a:t>
            </a:fld>
            <a:endParaRPr lang="en-US"/>
          </a:p>
        </p:txBody>
      </p:sp>
    </p:spTree>
    <p:extLst>
      <p:ext uri="{BB962C8B-B14F-4D97-AF65-F5344CB8AC3E}">
        <p14:creationId xmlns:p14="http://schemas.microsoft.com/office/powerpoint/2010/main" val="3877102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4C30A-EED9-47C3-B959-15679C1C89C6}"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DB906-E35E-481E-8556-2B72534FE464}" type="slidenum">
              <a:rPr lang="en-US" smtClean="0"/>
              <a:t>‹#›</a:t>
            </a:fld>
            <a:endParaRPr lang="en-US"/>
          </a:p>
        </p:txBody>
      </p:sp>
    </p:spTree>
    <p:extLst>
      <p:ext uri="{BB962C8B-B14F-4D97-AF65-F5344CB8AC3E}">
        <p14:creationId xmlns:p14="http://schemas.microsoft.com/office/powerpoint/2010/main" val="287447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E4C30A-EED9-47C3-B959-15679C1C89C6}"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DB906-E35E-481E-8556-2B72534FE464}" type="slidenum">
              <a:rPr lang="en-US" smtClean="0"/>
              <a:t>‹#›</a:t>
            </a:fld>
            <a:endParaRPr lang="en-US"/>
          </a:p>
        </p:txBody>
      </p:sp>
    </p:spTree>
    <p:extLst>
      <p:ext uri="{BB962C8B-B14F-4D97-AF65-F5344CB8AC3E}">
        <p14:creationId xmlns:p14="http://schemas.microsoft.com/office/powerpoint/2010/main" val="3364863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E4C30A-EED9-47C3-B959-15679C1C89C6}"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DB906-E35E-481E-8556-2B72534FE464}" type="slidenum">
              <a:rPr lang="en-US" smtClean="0"/>
              <a:t>‹#›</a:t>
            </a:fld>
            <a:endParaRPr lang="en-US"/>
          </a:p>
        </p:txBody>
      </p:sp>
    </p:spTree>
    <p:extLst>
      <p:ext uri="{BB962C8B-B14F-4D97-AF65-F5344CB8AC3E}">
        <p14:creationId xmlns:p14="http://schemas.microsoft.com/office/powerpoint/2010/main" val="2291371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E4C30A-EED9-47C3-B959-15679C1C89C6}" type="datetimeFigureOut">
              <a:rPr lang="en-US" smtClean="0"/>
              <a:t>5/31/2024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CDB906-E35E-481E-8556-2B72534FE464}" type="slidenum">
              <a:rPr lang="en-US" smtClean="0"/>
              <a:t>‹#›</a:t>
            </a:fld>
            <a:endParaRPr lang="en-US"/>
          </a:p>
        </p:txBody>
      </p:sp>
    </p:spTree>
    <p:extLst>
      <p:ext uri="{BB962C8B-B14F-4D97-AF65-F5344CB8AC3E}">
        <p14:creationId xmlns:p14="http://schemas.microsoft.com/office/powerpoint/2010/main" val="178933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E4C30A-EED9-47C3-B959-15679C1C89C6}" type="datetimeFigureOut">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CDB906-E35E-481E-8556-2B72534FE464}" type="slidenum">
              <a:rPr lang="en-US" smtClean="0"/>
              <a:t>‹#›</a:t>
            </a:fld>
            <a:endParaRPr lang="en-US"/>
          </a:p>
        </p:txBody>
      </p:sp>
    </p:spTree>
    <p:extLst>
      <p:ext uri="{BB962C8B-B14F-4D97-AF65-F5344CB8AC3E}">
        <p14:creationId xmlns:p14="http://schemas.microsoft.com/office/powerpoint/2010/main" val="66893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E4C30A-EED9-47C3-B959-15679C1C89C6}" type="datetimeFigureOut">
              <a:rPr lang="en-US" smtClean="0"/>
              <a:t>5/31/2024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CDB906-E35E-481E-8556-2B72534FE464}" type="slidenum">
              <a:rPr lang="en-US" smtClean="0"/>
              <a:t>‹#›</a:t>
            </a:fld>
            <a:endParaRPr lang="en-US"/>
          </a:p>
        </p:txBody>
      </p:sp>
    </p:spTree>
    <p:extLst>
      <p:ext uri="{BB962C8B-B14F-4D97-AF65-F5344CB8AC3E}">
        <p14:creationId xmlns:p14="http://schemas.microsoft.com/office/powerpoint/2010/main" val="150910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E4C30A-EED9-47C3-B959-15679C1C89C6}"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DB906-E35E-481E-8556-2B72534FE464}" type="slidenum">
              <a:rPr lang="en-US" smtClean="0"/>
              <a:t>‹#›</a:t>
            </a:fld>
            <a:endParaRPr lang="en-US"/>
          </a:p>
        </p:txBody>
      </p:sp>
    </p:spTree>
    <p:extLst>
      <p:ext uri="{BB962C8B-B14F-4D97-AF65-F5344CB8AC3E}">
        <p14:creationId xmlns:p14="http://schemas.microsoft.com/office/powerpoint/2010/main" val="104167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E4C30A-EED9-47C3-B959-15679C1C89C6}"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DB906-E35E-481E-8556-2B72534FE464}" type="slidenum">
              <a:rPr lang="en-US" smtClean="0"/>
              <a:t>‹#›</a:t>
            </a:fld>
            <a:endParaRPr lang="en-US"/>
          </a:p>
        </p:txBody>
      </p:sp>
    </p:spTree>
    <p:extLst>
      <p:ext uri="{BB962C8B-B14F-4D97-AF65-F5344CB8AC3E}">
        <p14:creationId xmlns:p14="http://schemas.microsoft.com/office/powerpoint/2010/main" val="101284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4C30A-EED9-47C3-B959-15679C1C89C6}" type="datetimeFigureOut">
              <a:rPr lang="en-US" smtClean="0"/>
              <a:t>5/31/2024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DB906-E35E-481E-8556-2B72534FE464}" type="slidenum">
              <a:rPr lang="en-US" smtClean="0"/>
              <a:t>‹#›</a:t>
            </a:fld>
            <a:endParaRPr lang="en-US"/>
          </a:p>
        </p:txBody>
      </p:sp>
    </p:spTree>
    <p:extLst>
      <p:ext uri="{BB962C8B-B14F-4D97-AF65-F5344CB8AC3E}">
        <p14:creationId xmlns:p14="http://schemas.microsoft.com/office/powerpoint/2010/main" val="277726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4272" y="848044"/>
            <a:ext cx="9144000" cy="2466998"/>
          </a:xfrm>
        </p:spPr>
        <p:txBody>
          <a:bodyPr>
            <a:normAutofit/>
          </a:bodyPr>
          <a:lstStyle/>
          <a:p>
            <a:r>
              <a:rPr lang="en-US" sz="4800" dirty="0" smtClean="0">
                <a:latin typeface="Times New Roman" panose="02020603050405020304" pitchFamily="18" charset="0"/>
                <a:cs typeface="Times New Roman" panose="02020603050405020304" pitchFamily="18" charset="0"/>
              </a:rPr>
              <a:t>Acoustic Scene Classification using Frequency-aware CNN with Metric-based Few-Shot Learning </a:t>
            </a:r>
            <a:endParaRPr lang="en-US" sz="4800" dirty="0"/>
          </a:p>
        </p:txBody>
      </p:sp>
      <p:sp>
        <p:nvSpPr>
          <p:cNvPr id="5" name="Subtitle 2"/>
          <p:cNvSpPr txBox="1">
            <a:spLocks/>
          </p:cNvSpPr>
          <p:nvPr/>
        </p:nvSpPr>
        <p:spPr>
          <a:xfrm>
            <a:off x="3452156" y="3949510"/>
            <a:ext cx="7790213" cy="23712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  Submitted by,</a:t>
            </a:r>
          </a:p>
          <a:p>
            <a:r>
              <a:rPr lang="en-US" dirty="0" smtClean="0">
                <a:latin typeface="Times New Roman" panose="02020603050405020304" pitchFamily="18" charset="0"/>
                <a:cs typeface="Times New Roman" panose="02020603050405020304" pitchFamily="18" charset="0"/>
              </a:rPr>
              <a:t>	Name: K. </a:t>
            </a:r>
            <a:r>
              <a:rPr lang="en-US" dirty="0" err="1" smtClean="0">
                <a:latin typeface="Times New Roman" panose="02020603050405020304" pitchFamily="18" charset="0"/>
                <a:cs typeface="Times New Roman" panose="02020603050405020304" pitchFamily="18" charset="0"/>
              </a:rPr>
              <a:t>Roopteja</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Roll No.: 22376005,</a:t>
            </a:r>
          </a:p>
          <a:p>
            <a:r>
              <a:rPr lang="en-US" dirty="0" smtClean="0">
                <a:latin typeface="Times New Roman" panose="02020603050405020304" pitchFamily="18" charset="0"/>
                <a:cs typeface="Times New Roman" panose="02020603050405020304" pitchFamily="18" charset="0"/>
              </a:rPr>
              <a:t>			   Project Guide: Dr. S. L. </a:t>
            </a:r>
            <a:r>
              <a:rPr lang="en-US" dirty="0" err="1" smtClean="0">
                <a:latin typeface="Times New Roman" panose="02020603050405020304" pitchFamily="18" charset="0"/>
                <a:cs typeface="Times New Roman" panose="02020603050405020304" pitchFamily="18" charset="0"/>
              </a:rPr>
              <a:t>Jayalakshmi</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399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FACNN</a:t>
            </a:r>
            <a:endParaRPr lang="en-US" dirty="0"/>
          </a:p>
        </p:txBody>
      </p:sp>
      <p:sp>
        <p:nvSpPr>
          <p:cNvPr id="3" name="Content Placeholder 2"/>
          <p:cNvSpPr>
            <a:spLocks noGrp="1"/>
          </p:cNvSpPr>
          <p:nvPr>
            <p:ph idx="1"/>
          </p:nvPr>
        </p:nvSpPr>
        <p:spPr/>
        <p:txBody>
          <a:bodyPr>
            <a:normAutofit fontScale="92500"/>
          </a:bodyPr>
          <a:lstStyle/>
          <a:p>
            <a:r>
              <a:rPr lang="en-US" sz="3400" dirty="0" smtClean="0"/>
              <a:t>Detects </a:t>
            </a:r>
            <a:r>
              <a:rPr lang="en-US" sz="3400" dirty="0"/>
              <a:t>temporal patterns in sequential data like audio or text</a:t>
            </a:r>
            <a:r>
              <a:rPr lang="en-US" sz="3400" dirty="0" smtClean="0"/>
              <a:t>.</a:t>
            </a:r>
            <a:endParaRPr lang="en-US" sz="3400" dirty="0"/>
          </a:p>
          <a:p>
            <a:r>
              <a:rPr lang="en-US" sz="3400" dirty="0"/>
              <a:t>Frequency Sensitivity: </a:t>
            </a:r>
            <a:r>
              <a:rPr lang="en-US" sz="3400" dirty="0" smtClean="0"/>
              <a:t>FACNNs </a:t>
            </a:r>
            <a:r>
              <a:rPr lang="en-US" sz="3400" dirty="0"/>
              <a:t>are explicitly designed to be sensitive to frequency information, making them more suitable for tasks where the frequency content of the signal is crucial, such as in acoustic scene classification</a:t>
            </a:r>
            <a:r>
              <a:rPr lang="en-US" sz="3400" dirty="0" smtClean="0"/>
              <a:t>.</a:t>
            </a:r>
            <a:endParaRPr lang="en-US" sz="3400" dirty="0"/>
          </a:p>
          <a:p>
            <a:r>
              <a:rPr lang="en-US" sz="3400" dirty="0"/>
              <a:t>Introduce residual connections to facilitate the flow of information across layers. These connections can help mitigate the vanishing gradient problem and improve the training of deep networks.</a:t>
            </a:r>
          </a:p>
          <a:p>
            <a:endParaRPr lang="en-US" dirty="0"/>
          </a:p>
        </p:txBody>
      </p:sp>
    </p:spTree>
    <p:extLst>
      <p:ext uri="{BB962C8B-B14F-4D97-AF65-F5344CB8AC3E}">
        <p14:creationId xmlns:p14="http://schemas.microsoft.com/office/powerpoint/2010/main" val="35588292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a:t>TAU Urban Acoustic Scenes 2022 Mobile development dataset consists of 1-seconds audio segments acoustic scenes:</a:t>
            </a:r>
          </a:p>
          <a:p>
            <a:pPr lvl="1"/>
            <a:r>
              <a:rPr lang="en-US" dirty="0"/>
              <a:t>Airport - </a:t>
            </a:r>
            <a:r>
              <a:rPr lang="en-US" i="1" dirty="0"/>
              <a:t>airport</a:t>
            </a:r>
            <a:endParaRPr lang="en-US" dirty="0"/>
          </a:p>
          <a:p>
            <a:pPr lvl="1"/>
            <a:r>
              <a:rPr lang="en-US" dirty="0"/>
              <a:t>Indoor shopping mall - </a:t>
            </a:r>
            <a:r>
              <a:rPr lang="en-US" i="1" dirty="0" err="1"/>
              <a:t>shopping_mall</a:t>
            </a:r>
            <a:endParaRPr lang="en-US" dirty="0"/>
          </a:p>
          <a:p>
            <a:pPr lvl="1"/>
            <a:r>
              <a:rPr lang="en-US" dirty="0"/>
              <a:t>Metro station - </a:t>
            </a:r>
            <a:r>
              <a:rPr lang="en-US" i="1" dirty="0" err="1"/>
              <a:t>metro_station</a:t>
            </a:r>
            <a:endParaRPr lang="en-US" dirty="0"/>
          </a:p>
          <a:p>
            <a:r>
              <a:rPr lang="en-US" dirty="0"/>
              <a:t>Audio data was recorded in Lisbon, Prague, Paris, etc</a:t>
            </a:r>
            <a:r>
              <a:rPr lang="en-US" dirty="0" smtClean="0"/>
              <a:t>.</a:t>
            </a:r>
            <a:endParaRPr lang="en-US" dirty="0"/>
          </a:p>
          <a:p>
            <a:r>
              <a:rPr lang="en-US" dirty="0"/>
              <a:t>Audio is provided in a single-channel 44.1kHz 24-bit format.</a:t>
            </a:r>
          </a:p>
          <a:p>
            <a:endParaRPr lang="en-US" dirty="0"/>
          </a:p>
        </p:txBody>
      </p:sp>
    </p:spTree>
    <p:extLst>
      <p:ext uri="{BB962C8B-B14F-4D97-AF65-F5344CB8AC3E}">
        <p14:creationId xmlns:p14="http://schemas.microsoft.com/office/powerpoint/2010/main" val="113996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462" b="43725"/>
          <a:stretch/>
        </p:blipFill>
        <p:spPr>
          <a:xfrm>
            <a:off x="530722" y="1910144"/>
            <a:ext cx="11130556" cy="4124896"/>
          </a:xfrm>
        </p:spPr>
      </p:pic>
    </p:spTree>
    <p:extLst>
      <p:ext uri="{BB962C8B-B14F-4D97-AF65-F5344CB8AC3E}">
        <p14:creationId xmlns:p14="http://schemas.microsoft.com/office/powerpoint/2010/main" val="2258778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Cntd</a:t>
            </a:r>
            <a:r>
              <a:rPr lang="en-US" dirty="0" smtClean="0">
                <a:latin typeface="Times New Roman" panose="02020603050405020304" pitchFamily="18" charset="0"/>
                <a:cs typeface="Times New Roman" panose="02020603050405020304" pitchFamily="18" charset="0"/>
              </a:rPr>
              <a:t>..</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670" t="8533" r="1490" b="13996"/>
          <a:stretch/>
        </p:blipFill>
        <p:spPr>
          <a:xfrm>
            <a:off x="218768" y="1224114"/>
            <a:ext cx="11135032" cy="5014453"/>
          </a:xfrm>
        </p:spPr>
      </p:pic>
    </p:spTree>
    <p:extLst>
      <p:ext uri="{BB962C8B-B14F-4D97-AF65-F5344CB8AC3E}">
        <p14:creationId xmlns:p14="http://schemas.microsoft.com/office/powerpoint/2010/main" val="3427253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Cntd</a:t>
            </a:r>
            <a:r>
              <a:rPr lang="en-US" dirty="0">
                <a:latin typeface="Times New Roman" panose="02020603050405020304" pitchFamily="18" charset="0"/>
                <a:cs typeface="Times New Roman" panose="02020603050405020304" pitchFamily="18" charset="0"/>
              </a:rPr>
              <a:t>..</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717" t="3015" r="221" b="12508"/>
          <a:stretch/>
        </p:blipFill>
        <p:spPr>
          <a:xfrm>
            <a:off x="838200" y="1499616"/>
            <a:ext cx="10515600" cy="4443984"/>
          </a:xfrm>
        </p:spPr>
      </p:pic>
    </p:spTree>
    <p:extLst>
      <p:ext uri="{BB962C8B-B14F-4D97-AF65-F5344CB8AC3E}">
        <p14:creationId xmlns:p14="http://schemas.microsoft.com/office/powerpoint/2010/main" val="2686828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Cntd</a:t>
            </a:r>
            <a:r>
              <a:rPr lang="en-US" dirty="0">
                <a:latin typeface="Times New Roman" panose="02020603050405020304" pitchFamily="18" charset="0"/>
                <a:cs typeface="Times New Roman" panose="02020603050405020304" pitchFamily="18" charset="0"/>
              </a:rPr>
              <a:t>..</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663" t="10160" r="1166" b="14609"/>
          <a:stretch/>
        </p:blipFill>
        <p:spPr>
          <a:xfrm>
            <a:off x="838200" y="1690687"/>
            <a:ext cx="10515600" cy="4624797"/>
          </a:xfrm>
        </p:spPr>
      </p:pic>
    </p:spTree>
    <p:extLst>
      <p:ext uri="{BB962C8B-B14F-4D97-AF65-F5344CB8AC3E}">
        <p14:creationId xmlns:p14="http://schemas.microsoft.com/office/powerpoint/2010/main" val="911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pic>
        <p:nvPicPr>
          <p:cNvPr id="4" name="image11.png"/>
          <p:cNvPicPr>
            <a:picLocks noGrp="1"/>
          </p:cNvPicPr>
          <p:nvPr>
            <p:ph idx="1"/>
          </p:nvPr>
        </p:nvPicPr>
        <p:blipFill>
          <a:blip r:embed="rId2" cstate="print"/>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1438194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different systems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36472499"/>
              </p:ext>
            </p:extLst>
          </p:nvPr>
        </p:nvGraphicFramePr>
        <p:xfrm>
          <a:off x="2264664" y="2282825"/>
          <a:ext cx="7318248" cy="1828800"/>
        </p:xfrm>
        <a:graphic>
          <a:graphicData uri="http://schemas.openxmlformats.org/drawingml/2006/table">
            <a:tbl>
              <a:tblPr firstRow="1" bandRow="1">
                <a:tableStyleId>{5C22544A-7EE6-4342-B048-85BDC9FD1C3A}</a:tableStyleId>
              </a:tblPr>
              <a:tblGrid>
                <a:gridCol w="2439416"/>
                <a:gridCol w="2439416"/>
                <a:gridCol w="2439416"/>
              </a:tblGrid>
              <a:tr h="348107">
                <a:tc>
                  <a:txBody>
                    <a:bodyPr/>
                    <a:lstStyle/>
                    <a:p>
                      <a:pPr algn="ctr"/>
                      <a:r>
                        <a:rPr lang="en-US" dirty="0" smtClean="0"/>
                        <a:t>Features</a:t>
                      </a:r>
                      <a:endParaRPr lang="en-US" dirty="0"/>
                    </a:p>
                  </a:txBody>
                  <a:tcPr/>
                </a:tc>
                <a:tc>
                  <a:txBody>
                    <a:bodyPr/>
                    <a:lstStyle/>
                    <a:p>
                      <a:pPr algn="ctr"/>
                      <a:r>
                        <a:rPr lang="en-US" dirty="0" smtClean="0"/>
                        <a:t>System </a:t>
                      </a:r>
                      <a:endParaRPr lang="en-US" dirty="0"/>
                    </a:p>
                  </a:txBody>
                  <a:tcPr/>
                </a:tc>
                <a:tc>
                  <a:txBody>
                    <a:bodyPr/>
                    <a:lstStyle/>
                    <a:p>
                      <a:pPr algn="ctr"/>
                      <a:r>
                        <a:rPr lang="en-US" dirty="0" smtClean="0"/>
                        <a:t>Accuracy(%)</a:t>
                      </a:r>
                      <a:endParaRPr lang="en-US" dirty="0"/>
                    </a:p>
                  </a:txBody>
                  <a:tcPr/>
                </a:tc>
              </a:tr>
              <a:tr h="348107">
                <a:tc>
                  <a:txBody>
                    <a:bodyPr/>
                    <a:lstStyle/>
                    <a:p>
                      <a:pPr algn="ctr"/>
                      <a:r>
                        <a:rPr lang="en-US" sz="1800" b="0" kern="1200" dirty="0" smtClean="0">
                          <a:solidFill>
                            <a:schemeClr val="dk1"/>
                          </a:solidFill>
                          <a:effectLst/>
                          <a:latin typeface="+mn-lt"/>
                          <a:ea typeface="+mn-ea"/>
                          <a:cs typeface="+mn-cs"/>
                        </a:rPr>
                        <a:t>Log-Mel</a:t>
                      </a:r>
                      <a:endParaRPr lang="en-US" b="0" dirty="0"/>
                    </a:p>
                  </a:txBody>
                  <a:tcPr/>
                </a:tc>
                <a:tc>
                  <a:txBody>
                    <a:bodyPr/>
                    <a:lstStyle/>
                    <a:p>
                      <a:pPr algn="ctr"/>
                      <a:r>
                        <a:rPr lang="en-US" sz="1800" b="0" kern="1200" dirty="0" smtClean="0">
                          <a:solidFill>
                            <a:schemeClr val="dk1"/>
                          </a:solidFill>
                          <a:effectLst/>
                          <a:latin typeface="+mn-lt"/>
                          <a:ea typeface="+mn-ea"/>
                          <a:cs typeface="+mn-cs"/>
                        </a:rPr>
                        <a:t>CNN</a:t>
                      </a:r>
                      <a:endParaRPr lang="en-US" b="0" dirty="0"/>
                    </a:p>
                  </a:txBody>
                  <a:tcPr/>
                </a:tc>
                <a:tc>
                  <a:txBody>
                    <a:bodyPr/>
                    <a:lstStyle/>
                    <a:p>
                      <a:pPr algn="ctr"/>
                      <a:r>
                        <a:rPr lang="en-US" sz="1800" kern="1200" dirty="0" smtClean="0">
                          <a:solidFill>
                            <a:schemeClr val="dk1"/>
                          </a:solidFill>
                          <a:effectLst/>
                          <a:latin typeface="+mn-lt"/>
                          <a:ea typeface="+mn-ea"/>
                          <a:cs typeface="+mn-cs"/>
                        </a:rPr>
                        <a:t>77.45</a:t>
                      </a:r>
                      <a:endParaRPr lang="en-US" dirty="0"/>
                    </a:p>
                  </a:txBody>
                  <a:tcPr/>
                </a:tc>
              </a:tr>
              <a:tr h="348107">
                <a:tc>
                  <a:txBody>
                    <a:bodyPr/>
                    <a:lstStyle/>
                    <a:p>
                      <a:pPr algn="ctr"/>
                      <a:r>
                        <a:rPr lang="en-US" sz="1800" kern="1200" dirty="0" smtClean="0">
                          <a:solidFill>
                            <a:schemeClr val="dk1"/>
                          </a:solidFill>
                          <a:effectLst/>
                          <a:latin typeface="+mn-lt"/>
                          <a:ea typeface="+mn-ea"/>
                          <a:cs typeface="+mn-cs"/>
                        </a:rPr>
                        <a:t>MFCC</a:t>
                      </a:r>
                      <a:endParaRPr lang="en-US" b="0" dirty="0"/>
                    </a:p>
                  </a:txBody>
                  <a:tcPr/>
                </a:tc>
                <a:tc>
                  <a:txBody>
                    <a:bodyPr/>
                    <a:lstStyle/>
                    <a:p>
                      <a:pPr algn="ctr"/>
                      <a:r>
                        <a:rPr lang="en-US" sz="1800" b="0" kern="1200" dirty="0" smtClean="0">
                          <a:solidFill>
                            <a:schemeClr val="dk1"/>
                          </a:solidFill>
                          <a:effectLst/>
                          <a:latin typeface="+mn-lt"/>
                          <a:ea typeface="+mn-ea"/>
                          <a:cs typeface="+mn-cs"/>
                        </a:rPr>
                        <a:t>CNN</a:t>
                      </a:r>
                      <a:endParaRPr lang="en-US" b="0" dirty="0"/>
                    </a:p>
                  </a:txBody>
                  <a:tcPr/>
                </a:tc>
                <a:tc>
                  <a:txBody>
                    <a:bodyPr/>
                    <a:lstStyle/>
                    <a:p>
                      <a:pPr algn="ctr"/>
                      <a:r>
                        <a:rPr lang="en-US" sz="1800" kern="1200" dirty="0" smtClean="0">
                          <a:solidFill>
                            <a:schemeClr val="dk1"/>
                          </a:solidFill>
                          <a:effectLst/>
                          <a:latin typeface="+mn-lt"/>
                          <a:ea typeface="+mn-ea"/>
                          <a:cs typeface="+mn-cs"/>
                        </a:rPr>
                        <a:t>75.7</a:t>
                      </a:r>
                      <a:endParaRPr lang="en-US" dirty="0"/>
                    </a:p>
                  </a:txBody>
                  <a:tcPr/>
                </a:tc>
              </a:tr>
              <a:tr h="348107">
                <a:tc>
                  <a:txBody>
                    <a:bodyPr/>
                    <a:lstStyle/>
                    <a:p>
                      <a:pPr algn="ctr"/>
                      <a:r>
                        <a:rPr lang="en-US" sz="1800" kern="1200" dirty="0" smtClean="0">
                          <a:solidFill>
                            <a:schemeClr val="dk1"/>
                          </a:solidFill>
                          <a:effectLst/>
                          <a:latin typeface="+mn-lt"/>
                          <a:ea typeface="+mn-ea"/>
                          <a:cs typeface="+mn-cs"/>
                        </a:rPr>
                        <a:t>Spectrogram</a:t>
                      </a:r>
                      <a:endParaRPr lang="en-US" b="0" dirty="0"/>
                    </a:p>
                  </a:txBody>
                  <a:tcPr/>
                </a:tc>
                <a:tc>
                  <a:txBody>
                    <a:bodyPr/>
                    <a:lstStyle/>
                    <a:p>
                      <a:pPr algn="ctr"/>
                      <a:r>
                        <a:rPr lang="en-US" sz="1800" b="0" kern="1200" dirty="0" smtClean="0">
                          <a:solidFill>
                            <a:schemeClr val="dk1"/>
                          </a:solidFill>
                          <a:effectLst/>
                          <a:latin typeface="+mn-lt"/>
                          <a:ea typeface="+mn-ea"/>
                          <a:cs typeface="+mn-cs"/>
                        </a:rPr>
                        <a:t>CNN</a:t>
                      </a:r>
                      <a:endParaRPr lang="en-US" b="0" dirty="0"/>
                    </a:p>
                  </a:txBody>
                  <a:tcPr/>
                </a:tc>
                <a:tc>
                  <a:txBody>
                    <a:bodyPr/>
                    <a:lstStyle/>
                    <a:p>
                      <a:pPr algn="ctr"/>
                      <a:r>
                        <a:rPr lang="en-US" sz="1800" kern="1200" dirty="0" smtClean="0">
                          <a:solidFill>
                            <a:schemeClr val="dk1"/>
                          </a:solidFill>
                          <a:effectLst/>
                          <a:latin typeface="+mn-lt"/>
                          <a:ea typeface="+mn-ea"/>
                          <a:cs typeface="+mn-cs"/>
                        </a:rPr>
                        <a:t>74.95</a:t>
                      </a:r>
                      <a:endParaRPr lang="en-US" dirty="0"/>
                    </a:p>
                  </a:txBody>
                  <a:tcPr/>
                </a:tc>
              </a:tr>
              <a:tr h="3481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effectLst/>
                          <a:latin typeface="+mn-lt"/>
                          <a:ea typeface="+mn-ea"/>
                          <a:cs typeface="+mn-cs"/>
                        </a:rPr>
                        <a:t>Log-Mel</a:t>
                      </a:r>
                      <a:endParaRPr lang="en-US" b="1" dirty="0" smtClean="0"/>
                    </a:p>
                  </a:txBody>
                  <a:tcPr/>
                </a:tc>
                <a:tc>
                  <a:txBody>
                    <a:bodyPr/>
                    <a:lstStyle/>
                    <a:p>
                      <a:pPr algn="ctr"/>
                      <a:r>
                        <a:rPr lang="en-US" sz="1800" b="1" kern="1200" dirty="0" smtClean="0">
                          <a:solidFill>
                            <a:schemeClr val="dk1"/>
                          </a:solidFill>
                          <a:effectLst/>
                          <a:latin typeface="+mn-lt"/>
                          <a:ea typeface="+mn-ea"/>
                          <a:cs typeface="+mn-cs"/>
                        </a:rPr>
                        <a:t>FACNN</a:t>
                      </a:r>
                      <a:endParaRPr lang="en-US" b="1" dirty="0"/>
                    </a:p>
                  </a:txBody>
                  <a:tcPr/>
                </a:tc>
                <a:tc>
                  <a:txBody>
                    <a:bodyPr/>
                    <a:lstStyle/>
                    <a:p>
                      <a:pPr algn="ctr"/>
                      <a:r>
                        <a:rPr lang="en-US" sz="1800" b="1" kern="1200" dirty="0" smtClean="0">
                          <a:solidFill>
                            <a:schemeClr val="dk1"/>
                          </a:solidFill>
                          <a:effectLst/>
                          <a:latin typeface="+mn-lt"/>
                          <a:ea typeface="+mn-ea"/>
                          <a:cs typeface="+mn-cs"/>
                        </a:rPr>
                        <a:t>81.97</a:t>
                      </a:r>
                      <a:endParaRPr lang="en-US" dirty="0"/>
                    </a:p>
                  </a:txBody>
                  <a:tcPr/>
                </a:tc>
              </a:tr>
            </a:tbl>
          </a:graphicData>
        </a:graphic>
      </p:graphicFrame>
    </p:spTree>
    <p:extLst>
      <p:ext uri="{BB962C8B-B14F-4D97-AF65-F5344CB8AC3E}">
        <p14:creationId xmlns:p14="http://schemas.microsoft.com/office/powerpoint/2010/main" val="21898672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These techniques will improve classification accuracy, capture important audio features, and perform better with less labelled data</a:t>
            </a:r>
            <a:r>
              <a:rPr lang="en-US" dirty="0" smtClean="0"/>
              <a:t>.</a:t>
            </a:r>
          </a:p>
          <a:p>
            <a:r>
              <a:rPr lang="en-US" dirty="0" smtClean="0"/>
              <a:t>High </a:t>
            </a:r>
            <a:r>
              <a:rPr lang="en-US" dirty="0"/>
              <a:t>classification accuracy was demonstrated using the TAU Urban Acoustic Scenes 2022 Mobile </a:t>
            </a:r>
            <a:r>
              <a:rPr lang="en-US" dirty="0" smtClean="0"/>
              <a:t>dataset and demonstrated </a:t>
            </a:r>
            <a:r>
              <a:rPr lang="en-US" dirty="0"/>
              <a:t>resilience </a:t>
            </a:r>
            <a:r>
              <a:rPr lang="en-US" dirty="0" smtClean="0"/>
              <a:t>in diverse environments.</a:t>
            </a:r>
          </a:p>
          <a:p>
            <a:endParaRPr lang="en-US" dirty="0" smtClean="0"/>
          </a:p>
          <a:p>
            <a:endParaRPr lang="en-US" dirty="0"/>
          </a:p>
        </p:txBody>
      </p:sp>
    </p:spTree>
    <p:extLst>
      <p:ext uri="{BB962C8B-B14F-4D97-AF65-F5344CB8AC3E}">
        <p14:creationId xmlns:p14="http://schemas.microsoft.com/office/powerpoint/2010/main" val="2426662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a:t>P</a:t>
            </a:r>
            <a:r>
              <a:rPr lang="en-US" dirty="0" smtClean="0"/>
              <a:t>ractical </a:t>
            </a:r>
            <a:r>
              <a:rPr lang="en-US" dirty="0"/>
              <a:t>implementation in real-world scenarios, such </a:t>
            </a:r>
            <a:r>
              <a:rPr lang="en-US" dirty="0" smtClean="0"/>
              <a:t>as audio </a:t>
            </a:r>
            <a:r>
              <a:rPr lang="en-US" dirty="0"/>
              <a:t>surveillance, </a:t>
            </a:r>
            <a:r>
              <a:rPr lang="en-US" dirty="0" smtClean="0"/>
              <a:t>emergency response </a:t>
            </a:r>
            <a:r>
              <a:rPr lang="en-US" dirty="0"/>
              <a:t>needs to be explored</a:t>
            </a:r>
            <a:r>
              <a:rPr lang="en-US" dirty="0" smtClean="0"/>
              <a:t>.</a:t>
            </a:r>
          </a:p>
          <a:p>
            <a:r>
              <a:rPr lang="en-US" dirty="0" smtClean="0"/>
              <a:t>Enhancing the </a:t>
            </a:r>
            <a:r>
              <a:rPr lang="en-US" dirty="0"/>
              <a:t>performance in complex acoustic environments</a:t>
            </a:r>
            <a:r>
              <a:rPr lang="en-US" dirty="0" smtClean="0"/>
              <a:t>.</a:t>
            </a:r>
          </a:p>
          <a:p>
            <a:r>
              <a:rPr lang="en-US" dirty="0"/>
              <a:t>Research to extend model performance across larger and more diverse datasets.</a:t>
            </a:r>
          </a:p>
        </p:txBody>
      </p:sp>
    </p:spTree>
    <p:extLst>
      <p:ext uri="{BB962C8B-B14F-4D97-AF65-F5344CB8AC3E}">
        <p14:creationId xmlns:p14="http://schemas.microsoft.com/office/powerpoint/2010/main" val="944107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Definition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Acoustic Scene Classification (ASC): </a:t>
            </a:r>
            <a:r>
              <a:rPr lang="en-US" dirty="0" smtClean="0"/>
              <a:t>a field of audio signal processing that involves the categorization of an audio recording into predefined acoustic scenes or environments. </a:t>
            </a:r>
          </a:p>
          <a:p>
            <a:r>
              <a:rPr lang="en-US" dirty="0" smtClean="0">
                <a:latin typeface="Times New Roman" panose="02020603050405020304" pitchFamily="18" charset="0"/>
                <a:cs typeface="Times New Roman" panose="02020603050405020304" pitchFamily="18" charset="0"/>
              </a:rPr>
              <a:t>The scenes comprise the categories such as </a:t>
            </a:r>
          </a:p>
          <a:p>
            <a:pPr lvl="2"/>
            <a:r>
              <a:rPr lang="en-US" sz="2400" dirty="0" smtClean="0">
                <a:latin typeface="Times New Roman" panose="02020603050405020304" pitchFamily="18" charset="0"/>
                <a:cs typeface="Times New Roman" panose="02020603050405020304" pitchFamily="18" charset="0"/>
              </a:rPr>
              <a:t>indoor (residence, restaurant/cafe)</a:t>
            </a:r>
          </a:p>
          <a:p>
            <a:pPr lvl="2"/>
            <a:r>
              <a:rPr lang="en-US" sz="2400" dirty="0" smtClean="0">
                <a:latin typeface="Times New Roman" panose="02020603050405020304" pitchFamily="18" charset="0"/>
                <a:cs typeface="Times New Roman" panose="02020603050405020304" pitchFamily="18" charset="0"/>
              </a:rPr>
              <a:t>outdoor (park, metro station)</a:t>
            </a:r>
          </a:p>
          <a:p>
            <a:pPr lvl="2"/>
            <a:r>
              <a:rPr lang="en-US" sz="2400" dirty="0" smtClean="0">
                <a:latin typeface="Times New Roman" panose="02020603050405020304" pitchFamily="18" charset="0"/>
                <a:cs typeface="Times New Roman" panose="02020603050405020304" pitchFamily="18" charset="0"/>
              </a:rPr>
              <a:t>transportation (metro, bus, tram)</a:t>
            </a:r>
          </a:p>
          <a:p>
            <a:r>
              <a:rPr lang="en-US" dirty="0" smtClean="0">
                <a:latin typeface="Times New Roman" panose="02020603050405020304" pitchFamily="18" charset="0"/>
                <a:cs typeface="Times New Roman" panose="02020603050405020304" pitchFamily="18" charset="0"/>
              </a:rPr>
              <a:t>Applications</a:t>
            </a:r>
            <a:r>
              <a:rPr lang="en-US" dirty="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Surveillance and Security</a:t>
            </a:r>
          </a:p>
          <a:p>
            <a:pPr lvl="2"/>
            <a:r>
              <a:rPr lang="en-US" dirty="0">
                <a:latin typeface="Times New Roman" panose="02020603050405020304" pitchFamily="18" charset="0"/>
                <a:cs typeface="Times New Roman" panose="02020603050405020304" pitchFamily="18" charset="0"/>
              </a:rPr>
              <a:t>Emergency Response</a:t>
            </a:r>
          </a:p>
          <a:p>
            <a:r>
              <a:rPr lang="en-US" sz="2400" dirty="0">
                <a:latin typeface="Times New Roman" panose="02020603050405020304" pitchFamily="18" charset="0"/>
                <a:cs typeface="Times New Roman" panose="02020603050405020304" pitchFamily="18" charset="0"/>
              </a:rPr>
              <a:t>To enhance the performance of  ASC model using the few shot learning to classify different overlapping classes of various acoustic scenes.</a:t>
            </a: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6901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fontScale="47500" lnSpcReduction="20000"/>
          </a:bodyPr>
          <a:lstStyle/>
          <a:p>
            <a:pPr marL="514350" lvl="0" indent="-514350">
              <a:buFont typeface="+mj-lt"/>
              <a:buAutoNum type="arabicPeriod"/>
            </a:pPr>
            <a:r>
              <a:rPr lang="en-US" dirty="0"/>
              <a:t>Mahmoud A. </a:t>
            </a:r>
            <a:r>
              <a:rPr lang="en-US" dirty="0" err="1"/>
              <a:t>Alamir</a:t>
            </a:r>
            <a:r>
              <a:rPr lang="en-US" dirty="0"/>
              <a:t>, “A novel acoustic scene classification model using the late fusion of convolutional neural networks and different ensemble classifiers”, Applied Acoustics 175 (2021)</a:t>
            </a:r>
          </a:p>
          <a:p>
            <a:pPr marL="514350" lvl="0" indent="-514350">
              <a:buFont typeface="+mj-lt"/>
              <a:buAutoNum type="arabicPeriod"/>
            </a:pPr>
            <a:r>
              <a:rPr lang="en-US" dirty="0"/>
              <a:t/>
            </a:r>
            <a:br>
              <a:rPr lang="en-US" dirty="0"/>
            </a:br>
            <a:r>
              <a:rPr lang="en-US" dirty="0"/>
              <a:t>Tao Zhang, Jinhua Liang, </a:t>
            </a:r>
            <a:r>
              <a:rPr lang="en-US" dirty="0" err="1"/>
              <a:t>Biyun</a:t>
            </a:r>
            <a:r>
              <a:rPr lang="en-US" dirty="0"/>
              <a:t> Ding, “Acoustic scene classification using deep CNN with fine-resolution feature</a:t>
            </a:r>
            <a:r>
              <a:rPr lang="en-US" dirty="0" smtClean="0"/>
              <a:t>”, Expert </a:t>
            </a:r>
            <a:r>
              <a:rPr lang="en-US" dirty="0"/>
              <a:t>Systems With Applications 143 (2020) 113067</a:t>
            </a:r>
          </a:p>
          <a:p>
            <a:pPr marL="514350" lvl="0" indent="-514350">
              <a:buFont typeface="+mj-lt"/>
              <a:buAutoNum type="arabicPeriod"/>
            </a:pPr>
            <a:r>
              <a:rPr lang="en-US" dirty="0"/>
              <a:t>Nisan </a:t>
            </a:r>
            <a:r>
              <a:rPr lang="en-US" dirty="0" err="1"/>
              <a:t>Aryal</a:t>
            </a:r>
            <a:r>
              <a:rPr lang="en-US" dirty="0"/>
              <a:t> a, Sang-</a:t>
            </a:r>
            <a:r>
              <a:rPr lang="en-US" dirty="0" err="1"/>
              <a:t>Woong</a:t>
            </a:r>
            <a:r>
              <a:rPr lang="en-US" dirty="0"/>
              <a:t> Lee, “Frequency-based CNN and attention module for acoustic scene classification”, Applied Acoustics 210 (2023) 109411</a:t>
            </a:r>
          </a:p>
          <a:p>
            <a:pPr marL="514350" lvl="0" indent="-514350">
              <a:buFont typeface="+mj-lt"/>
              <a:buAutoNum type="arabicPeriod"/>
            </a:pPr>
            <a:r>
              <a:rPr lang="en-US" dirty="0"/>
              <a:t>T. Zhang and J. Wu, “Constrained learned feature extraction for acoustic scene classification”, IEEE/ACM Transactions on Audio, Speech, and Language Processing, Vol. 27, No. 8, pp. 1216-1228, 2019.</a:t>
            </a:r>
          </a:p>
          <a:p>
            <a:pPr marL="514350" lvl="0" indent="-514350">
              <a:buFont typeface="+mj-lt"/>
              <a:buAutoNum type="arabicPeriod"/>
            </a:pPr>
            <a:r>
              <a:rPr lang="en-US" dirty="0" err="1"/>
              <a:t>Paseddula</a:t>
            </a:r>
            <a:r>
              <a:rPr lang="en-US" dirty="0"/>
              <a:t> C, </a:t>
            </a:r>
            <a:r>
              <a:rPr lang="en-US" dirty="0" err="1"/>
              <a:t>Gangashetty</a:t>
            </a:r>
            <a:r>
              <a:rPr lang="en-US" dirty="0"/>
              <a:t> SV. Late fusion framework for Acoustic Scene Classification using LPCC, SCMC, and log-Mel band energies with Deep Neural Networks. </a:t>
            </a:r>
            <a:r>
              <a:rPr lang="en-US" dirty="0" err="1"/>
              <a:t>Appl</a:t>
            </a:r>
            <a:r>
              <a:rPr lang="en-US" dirty="0"/>
              <a:t> </a:t>
            </a:r>
            <a:r>
              <a:rPr lang="en-US" dirty="0" err="1"/>
              <a:t>Acoust</a:t>
            </a:r>
            <a:r>
              <a:rPr lang="en-US" dirty="0"/>
              <a:t> 2021;172:107568. https://doi.org/10.1016/j.apacoust.2020.107568</a:t>
            </a:r>
          </a:p>
          <a:p>
            <a:pPr marL="514350" lvl="0" indent="-514350">
              <a:buFont typeface="+mj-lt"/>
              <a:buAutoNum type="arabicPeriod"/>
            </a:pPr>
            <a:r>
              <a:rPr lang="en-US" dirty="0" err="1"/>
              <a:t>Kosmider</a:t>
            </a:r>
            <a:r>
              <a:rPr lang="en-US" dirty="0"/>
              <a:t> M. Spectrum correction: Acoustic scene classification with mismatched recording devices. Proc. </a:t>
            </a:r>
            <a:r>
              <a:rPr lang="en-US" dirty="0" err="1"/>
              <a:t>Interspeech</a:t>
            </a:r>
            <a:r>
              <a:rPr lang="en-US" dirty="0"/>
              <a:t> 2020 2020:4641–5.</a:t>
            </a:r>
          </a:p>
          <a:p>
            <a:pPr marL="514350" lvl="0" indent="-514350">
              <a:buFont typeface="+mj-lt"/>
              <a:buAutoNum type="arabicPeriod"/>
            </a:pPr>
            <a:r>
              <a:rPr lang="en-US" dirty="0"/>
              <a:t>Mie </a:t>
            </a:r>
            <a:r>
              <a:rPr lang="en-US" dirty="0" err="1"/>
              <a:t>Mie</a:t>
            </a:r>
            <a:r>
              <a:rPr lang="en-US" dirty="0"/>
              <a:t> </a:t>
            </a:r>
            <a:r>
              <a:rPr lang="en-US" dirty="0" err="1"/>
              <a:t>Oo</a:t>
            </a:r>
            <a:r>
              <a:rPr lang="en-US" dirty="0"/>
              <a:t>, Nu War, “Acoustic Scene Classification using Attention based Deep Learning Model”, International Journal of Intelligent Engineering and Systems, Vol.15, No.6, 2022</a:t>
            </a:r>
          </a:p>
          <a:p>
            <a:pPr marL="514350" lvl="0" indent="-514350">
              <a:buFont typeface="+mj-lt"/>
              <a:buAutoNum type="arabicPeriod"/>
            </a:pPr>
            <a:r>
              <a:rPr lang="en-US" dirty="0"/>
              <a:t>Javier Naranjo-Alcazar, </a:t>
            </a:r>
            <a:r>
              <a:rPr lang="en-US" dirty="0" err="1"/>
              <a:t>Sergi</a:t>
            </a:r>
            <a:r>
              <a:rPr lang="en-US" dirty="0"/>
              <a:t> Perez-</a:t>
            </a:r>
            <a:r>
              <a:rPr lang="en-US" dirty="0" err="1"/>
              <a:t>Castanos</a:t>
            </a:r>
            <a:r>
              <a:rPr lang="en-US" dirty="0"/>
              <a:t>, Pedro Zuccarello, Ana M. Torres, Jose J. Lopez, </a:t>
            </a:r>
            <a:r>
              <a:rPr lang="en-US" dirty="0" err="1"/>
              <a:t>Francesc</a:t>
            </a:r>
            <a:r>
              <a:rPr lang="en-US" dirty="0"/>
              <a:t> J. </a:t>
            </a:r>
            <a:r>
              <a:rPr lang="en-US" dirty="0" err="1"/>
              <a:t>Ferri</a:t>
            </a:r>
            <a:r>
              <a:rPr lang="en-US" dirty="0"/>
              <a:t>, Maximo </a:t>
            </a:r>
            <a:r>
              <a:rPr lang="en-US" dirty="0" err="1"/>
              <a:t>Cobos</a:t>
            </a:r>
            <a:r>
              <a:rPr lang="en-US" dirty="0"/>
              <a:t>, “An Open-Set Recognition and Few-Shot Learning Dataset for Audio Event Classification in Domestic Environments”, Pattern Recognition Letters 164 (2022) 40–45</a:t>
            </a:r>
          </a:p>
          <a:p>
            <a:pPr marL="514350" lvl="0" indent="-514350">
              <a:buFont typeface="+mj-lt"/>
              <a:buAutoNum type="arabicPeriod"/>
            </a:pPr>
            <a:r>
              <a:rPr lang="en-US" dirty="0"/>
              <a:t>Wang, Y., </a:t>
            </a:r>
            <a:r>
              <a:rPr lang="en-US" dirty="0" err="1"/>
              <a:t>Salamon</a:t>
            </a:r>
            <a:r>
              <a:rPr lang="en-US" dirty="0"/>
              <a:t>, J., Bryan, N. J., &amp; Pablo Bello, J. (2020). Few-Shot Sound Event Detection. ICASSP 2020 - 2020 IEEE International Conference on Acoustics, Speech and Signal Processing (ICASSP). doi:10.1109/icassp40776.2020.9054708</a:t>
            </a:r>
          </a:p>
          <a:p>
            <a:pPr marL="514350" lvl="0" indent="-514350">
              <a:buFont typeface="+mj-lt"/>
              <a:buAutoNum type="arabicPeriod"/>
            </a:pPr>
            <a:r>
              <a:rPr lang="en-US" dirty="0" err="1"/>
              <a:t>Biyun</a:t>
            </a:r>
            <a:r>
              <a:rPr lang="en-US" dirty="0"/>
              <a:t> Ding, Tao Zhang, </a:t>
            </a:r>
            <a:r>
              <a:rPr lang="en-US" dirty="0" err="1"/>
              <a:t>Ganjun</a:t>
            </a:r>
            <a:r>
              <a:rPr lang="en-US" dirty="0"/>
              <a:t> Liu, </a:t>
            </a:r>
            <a:r>
              <a:rPr lang="en-US" dirty="0" err="1"/>
              <a:t>Lingguo</a:t>
            </a:r>
            <a:r>
              <a:rPr lang="en-US" dirty="0"/>
              <a:t> Kong, </a:t>
            </a:r>
            <a:r>
              <a:rPr lang="en-US" dirty="0" err="1"/>
              <a:t>Yanzhang</a:t>
            </a:r>
            <a:r>
              <a:rPr lang="en-US" dirty="0"/>
              <a:t> </a:t>
            </a:r>
            <a:r>
              <a:rPr lang="en-US" dirty="0" err="1"/>
              <a:t>Geng</a:t>
            </a:r>
            <a:r>
              <a:rPr lang="en-US" dirty="0"/>
              <a:t>, “Late fusion for acoustic scene classification using swarm intelligence”, Applied Acoustics 192 (2022) 108698</a:t>
            </a:r>
          </a:p>
          <a:p>
            <a:pPr marL="514350" indent="-514350">
              <a:buFont typeface="+mj-lt"/>
              <a:buAutoNum type="arabicPeriod"/>
            </a:pPr>
            <a:endParaRPr lang="en-US" dirty="0"/>
          </a:p>
        </p:txBody>
      </p:sp>
    </p:spTree>
    <p:extLst>
      <p:ext uri="{BB962C8B-B14F-4D97-AF65-F5344CB8AC3E}">
        <p14:creationId xmlns:p14="http://schemas.microsoft.com/office/powerpoint/2010/main" val="1539127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Paper</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Title: A novel acoustic scene classification model using the late fusion of convolutional neural networks and different ensemble classifiers [Applied Acoustics 175 (2021) 107829] </a:t>
            </a:r>
          </a:p>
          <a:p>
            <a:pPr marL="0" indent="0">
              <a:buNone/>
            </a:pPr>
            <a:r>
              <a:rPr lang="en-US" dirty="0">
                <a:latin typeface="Times New Roman" panose="02020603050405020304" pitchFamily="18" charset="0"/>
                <a:cs typeface="Times New Roman" panose="02020603050405020304" pitchFamily="18" charset="0"/>
              </a:rPr>
              <a:t>Authors: [Mahmoud A. </a:t>
            </a:r>
            <a:r>
              <a:rPr lang="en-US" dirty="0" err="1">
                <a:latin typeface="Times New Roman" panose="02020603050405020304" pitchFamily="18" charset="0"/>
                <a:cs typeface="Times New Roman" panose="02020603050405020304" pitchFamily="18" charset="0"/>
              </a:rPr>
              <a:t>Alamir</a:t>
            </a:r>
            <a:r>
              <a:rPr lang="en-US" dirty="0">
                <a:latin typeface="Times New Roman" panose="02020603050405020304" pitchFamily="18" charset="0"/>
                <a:cs typeface="Times New Roman" panose="02020603050405020304" pitchFamily="18" charset="0"/>
              </a:rPr>
              <a:t>]</a:t>
            </a:r>
          </a:p>
          <a:p>
            <a:r>
              <a:rPr lang="en-US" dirty="0"/>
              <a:t>To enhance ASC accuracy by introducing late fusion models that combine convolutional neural networks (CNNs) with ensemble classifiers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Augmentation:</a:t>
            </a:r>
          </a:p>
          <a:p>
            <a:pPr lvl="1"/>
            <a:r>
              <a:rPr lang="en-US" dirty="0">
                <a:latin typeface="Times New Roman" panose="02020603050405020304" pitchFamily="18" charset="0"/>
                <a:cs typeface="Times New Roman" panose="02020603050405020304" pitchFamily="18" charset="0"/>
              </a:rPr>
              <a:t>Splitting 10sec sample to 10 one sec samples.</a:t>
            </a:r>
          </a:p>
          <a:p>
            <a:pPr lvl="1"/>
            <a:r>
              <a:rPr lang="en-US" dirty="0">
                <a:latin typeface="Times New Roman" panose="02020603050405020304" pitchFamily="18" charset="0"/>
                <a:cs typeface="Times New Roman" panose="02020603050405020304" pitchFamily="18" charset="0"/>
              </a:rPr>
              <a:t>Mix-up</a:t>
            </a:r>
          </a:p>
          <a:p>
            <a:r>
              <a:rPr lang="en-US" dirty="0">
                <a:latin typeface="Times New Roman" panose="02020603050405020304" pitchFamily="18" charset="0"/>
                <a:cs typeface="Times New Roman" panose="02020603050405020304" pitchFamily="18" charset="0"/>
              </a:rPr>
              <a:t>Feature extraction:</a:t>
            </a:r>
          </a:p>
          <a:p>
            <a:pPr lvl="1"/>
            <a:r>
              <a:rPr lang="en-US" dirty="0">
                <a:latin typeface="Times New Roman" panose="02020603050405020304" pitchFamily="18" charset="0"/>
                <a:cs typeface="Times New Roman" panose="02020603050405020304" pitchFamily="18" charset="0"/>
              </a:rPr>
              <a:t>Mel-spectrograms</a:t>
            </a:r>
          </a:p>
          <a:p>
            <a:pPr lvl="1"/>
            <a:r>
              <a:rPr lang="en-US" dirty="0">
                <a:latin typeface="Times New Roman" panose="02020603050405020304" pitchFamily="18" charset="0"/>
                <a:cs typeface="Times New Roman" panose="02020603050405020304" pitchFamily="18" charset="0"/>
              </a:rPr>
              <a:t>wavelet scattering</a:t>
            </a:r>
          </a:p>
          <a:p>
            <a:r>
              <a:rPr lang="en-US" dirty="0">
                <a:latin typeface="Times New Roman" panose="02020603050405020304" pitchFamily="18" charset="0"/>
                <a:cs typeface="Times New Roman" panose="02020603050405020304" pitchFamily="18" charset="0"/>
              </a:rPr>
              <a:t>Classifier</a:t>
            </a:r>
          </a:p>
          <a:p>
            <a:pPr lvl="1"/>
            <a:r>
              <a:rPr lang="en-US" dirty="0">
                <a:latin typeface="Times New Roman" panose="02020603050405020304" pitchFamily="18" charset="0"/>
                <a:cs typeface="Times New Roman" panose="02020603050405020304" pitchFamily="18" charset="0"/>
              </a:rPr>
              <a:t>Late fusion model – CNN and ensemble classifier models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36953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00900"/>
            <a:ext cx="10515600" cy="978091"/>
          </a:xfrm>
        </p:spPr>
        <p:txBody>
          <a:bodyPr/>
          <a:lstStyle/>
          <a:p>
            <a:r>
              <a:rPr lang="en-US" dirty="0" smtClean="0"/>
              <a:t>Related works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54850823"/>
              </p:ext>
            </p:extLst>
          </p:nvPr>
        </p:nvGraphicFramePr>
        <p:xfrm>
          <a:off x="201167" y="902206"/>
          <a:ext cx="11777472" cy="5109796"/>
        </p:xfrm>
        <a:graphic>
          <a:graphicData uri="http://schemas.openxmlformats.org/drawingml/2006/table">
            <a:tbl>
              <a:tblPr firstRow="1" firstCol="1" lastRow="1" lastCol="1" bandRow="1" bandCol="1">
                <a:tableStyleId>{5940675A-B579-460E-94D1-54222C63F5DA}</a:tableStyleId>
              </a:tblPr>
              <a:tblGrid>
                <a:gridCol w="950203"/>
                <a:gridCol w="817913"/>
                <a:gridCol w="1827936"/>
                <a:gridCol w="1551847"/>
                <a:gridCol w="2176497"/>
                <a:gridCol w="2071813"/>
                <a:gridCol w="2381263"/>
              </a:tblGrid>
              <a:tr h="615698">
                <a:tc>
                  <a:txBody>
                    <a:bodyPr/>
                    <a:lstStyle/>
                    <a:p>
                      <a:pPr marL="66675" marR="0" algn="ctr">
                        <a:lnSpc>
                          <a:spcPts val="1115"/>
                        </a:lnSpc>
                        <a:spcBef>
                          <a:spcPts val="0"/>
                        </a:spcBef>
                        <a:spcAft>
                          <a:spcPts val="0"/>
                        </a:spcAft>
                      </a:pPr>
                      <a:endParaRPr lang="en-US" sz="1800" dirty="0" smtClean="0">
                        <a:effectLst/>
                      </a:endParaRPr>
                    </a:p>
                    <a:p>
                      <a:pPr marL="66675" marR="0" algn="ctr">
                        <a:lnSpc>
                          <a:spcPts val="1115"/>
                        </a:lnSpc>
                        <a:spcBef>
                          <a:spcPts val="0"/>
                        </a:spcBef>
                        <a:spcAft>
                          <a:spcPts val="0"/>
                        </a:spcAft>
                      </a:pPr>
                      <a:r>
                        <a:rPr lang="en-US" sz="1800" dirty="0" smtClean="0">
                          <a:effectLst/>
                        </a:rPr>
                        <a:t>Publish</a:t>
                      </a:r>
                      <a:endParaRPr lang="en-US" sz="1800" dirty="0">
                        <a:effectLst/>
                      </a:endParaRPr>
                    </a:p>
                    <a:p>
                      <a:pPr marL="66675" marR="0" algn="ctr">
                        <a:lnSpc>
                          <a:spcPts val="1075"/>
                        </a:lnSpc>
                        <a:spcBef>
                          <a:spcPts val="0"/>
                        </a:spcBef>
                        <a:spcAft>
                          <a:spcPts val="0"/>
                        </a:spcAft>
                      </a:pPr>
                      <a:endParaRPr lang="en-US" sz="1800" dirty="0" smtClean="0">
                        <a:effectLst/>
                      </a:endParaRPr>
                    </a:p>
                    <a:p>
                      <a:pPr marL="66675" marR="0" algn="ctr">
                        <a:lnSpc>
                          <a:spcPts val="1075"/>
                        </a:lnSpc>
                        <a:spcBef>
                          <a:spcPts val="0"/>
                        </a:spcBef>
                        <a:spcAft>
                          <a:spcPts val="0"/>
                        </a:spcAft>
                      </a:pPr>
                      <a:r>
                        <a:rPr lang="en-US" sz="1800" dirty="0" smtClean="0">
                          <a:effectLst/>
                        </a:rPr>
                        <a:t>Year</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0" algn="ctr">
                        <a:lnSpc>
                          <a:spcPts val="1115"/>
                        </a:lnSpc>
                        <a:spcBef>
                          <a:spcPts val="0"/>
                        </a:spcBef>
                        <a:spcAft>
                          <a:spcPts val="0"/>
                        </a:spcAft>
                      </a:pPr>
                      <a:endParaRPr lang="en-US" sz="1800" dirty="0" smtClean="0">
                        <a:effectLst/>
                      </a:endParaRPr>
                    </a:p>
                    <a:p>
                      <a:pPr marL="69850" marR="0" algn="ctr">
                        <a:lnSpc>
                          <a:spcPts val="1115"/>
                        </a:lnSpc>
                        <a:spcBef>
                          <a:spcPts val="0"/>
                        </a:spcBef>
                        <a:spcAft>
                          <a:spcPts val="0"/>
                        </a:spcAft>
                      </a:pPr>
                      <a:r>
                        <a:rPr lang="en-US" sz="1800" dirty="0" smtClean="0">
                          <a:effectLst/>
                        </a:rPr>
                        <a:t>Refer-</a:t>
                      </a:r>
                      <a:endParaRPr lang="en-US" sz="1800" dirty="0">
                        <a:effectLst/>
                      </a:endParaRPr>
                    </a:p>
                    <a:p>
                      <a:pPr marL="69850" marR="0" algn="ctr">
                        <a:lnSpc>
                          <a:spcPts val="1075"/>
                        </a:lnSpc>
                        <a:spcBef>
                          <a:spcPts val="0"/>
                        </a:spcBef>
                        <a:spcAft>
                          <a:spcPts val="0"/>
                        </a:spcAft>
                      </a:pPr>
                      <a:endParaRPr lang="en-US" sz="1800" dirty="0" smtClean="0">
                        <a:effectLst/>
                      </a:endParaRPr>
                    </a:p>
                    <a:p>
                      <a:pPr marL="69850" marR="0" algn="ctr">
                        <a:lnSpc>
                          <a:spcPts val="1075"/>
                        </a:lnSpc>
                        <a:spcBef>
                          <a:spcPts val="0"/>
                        </a:spcBef>
                        <a:spcAft>
                          <a:spcPts val="0"/>
                        </a:spcAft>
                      </a:pPr>
                      <a:r>
                        <a:rPr lang="en-US" sz="1800" dirty="0" err="1" smtClean="0">
                          <a:effectLst/>
                        </a:rPr>
                        <a:t>Ence</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lgn="ctr">
                        <a:lnSpc>
                          <a:spcPts val="1115"/>
                        </a:lnSpc>
                        <a:spcBef>
                          <a:spcPts val="0"/>
                        </a:spcBef>
                        <a:spcAft>
                          <a:spcPts val="0"/>
                        </a:spcAft>
                      </a:pPr>
                      <a:endParaRPr lang="en-US" sz="1800" dirty="0" smtClean="0">
                        <a:effectLst/>
                      </a:endParaRPr>
                    </a:p>
                    <a:p>
                      <a:pPr marL="69215" marR="0" algn="ctr">
                        <a:lnSpc>
                          <a:spcPts val="1115"/>
                        </a:lnSpc>
                        <a:spcBef>
                          <a:spcPts val="0"/>
                        </a:spcBef>
                        <a:spcAft>
                          <a:spcPts val="0"/>
                        </a:spcAft>
                      </a:pPr>
                      <a:r>
                        <a:rPr lang="en-US" sz="1800" dirty="0" smtClean="0">
                          <a:effectLst/>
                        </a:rPr>
                        <a:t>Features</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0" algn="ctr">
                        <a:lnSpc>
                          <a:spcPts val="1115"/>
                        </a:lnSpc>
                        <a:spcBef>
                          <a:spcPts val="0"/>
                        </a:spcBef>
                        <a:spcAft>
                          <a:spcPts val="0"/>
                        </a:spcAft>
                      </a:pPr>
                      <a:endParaRPr lang="en-US" sz="1800" dirty="0" smtClean="0">
                        <a:effectLst/>
                      </a:endParaRPr>
                    </a:p>
                    <a:p>
                      <a:pPr marL="66675" marR="0" algn="ctr">
                        <a:lnSpc>
                          <a:spcPts val="1115"/>
                        </a:lnSpc>
                        <a:spcBef>
                          <a:spcPts val="0"/>
                        </a:spcBef>
                        <a:spcAft>
                          <a:spcPts val="0"/>
                        </a:spcAft>
                      </a:pPr>
                      <a:r>
                        <a:rPr lang="en-US" sz="1800" dirty="0" smtClean="0">
                          <a:effectLst/>
                        </a:rPr>
                        <a:t>Classification</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055" marR="46355" algn="ctr">
                        <a:lnSpc>
                          <a:spcPts val="1115"/>
                        </a:lnSpc>
                        <a:spcBef>
                          <a:spcPts val="0"/>
                        </a:spcBef>
                        <a:spcAft>
                          <a:spcPts val="0"/>
                        </a:spcAft>
                      </a:pPr>
                      <a:endParaRPr lang="en-US" sz="1800" dirty="0" smtClean="0">
                        <a:effectLst/>
                      </a:endParaRPr>
                    </a:p>
                    <a:p>
                      <a:pPr marL="59055" marR="46355" algn="ctr">
                        <a:lnSpc>
                          <a:spcPts val="1115"/>
                        </a:lnSpc>
                        <a:spcBef>
                          <a:spcPts val="0"/>
                        </a:spcBef>
                        <a:spcAft>
                          <a:spcPts val="0"/>
                        </a:spcAft>
                      </a:pPr>
                      <a:r>
                        <a:rPr lang="en-US" sz="1800" dirty="0" smtClean="0">
                          <a:effectLst/>
                        </a:rPr>
                        <a:t>Merits</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34645" marR="0" algn="ctr">
                        <a:lnSpc>
                          <a:spcPts val="1115"/>
                        </a:lnSpc>
                        <a:spcBef>
                          <a:spcPts val="0"/>
                        </a:spcBef>
                        <a:spcAft>
                          <a:spcPts val="0"/>
                        </a:spcAft>
                      </a:pPr>
                      <a:endParaRPr lang="en-US" sz="1800" dirty="0" smtClean="0">
                        <a:effectLst/>
                      </a:endParaRPr>
                    </a:p>
                    <a:p>
                      <a:pPr marL="334645" marR="0" algn="ctr">
                        <a:lnSpc>
                          <a:spcPts val="1115"/>
                        </a:lnSpc>
                        <a:spcBef>
                          <a:spcPts val="0"/>
                        </a:spcBef>
                        <a:spcAft>
                          <a:spcPts val="0"/>
                        </a:spcAft>
                      </a:pPr>
                      <a:r>
                        <a:rPr lang="en-US" sz="1800" dirty="0" smtClean="0">
                          <a:effectLst/>
                        </a:rPr>
                        <a:t>Demerits</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01625" marR="0" algn="ctr">
                        <a:lnSpc>
                          <a:spcPts val="1115"/>
                        </a:lnSpc>
                        <a:spcBef>
                          <a:spcPts val="0"/>
                        </a:spcBef>
                        <a:spcAft>
                          <a:spcPts val="0"/>
                        </a:spcAft>
                      </a:pPr>
                      <a:endParaRPr lang="en-US" sz="1800" dirty="0" smtClean="0">
                        <a:effectLst/>
                      </a:endParaRPr>
                    </a:p>
                    <a:p>
                      <a:pPr marL="301625" marR="0" algn="ctr">
                        <a:lnSpc>
                          <a:spcPts val="1115"/>
                        </a:lnSpc>
                        <a:spcBef>
                          <a:spcPts val="0"/>
                        </a:spcBef>
                        <a:spcAft>
                          <a:spcPts val="0"/>
                        </a:spcAft>
                      </a:pPr>
                      <a:r>
                        <a:rPr lang="en-US" sz="1800" dirty="0" smtClean="0">
                          <a:effectLst/>
                        </a:rPr>
                        <a:t>Research </a:t>
                      </a:r>
                      <a:r>
                        <a:rPr lang="en-US" sz="1800" dirty="0">
                          <a:effectLst/>
                        </a:rPr>
                        <a:t>Gap</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294013">
                <a:tc>
                  <a:txBody>
                    <a:bodyPr/>
                    <a:lstStyle/>
                    <a:p>
                      <a:pPr marL="0" marR="95885" algn="ctr">
                        <a:lnSpc>
                          <a:spcPts val="1125"/>
                        </a:lnSpc>
                        <a:spcBef>
                          <a:spcPts val="0"/>
                        </a:spcBef>
                        <a:spcAft>
                          <a:spcPts val="0"/>
                        </a:spcAft>
                      </a:pPr>
                      <a:endParaRPr lang="en-US" sz="1800" dirty="0" smtClean="0">
                        <a:effectLst/>
                      </a:endParaRPr>
                    </a:p>
                    <a:p>
                      <a:pPr marL="0" marR="95885" algn="ctr">
                        <a:lnSpc>
                          <a:spcPts val="1125"/>
                        </a:lnSpc>
                        <a:spcBef>
                          <a:spcPts val="0"/>
                        </a:spcBef>
                        <a:spcAft>
                          <a:spcPts val="0"/>
                        </a:spcAft>
                      </a:pPr>
                      <a:endParaRPr lang="en-US" sz="1800" dirty="0" smtClean="0">
                        <a:effectLst/>
                      </a:endParaRPr>
                    </a:p>
                    <a:p>
                      <a:pPr marL="0" marR="95885" algn="ctr">
                        <a:lnSpc>
                          <a:spcPts val="1125"/>
                        </a:lnSpc>
                        <a:spcBef>
                          <a:spcPts val="0"/>
                        </a:spcBef>
                        <a:spcAft>
                          <a:spcPts val="0"/>
                        </a:spcAft>
                      </a:pPr>
                      <a:r>
                        <a:rPr lang="en-US" sz="1800" dirty="0" smtClean="0">
                          <a:effectLst/>
                        </a:rPr>
                        <a:t>2022</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126365" algn="ctr">
                        <a:lnSpc>
                          <a:spcPts val="1125"/>
                        </a:lnSpc>
                        <a:spcBef>
                          <a:spcPts val="0"/>
                        </a:spcBef>
                        <a:spcAft>
                          <a:spcPts val="0"/>
                        </a:spcAft>
                      </a:pPr>
                      <a:endParaRPr lang="en-US" sz="1800" dirty="0" smtClean="0">
                        <a:effectLst/>
                      </a:endParaRPr>
                    </a:p>
                    <a:p>
                      <a:pPr marL="0" marR="126365" algn="ctr">
                        <a:lnSpc>
                          <a:spcPts val="1125"/>
                        </a:lnSpc>
                        <a:spcBef>
                          <a:spcPts val="0"/>
                        </a:spcBef>
                        <a:spcAft>
                          <a:spcPts val="0"/>
                        </a:spcAft>
                      </a:pPr>
                      <a:endParaRPr lang="en-US" sz="1800" dirty="0" smtClean="0">
                        <a:effectLst/>
                      </a:endParaRPr>
                    </a:p>
                    <a:p>
                      <a:pPr marL="0" marR="126365" algn="ctr">
                        <a:lnSpc>
                          <a:spcPts val="1125"/>
                        </a:lnSpc>
                        <a:spcBef>
                          <a:spcPts val="0"/>
                        </a:spcBef>
                        <a:spcAft>
                          <a:spcPts val="0"/>
                        </a:spcAft>
                      </a:pPr>
                      <a:r>
                        <a:rPr lang="en-US" sz="1800" dirty="0" smtClean="0">
                          <a:effectLst/>
                        </a:rPr>
                        <a:t>[1</a:t>
                      </a:r>
                      <a:r>
                        <a:rPr lang="en-US" sz="1800" dirty="0">
                          <a:effectLst/>
                        </a:rPr>
                        <a:t>]</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lgn="ctr">
                        <a:lnSpc>
                          <a:spcPts val="1125"/>
                        </a:lnSpc>
                        <a:spcBef>
                          <a:spcPts val="0"/>
                        </a:spcBef>
                        <a:spcAft>
                          <a:spcPts val="0"/>
                        </a:spcAft>
                      </a:pPr>
                      <a:endParaRPr lang="en-US" sz="1800" dirty="0" smtClean="0">
                        <a:effectLst/>
                      </a:endParaRPr>
                    </a:p>
                    <a:p>
                      <a:pPr marL="69215" marR="0" algn="ctr">
                        <a:lnSpc>
                          <a:spcPts val="1125"/>
                        </a:lnSpc>
                        <a:spcBef>
                          <a:spcPts val="0"/>
                        </a:spcBef>
                        <a:spcAft>
                          <a:spcPts val="0"/>
                        </a:spcAft>
                      </a:pPr>
                      <a:r>
                        <a:rPr lang="en-US" sz="1800" dirty="0" smtClean="0">
                          <a:effectLst/>
                        </a:rPr>
                        <a:t>DA</a:t>
                      </a:r>
                      <a:r>
                        <a:rPr lang="en-US" sz="1800" dirty="0">
                          <a:effectLst/>
                        </a:rPr>
                        <a:t>:</a:t>
                      </a:r>
                      <a:r>
                        <a:rPr lang="en-US" sz="1800" spc="10" dirty="0">
                          <a:effectLst/>
                        </a:rPr>
                        <a:t> </a:t>
                      </a:r>
                      <a:r>
                        <a:rPr lang="en-US" sz="1800" dirty="0" err="1">
                          <a:effectLst/>
                        </a:rPr>
                        <a:t>Mixup</a:t>
                      </a:r>
                      <a:endParaRPr lang="en-US" sz="1800" dirty="0">
                        <a:effectLst/>
                      </a:endParaRPr>
                    </a:p>
                    <a:p>
                      <a:pPr marL="69215" marR="0" algn="ctr">
                        <a:spcBef>
                          <a:spcPts val="0"/>
                        </a:spcBef>
                        <a:spcAft>
                          <a:spcPts val="0"/>
                        </a:spcAft>
                        <a:tabLst>
                          <a:tab pos="697230" algn="l"/>
                        </a:tabLst>
                      </a:pPr>
                      <a:r>
                        <a:rPr lang="en-US" sz="1800" dirty="0">
                          <a:effectLst/>
                        </a:rPr>
                        <a:t>FE:	Mel-</a:t>
                      </a:r>
                    </a:p>
                    <a:p>
                      <a:pPr marL="69215" marR="211455" algn="ctr">
                        <a:lnSpc>
                          <a:spcPct val="97000"/>
                        </a:lnSpc>
                        <a:spcBef>
                          <a:spcPts val="20"/>
                        </a:spcBef>
                        <a:spcAft>
                          <a:spcPts val="0"/>
                        </a:spcAft>
                      </a:pPr>
                      <a:r>
                        <a:rPr lang="en-US" sz="1800" dirty="0">
                          <a:effectLst/>
                        </a:rPr>
                        <a:t>spectrograms,</a:t>
                      </a:r>
                      <a:r>
                        <a:rPr lang="en-US" sz="1800" spc="-235" dirty="0">
                          <a:effectLst/>
                        </a:rPr>
                        <a:t> </a:t>
                      </a:r>
                      <a:r>
                        <a:rPr lang="en-US" sz="1800" dirty="0">
                          <a:effectLst/>
                        </a:rPr>
                        <a:t>wavelet</a:t>
                      </a:r>
                    </a:p>
                    <a:p>
                      <a:pPr marL="69215" marR="0" algn="ctr">
                        <a:lnSpc>
                          <a:spcPts val="1075"/>
                        </a:lnSpc>
                        <a:spcBef>
                          <a:spcPts val="10"/>
                        </a:spcBef>
                        <a:spcAft>
                          <a:spcPts val="0"/>
                        </a:spcAft>
                      </a:pPr>
                      <a:r>
                        <a:rPr lang="en-US" sz="1800" dirty="0" smtClean="0">
                          <a:effectLst/>
                        </a:rPr>
                        <a:t>Scattering</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0" algn="ctr">
                        <a:lnSpc>
                          <a:spcPts val="1125"/>
                        </a:lnSpc>
                        <a:spcBef>
                          <a:spcPts val="0"/>
                        </a:spcBef>
                        <a:spcAft>
                          <a:spcPts val="0"/>
                        </a:spcAft>
                      </a:pPr>
                      <a:endParaRPr lang="en-US" sz="1800" dirty="0" smtClean="0">
                        <a:effectLst/>
                      </a:endParaRPr>
                    </a:p>
                    <a:p>
                      <a:pPr marL="66675" marR="0" algn="ctr">
                        <a:lnSpc>
                          <a:spcPts val="1125"/>
                        </a:lnSpc>
                        <a:spcBef>
                          <a:spcPts val="0"/>
                        </a:spcBef>
                        <a:spcAft>
                          <a:spcPts val="0"/>
                        </a:spcAft>
                      </a:pPr>
                      <a:r>
                        <a:rPr lang="en-US" sz="1800" dirty="0" smtClean="0">
                          <a:effectLst/>
                        </a:rPr>
                        <a:t>CNN</a:t>
                      </a:r>
                      <a:r>
                        <a:rPr lang="en-US" sz="1800" dirty="0">
                          <a:effectLst/>
                        </a:rPr>
                        <a:t>,</a:t>
                      </a:r>
                    </a:p>
                    <a:p>
                      <a:pPr marL="66675" marR="234315" algn="ctr">
                        <a:spcBef>
                          <a:spcPts val="0"/>
                        </a:spcBef>
                        <a:spcAft>
                          <a:spcPts val="0"/>
                        </a:spcAft>
                      </a:pPr>
                      <a:r>
                        <a:rPr lang="en-US" sz="1800" dirty="0">
                          <a:effectLst/>
                        </a:rPr>
                        <a:t>Ensemble</a:t>
                      </a:r>
                      <a:r>
                        <a:rPr lang="en-US" sz="1800" spc="5" dirty="0">
                          <a:effectLst/>
                        </a:rPr>
                        <a:t> </a:t>
                      </a:r>
                      <a:r>
                        <a:rPr lang="en-US" sz="1800" dirty="0">
                          <a:effectLst/>
                        </a:rPr>
                        <a:t>Classifiers</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055" marR="104140" algn="ctr">
                        <a:lnSpc>
                          <a:spcPts val="1125"/>
                        </a:lnSpc>
                        <a:spcBef>
                          <a:spcPts val="0"/>
                        </a:spcBef>
                        <a:spcAft>
                          <a:spcPts val="0"/>
                        </a:spcAft>
                      </a:pPr>
                      <a:endParaRPr lang="en-US" sz="1800" dirty="0" smtClean="0">
                        <a:effectLst/>
                      </a:endParaRPr>
                    </a:p>
                    <a:p>
                      <a:pPr marL="59055" marR="104140" algn="ctr">
                        <a:lnSpc>
                          <a:spcPts val="1125"/>
                        </a:lnSpc>
                        <a:spcBef>
                          <a:spcPts val="0"/>
                        </a:spcBef>
                        <a:spcAft>
                          <a:spcPts val="0"/>
                        </a:spcAft>
                      </a:pPr>
                      <a:r>
                        <a:rPr lang="en-US" sz="1800" dirty="0" smtClean="0">
                          <a:effectLst/>
                        </a:rPr>
                        <a:t>Improved</a:t>
                      </a:r>
                      <a:r>
                        <a:rPr lang="en-US" sz="1800" spc="-45" dirty="0" smtClean="0">
                          <a:effectLst/>
                        </a:rPr>
                        <a:t> </a:t>
                      </a:r>
                      <a:r>
                        <a:rPr lang="en-US" sz="1800" dirty="0">
                          <a:effectLst/>
                        </a:rPr>
                        <a:t>Accuracy</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60960" algn="ctr">
                        <a:spcBef>
                          <a:spcPts val="0"/>
                        </a:spcBef>
                        <a:spcAft>
                          <a:spcPts val="0"/>
                        </a:spcAft>
                      </a:pPr>
                      <a:endParaRPr lang="en-US" sz="1800" dirty="0" smtClean="0">
                        <a:effectLst/>
                      </a:endParaRPr>
                    </a:p>
                    <a:p>
                      <a:pPr marL="66675" marR="60960" algn="ctr">
                        <a:spcBef>
                          <a:spcPts val="0"/>
                        </a:spcBef>
                        <a:spcAft>
                          <a:spcPts val="0"/>
                        </a:spcAft>
                      </a:pPr>
                      <a:r>
                        <a:rPr lang="en-US" sz="1800" dirty="0" smtClean="0">
                          <a:effectLst/>
                        </a:rPr>
                        <a:t>High</a:t>
                      </a:r>
                      <a:r>
                        <a:rPr lang="en-US" sz="1800" spc="5" dirty="0" smtClean="0">
                          <a:effectLst/>
                        </a:rPr>
                        <a:t> </a:t>
                      </a:r>
                      <a:r>
                        <a:rPr lang="en-US" sz="1800" dirty="0">
                          <a:effectLst/>
                        </a:rPr>
                        <a:t>complexity,</a:t>
                      </a:r>
                      <a:r>
                        <a:rPr lang="en-US" sz="1800" spc="-235" dirty="0">
                          <a:effectLst/>
                        </a:rPr>
                        <a:t> </a:t>
                      </a:r>
                      <a:r>
                        <a:rPr lang="en-US" sz="1800" dirty="0">
                          <a:effectLst/>
                        </a:rPr>
                        <a:t>High</a:t>
                      </a:r>
                      <a:r>
                        <a:rPr lang="en-US" sz="1800" spc="5" dirty="0">
                          <a:effectLst/>
                        </a:rPr>
                        <a:t> </a:t>
                      </a:r>
                      <a:r>
                        <a:rPr lang="en-US" sz="1800" dirty="0">
                          <a:effectLst/>
                        </a:rPr>
                        <a:t>resource</a:t>
                      </a:r>
                      <a:r>
                        <a:rPr lang="en-US" sz="1800" spc="5" dirty="0">
                          <a:effectLst/>
                        </a:rPr>
                        <a:t> </a:t>
                      </a:r>
                      <a:r>
                        <a:rPr lang="en-US" sz="1800" dirty="0">
                          <a:effectLst/>
                        </a:rPr>
                        <a:t>requirement</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63500" algn="ctr">
                        <a:spcBef>
                          <a:spcPts val="0"/>
                        </a:spcBef>
                        <a:spcAft>
                          <a:spcPts val="0"/>
                        </a:spcAft>
                      </a:pPr>
                      <a:endParaRPr lang="en-US" sz="1800" dirty="0" smtClean="0">
                        <a:effectLst/>
                      </a:endParaRPr>
                    </a:p>
                    <a:p>
                      <a:pPr marL="66675" marR="63500" algn="ctr">
                        <a:spcBef>
                          <a:spcPts val="0"/>
                        </a:spcBef>
                        <a:spcAft>
                          <a:spcPts val="0"/>
                        </a:spcAft>
                      </a:pPr>
                      <a:r>
                        <a:rPr lang="en-US" sz="1800" dirty="0" smtClean="0">
                          <a:effectLst/>
                        </a:rPr>
                        <a:t>Exploration</a:t>
                      </a:r>
                      <a:r>
                        <a:rPr lang="en-US" sz="1800" spc="150" dirty="0" smtClean="0">
                          <a:effectLst/>
                        </a:rPr>
                        <a:t> </a:t>
                      </a:r>
                      <a:r>
                        <a:rPr lang="en-US" sz="1800" dirty="0">
                          <a:effectLst/>
                        </a:rPr>
                        <a:t>of</a:t>
                      </a:r>
                      <a:r>
                        <a:rPr lang="en-US" sz="1800" spc="135" dirty="0">
                          <a:effectLst/>
                        </a:rPr>
                        <a:t> </a:t>
                      </a:r>
                      <a:r>
                        <a:rPr lang="en-US" sz="1800" dirty="0">
                          <a:effectLst/>
                        </a:rPr>
                        <a:t>Hybrid</a:t>
                      </a:r>
                      <a:r>
                        <a:rPr lang="en-US" sz="1800" spc="-235" dirty="0">
                          <a:effectLst/>
                        </a:rPr>
                        <a:t> </a:t>
                      </a:r>
                      <a:r>
                        <a:rPr lang="en-US" sz="1800" dirty="0">
                          <a:effectLst/>
                        </a:rPr>
                        <a:t>Models</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691936">
                <a:tc>
                  <a:txBody>
                    <a:bodyPr/>
                    <a:lstStyle/>
                    <a:p>
                      <a:pPr marL="0" marR="95885" algn="ctr">
                        <a:lnSpc>
                          <a:spcPts val="1125"/>
                        </a:lnSpc>
                        <a:spcBef>
                          <a:spcPts val="0"/>
                        </a:spcBef>
                        <a:spcAft>
                          <a:spcPts val="0"/>
                        </a:spcAft>
                      </a:pPr>
                      <a:endParaRPr lang="en-US" sz="1800" dirty="0" smtClean="0">
                        <a:effectLst/>
                      </a:endParaRPr>
                    </a:p>
                    <a:p>
                      <a:pPr marL="0" marR="95885" algn="ctr">
                        <a:lnSpc>
                          <a:spcPts val="1125"/>
                        </a:lnSpc>
                        <a:spcBef>
                          <a:spcPts val="0"/>
                        </a:spcBef>
                        <a:spcAft>
                          <a:spcPts val="0"/>
                        </a:spcAft>
                      </a:pPr>
                      <a:endParaRPr lang="en-US" sz="1800" dirty="0" smtClean="0">
                        <a:effectLst/>
                      </a:endParaRPr>
                    </a:p>
                    <a:p>
                      <a:pPr marL="0" marR="95885" algn="ctr">
                        <a:lnSpc>
                          <a:spcPts val="1125"/>
                        </a:lnSpc>
                        <a:spcBef>
                          <a:spcPts val="0"/>
                        </a:spcBef>
                        <a:spcAft>
                          <a:spcPts val="0"/>
                        </a:spcAft>
                      </a:pPr>
                      <a:r>
                        <a:rPr lang="en-US" sz="1800" dirty="0" smtClean="0">
                          <a:effectLst/>
                        </a:rPr>
                        <a:t>2023</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95885" algn="ctr">
                        <a:lnSpc>
                          <a:spcPts val="1125"/>
                        </a:lnSpc>
                        <a:spcBef>
                          <a:spcPts val="0"/>
                        </a:spcBef>
                        <a:spcAft>
                          <a:spcPts val="0"/>
                        </a:spcAft>
                      </a:pPr>
                      <a:endParaRPr lang="en-US" sz="1800" dirty="0" smtClean="0">
                        <a:effectLst/>
                      </a:endParaRPr>
                    </a:p>
                    <a:p>
                      <a:pPr marL="0" marR="95885" algn="ctr">
                        <a:lnSpc>
                          <a:spcPts val="1125"/>
                        </a:lnSpc>
                        <a:spcBef>
                          <a:spcPts val="0"/>
                        </a:spcBef>
                        <a:spcAft>
                          <a:spcPts val="0"/>
                        </a:spcAft>
                      </a:pPr>
                      <a:endParaRPr lang="en-US" sz="1800" dirty="0" smtClean="0">
                        <a:effectLst/>
                      </a:endParaRPr>
                    </a:p>
                    <a:p>
                      <a:pPr marL="0" marR="95885" algn="ctr">
                        <a:lnSpc>
                          <a:spcPts val="1125"/>
                        </a:lnSpc>
                        <a:spcBef>
                          <a:spcPts val="0"/>
                        </a:spcBef>
                        <a:spcAft>
                          <a:spcPts val="0"/>
                        </a:spcAft>
                      </a:pPr>
                      <a:r>
                        <a:rPr lang="en-US" sz="1800" dirty="0" smtClean="0">
                          <a:effectLst/>
                        </a:rPr>
                        <a:t>[</a:t>
                      </a:r>
                      <a:r>
                        <a:rPr lang="en-US" sz="1800" dirty="0">
                          <a:effectLst/>
                        </a:rPr>
                        <a:t>3]</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lgn="ctr">
                        <a:lnSpc>
                          <a:spcPts val="1125"/>
                        </a:lnSpc>
                        <a:spcBef>
                          <a:spcPts val="0"/>
                        </a:spcBef>
                        <a:spcAft>
                          <a:spcPts val="0"/>
                        </a:spcAft>
                      </a:pPr>
                      <a:endParaRPr lang="en-US" sz="1800" dirty="0" smtClean="0">
                        <a:effectLst/>
                      </a:endParaRPr>
                    </a:p>
                    <a:p>
                      <a:pPr marL="69215" marR="0" algn="ctr">
                        <a:lnSpc>
                          <a:spcPts val="1125"/>
                        </a:lnSpc>
                        <a:spcBef>
                          <a:spcPts val="0"/>
                        </a:spcBef>
                        <a:spcAft>
                          <a:spcPts val="0"/>
                        </a:spcAft>
                      </a:pPr>
                      <a:r>
                        <a:rPr lang="en-US" sz="1800" dirty="0" smtClean="0">
                          <a:effectLst/>
                        </a:rPr>
                        <a:t>DA</a:t>
                      </a:r>
                      <a:r>
                        <a:rPr lang="en-US" sz="1800" dirty="0">
                          <a:effectLst/>
                        </a:rPr>
                        <a:t>:</a:t>
                      </a:r>
                      <a:r>
                        <a:rPr lang="en-US" sz="1800" spc="10" dirty="0">
                          <a:effectLst/>
                        </a:rPr>
                        <a:t> </a:t>
                      </a:r>
                      <a:r>
                        <a:rPr lang="en-US" sz="1800" dirty="0">
                          <a:effectLst/>
                        </a:rPr>
                        <a:t>Mix-up</a:t>
                      </a:r>
                    </a:p>
                    <a:p>
                      <a:pPr marL="69215" marR="0" algn="ctr">
                        <a:lnSpc>
                          <a:spcPts val="1150"/>
                        </a:lnSpc>
                        <a:spcBef>
                          <a:spcPts val="0"/>
                        </a:spcBef>
                        <a:spcAft>
                          <a:spcPts val="0"/>
                        </a:spcAft>
                      </a:pPr>
                      <a:endParaRPr lang="en-US" sz="1800" dirty="0" smtClean="0">
                        <a:effectLst/>
                      </a:endParaRPr>
                    </a:p>
                    <a:p>
                      <a:pPr marL="69215" marR="0" algn="ctr">
                        <a:lnSpc>
                          <a:spcPts val="1150"/>
                        </a:lnSpc>
                        <a:spcBef>
                          <a:spcPts val="0"/>
                        </a:spcBef>
                        <a:spcAft>
                          <a:spcPts val="0"/>
                        </a:spcAft>
                      </a:pPr>
                      <a:r>
                        <a:rPr lang="en-US" sz="1800" dirty="0" smtClean="0">
                          <a:effectLst/>
                        </a:rPr>
                        <a:t>FE</a:t>
                      </a:r>
                      <a:r>
                        <a:rPr lang="en-US" sz="1800" dirty="0">
                          <a:effectLst/>
                        </a:rPr>
                        <a:t>:</a:t>
                      </a:r>
                      <a:r>
                        <a:rPr lang="en-US" sz="1800" spc="145" dirty="0">
                          <a:effectLst/>
                        </a:rPr>
                        <a:t> </a:t>
                      </a:r>
                      <a:r>
                        <a:rPr lang="en-US" sz="1800" dirty="0">
                          <a:effectLst/>
                        </a:rPr>
                        <a:t>Log-</a:t>
                      </a:r>
                      <a:r>
                        <a:rPr lang="en-US" sz="1800" spc="140" dirty="0">
                          <a:effectLst/>
                        </a:rPr>
                        <a:t> </a:t>
                      </a:r>
                      <a:r>
                        <a:rPr lang="en-US" sz="1800" dirty="0">
                          <a:effectLst/>
                        </a:rPr>
                        <a:t>Mel</a:t>
                      </a:r>
                      <a:r>
                        <a:rPr lang="en-US" sz="1800" spc="-235" dirty="0">
                          <a:effectLst/>
                        </a:rPr>
                        <a:t> </a:t>
                      </a:r>
                      <a:endParaRPr lang="en-US" sz="1800" spc="-235" dirty="0" smtClean="0">
                        <a:effectLst/>
                      </a:endParaRPr>
                    </a:p>
                    <a:p>
                      <a:pPr marL="69215" marR="0" algn="ctr">
                        <a:lnSpc>
                          <a:spcPts val="1150"/>
                        </a:lnSpc>
                        <a:spcBef>
                          <a:spcPts val="0"/>
                        </a:spcBef>
                        <a:spcAft>
                          <a:spcPts val="0"/>
                        </a:spcAft>
                      </a:pPr>
                      <a:endParaRPr lang="en-US" sz="1800" spc="-235" dirty="0" smtClean="0">
                        <a:effectLst/>
                      </a:endParaRPr>
                    </a:p>
                    <a:p>
                      <a:pPr marL="69215" marR="0" algn="ctr">
                        <a:lnSpc>
                          <a:spcPts val="1150"/>
                        </a:lnSpc>
                        <a:spcBef>
                          <a:spcPts val="0"/>
                        </a:spcBef>
                        <a:spcAft>
                          <a:spcPts val="0"/>
                        </a:spcAft>
                      </a:pPr>
                      <a:r>
                        <a:rPr lang="en-US" sz="1800" dirty="0" smtClean="0">
                          <a:effectLst/>
                        </a:rPr>
                        <a:t>spectrograms</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0" algn="ctr">
                        <a:lnSpc>
                          <a:spcPts val="1125"/>
                        </a:lnSpc>
                        <a:spcBef>
                          <a:spcPts val="0"/>
                        </a:spcBef>
                        <a:spcAft>
                          <a:spcPts val="0"/>
                        </a:spcAft>
                      </a:pPr>
                      <a:endParaRPr lang="en-US" sz="1800" dirty="0" smtClean="0">
                        <a:effectLst/>
                      </a:endParaRPr>
                    </a:p>
                    <a:p>
                      <a:pPr marL="66675" marR="0" algn="ctr">
                        <a:lnSpc>
                          <a:spcPts val="1125"/>
                        </a:lnSpc>
                        <a:spcBef>
                          <a:spcPts val="0"/>
                        </a:spcBef>
                        <a:spcAft>
                          <a:spcPts val="0"/>
                        </a:spcAft>
                      </a:pPr>
                      <a:endParaRPr lang="en-US" sz="1800" dirty="0" smtClean="0">
                        <a:effectLst/>
                      </a:endParaRPr>
                    </a:p>
                    <a:p>
                      <a:pPr marL="66675" marR="0" algn="ctr">
                        <a:lnSpc>
                          <a:spcPts val="1125"/>
                        </a:lnSpc>
                        <a:spcBef>
                          <a:spcPts val="0"/>
                        </a:spcBef>
                        <a:spcAft>
                          <a:spcPts val="0"/>
                        </a:spcAft>
                      </a:pPr>
                      <a:r>
                        <a:rPr lang="en-US" sz="1800" dirty="0" smtClean="0">
                          <a:effectLst/>
                        </a:rPr>
                        <a:t>FACNN</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60325" algn="ctr">
                        <a:spcBef>
                          <a:spcPts val="0"/>
                        </a:spcBef>
                        <a:spcAft>
                          <a:spcPts val="0"/>
                        </a:spcAft>
                        <a:tabLst>
                          <a:tab pos="624205" algn="l"/>
                        </a:tabLst>
                      </a:pPr>
                      <a:r>
                        <a:rPr lang="en-US" sz="1800" dirty="0">
                          <a:effectLst/>
                        </a:rPr>
                        <a:t>Device	</a:t>
                      </a:r>
                      <a:r>
                        <a:rPr lang="en-US" sz="1800" spc="-5" dirty="0">
                          <a:effectLst/>
                        </a:rPr>
                        <a:t>Mismatch</a:t>
                      </a:r>
                      <a:r>
                        <a:rPr lang="en-US" sz="1800" spc="-235" dirty="0">
                          <a:effectLst/>
                        </a:rPr>
                        <a:t> </a:t>
                      </a:r>
                      <a:r>
                        <a:rPr lang="en-US" sz="1800" dirty="0">
                          <a:effectLst/>
                        </a:rPr>
                        <a:t>Mitigation</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344805" algn="ctr">
                        <a:spcBef>
                          <a:spcPts val="0"/>
                        </a:spcBef>
                        <a:spcAft>
                          <a:spcPts val="0"/>
                        </a:spcAft>
                      </a:pPr>
                      <a:r>
                        <a:rPr lang="en-US" sz="1800" dirty="0" smtClean="0">
                          <a:effectLst/>
                        </a:rPr>
                        <a:t>Noisy</a:t>
                      </a:r>
                      <a:r>
                        <a:rPr lang="en-US" sz="1800" spc="5" baseline="0" dirty="0" smtClean="0">
                          <a:effectLst/>
                        </a:rPr>
                        <a:t> </a:t>
                      </a:r>
                      <a:r>
                        <a:rPr lang="en-US" sz="1800" dirty="0" smtClean="0">
                          <a:effectLst/>
                        </a:rPr>
                        <a:t>Environments</a:t>
                      </a:r>
                      <a:endParaRPr lang="en-US" sz="1800" dirty="0">
                        <a:effectLst/>
                      </a:endParaRPr>
                    </a:p>
                    <a:p>
                      <a:pPr marL="66675" marR="344805" algn="ctr">
                        <a:spcBef>
                          <a:spcPts val="0"/>
                        </a:spcBef>
                        <a:spcAft>
                          <a:spcPts val="0"/>
                        </a:spcAft>
                      </a:pPr>
                      <a:r>
                        <a:rPr lang="en-US" sz="1800" dirty="0" smtClean="0">
                          <a:effectLst/>
                        </a:rPr>
                        <a:t>Consideration</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58420" algn="ctr">
                        <a:spcBef>
                          <a:spcPts val="0"/>
                        </a:spcBef>
                        <a:spcAft>
                          <a:spcPts val="0"/>
                        </a:spcAft>
                        <a:tabLst>
                          <a:tab pos="1090295" algn="l"/>
                        </a:tabLst>
                      </a:pPr>
                      <a:r>
                        <a:rPr lang="en-US" sz="1800" dirty="0">
                          <a:effectLst/>
                        </a:rPr>
                        <a:t>Determine	</a:t>
                      </a:r>
                      <a:r>
                        <a:rPr lang="en-US" sz="1800" spc="-5" dirty="0">
                          <a:effectLst/>
                        </a:rPr>
                        <a:t>the</a:t>
                      </a:r>
                      <a:r>
                        <a:rPr lang="en-US" sz="1800" spc="-235" dirty="0">
                          <a:effectLst/>
                        </a:rPr>
                        <a:t> </a:t>
                      </a:r>
                      <a:r>
                        <a:rPr lang="en-US" sz="1800" dirty="0">
                          <a:effectLst/>
                        </a:rPr>
                        <a:t>optimum</a:t>
                      </a:r>
                      <a:r>
                        <a:rPr lang="en-US" sz="1800" spc="-5" dirty="0">
                          <a:effectLst/>
                        </a:rPr>
                        <a:t> </a:t>
                      </a:r>
                      <a:r>
                        <a:rPr lang="en-US" sz="1800" dirty="0">
                          <a:effectLst/>
                        </a:rPr>
                        <a:t>timeframe</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020356">
                <a:tc>
                  <a:txBody>
                    <a:bodyPr/>
                    <a:lstStyle/>
                    <a:p>
                      <a:pPr marL="0" marR="95885" algn="ctr">
                        <a:lnSpc>
                          <a:spcPts val="1125"/>
                        </a:lnSpc>
                        <a:spcBef>
                          <a:spcPts val="0"/>
                        </a:spcBef>
                        <a:spcAft>
                          <a:spcPts val="0"/>
                        </a:spcAft>
                      </a:pPr>
                      <a:endParaRPr lang="en-US" sz="1800" dirty="0" smtClean="0">
                        <a:effectLst/>
                      </a:endParaRPr>
                    </a:p>
                    <a:p>
                      <a:pPr marL="0" marR="95885" algn="ctr">
                        <a:lnSpc>
                          <a:spcPts val="1125"/>
                        </a:lnSpc>
                        <a:spcBef>
                          <a:spcPts val="0"/>
                        </a:spcBef>
                        <a:spcAft>
                          <a:spcPts val="0"/>
                        </a:spcAft>
                      </a:pPr>
                      <a:endParaRPr lang="en-US" sz="1800" dirty="0" smtClean="0">
                        <a:effectLst/>
                      </a:endParaRPr>
                    </a:p>
                    <a:p>
                      <a:pPr marL="0" marR="95885" algn="ctr">
                        <a:lnSpc>
                          <a:spcPts val="1125"/>
                        </a:lnSpc>
                        <a:spcBef>
                          <a:spcPts val="0"/>
                        </a:spcBef>
                        <a:spcAft>
                          <a:spcPts val="0"/>
                        </a:spcAft>
                      </a:pPr>
                      <a:r>
                        <a:rPr lang="en-US" sz="1800" dirty="0" smtClean="0">
                          <a:effectLst/>
                        </a:rPr>
                        <a:t>2022</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126365" algn="ctr">
                        <a:lnSpc>
                          <a:spcPts val="1125"/>
                        </a:lnSpc>
                        <a:spcBef>
                          <a:spcPts val="0"/>
                        </a:spcBef>
                        <a:spcAft>
                          <a:spcPts val="0"/>
                        </a:spcAft>
                      </a:pPr>
                      <a:endParaRPr lang="en-US" sz="1800" dirty="0" smtClean="0">
                        <a:effectLst/>
                      </a:endParaRPr>
                    </a:p>
                    <a:p>
                      <a:pPr marL="0" marR="126365" algn="ctr">
                        <a:lnSpc>
                          <a:spcPts val="1125"/>
                        </a:lnSpc>
                        <a:spcBef>
                          <a:spcPts val="0"/>
                        </a:spcBef>
                        <a:spcAft>
                          <a:spcPts val="0"/>
                        </a:spcAft>
                      </a:pPr>
                      <a:endParaRPr lang="en-US" sz="1800" dirty="0" smtClean="0">
                        <a:effectLst/>
                      </a:endParaRPr>
                    </a:p>
                    <a:p>
                      <a:pPr marL="0" marR="126365" algn="ctr">
                        <a:lnSpc>
                          <a:spcPts val="1125"/>
                        </a:lnSpc>
                        <a:spcBef>
                          <a:spcPts val="0"/>
                        </a:spcBef>
                        <a:spcAft>
                          <a:spcPts val="0"/>
                        </a:spcAft>
                      </a:pPr>
                      <a:r>
                        <a:rPr lang="en-US" sz="1800" dirty="0" smtClean="0">
                          <a:effectLst/>
                        </a:rPr>
                        <a:t>[</a:t>
                      </a:r>
                      <a:r>
                        <a:rPr lang="en-US" sz="1800" dirty="0">
                          <a:effectLst/>
                        </a:rPr>
                        <a:t>8]</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0" algn="ctr">
                        <a:lnSpc>
                          <a:spcPts val="1125"/>
                        </a:lnSpc>
                        <a:spcBef>
                          <a:spcPts val="0"/>
                        </a:spcBef>
                        <a:spcAft>
                          <a:spcPts val="0"/>
                        </a:spcAft>
                      </a:pPr>
                      <a:endParaRPr lang="en-US" sz="1800" dirty="0" smtClean="0">
                        <a:effectLst/>
                      </a:endParaRPr>
                    </a:p>
                    <a:p>
                      <a:pPr marL="69215" marR="0" algn="ctr">
                        <a:lnSpc>
                          <a:spcPts val="1125"/>
                        </a:lnSpc>
                        <a:spcBef>
                          <a:spcPts val="0"/>
                        </a:spcBef>
                        <a:spcAft>
                          <a:spcPts val="0"/>
                        </a:spcAft>
                      </a:pPr>
                      <a:r>
                        <a:rPr lang="en-US" sz="1800" dirty="0" smtClean="0">
                          <a:effectLst/>
                        </a:rPr>
                        <a:t>DA</a:t>
                      </a:r>
                      <a:r>
                        <a:rPr lang="en-US" sz="1800" dirty="0">
                          <a:effectLst/>
                        </a:rPr>
                        <a:t>:</a:t>
                      </a:r>
                      <a:r>
                        <a:rPr lang="en-US" sz="1800" spc="15" dirty="0">
                          <a:effectLst/>
                        </a:rPr>
                        <a:t> </a:t>
                      </a:r>
                      <a:r>
                        <a:rPr lang="en-US" sz="1800" dirty="0">
                          <a:effectLst/>
                        </a:rPr>
                        <a:t>-</a:t>
                      </a:r>
                    </a:p>
                    <a:p>
                      <a:pPr marL="69215" marR="0" algn="ctr">
                        <a:lnSpc>
                          <a:spcPct val="97000"/>
                        </a:lnSpc>
                        <a:spcBef>
                          <a:spcPts val="20"/>
                        </a:spcBef>
                        <a:spcAft>
                          <a:spcPts val="0"/>
                        </a:spcAft>
                      </a:pPr>
                      <a:r>
                        <a:rPr lang="en-US" sz="1800" dirty="0">
                          <a:effectLst/>
                        </a:rPr>
                        <a:t>FE:</a:t>
                      </a:r>
                      <a:r>
                        <a:rPr lang="en-US" sz="1800" spc="145" dirty="0">
                          <a:effectLst/>
                        </a:rPr>
                        <a:t> </a:t>
                      </a:r>
                      <a:r>
                        <a:rPr lang="en-US" sz="1800" dirty="0">
                          <a:effectLst/>
                        </a:rPr>
                        <a:t>Log-</a:t>
                      </a:r>
                      <a:r>
                        <a:rPr lang="en-US" sz="1800" spc="140" dirty="0">
                          <a:effectLst/>
                        </a:rPr>
                        <a:t> </a:t>
                      </a:r>
                      <a:r>
                        <a:rPr lang="en-US" sz="1800" dirty="0">
                          <a:effectLst/>
                        </a:rPr>
                        <a:t>Mel</a:t>
                      </a:r>
                      <a:r>
                        <a:rPr lang="en-US" sz="1800" spc="-235" dirty="0">
                          <a:effectLst/>
                        </a:rPr>
                        <a:t> </a:t>
                      </a:r>
                      <a:r>
                        <a:rPr lang="en-US" sz="1800" dirty="0">
                          <a:effectLst/>
                        </a:rPr>
                        <a:t>spectrograms</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288925" algn="ctr">
                        <a:lnSpc>
                          <a:spcPct val="98000"/>
                        </a:lnSpc>
                        <a:spcBef>
                          <a:spcPts val="0"/>
                        </a:spcBef>
                        <a:spcAft>
                          <a:spcPts val="0"/>
                        </a:spcAft>
                      </a:pPr>
                      <a:r>
                        <a:rPr lang="en-US" sz="1800">
                          <a:effectLst/>
                        </a:rPr>
                        <a:t>Transfer</a:t>
                      </a:r>
                      <a:r>
                        <a:rPr lang="en-US" sz="1800" spc="5">
                          <a:effectLst/>
                        </a:rPr>
                        <a:t> </a:t>
                      </a:r>
                      <a:r>
                        <a:rPr lang="en-US" sz="1800" spc="-5">
                          <a:effectLst/>
                        </a:rPr>
                        <a:t>Few-Shot</a:t>
                      </a:r>
                      <a:r>
                        <a:rPr lang="en-US" sz="1800" spc="-235">
                          <a:effectLst/>
                        </a:rPr>
                        <a:t> </a:t>
                      </a:r>
                      <a:r>
                        <a:rPr lang="en-US" sz="1800">
                          <a:effectLst/>
                        </a:rPr>
                        <a:t>Learning</a:t>
                      </a:r>
                      <a:endParaRPr lang="en-US"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60325" algn="ctr">
                        <a:lnSpc>
                          <a:spcPct val="98000"/>
                        </a:lnSpc>
                        <a:spcBef>
                          <a:spcPts val="0"/>
                        </a:spcBef>
                        <a:spcAft>
                          <a:spcPts val="0"/>
                        </a:spcAft>
                      </a:pPr>
                      <a:r>
                        <a:rPr lang="en-US" sz="1800" dirty="0">
                          <a:effectLst/>
                        </a:rPr>
                        <a:t>Real-World</a:t>
                      </a:r>
                      <a:r>
                        <a:rPr lang="en-US" sz="1800" spc="5" dirty="0">
                          <a:effectLst/>
                        </a:rPr>
                        <a:t> </a:t>
                      </a:r>
                      <a:r>
                        <a:rPr lang="en-US" sz="1800" dirty="0">
                          <a:effectLst/>
                        </a:rPr>
                        <a:t>Relevance,</a:t>
                      </a:r>
                      <a:r>
                        <a:rPr lang="en-US" sz="1800" spc="5" dirty="0">
                          <a:effectLst/>
                        </a:rPr>
                        <a:t> </a:t>
                      </a:r>
                      <a:r>
                        <a:rPr lang="en-US" sz="1800" dirty="0">
                          <a:effectLst/>
                        </a:rPr>
                        <a:t>Baseline</a:t>
                      </a:r>
                      <a:r>
                        <a:rPr lang="en-US" sz="1800" spc="-235" dirty="0">
                          <a:effectLst/>
                        </a:rPr>
                        <a:t> </a:t>
                      </a:r>
                      <a:r>
                        <a:rPr lang="en-US" sz="1800" dirty="0">
                          <a:effectLst/>
                        </a:rPr>
                        <a:t>System</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64770" algn="ctr">
                        <a:lnSpc>
                          <a:spcPct val="98000"/>
                        </a:lnSpc>
                        <a:spcBef>
                          <a:spcPts val="0"/>
                        </a:spcBef>
                        <a:spcAft>
                          <a:spcPts val="0"/>
                        </a:spcAft>
                      </a:pPr>
                      <a:r>
                        <a:rPr lang="en-US" sz="1800" dirty="0">
                          <a:effectLst/>
                        </a:rPr>
                        <a:t>Generalizability</a:t>
                      </a:r>
                      <a:r>
                        <a:rPr lang="en-US" sz="1800" spc="140" dirty="0">
                          <a:effectLst/>
                        </a:rPr>
                        <a:t> </a:t>
                      </a:r>
                      <a:r>
                        <a:rPr lang="en-US" sz="1800" dirty="0">
                          <a:effectLst/>
                        </a:rPr>
                        <a:t>to</a:t>
                      </a:r>
                      <a:r>
                        <a:rPr lang="en-US" sz="1800" spc="-235" dirty="0">
                          <a:effectLst/>
                        </a:rPr>
                        <a:t> </a:t>
                      </a:r>
                      <a:r>
                        <a:rPr lang="en-US" sz="1800" dirty="0">
                          <a:effectLst/>
                        </a:rPr>
                        <a:t>Challenging</a:t>
                      </a:r>
                      <a:r>
                        <a:rPr lang="en-US" sz="1800" spc="5" dirty="0">
                          <a:effectLst/>
                        </a:rPr>
                        <a:t> </a:t>
                      </a:r>
                      <a:r>
                        <a:rPr lang="en-US" sz="1800" dirty="0">
                          <a:effectLst/>
                        </a:rPr>
                        <a:t>Acoustic</a:t>
                      </a:r>
                    </a:p>
                    <a:p>
                      <a:pPr marL="66675" marR="0" algn="ctr">
                        <a:lnSpc>
                          <a:spcPts val="1075"/>
                        </a:lnSpc>
                        <a:spcBef>
                          <a:spcPts val="0"/>
                        </a:spcBef>
                        <a:spcAft>
                          <a:spcPts val="0"/>
                        </a:spcAft>
                      </a:pPr>
                      <a:r>
                        <a:rPr lang="en-US" sz="1800" dirty="0">
                          <a:effectLst/>
                        </a:rPr>
                        <a:t>Conditions</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58420" algn="ctr">
                        <a:lnSpc>
                          <a:spcPct val="98000"/>
                        </a:lnSpc>
                        <a:spcBef>
                          <a:spcPts val="0"/>
                        </a:spcBef>
                        <a:spcAft>
                          <a:spcPts val="0"/>
                        </a:spcAft>
                        <a:tabLst>
                          <a:tab pos="983615" algn="l"/>
                        </a:tabLst>
                      </a:pPr>
                      <a:r>
                        <a:rPr lang="en-US" sz="1800" dirty="0">
                          <a:effectLst/>
                        </a:rPr>
                        <a:t>Adding	more</a:t>
                      </a:r>
                      <a:r>
                        <a:rPr lang="en-US" sz="1800" spc="-240" dirty="0">
                          <a:effectLst/>
                        </a:rPr>
                        <a:t> </a:t>
                      </a:r>
                      <a:r>
                        <a:rPr lang="en-US" sz="1800" dirty="0">
                          <a:effectLst/>
                        </a:rPr>
                        <a:t>challenging</a:t>
                      </a:r>
                      <a:r>
                        <a:rPr lang="en-US" sz="1800" spc="5" dirty="0">
                          <a:effectLst/>
                        </a:rPr>
                        <a:t> </a:t>
                      </a:r>
                      <a:r>
                        <a:rPr lang="en-US" sz="1800" dirty="0">
                          <a:effectLst/>
                        </a:rPr>
                        <a:t>acoustic</a:t>
                      </a:r>
                      <a:r>
                        <a:rPr lang="en-US" sz="1800" spc="-235" dirty="0">
                          <a:effectLst/>
                        </a:rPr>
                        <a:t> </a:t>
                      </a:r>
                      <a:r>
                        <a:rPr lang="en-US" sz="1800" dirty="0">
                          <a:effectLst/>
                        </a:rPr>
                        <a:t>conditions</a:t>
                      </a:r>
                      <a:r>
                        <a:rPr lang="en-US" sz="1800" spc="25" dirty="0">
                          <a:effectLst/>
                        </a:rPr>
                        <a:t> </a:t>
                      </a:r>
                      <a:r>
                        <a:rPr lang="en-US" sz="1800" dirty="0">
                          <a:effectLst/>
                        </a:rPr>
                        <a:t>in</a:t>
                      </a:r>
                      <a:r>
                        <a:rPr lang="en-US" sz="1800" spc="30" dirty="0">
                          <a:effectLst/>
                        </a:rPr>
                        <a:t> </a:t>
                      </a:r>
                      <a:r>
                        <a:rPr lang="en-US" sz="1800" dirty="0">
                          <a:effectLst/>
                        </a:rPr>
                        <a:t>the</a:t>
                      </a:r>
                    </a:p>
                    <a:p>
                      <a:pPr marL="66675" marR="0" algn="ctr">
                        <a:lnSpc>
                          <a:spcPts val="1075"/>
                        </a:lnSpc>
                        <a:spcBef>
                          <a:spcPts val="0"/>
                        </a:spcBef>
                        <a:spcAft>
                          <a:spcPts val="0"/>
                        </a:spcAft>
                      </a:pPr>
                      <a:r>
                        <a:rPr lang="en-US" sz="1800" dirty="0">
                          <a:effectLst/>
                        </a:rPr>
                        <a:t>dataset</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269964">
                <a:tc>
                  <a:txBody>
                    <a:bodyPr/>
                    <a:lstStyle/>
                    <a:p>
                      <a:pPr marL="0" marR="95885" algn="ctr">
                        <a:lnSpc>
                          <a:spcPts val="1125"/>
                        </a:lnSpc>
                        <a:spcBef>
                          <a:spcPts val="0"/>
                        </a:spcBef>
                        <a:spcAft>
                          <a:spcPts val="0"/>
                        </a:spcAft>
                      </a:pPr>
                      <a:endParaRPr lang="en-US" sz="1800" dirty="0" smtClean="0">
                        <a:effectLst/>
                      </a:endParaRPr>
                    </a:p>
                    <a:p>
                      <a:pPr marL="0" marR="95885" algn="ctr">
                        <a:lnSpc>
                          <a:spcPts val="1125"/>
                        </a:lnSpc>
                        <a:spcBef>
                          <a:spcPts val="0"/>
                        </a:spcBef>
                        <a:spcAft>
                          <a:spcPts val="0"/>
                        </a:spcAft>
                      </a:pPr>
                      <a:endParaRPr lang="en-US" sz="1800" dirty="0" smtClean="0">
                        <a:effectLst/>
                      </a:endParaRPr>
                    </a:p>
                    <a:p>
                      <a:pPr marL="0" marR="95885" algn="ctr">
                        <a:lnSpc>
                          <a:spcPts val="1125"/>
                        </a:lnSpc>
                        <a:spcBef>
                          <a:spcPts val="0"/>
                        </a:spcBef>
                        <a:spcAft>
                          <a:spcPts val="0"/>
                        </a:spcAft>
                      </a:pPr>
                      <a:r>
                        <a:rPr lang="en-US" sz="1800" dirty="0" smtClean="0">
                          <a:effectLst/>
                        </a:rPr>
                        <a:t>2020</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6525" marR="0" algn="ctr">
                        <a:lnSpc>
                          <a:spcPts val="1125"/>
                        </a:lnSpc>
                        <a:spcBef>
                          <a:spcPts val="0"/>
                        </a:spcBef>
                        <a:spcAft>
                          <a:spcPts val="0"/>
                        </a:spcAft>
                      </a:pPr>
                      <a:endParaRPr lang="en-US" sz="1800" dirty="0" smtClean="0">
                        <a:effectLst/>
                      </a:endParaRPr>
                    </a:p>
                    <a:p>
                      <a:pPr marL="136525" marR="0" algn="ctr">
                        <a:lnSpc>
                          <a:spcPts val="1125"/>
                        </a:lnSpc>
                        <a:spcBef>
                          <a:spcPts val="0"/>
                        </a:spcBef>
                        <a:spcAft>
                          <a:spcPts val="0"/>
                        </a:spcAft>
                      </a:pPr>
                      <a:endParaRPr lang="en-US" sz="1800" dirty="0" smtClean="0">
                        <a:effectLst/>
                      </a:endParaRPr>
                    </a:p>
                    <a:p>
                      <a:pPr marL="136525" marR="0" algn="ctr">
                        <a:lnSpc>
                          <a:spcPts val="1125"/>
                        </a:lnSpc>
                        <a:spcBef>
                          <a:spcPts val="0"/>
                        </a:spcBef>
                        <a:spcAft>
                          <a:spcPts val="0"/>
                        </a:spcAft>
                      </a:pPr>
                      <a:r>
                        <a:rPr lang="en-US" sz="1800" dirty="0" smtClean="0">
                          <a:effectLst/>
                        </a:rPr>
                        <a:t>[</a:t>
                      </a:r>
                      <a:r>
                        <a:rPr lang="en-US" sz="1800" dirty="0">
                          <a:effectLst/>
                        </a:rPr>
                        <a:t>9]</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58420" algn="ctr">
                        <a:spcBef>
                          <a:spcPts val="0"/>
                        </a:spcBef>
                        <a:spcAft>
                          <a:spcPts val="0"/>
                        </a:spcAft>
                      </a:pPr>
                      <a:r>
                        <a:rPr lang="en-US" sz="1800">
                          <a:effectLst/>
                        </a:rPr>
                        <a:t>DA:</a:t>
                      </a:r>
                      <a:r>
                        <a:rPr lang="en-US" sz="1800" spc="75">
                          <a:effectLst/>
                        </a:rPr>
                        <a:t> </a:t>
                      </a:r>
                      <a:r>
                        <a:rPr lang="en-US" sz="1800">
                          <a:effectLst/>
                        </a:rPr>
                        <a:t>-</a:t>
                      </a:r>
                      <a:r>
                        <a:rPr lang="en-US" sz="1800" spc="50">
                          <a:effectLst/>
                        </a:rPr>
                        <a:t> </a:t>
                      </a:r>
                      <a:r>
                        <a:rPr lang="en-US" sz="1800">
                          <a:effectLst/>
                        </a:rPr>
                        <a:t>Inference-</a:t>
                      </a:r>
                      <a:r>
                        <a:rPr lang="en-US" sz="1800" spc="-235">
                          <a:effectLst/>
                        </a:rPr>
                        <a:t> </a:t>
                      </a:r>
                      <a:r>
                        <a:rPr lang="en-US" sz="1800">
                          <a:effectLst/>
                        </a:rPr>
                        <a:t>time</a:t>
                      </a:r>
                    </a:p>
                    <a:p>
                      <a:pPr marL="69215" marR="0" algn="ctr">
                        <a:spcBef>
                          <a:spcPts val="0"/>
                        </a:spcBef>
                        <a:spcAft>
                          <a:spcPts val="0"/>
                        </a:spcAft>
                      </a:pPr>
                      <a:r>
                        <a:rPr lang="en-US" sz="1800">
                          <a:effectLst/>
                        </a:rPr>
                        <a:t>FE:</a:t>
                      </a:r>
                      <a:r>
                        <a:rPr lang="en-US" sz="1800" spc="145">
                          <a:effectLst/>
                        </a:rPr>
                        <a:t> </a:t>
                      </a:r>
                      <a:r>
                        <a:rPr lang="en-US" sz="1800">
                          <a:effectLst/>
                        </a:rPr>
                        <a:t>Log-</a:t>
                      </a:r>
                      <a:r>
                        <a:rPr lang="en-US" sz="1800" spc="140">
                          <a:effectLst/>
                        </a:rPr>
                        <a:t> </a:t>
                      </a:r>
                      <a:r>
                        <a:rPr lang="en-US" sz="1800">
                          <a:effectLst/>
                        </a:rPr>
                        <a:t>Mel</a:t>
                      </a:r>
                      <a:r>
                        <a:rPr lang="en-US" sz="1800" spc="-235">
                          <a:effectLst/>
                        </a:rPr>
                        <a:t> </a:t>
                      </a:r>
                      <a:r>
                        <a:rPr lang="en-US" sz="1800">
                          <a:effectLst/>
                        </a:rPr>
                        <a:t>spectrograms</a:t>
                      </a:r>
                      <a:endParaRPr lang="en-US"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59055" algn="ctr">
                        <a:spcBef>
                          <a:spcPts val="0"/>
                        </a:spcBef>
                        <a:spcAft>
                          <a:spcPts val="0"/>
                        </a:spcAft>
                      </a:pPr>
                      <a:r>
                        <a:rPr lang="en-US" sz="1800">
                          <a:effectLst/>
                        </a:rPr>
                        <a:t>CNN, Metric-</a:t>
                      </a:r>
                      <a:r>
                        <a:rPr lang="en-US" sz="1800" spc="-235">
                          <a:effectLst/>
                        </a:rPr>
                        <a:t> </a:t>
                      </a:r>
                      <a:r>
                        <a:rPr lang="en-US" sz="1800">
                          <a:effectLst/>
                        </a:rPr>
                        <a:t>based</a:t>
                      </a:r>
                      <a:r>
                        <a:rPr lang="en-US" sz="1800" spc="5">
                          <a:effectLst/>
                        </a:rPr>
                        <a:t> </a:t>
                      </a:r>
                      <a:r>
                        <a:rPr lang="en-US" sz="1800">
                          <a:effectLst/>
                        </a:rPr>
                        <a:t>few-</a:t>
                      </a:r>
                      <a:r>
                        <a:rPr lang="en-US" sz="1800" spc="-235">
                          <a:effectLst/>
                        </a:rPr>
                        <a:t> </a:t>
                      </a:r>
                      <a:r>
                        <a:rPr lang="en-US" sz="1800">
                          <a:effectLst/>
                        </a:rPr>
                        <a:t>shot</a:t>
                      </a:r>
                      <a:r>
                        <a:rPr lang="en-US" sz="1800" spc="-10">
                          <a:effectLst/>
                        </a:rPr>
                        <a:t> </a:t>
                      </a:r>
                      <a:r>
                        <a:rPr lang="en-US" sz="1800">
                          <a:effectLst/>
                        </a:rPr>
                        <a:t>learning</a:t>
                      </a:r>
                      <a:endParaRPr lang="en-US"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57785" algn="ctr">
                        <a:spcBef>
                          <a:spcPts val="0"/>
                        </a:spcBef>
                        <a:spcAft>
                          <a:spcPts val="0"/>
                        </a:spcAft>
                        <a:tabLst>
                          <a:tab pos="838200" algn="l"/>
                          <a:tab pos="1029335" algn="l"/>
                        </a:tabLst>
                      </a:pPr>
                      <a:r>
                        <a:rPr lang="en-US" sz="1800" dirty="0" smtClean="0">
                          <a:effectLst/>
                        </a:rPr>
                        <a:t>Automation</a:t>
                      </a:r>
                      <a:r>
                        <a:rPr lang="en-US" sz="1800" baseline="0" dirty="0">
                          <a:effectLst/>
                        </a:rPr>
                        <a:t> </a:t>
                      </a:r>
                      <a:r>
                        <a:rPr lang="en-US" sz="1800" spc="-10" dirty="0" smtClean="0">
                          <a:effectLst/>
                        </a:rPr>
                        <a:t>of</a:t>
                      </a:r>
                      <a:r>
                        <a:rPr lang="en-US" sz="1800" spc="-240" dirty="0" smtClean="0">
                          <a:effectLst/>
                        </a:rPr>
                        <a:t>  </a:t>
                      </a:r>
                      <a:r>
                        <a:rPr lang="en-US" sz="1800" dirty="0" smtClean="0">
                          <a:effectLst/>
                        </a:rPr>
                        <a:t>Sound</a:t>
                      </a:r>
                      <a:r>
                        <a:rPr lang="en-US" sz="1800" baseline="0" dirty="0">
                          <a:effectLst/>
                        </a:rPr>
                        <a:t> </a:t>
                      </a:r>
                      <a:r>
                        <a:rPr lang="en-US" sz="1800" spc="-5" dirty="0" smtClean="0">
                          <a:effectLst/>
                        </a:rPr>
                        <a:t>Event</a:t>
                      </a:r>
                      <a:r>
                        <a:rPr lang="en-US" sz="1800" spc="-240" dirty="0" smtClean="0">
                          <a:effectLst/>
                        </a:rPr>
                        <a:t> </a:t>
                      </a:r>
                      <a:r>
                        <a:rPr lang="en-US" sz="1800" dirty="0">
                          <a:effectLst/>
                        </a:rPr>
                        <a:t>Detection, Enhanced</a:t>
                      </a:r>
                      <a:r>
                        <a:rPr lang="en-US" sz="1800" spc="-235" dirty="0">
                          <a:effectLst/>
                        </a:rPr>
                        <a:t> </a:t>
                      </a:r>
                      <a:r>
                        <a:rPr lang="en-US" sz="1800" dirty="0">
                          <a:effectLst/>
                        </a:rPr>
                        <a:t>Detection</a:t>
                      </a:r>
                      <a:r>
                        <a:rPr lang="en-US" sz="1800" spc="-30" dirty="0">
                          <a:effectLst/>
                        </a:rPr>
                        <a:t> </a:t>
                      </a:r>
                      <a:r>
                        <a:rPr lang="en-US" sz="1800" dirty="0">
                          <a:effectLst/>
                        </a:rPr>
                        <a:t>Accuracy</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61595" algn="ctr">
                        <a:spcBef>
                          <a:spcPts val="0"/>
                        </a:spcBef>
                        <a:spcAft>
                          <a:spcPts val="0"/>
                        </a:spcAft>
                        <a:tabLst>
                          <a:tab pos="673100" algn="l"/>
                        </a:tabLst>
                      </a:pPr>
                      <a:r>
                        <a:rPr lang="en-US" sz="1800">
                          <a:effectLst/>
                        </a:rPr>
                        <a:t>Limited</a:t>
                      </a:r>
                      <a:r>
                        <a:rPr lang="en-US" sz="1800" spc="10">
                          <a:effectLst/>
                        </a:rPr>
                        <a:t> </a:t>
                      </a:r>
                      <a:r>
                        <a:rPr lang="en-US" sz="1800">
                          <a:effectLst/>
                        </a:rPr>
                        <a:t>Validation</a:t>
                      </a:r>
                      <a:r>
                        <a:rPr lang="en-US" sz="1800" spc="-235">
                          <a:effectLst/>
                        </a:rPr>
                        <a:t> </a:t>
                      </a:r>
                      <a:r>
                        <a:rPr lang="en-US" sz="1800">
                          <a:effectLst/>
                        </a:rPr>
                        <a:t>Beyond	</a:t>
                      </a:r>
                      <a:r>
                        <a:rPr lang="en-US" sz="1800" spc="-5">
                          <a:effectLst/>
                        </a:rPr>
                        <a:t>Speech,</a:t>
                      </a:r>
                      <a:endParaRPr lang="en-US" sz="1800">
                        <a:effectLst/>
                      </a:endParaRPr>
                    </a:p>
                    <a:p>
                      <a:pPr marL="66675" marR="66040" algn="ctr">
                        <a:spcBef>
                          <a:spcPts val="0"/>
                        </a:spcBef>
                        <a:spcAft>
                          <a:spcPts val="0"/>
                        </a:spcAft>
                        <a:tabLst>
                          <a:tab pos="779780" algn="l"/>
                        </a:tabLst>
                      </a:pPr>
                      <a:r>
                        <a:rPr lang="en-US" sz="1800">
                          <a:effectLst/>
                        </a:rPr>
                        <a:t>Only	</a:t>
                      </a:r>
                      <a:r>
                        <a:rPr lang="en-US" sz="1800" spc="-5">
                          <a:effectLst/>
                        </a:rPr>
                        <a:t>Fixed</a:t>
                      </a:r>
                      <a:r>
                        <a:rPr lang="en-US" sz="1800" spc="-235">
                          <a:effectLst/>
                        </a:rPr>
                        <a:t> </a:t>
                      </a:r>
                      <a:r>
                        <a:rPr lang="en-US" sz="1800">
                          <a:effectLst/>
                        </a:rPr>
                        <a:t>context-window</a:t>
                      </a:r>
                      <a:endParaRPr lang="en-US"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59690" algn="ctr">
                        <a:spcBef>
                          <a:spcPts val="0"/>
                        </a:spcBef>
                        <a:spcAft>
                          <a:spcPts val="0"/>
                        </a:spcAft>
                        <a:tabLst>
                          <a:tab pos="830580" algn="l"/>
                        </a:tabLst>
                      </a:pPr>
                      <a:r>
                        <a:rPr lang="en-US" sz="1800" dirty="0">
                          <a:effectLst/>
                        </a:rPr>
                        <a:t>Dynamic	</a:t>
                      </a:r>
                      <a:r>
                        <a:rPr lang="en-US" sz="1800" spc="-5" dirty="0">
                          <a:effectLst/>
                        </a:rPr>
                        <a:t>context-</a:t>
                      </a:r>
                      <a:r>
                        <a:rPr lang="en-US" sz="1800" spc="-235" dirty="0">
                          <a:effectLst/>
                        </a:rPr>
                        <a:t> </a:t>
                      </a:r>
                      <a:r>
                        <a:rPr lang="en-US" sz="1800" dirty="0">
                          <a:effectLst/>
                        </a:rPr>
                        <a:t>window</a:t>
                      </a:r>
                      <a:endPar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3169119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Few-Shot Learning techniques</a:t>
            </a:r>
          </a:p>
        </p:txBody>
      </p:sp>
      <p:graphicFrame>
        <p:nvGraphicFramePr>
          <p:cNvPr id="6" name="Table 5"/>
          <p:cNvGraphicFramePr>
            <a:graphicFrameLocks noGrp="1"/>
          </p:cNvGraphicFramePr>
          <p:nvPr>
            <p:extLst>
              <p:ext uri="{D42A27DB-BD31-4B8C-83A1-F6EECF244321}">
                <p14:modId xmlns:p14="http://schemas.microsoft.com/office/powerpoint/2010/main" val="3631297636"/>
              </p:ext>
            </p:extLst>
          </p:nvPr>
        </p:nvGraphicFramePr>
        <p:xfrm>
          <a:off x="838200" y="1825625"/>
          <a:ext cx="10515601" cy="4227703"/>
        </p:xfrm>
        <a:graphic>
          <a:graphicData uri="http://schemas.openxmlformats.org/drawingml/2006/table">
            <a:tbl>
              <a:tblPr firstRow="1" firstCol="1" bandRow="1">
                <a:tableStyleId>{5940675A-B579-460E-94D1-54222C63F5DA}</a:tableStyleId>
              </a:tblPr>
              <a:tblGrid>
                <a:gridCol w="1046146"/>
                <a:gridCol w="2280550"/>
                <a:gridCol w="3485164"/>
                <a:gridCol w="3703741"/>
              </a:tblGrid>
              <a:tr h="487812">
                <a:tc>
                  <a:txBody>
                    <a:bodyPr/>
                    <a:lstStyle/>
                    <a:p>
                      <a:pPr marL="0" marR="0" algn="ctr">
                        <a:spcBef>
                          <a:spcPts val="0"/>
                        </a:spcBef>
                        <a:spcAft>
                          <a:spcPts val="0"/>
                        </a:spcAft>
                      </a:pPr>
                      <a:r>
                        <a:rPr lang="en-IN" sz="1800" kern="100" dirty="0">
                          <a:effectLst/>
                        </a:rPr>
                        <a:t>S. No.</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c>
                  <a:txBody>
                    <a:bodyPr/>
                    <a:lstStyle/>
                    <a:p>
                      <a:pPr marL="0" marR="0" algn="ctr">
                        <a:spcBef>
                          <a:spcPts val="0"/>
                        </a:spcBef>
                        <a:spcAft>
                          <a:spcPts val="0"/>
                        </a:spcAft>
                      </a:pPr>
                      <a:r>
                        <a:rPr lang="en-IN" sz="1800" kern="100" dirty="0">
                          <a:effectLst/>
                        </a:rPr>
                        <a:t>Technique</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c>
                  <a:txBody>
                    <a:bodyPr/>
                    <a:lstStyle/>
                    <a:p>
                      <a:pPr marL="0" marR="0" algn="ctr">
                        <a:spcBef>
                          <a:spcPts val="0"/>
                        </a:spcBef>
                        <a:spcAft>
                          <a:spcPts val="0"/>
                        </a:spcAft>
                      </a:pPr>
                      <a:r>
                        <a:rPr lang="en-IN" sz="1800" kern="100">
                          <a:effectLst/>
                        </a:rPr>
                        <a:t>Used in</a:t>
                      </a:r>
                      <a:endParaRPr lang="en-US" sz="16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c>
                  <a:txBody>
                    <a:bodyPr/>
                    <a:lstStyle/>
                    <a:p>
                      <a:pPr marL="0" marR="0" algn="ctr">
                        <a:spcBef>
                          <a:spcPts val="0"/>
                        </a:spcBef>
                        <a:spcAft>
                          <a:spcPts val="0"/>
                        </a:spcAft>
                      </a:pPr>
                      <a:r>
                        <a:rPr lang="en-IN" sz="1800" kern="100">
                          <a:effectLst/>
                        </a:rPr>
                        <a:t>Applications</a:t>
                      </a:r>
                      <a:endParaRPr lang="en-US" sz="16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r>
              <a:tr h="975624">
                <a:tc>
                  <a:txBody>
                    <a:bodyPr/>
                    <a:lstStyle/>
                    <a:p>
                      <a:pPr marL="0" marR="0" algn="ctr">
                        <a:spcBef>
                          <a:spcPts val="0"/>
                        </a:spcBef>
                        <a:spcAft>
                          <a:spcPts val="0"/>
                        </a:spcAft>
                      </a:pPr>
                      <a:r>
                        <a:rPr lang="en-IN" sz="1800" kern="100">
                          <a:effectLst/>
                        </a:rPr>
                        <a:t> 1</a:t>
                      </a:r>
                      <a:endParaRPr lang="en-US" sz="16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c>
                  <a:txBody>
                    <a:bodyPr/>
                    <a:lstStyle/>
                    <a:p>
                      <a:pPr marL="0" marR="0" algn="ctr">
                        <a:spcBef>
                          <a:spcPts val="0"/>
                        </a:spcBef>
                        <a:spcAft>
                          <a:spcPts val="0"/>
                        </a:spcAft>
                      </a:pPr>
                      <a:r>
                        <a:rPr lang="en-IN" sz="1800" kern="100" dirty="0">
                          <a:effectLst/>
                        </a:rPr>
                        <a:t>Transfer Learning</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c>
                  <a:txBody>
                    <a:bodyPr/>
                    <a:lstStyle/>
                    <a:p>
                      <a:pPr marL="0" marR="0" algn="ctr">
                        <a:spcBef>
                          <a:spcPts val="0"/>
                        </a:spcBef>
                        <a:spcAft>
                          <a:spcPts val="0"/>
                        </a:spcAft>
                      </a:pPr>
                      <a:r>
                        <a:rPr lang="en-IN" sz="1800" kern="100" dirty="0">
                          <a:effectLst/>
                        </a:rPr>
                        <a:t>Sparse Data Availability, Adaptability to New Classes</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c>
                  <a:txBody>
                    <a:bodyPr/>
                    <a:lstStyle/>
                    <a:p>
                      <a:pPr marL="0" marR="0" algn="ctr">
                        <a:spcBef>
                          <a:spcPts val="0"/>
                        </a:spcBef>
                        <a:spcAft>
                          <a:spcPts val="0"/>
                        </a:spcAft>
                      </a:pPr>
                      <a:r>
                        <a:rPr lang="en-IN" sz="1800" kern="100">
                          <a:effectLst/>
                        </a:rPr>
                        <a:t>Audio Classification, Speech Recognition</a:t>
                      </a:r>
                      <a:endParaRPr lang="en-US" sz="16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r>
              <a:tr h="813020">
                <a:tc>
                  <a:txBody>
                    <a:bodyPr/>
                    <a:lstStyle/>
                    <a:p>
                      <a:pPr marL="0" marR="0" algn="ctr">
                        <a:spcBef>
                          <a:spcPts val="0"/>
                        </a:spcBef>
                        <a:spcAft>
                          <a:spcPts val="0"/>
                        </a:spcAft>
                      </a:pPr>
                      <a:r>
                        <a:rPr lang="en-IN" sz="1800" kern="100">
                          <a:effectLst/>
                        </a:rPr>
                        <a:t> 2</a:t>
                      </a:r>
                      <a:endParaRPr lang="en-US" sz="16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c>
                  <a:txBody>
                    <a:bodyPr/>
                    <a:lstStyle/>
                    <a:p>
                      <a:pPr marL="0" marR="0" algn="ctr">
                        <a:spcBef>
                          <a:spcPts val="0"/>
                        </a:spcBef>
                        <a:spcAft>
                          <a:spcPts val="0"/>
                        </a:spcAft>
                      </a:pPr>
                      <a:r>
                        <a:rPr lang="en-IN" sz="1800" kern="100" dirty="0">
                          <a:effectLst/>
                        </a:rPr>
                        <a:t>Siamese Networks</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c>
                  <a:txBody>
                    <a:bodyPr/>
                    <a:lstStyle/>
                    <a:p>
                      <a:pPr marL="0" marR="0" algn="ctr">
                        <a:spcBef>
                          <a:spcPts val="0"/>
                        </a:spcBef>
                        <a:spcAft>
                          <a:spcPts val="0"/>
                        </a:spcAft>
                      </a:pPr>
                      <a:r>
                        <a:rPr lang="en-IN" sz="1800" kern="100" dirty="0">
                          <a:effectLst/>
                        </a:rPr>
                        <a:t>Measuring Similarity within a Small Dataset</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c>
                  <a:txBody>
                    <a:bodyPr/>
                    <a:lstStyle/>
                    <a:p>
                      <a:pPr marL="0" marR="0" algn="ctr">
                        <a:spcBef>
                          <a:spcPts val="0"/>
                        </a:spcBef>
                        <a:spcAft>
                          <a:spcPts val="0"/>
                        </a:spcAft>
                      </a:pPr>
                      <a:r>
                        <a:rPr lang="en-IN" sz="1800" kern="100">
                          <a:effectLst/>
                        </a:rPr>
                        <a:t>Audio Similarity Detection, Speaker Verification</a:t>
                      </a:r>
                      <a:endParaRPr lang="en-US" sz="16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r>
              <a:tr h="1138227">
                <a:tc>
                  <a:txBody>
                    <a:bodyPr/>
                    <a:lstStyle/>
                    <a:p>
                      <a:pPr marL="0" marR="0" algn="ctr">
                        <a:spcBef>
                          <a:spcPts val="0"/>
                        </a:spcBef>
                        <a:spcAft>
                          <a:spcPts val="0"/>
                        </a:spcAft>
                      </a:pPr>
                      <a:r>
                        <a:rPr lang="en-IN" sz="1800" kern="100">
                          <a:effectLst/>
                        </a:rPr>
                        <a:t> 3</a:t>
                      </a:r>
                      <a:endParaRPr lang="en-US" sz="16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c>
                  <a:txBody>
                    <a:bodyPr/>
                    <a:lstStyle/>
                    <a:p>
                      <a:pPr marL="0" marR="0" algn="ctr">
                        <a:spcBef>
                          <a:spcPts val="0"/>
                        </a:spcBef>
                        <a:spcAft>
                          <a:spcPts val="0"/>
                        </a:spcAft>
                      </a:pPr>
                      <a:r>
                        <a:rPr lang="en-IN" sz="1800" kern="100" dirty="0">
                          <a:effectLst/>
                        </a:rPr>
                        <a:t>Metric-based Few-Shot Learning</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c>
                  <a:txBody>
                    <a:bodyPr/>
                    <a:lstStyle/>
                    <a:p>
                      <a:pPr marL="0" marR="0" algn="ctr">
                        <a:spcBef>
                          <a:spcPts val="0"/>
                        </a:spcBef>
                        <a:spcAft>
                          <a:spcPts val="0"/>
                        </a:spcAft>
                      </a:pPr>
                      <a:r>
                        <a:rPr lang="en-IN" sz="1800" kern="100" dirty="0">
                          <a:effectLst/>
                        </a:rPr>
                        <a:t>Discriminating Between Examples in Embedding Space</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c>
                  <a:txBody>
                    <a:bodyPr/>
                    <a:lstStyle/>
                    <a:p>
                      <a:pPr marL="0" marR="0" algn="ctr">
                        <a:spcBef>
                          <a:spcPts val="0"/>
                        </a:spcBef>
                        <a:spcAft>
                          <a:spcPts val="0"/>
                        </a:spcAft>
                      </a:pPr>
                      <a:r>
                        <a:rPr lang="en-IN" sz="1800" kern="100" dirty="0">
                          <a:effectLst/>
                        </a:rPr>
                        <a:t>Audio Classification, Speaker Recognition</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r>
              <a:tr h="813020">
                <a:tc>
                  <a:txBody>
                    <a:bodyPr/>
                    <a:lstStyle/>
                    <a:p>
                      <a:pPr marL="0" marR="0" algn="ctr">
                        <a:spcBef>
                          <a:spcPts val="0"/>
                        </a:spcBef>
                        <a:spcAft>
                          <a:spcPts val="0"/>
                        </a:spcAft>
                      </a:pPr>
                      <a:r>
                        <a:rPr lang="en-IN" sz="1800" kern="100">
                          <a:effectLst/>
                        </a:rPr>
                        <a:t> 4</a:t>
                      </a:r>
                      <a:endParaRPr lang="en-US" sz="16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c>
                  <a:txBody>
                    <a:bodyPr/>
                    <a:lstStyle/>
                    <a:p>
                      <a:pPr marL="0" marR="0" algn="ctr">
                        <a:spcBef>
                          <a:spcPts val="0"/>
                        </a:spcBef>
                        <a:spcAft>
                          <a:spcPts val="0"/>
                        </a:spcAft>
                      </a:pPr>
                      <a:r>
                        <a:rPr lang="en-IN" sz="1800" kern="100" dirty="0">
                          <a:effectLst/>
                        </a:rPr>
                        <a:t>Triplet Networks</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c>
                  <a:txBody>
                    <a:bodyPr/>
                    <a:lstStyle/>
                    <a:p>
                      <a:pPr marL="0" marR="0" algn="ctr">
                        <a:spcBef>
                          <a:spcPts val="0"/>
                        </a:spcBef>
                        <a:spcAft>
                          <a:spcPts val="0"/>
                        </a:spcAft>
                      </a:pPr>
                      <a:r>
                        <a:rPr lang="en-IN" sz="1800" kern="100" dirty="0">
                          <a:effectLst/>
                        </a:rPr>
                        <a:t>Embedding Triplets for Discriminative Learning</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c>
                  <a:txBody>
                    <a:bodyPr/>
                    <a:lstStyle/>
                    <a:p>
                      <a:pPr marL="0" marR="0" algn="ctr">
                        <a:spcBef>
                          <a:spcPts val="0"/>
                        </a:spcBef>
                        <a:spcAft>
                          <a:spcPts val="0"/>
                        </a:spcAft>
                      </a:pPr>
                      <a:r>
                        <a:rPr lang="en-IN" sz="1800" kern="100" dirty="0">
                          <a:effectLst/>
                        </a:rPr>
                        <a:t>Audio Retrieval, Speaker Embedding</a:t>
                      </a:r>
                      <a:endParaRPr lang="en-US" sz="16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9336" marR="59336" marT="0" marB="0"/>
                </a:tc>
              </a:tr>
            </a:tbl>
          </a:graphicData>
        </a:graphic>
      </p:graphicFrame>
    </p:spTree>
    <p:extLst>
      <p:ext uri="{BB962C8B-B14F-4D97-AF65-F5344CB8AC3E}">
        <p14:creationId xmlns:p14="http://schemas.microsoft.com/office/powerpoint/2010/main" val="3589175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propose a model to classify the different overlapping classes in an acoustic environmental scene with the help of Few-shot learning technique.</a:t>
            </a:r>
          </a:p>
          <a:p>
            <a:r>
              <a:rPr lang="en-US" dirty="0">
                <a:latin typeface="Times New Roman" panose="02020603050405020304" pitchFamily="18" charset="0"/>
                <a:cs typeface="Times New Roman" panose="02020603050405020304" pitchFamily="18" charset="0"/>
              </a:rPr>
              <a:t>Proposed Methodology</a:t>
            </a:r>
          </a:p>
          <a:p>
            <a:pPr lvl="1"/>
            <a:r>
              <a:rPr lang="en-US" dirty="0" smtClean="0">
                <a:latin typeface="Times New Roman" panose="02020603050405020304" pitchFamily="18" charset="0"/>
                <a:cs typeface="Times New Roman" panose="02020603050405020304" pitchFamily="18" charset="0"/>
              </a:rPr>
              <a:t>Metric-based Few-shot </a:t>
            </a:r>
            <a:r>
              <a:rPr lang="en-US" dirty="0">
                <a:latin typeface="Times New Roman" panose="02020603050405020304" pitchFamily="18" charset="0"/>
                <a:cs typeface="Times New Roman" panose="02020603050405020304" pitchFamily="18" charset="0"/>
              </a:rPr>
              <a:t>learning</a:t>
            </a:r>
          </a:p>
          <a:p>
            <a:pPr lvl="1"/>
            <a:r>
              <a:rPr lang="en-US" dirty="0">
                <a:latin typeface="Times New Roman" panose="02020603050405020304" pitchFamily="18" charset="0"/>
                <a:cs typeface="Times New Roman" panose="02020603050405020304" pitchFamily="18" charset="0"/>
              </a:rPr>
              <a:t>Feature Extraction</a:t>
            </a:r>
          </a:p>
          <a:p>
            <a:pPr lvl="2"/>
            <a:r>
              <a:rPr lang="en-US" sz="2400" dirty="0">
                <a:latin typeface="Times New Roman" panose="02020603050405020304" pitchFamily="18" charset="0"/>
                <a:cs typeface="Times New Roman" panose="02020603050405020304" pitchFamily="18" charset="0"/>
              </a:rPr>
              <a:t>Log-Mel </a:t>
            </a:r>
            <a:r>
              <a:rPr lang="en-US" sz="2400" dirty="0" smtClean="0">
                <a:latin typeface="Times New Roman" panose="02020603050405020304" pitchFamily="18" charset="0"/>
                <a:cs typeface="Times New Roman" panose="02020603050405020304" pitchFamily="18" charset="0"/>
              </a:rPr>
              <a:t>spectrogram</a:t>
            </a:r>
            <a:endParaRPr lang="en-US" sz="2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Classification</a:t>
            </a:r>
          </a:p>
          <a:p>
            <a:pPr lvl="2"/>
            <a:r>
              <a:rPr lang="en-US" sz="2400" dirty="0" smtClean="0">
                <a:latin typeface="Times New Roman" panose="02020603050405020304" pitchFamily="18" charset="0"/>
                <a:cs typeface="Times New Roman" panose="02020603050405020304" pitchFamily="18" charset="0"/>
              </a:rPr>
              <a:t>Frequency-aware CNN</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4981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8824"/>
          </a:xfrm>
        </p:spPr>
        <p:txBody>
          <a:bodyPr/>
          <a:lstStyle/>
          <a:p>
            <a:r>
              <a:rPr lang="en-US" dirty="0" smtClean="0">
                <a:latin typeface="Times New Roman" panose="02020603050405020304" pitchFamily="18" charset="0"/>
                <a:cs typeface="Times New Roman" panose="02020603050405020304" pitchFamily="18" charset="0"/>
              </a:rPr>
              <a:t>Design</a:t>
            </a:r>
            <a:endParaRPr lang="en-US"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838200" y="1383064"/>
            <a:ext cx="10515600" cy="4945547"/>
          </a:xfrm>
          <a:prstGeom prst="rect">
            <a:avLst/>
          </a:prstGeom>
        </p:spPr>
      </p:pic>
    </p:spTree>
    <p:extLst>
      <p:ext uri="{BB962C8B-B14F-4D97-AF65-F5344CB8AC3E}">
        <p14:creationId xmlns:p14="http://schemas.microsoft.com/office/powerpoint/2010/main" val="1405948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Metric-based Approach</a:t>
            </a:r>
          </a:p>
        </p:txBody>
      </p:sp>
      <p:sp>
        <p:nvSpPr>
          <p:cNvPr id="3" name="Content Placeholder 2"/>
          <p:cNvSpPr>
            <a:spLocks noGrp="1"/>
          </p:cNvSpPr>
          <p:nvPr>
            <p:ph idx="1"/>
          </p:nvPr>
        </p:nvSpPr>
        <p:spPr/>
        <p:txBody>
          <a:bodyPr/>
          <a:lstStyle/>
          <a:p>
            <a:r>
              <a:rPr lang="en-US" dirty="0" smtClean="0"/>
              <a:t> </a:t>
            </a:r>
            <a:r>
              <a:rPr lang="en-US" dirty="0"/>
              <a:t>Representing the audio file as waveform.</a:t>
            </a:r>
          </a:p>
          <a:p>
            <a:r>
              <a:rPr lang="en-US" dirty="0"/>
              <a:t>Checking the sampling rate of the selected 2 audio files</a:t>
            </a:r>
          </a:p>
          <a:p>
            <a:pPr lvl="1">
              <a:buFont typeface="Wingdings" panose="05000000000000000000" pitchFamily="2" charset="2"/>
              <a:buChar char="§"/>
            </a:pPr>
            <a:r>
              <a:rPr lang="en-US" dirty="0"/>
              <a:t>Same then calculate the Euclidean distance between the raw audio waveforms of the two files.</a:t>
            </a:r>
          </a:p>
          <a:p>
            <a:pPr lvl="1">
              <a:buFont typeface="Wingdings" panose="05000000000000000000" pitchFamily="2" charset="2"/>
              <a:buChar char="§"/>
            </a:pPr>
            <a:r>
              <a:rPr lang="en-US" dirty="0"/>
              <a:t>Different then the comparison cannot proceed.</a:t>
            </a:r>
          </a:p>
          <a:p>
            <a:r>
              <a:rPr lang="en-US" dirty="0"/>
              <a:t>Calculating Euclidean distance between two audio files as:</a:t>
            </a:r>
          </a:p>
          <a:p>
            <a:pPr marL="0" indent="0">
              <a:buNone/>
            </a:pPr>
            <a:endParaRPr lang="en-US" dirty="0"/>
          </a:p>
          <a:p>
            <a:endParaRPr lang="en-US" dirty="0"/>
          </a:p>
          <a:p>
            <a:r>
              <a:rPr lang="en-US" dirty="0"/>
              <a:t>Updating the new dataset by closer distance range.</a:t>
            </a:r>
          </a:p>
          <a:p>
            <a:endParaRPr lang="en-US" dirty="0"/>
          </a:p>
          <a:p>
            <a:endParaRPr lang="en-US" dirty="0"/>
          </a:p>
        </p:txBody>
      </p:sp>
      <p:pic>
        <p:nvPicPr>
          <p:cNvPr id="4" name="Picture 3"/>
          <p:cNvPicPr>
            <a:picLocks noChangeAspect="1"/>
          </p:cNvPicPr>
          <p:nvPr/>
        </p:nvPicPr>
        <p:blipFill>
          <a:blip r:embed="rId3"/>
          <a:stretch>
            <a:fillRect/>
          </a:stretch>
        </p:blipFill>
        <p:spPr>
          <a:xfrm>
            <a:off x="1143000" y="4438427"/>
            <a:ext cx="10363200" cy="914427"/>
          </a:xfrm>
          <a:prstGeom prst="rect">
            <a:avLst/>
          </a:prstGeom>
        </p:spPr>
      </p:pic>
    </p:spTree>
    <p:extLst>
      <p:ext uri="{BB962C8B-B14F-4D97-AF65-F5344CB8AC3E}">
        <p14:creationId xmlns:p14="http://schemas.microsoft.com/office/powerpoint/2010/main" val="2396179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a:t>
            </a:r>
            <a:r>
              <a:rPr lang="en-US" dirty="0" err="1" smtClean="0"/>
              <a:t>mel</a:t>
            </a:r>
            <a:r>
              <a:rPr lang="en-US" dirty="0" smtClean="0"/>
              <a:t> Spectrogram</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lphaUcPeriod"/>
            </a:pPr>
            <a:r>
              <a:rPr lang="en-US" b="1" dirty="0"/>
              <a:t>Input </a:t>
            </a:r>
            <a:r>
              <a:rPr lang="en-US" b="1" dirty="0" smtClean="0"/>
              <a:t>Audio: </a:t>
            </a:r>
            <a:r>
              <a:rPr lang="en-US" dirty="0"/>
              <a:t>Raw audio </a:t>
            </a:r>
            <a:r>
              <a:rPr lang="en-US" dirty="0" smtClean="0"/>
              <a:t>files  from reduced dataset. </a:t>
            </a:r>
            <a:endParaRPr lang="en-US" dirty="0"/>
          </a:p>
          <a:p>
            <a:pPr marL="514350" indent="-514350">
              <a:buFont typeface="+mj-lt"/>
              <a:buAutoNum type="alphaUcPeriod"/>
            </a:pPr>
            <a:r>
              <a:rPr lang="en-US" b="1" dirty="0"/>
              <a:t>Windowing:</a:t>
            </a:r>
            <a:r>
              <a:rPr lang="en-US" dirty="0"/>
              <a:t> </a:t>
            </a:r>
            <a:r>
              <a:rPr lang="en-US" dirty="0" smtClean="0"/>
              <a:t>Helps </a:t>
            </a:r>
            <a:r>
              <a:rPr lang="en-US" dirty="0"/>
              <a:t>to reduce spectral leakage, which can occur when the signal is abruptly truncated.</a:t>
            </a:r>
          </a:p>
          <a:p>
            <a:pPr marL="514350" indent="-514350">
              <a:buFont typeface="+mj-lt"/>
              <a:buAutoNum type="alphaUcPeriod"/>
            </a:pPr>
            <a:r>
              <a:rPr lang="en-US" b="1" dirty="0"/>
              <a:t>Short-Time Fourier Transform (STFT):</a:t>
            </a:r>
            <a:r>
              <a:rPr lang="en-US" dirty="0"/>
              <a:t> </a:t>
            </a:r>
            <a:r>
              <a:rPr lang="en-US" dirty="0" smtClean="0"/>
              <a:t>breaks </a:t>
            </a:r>
            <a:r>
              <a:rPr lang="en-US" dirty="0"/>
              <a:t>down the signal into its component frequencies over time.</a:t>
            </a:r>
          </a:p>
          <a:p>
            <a:pPr marL="514350" indent="-514350">
              <a:buFont typeface="+mj-lt"/>
              <a:buAutoNum type="alphaUcPeriod"/>
            </a:pPr>
            <a:r>
              <a:rPr lang="en-US" b="1" dirty="0"/>
              <a:t>Mel Filter Banks:</a:t>
            </a:r>
            <a:r>
              <a:rPr lang="en-US" dirty="0"/>
              <a:t> S</a:t>
            </a:r>
            <a:r>
              <a:rPr lang="en-US" dirty="0" smtClean="0"/>
              <a:t>et </a:t>
            </a:r>
            <a:r>
              <a:rPr lang="en-US" dirty="0"/>
              <a:t>of filters that are designed to mimic the human auditory system's perception of frequency. These filters divide the spectrogram into a number of Mel-frequency bands</a:t>
            </a:r>
            <a:r>
              <a:rPr lang="en-US" dirty="0" smtClean="0"/>
              <a:t>.</a:t>
            </a:r>
          </a:p>
          <a:p>
            <a:pPr marL="514350" indent="-514350">
              <a:buFont typeface="+mj-lt"/>
              <a:buAutoNum type="alphaUcPeriod" startAt="5"/>
            </a:pPr>
            <a:r>
              <a:rPr lang="en-US" b="1" dirty="0"/>
              <a:t>Logarithm:</a:t>
            </a:r>
            <a:r>
              <a:rPr lang="en-US" dirty="0"/>
              <a:t> </a:t>
            </a:r>
            <a:r>
              <a:rPr lang="en-US" dirty="0" smtClean="0"/>
              <a:t>because </a:t>
            </a:r>
            <a:r>
              <a:rPr lang="en-US" dirty="0"/>
              <a:t>the human auditory system perceives sound intensity on a logarithmic scale.</a:t>
            </a:r>
          </a:p>
          <a:p>
            <a:pPr marL="514350" indent="-514350">
              <a:buFont typeface="+mj-lt"/>
              <a:buAutoNum type="alphaUcPeriod" startAt="5"/>
            </a:pPr>
            <a:r>
              <a:rPr lang="en-US" b="1" dirty="0"/>
              <a:t>Output: </a:t>
            </a:r>
            <a:r>
              <a:rPr lang="en-US" dirty="0"/>
              <a:t>As Log- Mel spectrogram</a:t>
            </a:r>
            <a:r>
              <a:rPr lang="en-US" dirty="0" smtClean="0"/>
              <a:t>.</a:t>
            </a:r>
            <a:endParaRPr lang="en-US" dirty="0"/>
          </a:p>
        </p:txBody>
      </p:sp>
    </p:spTree>
    <p:extLst>
      <p:ext uri="{BB962C8B-B14F-4D97-AF65-F5344CB8AC3E}">
        <p14:creationId xmlns:p14="http://schemas.microsoft.com/office/powerpoint/2010/main" val="3098042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6021</TotalTime>
  <Words>1268</Words>
  <Application>Microsoft Office PowerPoint</Application>
  <PresentationFormat>Widescreen</PresentationFormat>
  <Paragraphs>255</Paragraphs>
  <Slides>20</Slides>
  <Notes>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SimSun</vt:lpstr>
      <vt:lpstr>Arial</vt:lpstr>
      <vt:lpstr>Calibri</vt:lpstr>
      <vt:lpstr>Calibri Light</vt:lpstr>
      <vt:lpstr>Times New Roman</vt:lpstr>
      <vt:lpstr>Wingdings</vt:lpstr>
      <vt:lpstr>Office Theme</vt:lpstr>
      <vt:lpstr>Acoustic Scene Classification using Frequency-aware CNN with Metric-based Few-Shot Learning </vt:lpstr>
      <vt:lpstr>Problem Definition</vt:lpstr>
      <vt:lpstr>Base Paper</vt:lpstr>
      <vt:lpstr>Related works</vt:lpstr>
      <vt:lpstr>Few-Shot Learning techniques</vt:lpstr>
      <vt:lpstr>Proposed System</vt:lpstr>
      <vt:lpstr>Design</vt:lpstr>
      <vt:lpstr>Metric-based Approach</vt:lpstr>
      <vt:lpstr>Log-mel Spectrogram</vt:lpstr>
      <vt:lpstr>FACNN</vt:lpstr>
      <vt:lpstr>Dataset</vt:lpstr>
      <vt:lpstr>Results</vt:lpstr>
      <vt:lpstr>Cntd..</vt:lpstr>
      <vt:lpstr>Cntd..</vt:lpstr>
      <vt:lpstr>Cntd..</vt:lpstr>
      <vt:lpstr>Confusion Matrix</vt:lpstr>
      <vt:lpstr>Comparison of different systems</vt:lpstr>
      <vt:lpstr>Conclusion</vt:lpstr>
      <vt:lpstr>Future Work</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Acoustic Scene Classification using Frequency-aware CNN with Metric-based Few-Shot Learning </dc:title>
  <dc:creator>Microsoft account</dc:creator>
  <cp:lastModifiedBy>Microsoft account</cp:lastModifiedBy>
  <cp:revision>74</cp:revision>
  <dcterms:created xsi:type="dcterms:W3CDTF">2024-03-20T06:54:57Z</dcterms:created>
  <dcterms:modified xsi:type="dcterms:W3CDTF">2024-05-31T05:34:52Z</dcterms:modified>
</cp:coreProperties>
</file>