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4.xml" ContentType="application/vnd.openxmlformats-officedocument.presentationml.tags+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ags/tag7.xml" ContentType="application/vnd.openxmlformats-officedocument.presentationml.tag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ags/tag8.xml" ContentType="application/vnd.openxmlformats-officedocument.presentationml.tags+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media/image13.jpg" ContentType="image/png"/>
  <Override PartName="/ppt/tags/tag1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2"/>
  </p:sldMasterIdLst>
  <p:notesMasterIdLst>
    <p:notesMasterId r:id="rId42"/>
  </p:notesMasterIdLst>
  <p:sldIdLst>
    <p:sldId id="257" r:id="rId3"/>
    <p:sldId id="256" r:id="rId4"/>
    <p:sldId id="258" r:id="rId5"/>
    <p:sldId id="284" r:id="rId6"/>
    <p:sldId id="270" r:id="rId7"/>
    <p:sldId id="276" r:id="rId8"/>
    <p:sldId id="294" r:id="rId9"/>
    <p:sldId id="285" r:id="rId10"/>
    <p:sldId id="295" r:id="rId11"/>
    <p:sldId id="261" r:id="rId12"/>
    <p:sldId id="268" r:id="rId13"/>
    <p:sldId id="282" r:id="rId14"/>
    <p:sldId id="309" r:id="rId15"/>
    <p:sldId id="262" r:id="rId16"/>
    <p:sldId id="259" r:id="rId17"/>
    <p:sldId id="283" r:id="rId18"/>
    <p:sldId id="286" r:id="rId19"/>
    <p:sldId id="287" r:id="rId20"/>
    <p:sldId id="291" r:id="rId21"/>
    <p:sldId id="288" r:id="rId22"/>
    <p:sldId id="292" r:id="rId23"/>
    <p:sldId id="290" r:id="rId24"/>
    <p:sldId id="297" r:id="rId25"/>
    <p:sldId id="260" r:id="rId26"/>
    <p:sldId id="279" r:id="rId27"/>
    <p:sldId id="280" r:id="rId28"/>
    <p:sldId id="281" r:id="rId29"/>
    <p:sldId id="298" r:id="rId30"/>
    <p:sldId id="264" r:id="rId31"/>
    <p:sldId id="274" r:id="rId32"/>
    <p:sldId id="299" r:id="rId33"/>
    <p:sldId id="300" r:id="rId34"/>
    <p:sldId id="301" r:id="rId35"/>
    <p:sldId id="302" r:id="rId36"/>
    <p:sldId id="303" r:id="rId37"/>
    <p:sldId id="304" r:id="rId38"/>
    <p:sldId id="305" r:id="rId39"/>
    <p:sldId id="308" r:id="rId40"/>
    <p:sldId id="306" r:id="rId41"/>
  </p:sldIdLst>
  <p:sldSz cx="12192000" cy="6858000"/>
  <p:notesSz cx="6858000" cy="9144000"/>
  <p:custDataLst>
    <p:tags r:id="rId4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935"/>
    <a:srgbClr val="193B3C"/>
    <a:srgbClr val="1F2020"/>
    <a:srgbClr val="E1801F"/>
    <a:srgbClr val="CDBF97"/>
    <a:srgbClr val="8D7545"/>
    <a:srgbClr val="ECE8E5"/>
    <a:srgbClr val="E4CBCB"/>
    <a:srgbClr val="A88755"/>
    <a:srgbClr val="263B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33" autoAdjust="0"/>
    <p:restoredTop sz="93826" autoAdjust="0"/>
  </p:normalViewPr>
  <p:slideViewPr>
    <p:cSldViewPr snapToGrid="0">
      <p:cViewPr varScale="1">
        <p:scale>
          <a:sx n="63" d="100"/>
          <a:sy n="63" d="100"/>
        </p:scale>
        <p:origin x="592"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95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gs" Target="tags/tag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26032;&#24314;%20Microsoft%20Excel%20&#24037;&#20316;&#34920;.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MI\Desktop\&#25277;&#26679;&#35843;&#26597;\Report\data\project_data.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D:\SCHOOL\INCLASS\20-21spring\MA314\314project\final%20report\final%20data\project_data0518.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D:\SCHOOL\INCLASS\20-21spring\MA314\314project\final%20report\final%20data\project_data0518.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D:\SCHOOL\INCLASS\20-21spring\MA314\314project\final%20report\final%20data\project_data0518.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7788\Math\&#25277;&#26679;&#35843;&#26597;\project_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SCHOOL\INCLASS\20-21spring\MA314\314project\final%20report\final%20data\project_data0518.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SCHOOL\INCLASS\20-21spring\MA314\314project\final%20report\final%20data\project_data0518.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SCHOOL\INCLASS\20-21spring\MA314\314project\final%20report\final%20data\project_data0518.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g:\&#22823;&#19977;&#19979;\&#25277;&#26679;&#35843;&#26597;\project\project_data.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MI\Desktop\&#25277;&#26679;&#35843;&#26597;\Report\plo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b="1" dirty="0"/>
              <a:t>Which Types of Courses</a:t>
            </a:r>
            <a:r>
              <a:rPr lang="en-US" altLang="zh-CN" b="1" baseline="0" dirty="0"/>
              <a:t> Have You Participated in Group Discussion</a:t>
            </a:r>
            <a:endParaRPr lang="zh-CN" alt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7.9247594050743664E-2"/>
          <c:y val="0.21842592592592591"/>
          <c:w val="0.89019685039370078"/>
          <c:h val="0.6741746864975211"/>
        </c:manualLayout>
      </c:layout>
      <c:barChart>
        <c:barDir val="col"/>
        <c:grouping val="clustered"/>
        <c:varyColors val="0"/>
        <c:ser>
          <c:idx val="0"/>
          <c:order val="0"/>
          <c:spPr>
            <a:solidFill>
              <a:schemeClr val="accent6"/>
            </a:solidFill>
            <a:ln>
              <a:noFill/>
            </a:ln>
            <a:effectLst/>
          </c:spPr>
          <c:invertIfNegative val="0"/>
          <c:cat>
            <c:strRef>
              <c:f>Sheet1!$B$3:$D$3</c:f>
              <c:strCache>
                <c:ptCount val="3"/>
                <c:pt idx="0">
                  <c:v>General Courses</c:v>
                </c:pt>
                <c:pt idx="1">
                  <c:v>Professional Courses</c:v>
                </c:pt>
                <c:pt idx="2">
                  <c:v>Public Elective Courses</c:v>
                </c:pt>
              </c:strCache>
            </c:strRef>
          </c:cat>
          <c:val>
            <c:numRef>
              <c:f>Sheet1!$B$4:$D$4</c:f>
              <c:numCache>
                <c:formatCode>General</c:formatCode>
                <c:ptCount val="3"/>
                <c:pt idx="0">
                  <c:v>117</c:v>
                </c:pt>
                <c:pt idx="1">
                  <c:v>105</c:v>
                </c:pt>
                <c:pt idx="2">
                  <c:v>110</c:v>
                </c:pt>
              </c:numCache>
            </c:numRef>
          </c:val>
          <c:extLst>
            <c:ext xmlns:c16="http://schemas.microsoft.com/office/drawing/2014/chart" uri="{C3380CC4-5D6E-409C-BE32-E72D297353CC}">
              <c16:uniqueId val="{00000000-FC27-4C47-9A2F-9B8A6EB0353D}"/>
            </c:ext>
          </c:extLst>
        </c:ser>
        <c:dLbls>
          <c:showLegendKey val="0"/>
          <c:showVal val="0"/>
          <c:showCatName val="0"/>
          <c:showSerName val="0"/>
          <c:showPercent val="0"/>
          <c:showBubbleSize val="0"/>
        </c:dLbls>
        <c:gapWidth val="219"/>
        <c:overlap val="-27"/>
        <c:axId val="722680544"/>
        <c:axId val="722677920"/>
      </c:barChart>
      <c:catAx>
        <c:axId val="722680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22677920"/>
        <c:crosses val="autoZero"/>
        <c:auto val="1"/>
        <c:lblAlgn val="ctr"/>
        <c:lblOffset val="100"/>
        <c:noMultiLvlLbl val="0"/>
      </c:catAx>
      <c:valAx>
        <c:axId val="72267792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226805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pieChart>
        <c:varyColors val="1"/>
        <c:ser>
          <c:idx val="0"/>
          <c:order val="0"/>
          <c:dPt>
            <c:idx val="0"/>
            <c:bubble3D val="0"/>
            <c:spPr>
              <a:solidFill>
                <a:schemeClr val="accent6">
                  <a:shade val="58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56F6-48DF-B2F9-0A6E20F096A1}"/>
              </c:ext>
            </c:extLst>
          </c:dPt>
          <c:dPt>
            <c:idx val="1"/>
            <c:bubble3D val="0"/>
            <c:spPr>
              <a:solidFill>
                <a:schemeClr val="accent6">
                  <a:shade val="86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56F6-48DF-B2F9-0A6E20F096A1}"/>
              </c:ext>
            </c:extLst>
          </c:dPt>
          <c:dPt>
            <c:idx val="2"/>
            <c:bubble3D val="0"/>
            <c:spPr>
              <a:solidFill>
                <a:schemeClr val="accent6">
                  <a:tint val="86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56F6-48DF-B2F9-0A6E20F096A1}"/>
              </c:ext>
            </c:extLst>
          </c:dPt>
          <c:dPt>
            <c:idx val="3"/>
            <c:bubble3D val="0"/>
            <c:spPr>
              <a:solidFill>
                <a:schemeClr val="accent6">
                  <a:tint val="58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56F6-48DF-B2F9-0A6E20F096A1}"/>
              </c:ext>
            </c:extLst>
          </c:dPt>
          <c:dLbls>
            <c:dLbl>
              <c:idx val="0"/>
              <c:layout>
                <c:manualLayout>
                  <c:x val="-0.19220803814202581"/>
                  <c:y val="3.5095686864236073E-2"/>
                </c:manualLayout>
              </c:layout>
              <c:tx>
                <c:rich>
                  <a:bodyPr/>
                  <a:lstStyle/>
                  <a:p>
                    <a:r>
                      <a:rPr lang="en-US" altLang="zh-CN"/>
                      <a:t>Social Skills</a:t>
                    </a:r>
                  </a:p>
                  <a:p>
                    <a:fld id="{110779E4-3502-4882-8D11-ABD2BB90055D}" type="PERCENTAGE">
                      <a:rPr lang="en-US" altLang="zh-CN"/>
                      <a:pPr/>
                      <a:t>[百分比]</a:t>
                    </a:fld>
                    <a:endParaRPr lang="zh-CN" altLang="en-US"/>
                  </a:p>
                </c:rich>
              </c:tx>
              <c:dLblPos val="bestFit"/>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56F6-48DF-B2F9-0A6E20F096A1}"/>
                </c:ext>
              </c:extLst>
            </c:dLbl>
            <c:dLbl>
              <c:idx val="1"/>
              <c:layout>
                <c:manualLayout>
                  <c:x val="0.16376252566585103"/>
                  <c:y val="-0.25138190829767521"/>
                </c:manualLayout>
              </c:layout>
              <c:tx>
                <c:rich>
                  <a:bodyPr/>
                  <a:lstStyle/>
                  <a:p>
                    <a:r>
                      <a:rPr lang="en-US" altLang="zh-CN"/>
                      <a:t>Presentation</a:t>
                    </a:r>
                    <a:r>
                      <a:rPr lang="en-US" altLang="zh-CN" baseline="0"/>
                      <a:t> Skills</a:t>
                    </a:r>
                    <a:endParaRPr lang="en-US" altLang="zh-CN"/>
                  </a:p>
                  <a:p>
                    <a:fld id="{2710D499-B7D8-4A0B-8FB7-E092D1035C6A}" type="PERCENTAGE">
                      <a:rPr lang="en-US" altLang="zh-CN"/>
                      <a:pPr/>
                      <a:t>[百分比]</a:t>
                    </a:fld>
                    <a:endParaRPr lang="zh-CN" altLang="en-US"/>
                  </a:p>
                </c:rich>
              </c:tx>
              <c:dLblPos val="bestFit"/>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56F6-48DF-B2F9-0A6E20F096A1}"/>
                </c:ext>
              </c:extLst>
            </c:dLbl>
            <c:dLbl>
              <c:idx val="2"/>
              <c:layout>
                <c:manualLayout>
                  <c:x val="0.12879838122143519"/>
                  <c:y val="0.19672531426374296"/>
                </c:manualLayout>
              </c:layout>
              <c:tx>
                <c:rich>
                  <a:bodyPr/>
                  <a:lstStyle/>
                  <a:p>
                    <a:r>
                      <a:rPr lang="en-US" altLang="zh-CN"/>
                      <a:t>Professional Abilities</a:t>
                    </a:r>
                  </a:p>
                  <a:p>
                    <a:fld id="{9126DB40-0EB7-414A-BBF3-DCE1910849BF}" type="PERCENTAGE">
                      <a:rPr lang="en-US" altLang="zh-CN"/>
                      <a:pPr/>
                      <a:t>[百分比]</a:t>
                    </a:fld>
                    <a:endParaRPr lang="zh-CN" altLang="en-US"/>
                  </a:p>
                </c:rich>
              </c:tx>
              <c:dLblPos val="bestFit"/>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56F6-48DF-B2F9-0A6E20F096A1}"/>
                </c:ext>
              </c:extLst>
            </c:dLbl>
            <c:dLbl>
              <c:idx val="3"/>
              <c:layout>
                <c:manualLayout>
                  <c:x val="4.2335797999904314E-2"/>
                  <c:y val="4.8122428974442258E-2"/>
                </c:manualLayout>
              </c:layout>
              <c:tx>
                <c:rich>
                  <a:bodyPr/>
                  <a:lstStyle/>
                  <a:p>
                    <a:endParaRPr lang="en-US" altLang="zh-CN"/>
                  </a:p>
                  <a:p>
                    <a:r>
                      <a:rPr lang="en-US" altLang="zh-CN"/>
                      <a:t>Others</a:t>
                    </a:r>
                  </a:p>
                  <a:p>
                    <a:fld id="{8A87931B-6821-4336-BF4F-355126498FCD}" type="PERCENTAGE">
                      <a:rPr lang="en-US" altLang="zh-CN"/>
                      <a:pPr/>
                      <a:t>[百分比]</a:t>
                    </a:fld>
                    <a:endParaRPr lang="zh-CN" altLang="en-US"/>
                  </a:p>
                </c:rich>
              </c:tx>
              <c:dLblPos val="bestFit"/>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56F6-48DF-B2F9-0A6E20F096A1}"/>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lt1"/>
                    </a:solidFill>
                    <a:latin typeface="+mn-lt"/>
                    <a:ea typeface="+mn-ea"/>
                    <a:cs typeface="+mn-cs"/>
                  </a:defRPr>
                </a:pPr>
                <a:endParaRPr lang="zh-CN"/>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Sheet2!$A$12:$A$15</c:f>
              <c:strCache>
                <c:ptCount val="4"/>
                <c:pt idx="0">
                  <c:v>Social Skills</c:v>
                </c:pt>
                <c:pt idx="1">
                  <c:v>Presentation Skills</c:v>
                </c:pt>
                <c:pt idx="2">
                  <c:v>Professional Abilities</c:v>
                </c:pt>
                <c:pt idx="3">
                  <c:v>Others</c:v>
                </c:pt>
              </c:strCache>
            </c:strRef>
          </c:cat>
          <c:val>
            <c:numRef>
              <c:f>Sheet2!$B$12:$B$15</c:f>
              <c:numCache>
                <c:formatCode>General</c:formatCode>
                <c:ptCount val="4"/>
                <c:pt idx="0">
                  <c:v>60</c:v>
                </c:pt>
                <c:pt idx="1">
                  <c:v>48</c:v>
                </c:pt>
                <c:pt idx="2">
                  <c:v>20</c:v>
                </c:pt>
                <c:pt idx="3">
                  <c:v>10</c:v>
                </c:pt>
              </c:numCache>
            </c:numRef>
          </c:val>
          <c:extLst>
            <c:ext xmlns:c16="http://schemas.microsoft.com/office/drawing/2014/chart" uri="{C3380CC4-5D6E-409C-BE32-E72D297353CC}">
              <c16:uniqueId val="{00000008-56F6-48DF-B2F9-0A6E20F096A1}"/>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1200" b="0" i="0" u="none" strike="noStrike" kern="1200" baseline="0">
              <a:solidFill>
                <a:schemeClr val="dk1">
                  <a:lumMod val="65000"/>
                  <a:lumOff val="35000"/>
                </a:schemeClr>
              </a:solidFill>
              <a:latin typeface="+mn-lt"/>
              <a:ea typeface="+mn-ea"/>
              <a:cs typeface="+mn-cs"/>
            </a:defRPr>
          </a:pPr>
          <a:endParaRPr lang="zh-CN"/>
        </a:p>
      </c:txPr>
    </c:legend>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2000" b="1"/>
              <a:t>Expected</a:t>
            </a:r>
            <a:r>
              <a:rPr lang="en-US" altLang="zh-CN" sz="2000" b="1" baseline="0"/>
              <a:t> v.s. Real</a:t>
            </a:r>
            <a:endParaRPr lang="zh-CN" altLang="en-US" sz="2000" b="1"/>
          </a:p>
        </c:rich>
      </c:tx>
      <c:layout>
        <c:manualLayout>
          <c:xMode val="edge"/>
          <c:yMode val="edge"/>
          <c:x val="0.36296296296296299"/>
          <c:y val="9.980043057206235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2717949839603383"/>
          <c:y val="0.24280887331319609"/>
          <c:w val="0.64439020122484691"/>
          <c:h val="0.60984543598716823"/>
        </c:manualLayout>
      </c:layout>
      <c:barChart>
        <c:barDir val="bar"/>
        <c:grouping val="stacked"/>
        <c:varyColors val="0"/>
        <c:ser>
          <c:idx val="0"/>
          <c:order val="0"/>
          <c:tx>
            <c:strRef>
              <c:f>Sheet6!$D$4</c:f>
              <c:strCache>
                <c:ptCount val="1"/>
                <c:pt idx="0">
                  <c:v>distribute according to contribution</c:v>
                </c:pt>
              </c:strCache>
            </c:strRef>
          </c:tx>
          <c:spPr>
            <a:solidFill>
              <a:schemeClr val="accent6">
                <a:tint val="77000"/>
              </a:schemeClr>
            </a:solidFill>
            <a:ln>
              <a:noFill/>
            </a:ln>
            <a:effectLst/>
          </c:spPr>
          <c:invertIfNegative val="0"/>
          <c:cat>
            <c:strRef>
              <c:f>Sheet6!$E$3:$F$3</c:f>
              <c:strCache>
                <c:ptCount val="2"/>
                <c:pt idx="0">
                  <c:v>Expected grading system</c:v>
                </c:pt>
                <c:pt idx="1">
                  <c:v>Real grading system</c:v>
                </c:pt>
              </c:strCache>
            </c:strRef>
          </c:cat>
          <c:val>
            <c:numRef>
              <c:f>Sheet6!$E$4:$F$4</c:f>
              <c:numCache>
                <c:formatCode>General</c:formatCode>
                <c:ptCount val="2"/>
                <c:pt idx="0">
                  <c:v>102</c:v>
                </c:pt>
                <c:pt idx="1">
                  <c:v>35</c:v>
                </c:pt>
              </c:numCache>
            </c:numRef>
          </c:val>
          <c:extLst>
            <c:ext xmlns:c16="http://schemas.microsoft.com/office/drawing/2014/chart" uri="{C3380CC4-5D6E-409C-BE32-E72D297353CC}">
              <c16:uniqueId val="{00000000-81B6-422D-894A-74E215B02E9F}"/>
            </c:ext>
          </c:extLst>
        </c:ser>
        <c:ser>
          <c:idx val="1"/>
          <c:order val="1"/>
          <c:tx>
            <c:strRef>
              <c:f>Sheet6!$D$5</c:f>
              <c:strCache>
                <c:ptCount val="1"/>
                <c:pt idx="0">
                  <c:v>distribute equally</c:v>
                </c:pt>
              </c:strCache>
            </c:strRef>
          </c:tx>
          <c:spPr>
            <a:solidFill>
              <a:schemeClr val="accent6">
                <a:shade val="76000"/>
              </a:schemeClr>
            </a:solidFill>
            <a:ln>
              <a:noFill/>
            </a:ln>
            <a:effectLst/>
          </c:spPr>
          <c:invertIfNegative val="0"/>
          <c:cat>
            <c:strRef>
              <c:f>Sheet6!$E$3:$F$3</c:f>
              <c:strCache>
                <c:ptCount val="2"/>
                <c:pt idx="0">
                  <c:v>Expected grading system</c:v>
                </c:pt>
                <c:pt idx="1">
                  <c:v>Real grading system</c:v>
                </c:pt>
              </c:strCache>
            </c:strRef>
          </c:cat>
          <c:val>
            <c:numRef>
              <c:f>Sheet6!$E$5:$F$5</c:f>
              <c:numCache>
                <c:formatCode>General</c:formatCode>
                <c:ptCount val="2"/>
                <c:pt idx="0">
                  <c:v>32</c:v>
                </c:pt>
                <c:pt idx="1">
                  <c:v>99</c:v>
                </c:pt>
              </c:numCache>
            </c:numRef>
          </c:val>
          <c:extLst>
            <c:ext xmlns:c16="http://schemas.microsoft.com/office/drawing/2014/chart" uri="{C3380CC4-5D6E-409C-BE32-E72D297353CC}">
              <c16:uniqueId val="{00000001-81B6-422D-894A-74E215B02E9F}"/>
            </c:ext>
          </c:extLst>
        </c:ser>
        <c:dLbls>
          <c:showLegendKey val="0"/>
          <c:showVal val="0"/>
          <c:showCatName val="0"/>
          <c:showSerName val="0"/>
          <c:showPercent val="0"/>
          <c:showBubbleSize val="0"/>
        </c:dLbls>
        <c:gapWidth val="150"/>
        <c:overlap val="100"/>
        <c:axId val="481987152"/>
        <c:axId val="481988432"/>
      </c:barChart>
      <c:catAx>
        <c:axId val="4819871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81988432"/>
        <c:crosses val="autoZero"/>
        <c:auto val="1"/>
        <c:lblAlgn val="ctr"/>
        <c:lblOffset val="100"/>
        <c:noMultiLvlLbl val="0"/>
      </c:catAx>
      <c:valAx>
        <c:axId val="4819884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819871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0.2717949839603383"/>
          <c:y val="0.24280887331319609"/>
          <c:w val="0.64439020122484691"/>
          <c:h val="0.60984543598716823"/>
        </c:manualLayout>
      </c:layout>
      <c:barChart>
        <c:barDir val="bar"/>
        <c:grouping val="stacked"/>
        <c:varyColors val="0"/>
        <c:ser>
          <c:idx val="0"/>
          <c:order val="0"/>
          <c:tx>
            <c:strRef>
              <c:f>Sheet6!$D$4</c:f>
              <c:strCache>
                <c:ptCount val="1"/>
                <c:pt idx="0">
                  <c:v>distribute according to contribution</c:v>
                </c:pt>
              </c:strCache>
            </c:strRef>
          </c:tx>
          <c:spPr>
            <a:solidFill>
              <a:schemeClr val="accent6">
                <a:tint val="77000"/>
              </a:schemeClr>
            </a:solidFill>
            <a:ln>
              <a:noFill/>
            </a:ln>
            <a:effectLst/>
          </c:spPr>
          <c:invertIfNegative val="0"/>
          <c:cat>
            <c:strRef>
              <c:f>Sheet6!$E$3:$F$3</c:f>
              <c:strCache>
                <c:ptCount val="2"/>
                <c:pt idx="0">
                  <c:v>Expected grading system</c:v>
                </c:pt>
                <c:pt idx="1">
                  <c:v>Real grading system</c:v>
                </c:pt>
              </c:strCache>
            </c:strRef>
          </c:cat>
          <c:val>
            <c:numRef>
              <c:f>Sheet6!$E$4:$F$4</c:f>
              <c:numCache>
                <c:formatCode>General</c:formatCode>
                <c:ptCount val="2"/>
                <c:pt idx="0">
                  <c:v>102</c:v>
                </c:pt>
                <c:pt idx="1">
                  <c:v>35</c:v>
                </c:pt>
              </c:numCache>
            </c:numRef>
          </c:val>
          <c:extLst>
            <c:ext xmlns:c16="http://schemas.microsoft.com/office/drawing/2014/chart" uri="{C3380CC4-5D6E-409C-BE32-E72D297353CC}">
              <c16:uniqueId val="{00000000-9550-4877-A295-8668340D91CD}"/>
            </c:ext>
          </c:extLst>
        </c:ser>
        <c:ser>
          <c:idx val="1"/>
          <c:order val="1"/>
          <c:tx>
            <c:strRef>
              <c:f>Sheet6!$D$5</c:f>
              <c:strCache>
                <c:ptCount val="1"/>
                <c:pt idx="0">
                  <c:v>distribute equally</c:v>
                </c:pt>
              </c:strCache>
            </c:strRef>
          </c:tx>
          <c:spPr>
            <a:solidFill>
              <a:schemeClr val="accent6">
                <a:shade val="76000"/>
              </a:schemeClr>
            </a:solidFill>
            <a:ln>
              <a:noFill/>
            </a:ln>
            <a:effectLst/>
          </c:spPr>
          <c:invertIfNegative val="0"/>
          <c:cat>
            <c:strRef>
              <c:f>Sheet6!$E$3:$F$3</c:f>
              <c:strCache>
                <c:ptCount val="2"/>
                <c:pt idx="0">
                  <c:v>Expected grading system</c:v>
                </c:pt>
                <c:pt idx="1">
                  <c:v>Real grading system</c:v>
                </c:pt>
              </c:strCache>
            </c:strRef>
          </c:cat>
          <c:val>
            <c:numRef>
              <c:f>Sheet6!$E$5:$F$5</c:f>
              <c:numCache>
                <c:formatCode>General</c:formatCode>
                <c:ptCount val="2"/>
                <c:pt idx="0">
                  <c:v>32</c:v>
                </c:pt>
                <c:pt idx="1">
                  <c:v>99</c:v>
                </c:pt>
              </c:numCache>
            </c:numRef>
          </c:val>
          <c:extLst>
            <c:ext xmlns:c16="http://schemas.microsoft.com/office/drawing/2014/chart" uri="{C3380CC4-5D6E-409C-BE32-E72D297353CC}">
              <c16:uniqueId val="{00000001-9550-4877-A295-8668340D91CD}"/>
            </c:ext>
          </c:extLst>
        </c:ser>
        <c:dLbls>
          <c:showLegendKey val="0"/>
          <c:showVal val="0"/>
          <c:showCatName val="0"/>
          <c:showSerName val="0"/>
          <c:showPercent val="0"/>
          <c:showBubbleSize val="0"/>
        </c:dLbls>
        <c:gapWidth val="150"/>
        <c:overlap val="100"/>
        <c:axId val="481987152"/>
        <c:axId val="481988432"/>
      </c:barChart>
      <c:catAx>
        <c:axId val="4819871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81988432"/>
        <c:crosses val="autoZero"/>
        <c:auto val="1"/>
        <c:lblAlgn val="ctr"/>
        <c:lblOffset val="100"/>
        <c:noMultiLvlLbl val="0"/>
      </c:catAx>
      <c:valAx>
        <c:axId val="4819884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819871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Sheet4!$A$37</c:f>
              <c:strCache>
                <c:ptCount val="1"/>
                <c:pt idx="0">
                  <c:v>Team leader</c:v>
                </c:pt>
              </c:strCache>
            </c:strRef>
          </c:tx>
          <c:spPr>
            <a:solidFill>
              <a:schemeClr val="accent6"/>
            </a:solidFill>
            <a:ln>
              <a:noFill/>
            </a:ln>
            <a:effectLst/>
          </c:spPr>
          <c:invertIfNegative val="0"/>
          <c:cat>
            <c:strRef>
              <c:f>Sheet4!$B$36:$C$36</c:f>
              <c:strCache>
                <c:ptCount val="2"/>
                <c:pt idx="0">
                  <c:v>Strong ability</c:v>
                </c:pt>
                <c:pt idx="1">
                  <c:v>High enthusiasm</c:v>
                </c:pt>
              </c:strCache>
            </c:strRef>
          </c:cat>
          <c:val>
            <c:numRef>
              <c:f>Sheet4!$B$37:$C$37</c:f>
              <c:numCache>
                <c:formatCode>General</c:formatCode>
                <c:ptCount val="2"/>
                <c:pt idx="0">
                  <c:v>6</c:v>
                </c:pt>
                <c:pt idx="1">
                  <c:v>30</c:v>
                </c:pt>
              </c:numCache>
            </c:numRef>
          </c:val>
          <c:extLst>
            <c:ext xmlns:c16="http://schemas.microsoft.com/office/drawing/2014/chart" uri="{C3380CC4-5D6E-409C-BE32-E72D297353CC}">
              <c16:uniqueId val="{00000000-829D-4CEA-8CCF-CE6E46D5D2CD}"/>
            </c:ext>
          </c:extLst>
        </c:ser>
        <c:ser>
          <c:idx val="1"/>
          <c:order val="1"/>
          <c:tx>
            <c:strRef>
              <c:f>Sheet4!$A$38</c:f>
              <c:strCache>
                <c:ptCount val="1"/>
                <c:pt idx="0">
                  <c:v>Team member</c:v>
                </c:pt>
              </c:strCache>
            </c:strRef>
          </c:tx>
          <c:spPr>
            <a:solidFill>
              <a:schemeClr val="accent5"/>
            </a:solidFill>
            <a:ln>
              <a:noFill/>
            </a:ln>
            <a:effectLst/>
          </c:spPr>
          <c:invertIfNegative val="0"/>
          <c:cat>
            <c:strRef>
              <c:f>Sheet4!$B$36:$C$36</c:f>
              <c:strCache>
                <c:ptCount val="2"/>
                <c:pt idx="0">
                  <c:v>Strong ability</c:v>
                </c:pt>
                <c:pt idx="1">
                  <c:v>High enthusiasm</c:v>
                </c:pt>
              </c:strCache>
            </c:strRef>
          </c:cat>
          <c:val>
            <c:numRef>
              <c:f>Sheet4!$B$38:$C$38</c:f>
              <c:numCache>
                <c:formatCode>General</c:formatCode>
                <c:ptCount val="2"/>
                <c:pt idx="0">
                  <c:v>26</c:v>
                </c:pt>
                <c:pt idx="1">
                  <c:v>73</c:v>
                </c:pt>
              </c:numCache>
            </c:numRef>
          </c:val>
          <c:extLst>
            <c:ext xmlns:c16="http://schemas.microsoft.com/office/drawing/2014/chart" uri="{C3380CC4-5D6E-409C-BE32-E72D297353CC}">
              <c16:uniqueId val="{00000001-829D-4CEA-8CCF-CE6E46D5D2CD}"/>
            </c:ext>
          </c:extLst>
        </c:ser>
        <c:dLbls>
          <c:showLegendKey val="0"/>
          <c:showVal val="0"/>
          <c:showCatName val="0"/>
          <c:showSerName val="0"/>
          <c:showPercent val="0"/>
          <c:showBubbleSize val="0"/>
        </c:dLbls>
        <c:gapWidth val="219"/>
        <c:overlap val="-27"/>
        <c:axId val="471088016"/>
        <c:axId val="471086736"/>
      </c:barChart>
      <c:catAx>
        <c:axId val="471088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71086736"/>
        <c:crosses val="autoZero"/>
        <c:auto val="1"/>
        <c:lblAlgn val="ctr"/>
        <c:lblOffset val="100"/>
        <c:noMultiLvlLbl val="0"/>
      </c:catAx>
      <c:valAx>
        <c:axId val="47108673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710880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t>How Many Courses Had Group Cooperation Last Semester?</a:t>
            </a:r>
            <a:endParaRPr lang="zh-CN"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Sheet1!$A$2</c:f>
              <c:strCache>
                <c:ptCount val="1"/>
                <c:pt idx="0">
                  <c:v>Question2</c:v>
                </c:pt>
              </c:strCache>
            </c:strRef>
          </c:tx>
          <c:spPr>
            <a:solidFill>
              <a:schemeClr val="accent6"/>
            </a:solidFill>
            <a:ln>
              <a:noFill/>
            </a:ln>
            <a:effectLst/>
          </c:spPr>
          <c:invertIfNegative val="0"/>
          <c:cat>
            <c:strRef>
              <c:f>Sheet1!$B$1:$E$1</c:f>
              <c:strCache>
                <c:ptCount val="4"/>
                <c:pt idx="0">
                  <c:v>none</c:v>
                </c:pt>
                <c:pt idx="1">
                  <c:v>1</c:v>
                </c:pt>
                <c:pt idx="2">
                  <c:v>2</c:v>
                </c:pt>
                <c:pt idx="3">
                  <c:v>≥3</c:v>
                </c:pt>
              </c:strCache>
            </c:strRef>
          </c:cat>
          <c:val>
            <c:numRef>
              <c:f>Sheet1!$B$2:$E$2</c:f>
              <c:numCache>
                <c:formatCode>General</c:formatCode>
                <c:ptCount val="4"/>
                <c:pt idx="0">
                  <c:v>11</c:v>
                </c:pt>
                <c:pt idx="1">
                  <c:v>23</c:v>
                </c:pt>
                <c:pt idx="2">
                  <c:v>43</c:v>
                </c:pt>
                <c:pt idx="3">
                  <c:v>61</c:v>
                </c:pt>
              </c:numCache>
            </c:numRef>
          </c:val>
          <c:extLst>
            <c:ext xmlns:c16="http://schemas.microsoft.com/office/drawing/2014/chart" uri="{C3380CC4-5D6E-409C-BE32-E72D297353CC}">
              <c16:uniqueId val="{00000000-88F4-4429-BF9A-CCE36730CFAF}"/>
            </c:ext>
          </c:extLst>
        </c:ser>
        <c:dLbls>
          <c:showLegendKey val="0"/>
          <c:showVal val="0"/>
          <c:showCatName val="0"/>
          <c:showSerName val="0"/>
          <c:showPercent val="0"/>
          <c:showBubbleSize val="0"/>
        </c:dLbls>
        <c:gapWidth val="219"/>
        <c:overlap val="-27"/>
        <c:axId val="407560592"/>
        <c:axId val="407561904"/>
      </c:barChart>
      <c:catAx>
        <c:axId val="407560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07561904"/>
        <c:crosses val="autoZero"/>
        <c:auto val="1"/>
        <c:lblAlgn val="ctr"/>
        <c:lblOffset val="100"/>
        <c:noMultiLvlLbl val="0"/>
      </c:catAx>
      <c:valAx>
        <c:axId val="40756190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075605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baseline="0" dirty="0">
                <a:effectLst/>
              </a:rPr>
              <a:t>Under what circumstances do you need group cooperation?</a:t>
            </a:r>
            <a:endParaRPr lang="zh-CN" altLang="zh-CN"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6"/>
            </a:solidFill>
            <a:ln>
              <a:noFill/>
            </a:ln>
            <a:effectLst/>
          </c:spPr>
          <c:invertIfNegative val="0"/>
          <c:cat>
            <c:strRef>
              <c:f>Sheet7!$A$8:$C$8</c:f>
              <c:strCache>
                <c:ptCount val="3"/>
                <c:pt idx="0">
                  <c:v>professional</c:v>
                </c:pt>
                <c:pt idx="1">
                  <c:v>heavy task</c:v>
                </c:pt>
                <c:pt idx="2">
                  <c:v>short on time</c:v>
                </c:pt>
              </c:strCache>
            </c:strRef>
          </c:cat>
          <c:val>
            <c:numRef>
              <c:f>Sheet7!$A$9:$C$9</c:f>
              <c:numCache>
                <c:formatCode>General</c:formatCode>
                <c:ptCount val="3"/>
                <c:pt idx="0">
                  <c:v>36</c:v>
                </c:pt>
                <c:pt idx="1">
                  <c:v>80</c:v>
                </c:pt>
                <c:pt idx="2">
                  <c:v>16</c:v>
                </c:pt>
              </c:numCache>
            </c:numRef>
          </c:val>
          <c:extLst>
            <c:ext xmlns:c16="http://schemas.microsoft.com/office/drawing/2014/chart" uri="{C3380CC4-5D6E-409C-BE32-E72D297353CC}">
              <c16:uniqueId val="{00000000-0DB3-4E88-94EE-993C463C670E}"/>
            </c:ext>
          </c:extLst>
        </c:ser>
        <c:dLbls>
          <c:showLegendKey val="0"/>
          <c:showVal val="0"/>
          <c:showCatName val="0"/>
          <c:showSerName val="0"/>
          <c:showPercent val="0"/>
          <c:showBubbleSize val="0"/>
        </c:dLbls>
        <c:gapWidth val="219"/>
        <c:overlap val="-27"/>
        <c:axId val="634283064"/>
        <c:axId val="634282744"/>
      </c:barChart>
      <c:catAx>
        <c:axId val="634283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34282744"/>
        <c:crosses val="autoZero"/>
        <c:auto val="1"/>
        <c:lblAlgn val="ctr"/>
        <c:lblOffset val="100"/>
        <c:noMultiLvlLbl val="0"/>
      </c:catAx>
      <c:valAx>
        <c:axId val="63428274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342830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600" b="0" dirty="0">
                <a:solidFill>
                  <a:schemeClr val="tx1"/>
                </a:solidFill>
              </a:rPr>
              <a:t>Expected</a:t>
            </a:r>
            <a:r>
              <a:rPr lang="en-US" altLang="zh-CN" sz="1600" b="0" baseline="0" dirty="0">
                <a:solidFill>
                  <a:schemeClr val="tx1"/>
                </a:solidFill>
              </a:rPr>
              <a:t> Group Size</a:t>
            </a:r>
            <a:endParaRPr lang="zh-CN" altLang="en-US" b="0" dirty="0">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dPt>
            <c:idx val="0"/>
            <c:bubble3D val="0"/>
            <c:spPr>
              <a:solidFill>
                <a:schemeClr val="accent6">
                  <a:shade val="65000"/>
                </a:schemeClr>
              </a:solidFill>
              <a:ln w="19050">
                <a:solidFill>
                  <a:schemeClr val="lt1"/>
                </a:solidFill>
              </a:ln>
              <a:effectLst/>
            </c:spPr>
            <c:extLst>
              <c:ext xmlns:c16="http://schemas.microsoft.com/office/drawing/2014/chart" uri="{C3380CC4-5D6E-409C-BE32-E72D297353CC}">
                <c16:uniqueId val="{00000001-9B05-4EA5-A820-694835395438}"/>
              </c:ext>
            </c:extLst>
          </c:dPt>
          <c:dPt>
            <c:idx val="1"/>
            <c:bubble3D val="0"/>
            <c:spPr>
              <a:solidFill>
                <a:schemeClr val="accent6"/>
              </a:solidFill>
              <a:ln w="19050">
                <a:solidFill>
                  <a:schemeClr val="lt1"/>
                </a:solidFill>
              </a:ln>
              <a:effectLst/>
            </c:spPr>
            <c:extLst>
              <c:ext xmlns:c16="http://schemas.microsoft.com/office/drawing/2014/chart" uri="{C3380CC4-5D6E-409C-BE32-E72D297353CC}">
                <c16:uniqueId val="{00000003-9B05-4EA5-A820-694835395438}"/>
              </c:ext>
            </c:extLst>
          </c:dPt>
          <c:dPt>
            <c:idx val="2"/>
            <c:bubble3D val="0"/>
            <c:spPr>
              <a:solidFill>
                <a:schemeClr val="accent6">
                  <a:tint val="65000"/>
                </a:schemeClr>
              </a:solidFill>
              <a:ln w="19050">
                <a:solidFill>
                  <a:schemeClr val="lt1"/>
                </a:solidFill>
              </a:ln>
              <a:effectLst/>
            </c:spPr>
            <c:extLst>
              <c:ext xmlns:c16="http://schemas.microsoft.com/office/drawing/2014/chart" uri="{C3380CC4-5D6E-409C-BE32-E72D297353CC}">
                <c16:uniqueId val="{00000005-9B05-4EA5-A820-694835395438}"/>
              </c:ext>
            </c:extLst>
          </c:dPt>
          <c:dLbls>
            <c:dLbl>
              <c:idx val="0"/>
              <c:layout>
                <c:manualLayout>
                  <c:x val="-6.4978979397486814E-2"/>
                  <c:y val="0.16716935176491363"/>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9B05-4EA5-A820-694835395438}"/>
                </c:ext>
              </c:extLst>
            </c:dLbl>
            <c:dLbl>
              <c:idx val="2"/>
              <c:layout>
                <c:manualLayout>
                  <c:x val="5.0436206536129888E-2"/>
                  <c:y val="0.18519127257853099"/>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9B05-4EA5-A820-694835395438}"/>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zh-CN"/>
              </a:p>
            </c:txPr>
            <c:dLblPos val="ct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Sheet5!$A$4:$C$4</c:f>
              <c:strCache>
                <c:ptCount val="3"/>
                <c:pt idx="0">
                  <c:v>2</c:v>
                </c:pt>
                <c:pt idx="1">
                  <c:v>3</c:v>
                </c:pt>
                <c:pt idx="2">
                  <c:v>≥4</c:v>
                </c:pt>
              </c:strCache>
            </c:strRef>
          </c:cat>
          <c:val>
            <c:numRef>
              <c:f>Sheet5!$A$5:$C$5</c:f>
              <c:numCache>
                <c:formatCode>General</c:formatCode>
                <c:ptCount val="3"/>
                <c:pt idx="0">
                  <c:v>19</c:v>
                </c:pt>
                <c:pt idx="1">
                  <c:v>106</c:v>
                </c:pt>
                <c:pt idx="2">
                  <c:v>13</c:v>
                </c:pt>
              </c:numCache>
            </c:numRef>
          </c:val>
          <c:extLst>
            <c:ext xmlns:c16="http://schemas.microsoft.com/office/drawing/2014/chart" uri="{C3380CC4-5D6E-409C-BE32-E72D297353CC}">
              <c16:uniqueId val="{00000006-9B05-4EA5-A820-694835395438}"/>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altLang="zh-CN" b="1"/>
              <a:t>What role do you want</a:t>
            </a:r>
            <a:r>
              <a:rPr lang="en-US" altLang="zh-CN" b="1" baseline="0"/>
              <a:t> to play in a group?</a:t>
            </a:r>
            <a:endParaRPr lang="zh-CN" altLang="en-US"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dPt>
            <c:idx val="0"/>
            <c:bubble3D val="0"/>
            <c:spPr>
              <a:solidFill>
                <a:schemeClr val="accent6">
                  <a:shade val="76000"/>
                </a:schemeClr>
              </a:solidFill>
              <a:ln w="19050">
                <a:solidFill>
                  <a:schemeClr val="lt1"/>
                </a:solidFill>
              </a:ln>
              <a:effectLst/>
            </c:spPr>
            <c:extLst>
              <c:ext xmlns:c16="http://schemas.microsoft.com/office/drawing/2014/chart" uri="{C3380CC4-5D6E-409C-BE32-E72D297353CC}">
                <c16:uniqueId val="{00000001-6033-4D65-98FD-8AB86F49E876}"/>
              </c:ext>
            </c:extLst>
          </c:dPt>
          <c:dPt>
            <c:idx val="1"/>
            <c:bubble3D val="0"/>
            <c:spPr>
              <a:solidFill>
                <a:schemeClr val="accent6">
                  <a:tint val="77000"/>
                </a:schemeClr>
              </a:solidFill>
              <a:ln w="19050">
                <a:solidFill>
                  <a:schemeClr val="lt1"/>
                </a:solidFill>
              </a:ln>
              <a:effectLst/>
            </c:spPr>
            <c:extLst>
              <c:ext xmlns:c16="http://schemas.microsoft.com/office/drawing/2014/chart" uri="{C3380CC4-5D6E-409C-BE32-E72D297353CC}">
                <c16:uniqueId val="{00000003-6033-4D65-98FD-8AB86F49E876}"/>
              </c:ext>
            </c:extLst>
          </c:dPt>
          <c:dLbls>
            <c:dLbl>
              <c:idx val="0"/>
              <c:layout>
                <c:manualLayout>
                  <c:x val="-0.16420690776484798"/>
                  <c:y val="0.2303680428376205"/>
                </c:manualLayout>
              </c:layout>
              <c:spPr>
                <a:noFill/>
                <a:ln>
                  <a:noFill/>
                </a:ln>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bg1"/>
                      </a:solidFill>
                      <a:latin typeface="+mn-lt"/>
                      <a:ea typeface="+mn-ea"/>
                      <a:cs typeface="+mn-cs"/>
                    </a:defRPr>
                  </a:pPr>
                  <a:endParaRPr lang="zh-CN"/>
                </a:p>
              </c:txPr>
              <c:dLblPos val="bestFit"/>
              <c:showLegendKey val="0"/>
              <c:showVal val="0"/>
              <c:showCatName val="1"/>
              <c:showSerName val="0"/>
              <c:showPercent val="1"/>
              <c:showBubbleSize val="0"/>
              <c:extLst>
                <c:ext xmlns:c15="http://schemas.microsoft.com/office/drawing/2012/chart" uri="{CE6537A1-D6FC-4f65-9D91-7224C49458BB}">
                  <c15:layout>
                    <c:manualLayout>
                      <c:w val="0.1800589970501475"/>
                      <c:h val="0.15778040141676503"/>
                    </c:manualLayout>
                  </c15:layout>
                </c:ext>
                <c:ext xmlns:c16="http://schemas.microsoft.com/office/drawing/2014/chart" uri="{C3380CC4-5D6E-409C-BE32-E72D297353CC}">
                  <c16:uniqueId val="{00000001-6033-4D65-98FD-8AB86F49E876}"/>
                </c:ext>
              </c:extLst>
            </c:dLbl>
            <c:dLbl>
              <c:idx val="1"/>
              <c:layout>
                <c:manualLayout>
                  <c:x val="0.17346990918170621"/>
                  <c:y val="-0.21308369511662281"/>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6033-4D65-98FD-8AB86F49E876}"/>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zh-CN"/>
              </a:p>
            </c:txPr>
            <c:dLblPos val="ct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Sheet2!$A$3:$B$3</c:f>
              <c:strCache>
                <c:ptCount val="2"/>
                <c:pt idx="0">
                  <c:v>group leader</c:v>
                </c:pt>
                <c:pt idx="1">
                  <c:v>group member</c:v>
                </c:pt>
              </c:strCache>
            </c:strRef>
          </c:cat>
          <c:val>
            <c:numRef>
              <c:f>Sheet2!$A$4:$B$4</c:f>
              <c:numCache>
                <c:formatCode>General</c:formatCode>
                <c:ptCount val="2"/>
                <c:pt idx="0">
                  <c:v>33</c:v>
                </c:pt>
                <c:pt idx="1">
                  <c:v>105</c:v>
                </c:pt>
              </c:numCache>
            </c:numRef>
          </c:val>
          <c:extLst>
            <c:ext xmlns:c16="http://schemas.microsoft.com/office/drawing/2014/chart" uri="{C3380CC4-5D6E-409C-BE32-E72D297353CC}">
              <c16:uniqueId val="{00000004-6033-4D65-98FD-8AB86F49E876}"/>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altLang="zh-CN" sz="1400" b="1" i="0" baseline="0">
                <a:effectLst/>
              </a:rPr>
              <a:t>What quality do you value more when you choose your team members?</a:t>
            </a:r>
            <a:endParaRPr lang="zh-CN" altLang="zh-CN" sz="1400" b="1">
              <a:effectLst/>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dPt>
            <c:idx val="0"/>
            <c:bubble3D val="0"/>
            <c:spPr>
              <a:solidFill>
                <a:schemeClr val="accent6">
                  <a:shade val="76000"/>
                </a:schemeClr>
              </a:solidFill>
              <a:ln w="19050">
                <a:solidFill>
                  <a:schemeClr val="lt1"/>
                </a:solidFill>
              </a:ln>
              <a:effectLst/>
            </c:spPr>
            <c:extLst>
              <c:ext xmlns:c16="http://schemas.microsoft.com/office/drawing/2014/chart" uri="{C3380CC4-5D6E-409C-BE32-E72D297353CC}">
                <c16:uniqueId val="{00000001-21AB-47D8-BB07-5A025DDCAB70}"/>
              </c:ext>
            </c:extLst>
          </c:dPt>
          <c:dPt>
            <c:idx val="1"/>
            <c:bubble3D val="0"/>
            <c:spPr>
              <a:solidFill>
                <a:schemeClr val="accent6">
                  <a:tint val="77000"/>
                </a:schemeClr>
              </a:solidFill>
              <a:ln w="19050">
                <a:solidFill>
                  <a:schemeClr val="lt1"/>
                </a:solidFill>
              </a:ln>
              <a:effectLst/>
            </c:spPr>
            <c:extLst>
              <c:ext xmlns:c16="http://schemas.microsoft.com/office/drawing/2014/chart" uri="{C3380CC4-5D6E-409C-BE32-E72D297353CC}">
                <c16:uniqueId val="{00000003-21AB-47D8-BB07-5A025DDCAB70}"/>
              </c:ext>
            </c:extLst>
          </c:dPt>
          <c:dLbls>
            <c:dLbl>
              <c:idx val="0"/>
              <c:layout>
                <c:manualLayout>
                  <c:x val="-0.14049950061552041"/>
                  <c:y val="0.1588796028595599"/>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21AB-47D8-BB07-5A025DDCAB70}"/>
                </c:ext>
              </c:extLst>
            </c:dLbl>
            <c:dLbl>
              <c:idx val="1"/>
              <c:layout>
                <c:manualLayout>
                  <c:x val="0.21388637261050328"/>
                  <c:y val="-0.14674153334139017"/>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21AB-47D8-BB07-5A025DDCAB70}"/>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zh-CN"/>
              </a:p>
            </c:txPr>
            <c:dLblPos val="bestFit"/>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Sheet4!$A$4:$B$4</c:f>
              <c:strCache>
                <c:ptCount val="2"/>
                <c:pt idx="0">
                  <c:v>strong ability</c:v>
                </c:pt>
                <c:pt idx="1">
                  <c:v>high enthusiasm</c:v>
                </c:pt>
              </c:strCache>
            </c:strRef>
          </c:cat>
          <c:val>
            <c:numRef>
              <c:f>Sheet4!$A$5:$B$5</c:f>
              <c:numCache>
                <c:formatCode>General</c:formatCode>
                <c:ptCount val="2"/>
                <c:pt idx="0">
                  <c:v>36</c:v>
                </c:pt>
                <c:pt idx="1">
                  <c:v>99</c:v>
                </c:pt>
              </c:numCache>
            </c:numRef>
          </c:val>
          <c:extLst>
            <c:ext xmlns:c16="http://schemas.microsoft.com/office/drawing/2014/chart" uri="{C3380CC4-5D6E-409C-BE32-E72D297353CC}">
              <c16:uniqueId val="{00000004-21AB-47D8-BB07-5A025DDCAB70}"/>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n-US" sz="1800"/>
              <a:t>Reasons for uneven distribution of tasks</a:t>
            </a:r>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zh-CN"/>
        </a:p>
      </c:txPr>
    </c:title>
    <c:autoTitleDeleted val="0"/>
    <c:plotArea>
      <c:layout/>
      <c:barChart>
        <c:barDir val="col"/>
        <c:grouping val="clustered"/>
        <c:varyColors val="0"/>
        <c:ser>
          <c:idx val="0"/>
          <c:order val="0"/>
          <c:tx>
            <c:strRef>
              <c:f>Sheet2!$B$5</c:f>
              <c:strCache>
                <c:ptCount val="1"/>
                <c:pt idx="0">
                  <c:v>Reasons for uneven distribution of tasks</c:v>
                </c:pt>
              </c:strCache>
            </c:strRef>
          </c:tx>
          <c:spPr>
            <a:solidFill>
              <a:schemeClr val="accent6"/>
            </a:solidFill>
            <a:ln>
              <a:noFill/>
            </a:ln>
            <a:effectLst/>
          </c:spPr>
          <c:invertIfNegative val="0"/>
          <c:dLbls>
            <c:dLbl>
              <c:idx val="0"/>
              <c:tx>
                <c:rich>
                  <a:bodyPr/>
                  <a:lstStyle/>
                  <a:p>
                    <a:fld id="{CB789CB4-54FB-4C3C-BAC3-2AE865A462D4}" type="VALUE">
                      <a:rPr lang="en-US" altLang="zh-CN" smtClean="0"/>
                      <a:pPr/>
                      <a:t>[值]</a:t>
                    </a:fld>
                    <a:r>
                      <a:rPr lang="en-US" altLang="zh-CN" dirty="0"/>
                      <a:t>(35%)</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9D12-4AA8-9413-5BB30CE254D4}"/>
                </c:ext>
              </c:extLst>
            </c:dLbl>
            <c:dLbl>
              <c:idx val="1"/>
              <c:tx>
                <c:rich>
                  <a:bodyPr/>
                  <a:lstStyle/>
                  <a:p>
                    <a:r>
                      <a:rPr lang="en-US" altLang="zh-CN" dirty="0"/>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D12-4AA8-9413-5BB30CE254D4}"/>
                </c:ext>
              </c:extLst>
            </c:dLbl>
            <c:dLbl>
              <c:idx val="2"/>
              <c:tx>
                <c:rich>
                  <a:bodyPr/>
                  <a:lstStyle/>
                  <a:p>
                    <a:fld id="{425AE8E7-3438-41D2-9A0D-E5D6C3F34129}" type="VALUE">
                      <a:rPr lang="en-US" altLang="zh-CN" smtClean="0"/>
                      <a:pPr/>
                      <a:t>[值]</a:t>
                    </a:fld>
                    <a:r>
                      <a:rPr lang="en-US" altLang="zh-CN" dirty="0"/>
                      <a:t>(45%)</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9D12-4AA8-9413-5BB30CE254D4}"/>
                </c:ext>
              </c:extLst>
            </c:dLbl>
            <c:dLbl>
              <c:idx val="3"/>
              <c:tx>
                <c:rich>
                  <a:bodyPr/>
                  <a:lstStyle/>
                  <a:p>
                    <a:fld id="{69B50E25-8634-4B46-AB9C-E62C4BE6E73F}" type="VALUE">
                      <a:rPr lang="en-US" altLang="zh-CN" smtClean="0"/>
                      <a:pPr/>
                      <a:t>[值]</a:t>
                    </a:fld>
                    <a:r>
                      <a:rPr lang="en-US" altLang="zh-CN" dirty="0"/>
                      <a:t>(11%)</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9D12-4AA8-9413-5BB30CE254D4}"/>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Sheet2!$A$6:$A$9</c:f>
              <c:strCache>
                <c:ptCount val="4"/>
                <c:pt idx="0">
                  <c:v>Emphasis</c:v>
                </c:pt>
                <c:pt idx="1">
                  <c:v>Interest</c:v>
                </c:pt>
                <c:pt idx="2">
                  <c:v>Ability</c:v>
                </c:pt>
                <c:pt idx="3">
                  <c:v>Other</c:v>
                </c:pt>
              </c:strCache>
            </c:strRef>
          </c:cat>
          <c:val>
            <c:numRef>
              <c:f>Sheet2!$B$6:$B$9</c:f>
              <c:numCache>
                <c:formatCode>General</c:formatCode>
                <c:ptCount val="4"/>
                <c:pt idx="0">
                  <c:v>22</c:v>
                </c:pt>
                <c:pt idx="1">
                  <c:v>5</c:v>
                </c:pt>
                <c:pt idx="2">
                  <c:v>28</c:v>
                </c:pt>
                <c:pt idx="3">
                  <c:v>7</c:v>
                </c:pt>
              </c:numCache>
            </c:numRef>
          </c:val>
          <c:extLst>
            <c:ext xmlns:c16="http://schemas.microsoft.com/office/drawing/2014/chart" uri="{C3380CC4-5D6E-409C-BE32-E72D297353CC}">
              <c16:uniqueId val="{00000004-9D12-4AA8-9413-5BB30CE254D4}"/>
            </c:ext>
          </c:extLst>
        </c:ser>
        <c:dLbls>
          <c:showLegendKey val="0"/>
          <c:showVal val="0"/>
          <c:showCatName val="0"/>
          <c:showSerName val="0"/>
          <c:showPercent val="0"/>
          <c:showBubbleSize val="0"/>
        </c:dLbls>
        <c:gapWidth val="199"/>
        <c:axId val="545316024"/>
        <c:axId val="545314424"/>
      </c:barChart>
      <c:catAx>
        <c:axId val="545316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cap="none" spc="0" normalizeH="0" baseline="0">
                <a:solidFill>
                  <a:schemeClr val="tx1">
                    <a:lumMod val="65000"/>
                    <a:lumOff val="35000"/>
                  </a:schemeClr>
                </a:solidFill>
                <a:latin typeface="+mn-lt"/>
                <a:ea typeface="+mn-ea"/>
                <a:cs typeface="+mn-cs"/>
              </a:defRPr>
            </a:pPr>
            <a:endParaRPr lang="zh-CN"/>
          </a:p>
        </c:txPr>
        <c:crossAx val="545314424"/>
        <c:crosses val="autoZero"/>
        <c:auto val="1"/>
        <c:lblAlgn val="ctr"/>
        <c:lblOffset val="100"/>
        <c:noMultiLvlLbl val="0"/>
      </c:catAx>
      <c:valAx>
        <c:axId val="54531442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453160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pieChart>
        <c:varyColors val="1"/>
        <c:ser>
          <c:idx val="0"/>
          <c:order val="0"/>
          <c:tx>
            <c:strRef>
              <c:f>Sheet2!$F$9</c:f>
              <c:strCache>
                <c:ptCount val="1"/>
                <c:pt idx="0">
                  <c:v>Frequency</c:v>
                </c:pt>
              </c:strCache>
            </c:strRef>
          </c:tx>
          <c:dPt>
            <c:idx val="0"/>
            <c:bubble3D val="0"/>
            <c:spPr>
              <a:solidFill>
                <a:schemeClr val="accent6">
                  <a:shade val="58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FFC4-44B3-8A02-AF12D405330A}"/>
              </c:ext>
            </c:extLst>
          </c:dPt>
          <c:dPt>
            <c:idx val="1"/>
            <c:bubble3D val="0"/>
            <c:spPr>
              <a:solidFill>
                <a:schemeClr val="accent6">
                  <a:shade val="86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FFC4-44B3-8A02-AF12D405330A}"/>
              </c:ext>
            </c:extLst>
          </c:dPt>
          <c:dPt>
            <c:idx val="2"/>
            <c:bubble3D val="0"/>
            <c:spPr>
              <a:solidFill>
                <a:schemeClr val="accent6">
                  <a:tint val="86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FFC4-44B3-8A02-AF12D405330A}"/>
              </c:ext>
            </c:extLst>
          </c:dPt>
          <c:dPt>
            <c:idx val="3"/>
            <c:bubble3D val="0"/>
            <c:spPr>
              <a:solidFill>
                <a:schemeClr val="accent6">
                  <a:tint val="58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FFC4-44B3-8A02-AF12D405330A}"/>
              </c:ext>
            </c:extLst>
          </c:dPt>
          <c:dLbls>
            <c:dLbl>
              <c:idx val="0"/>
              <c:layout>
                <c:manualLayout>
                  <c:x val="-0.23584875483483697"/>
                  <c:y val="5.7042645368806287E-2"/>
                </c:manualLayout>
              </c:layout>
              <c:tx>
                <c:rich>
                  <a:bodyPr/>
                  <a:lstStyle/>
                  <a:p>
                    <a:fld id="{55452819-0216-4484-8FDB-4E6ACBCB2195}" type="CATEGORYNAME">
                      <a:rPr lang="en-US" altLang="zh-CN" smtClean="0"/>
                      <a:pPr/>
                      <a:t>[类别名称]</a:t>
                    </a:fld>
                    <a:r>
                      <a:rPr lang="en-US" altLang="zh-CN" baseline="0" dirty="0"/>
                      <a:t> </a:t>
                    </a:r>
                  </a:p>
                  <a:p>
                    <a:fld id="{57B73FAB-25CA-4D06-8B0E-B5C7CA8C78FD}" type="VALUE">
                      <a:rPr lang="en-US" altLang="zh-CN" baseline="0" smtClean="0"/>
                      <a:pPr/>
                      <a:t>[值]</a:t>
                    </a:fld>
                    <a:r>
                      <a:rPr lang="en-US" altLang="zh-CN" baseline="0" dirty="0"/>
                      <a:t>(</a:t>
                    </a:r>
                    <a:fld id="{40855621-2620-4BB9-9A0B-1C8FA6E85C3A}" type="PERCENTAGE">
                      <a:rPr lang="en-US" altLang="zh-CN" baseline="0" smtClean="0"/>
                      <a:pPr/>
                      <a:t>[百分比]</a:t>
                    </a:fld>
                    <a:r>
                      <a:rPr lang="en-US" altLang="zh-CN" baseline="0" dirty="0"/>
                      <a:t>)</a:t>
                    </a:r>
                  </a:p>
                </c:rich>
              </c:tx>
              <c:dLblPos val="bestFit"/>
              <c:showLegendKey val="0"/>
              <c:showVal val="1"/>
              <c:showCatName val="1"/>
              <c:showSerName val="0"/>
              <c:showPercent val="1"/>
              <c:showBubbleSize val="0"/>
              <c:extLst>
                <c:ext xmlns:c15="http://schemas.microsoft.com/office/drawing/2012/chart" uri="{CE6537A1-D6FC-4f65-9D91-7224C49458BB}">
                  <c15:layout>
                    <c:manualLayout>
                      <c:w val="0.20095880214828848"/>
                      <c:h val="0.20440575990690735"/>
                    </c:manualLayout>
                  </c15:layout>
                  <c15:dlblFieldTable/>
                  <c15:showDataLabelsRange val="0"/>
                </c:ext>
                <c:ext xmlns:c16="http://schemas.microsoft.com/office/drawing/2014/chart" uri="{C3380CC4-5D6E-409C-BE32-E72D297353CC}">
                  <c16:uniqueId val="{00000001-FFC4-44B3-8A02-AF12D405330A}"/>
                </c:ext>
              </c:extLst>
            </c:dLbl>
            <c:dLbl>
              <c:idx val="1"/>
              <c:layout>
                <c:manualLayout>
                  <c:x val="0.2294765066723882"/>
                  <c:y val="-0.16841530827716375"/>
                </c:manualLayout>
              </c:layout>
              <c:tx>
                <c:rich>
                  <a:bodyPr/>
                  <a:lstStyle/>
                  <a:p>
                    <a:fld id="{F0884C21-741A-489D-AD0B-1BFF5C318B04}" type="CATEGORYNAME">
                      <a:rPr lang="en-US" altLang="zh-CN" smtClean="0"/>
                      <a:pPr/>
                      <a:t>[类别名称]</a:t>
                    </a:fld>
                    <a:r>
                      <a:rPr lang="en-US" altLang="zh-CN" baseline="0" dirty="0"/>
                      <a:t> </a:t>
                    </a:r>
                    <a:fld id="{BFED276A-3890-4AA7-82CE-CC25EB67A116}" type="VALUE">
                      <a:rPr lang="en-US" altLang="zh-CN" baseline="0" smtClean="0"/>
                      <a:pPr/>
                      <a:t>[值]</a:t>
                    </a:fld>
                    <a:r>
                      <a:rPr lang="en-US" altLang="zh-CN" baseline="0" dirty="0"/>
                      <a:t>(</a:t>
                    </a:r>
                    <a:fld id="{CBB438D7-ACF9-42FB-BD15-6469A71CF16F}" type="PERCENTAGE">
                      <a:rPr lang="en-US" altLang="zh-CN" baseline="0" smtClean="0"/>
                      <a:pPr/>
                      <a:t>[百分比]</a:t>
                    </a:fld>
                    <a:r>
                      <a:rPr lang="en-US" altLang="zh-CN" baseline="0" dirty="0"/>
                      <a:t>)</a:t>
                    </a:r>
                  </a:p>
                </c:rich>
              </c:tx>
              <c:dLblPos val="bestFit"/>
              <c:showLegendKey val="0"/>
              <c:showVal val="1"/>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FFC4-44B3-8A02-AF12D405330A}"/>
                </c:ext>
              </c:extLst>
            </c:dLbl>
            <c:dLbl>
              <c:idx val="2"/>
              <c:layout>
                <c:manualLayout>
                  <c:x val="0.13215666695411771"/>
                  <c:y val="0.16610966179700448"/>
                </c:manualLayout>
              </c:layout>
              <c:tx>
                <c:rich>
                  <a:bodyPr/>
                  <a:lstStyle/>
                  <a:p>
                    <a:fld id="{A6E70CBB-48D7-4A0C-BCB0-144E9FC8355A}" type="CATEGORYNAME">
                      <a:rPr lang="en-US" altLang="zh-CN" smtClean="0"/>
                      <a:pPr/>
                      <a:t>[类别名称]</a:t>
                    </a:fld>
                    <a:fld id="{821113E1-F1CE-4822-A18A-E39618CDCB65}" type="VALUE">
                      <a:rPr lang="en-US" altLang="zh-CN" baseline="0" smtClean="0"/>
                      <a:pPr/>
                      <a:t>[值]</a:t>
                    </a:fld>
                    <a:r>
                      <a:rPr lang="en-US" altLang="zh-CN" baseline="0" dirty="0"/>
                      <a:t>(</a:t>
                    </a:r>
                    <a:fld id="{B8911FC0-464F-48C6-8207-D995B2687FC7}" type="PERCENTAGE">
                      <a:rPr lang="en-US" altLang="zh-CN" baseline="0" smtClean="0"/>
                      <a:pPr/>
                      <a:t>[百分比]</a:t>
                    </a:fld>
                    <a:r>
                      <a:rPr lang="en-US" altLang="zh-CN" baseline="0" dirty="0"/>
                      <a:t>)</a:t>
                    </a:r>
                  </a:p>
                </c:rich>
              </c:tx>
              <c:dLblPos val="bestFit"/>
              <c:showLegendKey val="0"/>
              <c:showVal val="1"/>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FFC4-44B3-8A02-AF12D405330A}"/>
                </c:ext>
              </c:extLst>
            </c:dLbl>
            <c:dLbl>
              <c:idx val="3"/>
              <c:layout>
                <c:manualLayout>
                  <c:x val="3.4478323974337415E-2"/>
                  <c:y val="3.8173555378106593E-2"/>
                </c:manualLayout>
              </c:layout>
              <c:tx>
                <c:rich>
                  <a:bodyPr/>
                  <a:lstStyle/>
                  <a:p>
                    <a:fld id="{ED8C66DE-D23B-480B-8B71-9C00AC4C2D65}" type="CATEGORYNAME">
                      <a:rPr lang="en-US" altLang="zh-CN" smtClean="0"/>
                      <a:pPr/>
                      <a:t>[类别名称]</a:t>
                    </a:fld>
                    <a:endParaRPr lang="en-US" altLang="zh-CN" baseline="0" dirty="0"/>
                  </a:p>
                  <a:p>
                    <a:r>
                      <a:rPr lang="en-US" altLang="zh-CN" baseline="0" dirty="0"/>
                      <a:t> </a:t>
                    </a:r>
                    <a:fld id="{A3D49878-2C09-4B86-9757-445A93F54BF6}" type="VALUE">
                      <a:rPr lang="en-US" altLang="zh-CN" baseline="0" smtClean="0"/>
                      <a:pPr/>
                      <a:t>[值]</a:t>
                    </a:fld>
                    <a:r>
                      <a:rPr lang="en-US" altLang="zh-CN" baseline="0" dirty="0"/>
                      <a:t>(</a:t>
                    </a:r>
                    <a:fld id="{FA53B410-E782-4495-859C-F72260980324}" type="PERCENTAGE">
                      <a:rPr lang="en-US" altLang="zh-CN" baseline="0" smtClean="0"/>
                      <a:pPr/>
                      <a:t>[百分比]</a:t>
                    </a:fld>
                    <a:r>
                      <a:rPr lang="en-US" altLang="zh-CN" baseline="0" dirty="0"/>
                      <a:t>)</a:t>
                    </a:r>
                  </a:p>
                </c:rich>
              </c:tx>
              <c:dLblPos val="bestFit"/>
              <c:showLegendKey val="0"/>
              <c:showVal val="1"/>
              <c:showCatName val="1"/>
              <c:showSerName val="0"/>
              <c:showPercent val="1"/>
              <c:showBubbleSize val="0"/>
              <c:extLst>
                <c:ext xmlns:c15="http://schemas.microsoft.com/office/drawing/2012/chart" uri="{CE6537A1-D6FC-4f65-9D91-7224C49458BB}">
                  <c15:layout>
                    <c:manualLayout>
                      <c:w val="0.24519397056064368"/>
                      <c:h val="0.13943370313674525"/>
                    </c:manualLayout>
                  </c15:layout>
                  <c15:dlblFieldTable/>
                  <c15:showDataLabelsRange val="0"/>
                </c:ext>
                <c:ext xmlns:c16="http://schemas.microsoft.com/office/drawing/2014/chart" uri="{C3380CC4-5D6E-409C-BE32-E72D297353CC}">
                  <c16:uniqueId val="{00000007-FFC4-44B3-8A02-AF12D405330A}"/>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zh-CN"/>
              </a:p>
            </c:txPr>
            <c:dLblPos val="inEnd"/>
            <c:showLegendKey val="0"/>
            <c:showVal val="1"/>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Sheet2!$E$10:$E$13</c:f>
              <c:strCache>
                <c:ptCount val="4"/>
                <c:pt idx="0">
                  <c:v>Choose topics</c:v>
                </c:pt>
                <c:pt idx="1">
                  <c:v>Execution</c:v>
                </c:pt>
                <c:pt idx="2">
                  <c:v>Presentation</c:v>
                </c:pt>
                <c:pt idx="3">
                  <c:v>Others</c:v>
                </c:pt>
              </c:strCache>
            </c:strRef>
          </c:cat>
          <c:val>
            <c:numRef>
              <c:f>Sheet2!$F$10:$F$13</c:f>
              <c:numCache>
                <c:formatCode>General</c:formatCode>
                <c:ptCount val="4"/>
                <c:pt idx="0">
                  <c:v>61</c:v>
                </c:pt>
                <c:pt idx="1">
                  <c:v>66</c:v>
                </c:pt>
                <c:pt idx="2">
                  <c:v>9</c:v>
                </c:pt>
                <c:pt idx="3">
                  <c:v>2</c:v>
                </c:pt>
              </c:numCache>
            </c:numRef>
          </c:val>
          <c:extLst>
            <c:ext xmlns:c16="http://schemas.microsoft.com/office/drawing/2014/chart" uri="{C3380CC4-5D6E-409C-BE32-E72D297353CC}">
              <c16:uniqueId val="{00000008-FFC4-44B3-8A02-AF12D405330A}"/>
            </c:ext>
          </c:extLst>
        </c:ser>
        <c:ser>
          <c:idx val="1"/>
          <c:order val="1"/>
          <c:tx>
            <c:strRef>
              <c:f>Sheet2!$G$9</c:f>
              <c:strCache>
                <c:ptCount val="1"/>
                <c:pt idx="0">
                  <c:v>%</c:v>
                </c:pt>
              </c:strCache>
            </c:strRef>
          </c:tx>
          <c:dPt>
            <c:idx val="0"/>
            <c:bubble3D val="0"/>
            <c:spPr>
              <a:solidFill>
                <a:schemeClr val="accent6">
                  <a:shade val="58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A-FFC4-44B3-8A02-AF12D405330A}"/>
              </c:ext>
            </c:extLst>
          </c:dPt>
          <c:dPt>
            <c:idx val="1"/>
            <c:bubble3D val="0"/>
            <c:spPr>
              <a:solidFill>
                <a:schemeClr val="accent6">
                  <a:shade val="86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C-FFC4-44B3-8A02-AF12D405330A}"/>
              </c:ext>
            </c:extLst>
          </c:dPt>
          <c:dPt>
            <c:idx val="2"/>
            <c:bubble3D val="0"/>
            <c:spPr>
              <a:solidFill>
                <a:schemeClr val="accent6">
                  <a:tint val="86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E-FFC4-44B3-8A02-AF12D405330A}"/>
              </c:ext>
            </c:extLst>
          </c:dPt>
          <c:dPt>
            <c:idx val="3"/>
            <c:bubble3D val="0"/>
            <c:spPr>
              <a:solidFill>
                <a:schemeClr val="accent6">
                  <a:tint val="58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10-FFC4-44B3-8A02-AF12D405330A}"/>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zh-CN"/>
              </a:p>
            </c:txPr>
            <c:dLblPos val="inEnd"/>
            <c:showLegendKey val="0"/>
            <c:showVal val="1"/>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Sheet2!$E$10:$E$13</c:f>
              <c:strCache>
                <c:ptCount val="4"/>
                <c:pt idx="0">
                  <c:v>Choose topics</c:v>
                </c:pt>
                <c:pt idx="1">
                  <c:v>Execution</c:v>
                </c:pt>
                <c:pt idx="2">
                  <c:v>Presentation</c:v>
                </c:pt>
                <c:pt idx="3">
                  <c:v>Others</c:v>
                </c:pt>
              </c:strCache>
            </c:strRef>
          </c:cat>
          <c:val>
            <c:numRef>
              <c:f>Sheet2!$G$10:$G$13</c:f>
              <c:numCache>
                <c:formatCode>0.00%</c:formatCode>
                <c:ptCount val="4"/>
                <c:pt idx="0">
                  <c:v>0.4420289855072464</c:v>
                </c:pt>
                <c:pt idx="1">
                  <c:v>0.47826086956521741</c:v>
                </c:pt>
                <c:pt idx="2">
                  <c:v>6.5217391304347824E-2</c:v>
                </c:pt>
                <c:pt idx="3">
                  <c:v>1.4492753623188406E-2</c:v>
                </c:pt>
              </c:numCache>
            </c:numRef>
          </c:val>
          <c:extLst>
            <c:ext xmlns:c16="http://schemas.microsoft.com/office/drawing/2014/chart" uri="{C3380CC4-5D6E-409C-BE32-E72D297353CC}">
              <c16:uniqueId val="{00000011-FFC4-44B3-8A02-AF12D405330A}"/>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altLang="zh-CN" sz="1400" b="0" i="0" baseline="0" dirty="0">
                <a:effectLst/>
              </a:rPr>
              <a:t>Finish Time of Last Groupwork and Homework before Deadline</a:t>
            </a:r>
            <a:endParaRPr lang="zh-CN" altLang="zh-CN" sz="1400" dirty="0">
              <a:effectLst/>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zh-CN"/>
        </a:p>
      </c:txPr>
    </c:title>
    <c:autoTitleDeleted val="0"/>
    <c:plotArea>
      <c:layout/>
      <c:barChart>
        <c:barDir val="bar"/>
        <c:grouping val="clustered"/>
        <c:varyColors val="0"/>
        <c:ser>
          <c:idx val="0"/>
          <c:order val="0"/>
          <c:tx>
            <c:strRef>
              <c:f>Sheet1!$B$8</c:f>
              <c:strCache>
                <c:ptCount val="1"/>
                <c:pt idx="0">
                  <c:v>Groupwork</c:v>
                </c:pt>
              </c:strCache>
            </c:strRef>
          </c:tx>
          <c:spPr>
            <a:solidFill>
              <a:schemeClr val="accent6"/>
            </a:solidFill>
            <a:ln>
              <a:noFill/>
            </a:ln>
            <a:effectLst/>
          </c:spPr>
          <c:invertIfNegative val="0"/>
          <c:cat>
            <c:strRef>
              <c:f>Sheet1!$A$9:$A$13</c:f>
              <c:strCache>
                <c:ptCount val="5"/>
                <c:pt idx="0">
                  <c:v>Missing ddl</c:v>
                </c:pt>
                <c:pt idx="1">
                  <c:v>Much earlier</c:v>
                </c:pt>
                <c:pt idx="2">
                  <c:v>4-7 days before ddl</c:v>
                </c:pt>
                <c:pt idx="3">
                  <c:v>1-3 days before ddl</c:v>
                </c:pt>
                <c:pt idx="4">
                  <c:v>On the day of ddl</c:v>
                </c:pt>
              </c:strCache>
            </c:strRef>
          </c:cat>
          <c:val>
            <c:numRef>
              <c:f>Sheet1!$B$9:$B$13</c:f>
              <c:numCache>
                <c:formatCode>General</c:formatCode>
                <c:ptCount val="5"/>
                <c:pt idx="0">
                  <c:v>1</c:v>
                </c:pt>
                <c:pt idx="1">
                  <c:v>6</c:v>
                </c:pt>
                <c:pt idx="2">
                  <c:v>18</c:v>
                </c:pt>
                <c:pt idx="3">
                  <c:v>87</c:v>
                </c:pt>
                <c:pt idx="4">
                  <c:v>26</c:v>
                </c:pt>
              </c:numCache>
            </c:numRef>
          </c:val>
          <c:extLst>
            <c:ext xmlns:c16="http://schemas.microsoft.com/office/drawing/2014/chart" uri="{C3380CC4-5D6E-409C-BE32-E72D297353CC}">
              <c16:uniqueId val="{00000000-F594-4E3F-A66D-0142F2C756CD}"/>
            </c:ext>
          </c:extLst>
        </c:ser>
        <c:ser>
          <c:idx val="1"/>
          <c:order val="1"/>
          <c:tx>
            <c:strRef>
              <c:f>Sheet1!$C$8</c:f>
              <c:strCache>
                <c:ptCount val="1"/>
                <c:pt idx="0">
                  <c:v>Homework</c:v>
                </c:pt>
              </c:strCache>
            </c:strRef>
          </c:tx>
          <c:spPr>
            <a:solidFill>
              <a:schemeClr val="accent5"/>
            </a:solidFill>
            <a:ln>
              <a:noFill/>
            </a:ln>
            <a:effectLst/>
          </c:spPr>
          <c:invertIfNegative val="0"/>
          <c:cat>
            <c:strRef>
              <c:f>Sheet1!$A$9:$A$13</c:f>
              <c:strCache>
                <c:ptCount val="5"/>
                <c:pt idx="0">
                  <c:v>Missing ddl</c:v>
                </c:pt>
                <c:pt idx="1">
                  <c:v>Much earlier</c:v>
                </c:pt>
                <c:pt idx="2">
                  <c:v>4-7 days before ddl</c:v>
                </c:pt>
                <c:pt idx="3">
                  <c:v>1-3 days before ddl</c:v>
                </c:pt>
                <c:pt idx="4">
                  <c:v>On the day of ddl</c:v>
                </c:pt>
              </c:strCache>
            </c:strRef>
          </c:cat>
          <c:val>
            <c:numRef>
              <c:f>Sheet1!$C$9:$C$13</c:f>
              <c:numCache>
                <c:formatCode>General</c:formatCode>
                <c:ptCount val="5"/>
                <c:pt idx="0">
                  <c:v>1</c:v>
                </c:pt>
                <c:pt idx="1">
                  <c:v>9</c:v>
                </c:pt>
                <c:pt idx="2">
                  <c:v>18</c:v>
                </c:pt>
                <c:pt idx="3">
                  <c:v>84</c:v>
                </c:pt>
                <c:pt idx="4">
                  <c:v>26</c:v>
                </c:pt>
              </c:numCache>
            </c:numRef>
          </c:val>
          <c:extLst>
            <c:ext xmlns:c16="http://schemas.microsoft.com/office/drawing/2014/chart" uri="{C3380CC4-5D6E-409C-BE32-E72D297353CC}">
              <c16:uniqueId val="{00000001-F594-4E3F-A66D-0142F2C756CD}"/>
            </c:ext>
          </c:extLst>
        </c:ser>
        <c:dLbls>
          <c:showLegendKey val="0"/>
          <c:showVal val="0"/>
          <c:showCatName val="0"/>
          <c:showSerName val="0"/>
          <c:showPercent val="0"/>
          <c:showBubbleSize val="0"/>
        </c:dLbls>
        <c:gapWidth val="182"/>
        <c:axId val="513083984"/>
        <c:axId val="513082064"/>
      </c:barChart>
      <c:catAx>
        <c:axId val="51308398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zh-CN"/>
          </a:p>
        </c:txPr>
        <c:crossAx val="513082064"/>
        <c:crosses val="autoZero"/>
        <c:auto val="1"/>
        <c:lblAlgn val="ctr"/>
        <c:lblOffset val="100"/>
        <c:noMultiLvlLbl val="0"/>
      </c:catAx>
      <c:valAx>
        <c:axId val="5130820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13083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withinLinear" id="19">
  <a:schemeClr val="accent6"/>
</cs:colorStyle>
</file>

<file path=ppt/charts/colors10.xml><?xml version="1.0" encoding="utf-8"?>
<cs:colorStyle xmlns:cs="http://schemas.microsoft.com/office/drawing/2012/chartStyle" xmlns:a="http://schemas.openxmlformats.org/drawingml/2006/main" meth="withinLinear" id="19">
  <a:schemeClr val="accent6"/>
</cs:colorStyle>
</file>

<file path=ppt/charts/colors11.xml><?xml version="1.0" encoding="utf-8"?>
<cs:colorStyle xmlns:cs="http://schemas.microsoft.com/office/drawing/2012/chartStyle" xmlns:a="http://schemas.openxmlformats.org/drawingml/2006/main" meth="withinLinearReversed" id="26">
  <a:schemeClr val="accent6"/>
</cs:colorStyle>
</file>

<file path=ppt/charts/colors12.xml><?xml version="1.0" encoding="utf-8"?>
<cs:colorStyle xmlns:cs="http://schemas.microsoft.com/office/drawing/2012/chartStyle" xmlns:a="http://schemas.openxmlformats.org/drawingml/2006/main" meth="withinLinearReversed" id="26">
  <a:schemeClr val="accent6"/>
</cs:colorStyle>
</file>

<file path=ppt/charts/colors1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9">
  <a:schemeClr val="accent6"/>
</cs:colorStyle>
</file>

<file path=ppt/charts/colors3.xml><?xml version="1.0" encoding="utf-8"?>
<cs:colorStyle xmlns:cs="http://schemas.microsoft.com/office/drawing/2012/chartStyle" xmlns:a="http://schemas.openxmlformats.org/drawingml/2006/main" meth="withinLinear" id="19">
  <a:schemeClr val="accent6"/>
</cs:colorStyle>
</file>

<file path=ppt/charts/colors4.xml><?xml version="1.0" encoding="utf-8"?>
<cs:colorStyle xmlns:cs="http://schemas.microsoft.com/office/drawing/2012/chartStyle" xmlns:a="http://schemas.openxmlformats.org/drawingml/2006/main" meth="withinLinear" id="19">
  <a:schemeClr val="accent6"/>
</cs:colorStyle>
</file>

<file path=ppt/charts/colors5.xml><?xml version="1.0" encoding="utf-8"?>
<cs:colorStyle xmlns:cs="http://schemas.microsoft.com/office/drawing/2012/chartStyle" xmlns:a="http://schemas.openxmlformats.org/drawingml/2006/main" meth="withinLinear" id="19">
  <a:schemeClr val="accent6"/>
</cs:colorStyle>
</file>

<file path=ppt/charts/colors6.xml><?xml version="1.0" encoding="utf-8"?>
<cs:colorStyle xmlns:cs="http://schemas.microsoft.com/office/drawing/2012/chartStyle" xmlns:a="http://schemas.openxmlformats.org/drawingml/2006/main" meth="withinLinear" id="19">
  <a:schemeClr val="accent6"/>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withinLinear" id="19">
  <a:schemeClr val="accent6"/>
</cs:colorStyle>
</file>

<file path=ppt/charts/colors9.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577D22-AD28-43FC-8EB4-B134A7D334C3}" type="datetimeFigureOut">
              <a:rPr lang="zh-CN" altLang="en-US" smtClean="0"/>
              <a:t>2021/5/27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C8EFA-96ED-4A18-B46D-8BDC030E3AF6}" type="slidenum">
              <a:rPr lang="zh-CN" altLang="en-US" smtClean="0"/>
              <a:t>‹#›</a:t>
            </a:fld>
            <a:endParaRPr lang="zh-CN" altLang="en-US"/>
          </a:p>
        </p:txBody>
      </p:sp>
    </p:spTree>
    <p:extLst>
      <p:ext uri="{BB962C8B-B14F-4D97-AF65-F5344CB8AC3E}">
        <p14:creationId xmlns:p14="http://schemas.microsoft.com/office/powerpoint/2010/main" val="4216364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very intuitive, too</a:t>
            </a:r>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A8C8EFA-96ED-4A18-B46D-8BDC030E3AF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94821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very intuitive, too</a:t>
            </a:r>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A8C8EFA-96ED-4A18-B46D-8BDC030E3AF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42111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very intuitive, too</a:t>
            </a:r>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A8C8EFA-96ED-4A18-B46D-8BDC030E3AF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08944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very intuitive, too</a:t>
            </a:r>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A8C8EFA-96ED-4A18-B46D-8BDC030E3AF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94821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very intuitive, too</a:t>
            </a:r>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A8C8EFA-96ED-4A18-B46D-8BDC030E3AF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42111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very intuitive, too</a:t>
            </a:r>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A8C8EFA-96ED-4A18-B46D-8BDC030E3AF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13791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945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A39832-080A-499B-BB7A-BAADB3C340D9}"/>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6746024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5731768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765375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357997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TextBox 3"/>
          <p:cNvSpPr txBox="1"/>
          <p:nvPr userDrawn="1"/>
        </p:nvSpPr>
        <p:spPr>
          <a:xfrm>
            <a:off x="1326680" y="6858000"/>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3612614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4797850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pPr defTabSz="914400"/>
            <a:fld id="{2E3AAC11-D570-4EA9-AFC0-30FB72BA45EB}" type="datetimeFigureOut">
              <a:rPr lang="zh-CN" altLang="en-US" smtClean="0">
                <a:solidFill>
                  <a:prstClr val="black"/>
                </a:solidFill>
              </a:rPr>
              <a:pPr defTabSz="914400"/>
              <a:t>2021/5/27</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3091199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pPr defTabSz="914400"/>
            <a:fld id="{2E3AAC11-D570-4EA9-AFC0-30FB72BA45EB}" type="datetimeFigureOut">
              <a:rPr lang="zh-CN" altLang="en-US" smtClean="0">
                <a:solidFill>
                  <a:prstClr val="black"/>
                </a:solidFill>
              </a:rPr>
              <a:pPr defTabSz="914400"/>
              <a:t>2021/5/27</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730273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1102491"/>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chart" Target="../charts/chart4.xml"/></Relationships>
</file>

<file path=ppt/slides/_rels/slide1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52935"/>
        </a:solidFill>
        <a:effectLst/>
      </p:bgPr>
    </p:bg>
    <p:spTree>
      <p:nvGrpSpPr>
        <p:cNvPr id="1" name=""/>
        <p:cNvGrpSpPr/>
        <p:nvPr/>
      </p:nvGrpSpPr>
      <p:grpSpPr>
        <a:xfrm>
          <a:off x="0" y="0"/>
          <a:ext cx="0" cy="0"/>
          <a:chOff x="0" y="0"/>
          <a:chExt cx="0" cy="0"/>
        </a:xfrm>
      </p:grpSpPr>
      <p:grpSp>
        <p:nvGrpSpPr>
          <p:cNvPr id="5" name="图形 2">
            <a:extLst>
              <a:ext uri="{FF2B5EF4-FFF2-40B4-BE49-F238E27FC236}">
                <a16:creationId xmlns:a16="http://schemas.microsoft.com/office/drawing/2014/main" id="{E0834F86-AC37-4E5E-9D00-5C0C0EBFCDD1}"/>
              </a:ext>
            </a:extLst>
          </p:cNvPr>
          <p:cNvGrpSpPr/>
          <p:nvPr/>
        </p:nvGrpSpPr>
        <p:grpSpPr>
          <a:xfrm>
            <a:off x="2405065" y="955261"/>
            <a:ext cx="7380864" cy="4905280"/>
            <a:chOff x="2405065" y="955261"/>
            <a:chExt cx="7380864" cy="4905280"/>
          </a:xfrm>
          <a:noFill/>
        </p:grpSpPr>
        <p:sp>
          <p:nvSpPr>
            <p:cNvPr id="6" name="任意多边形: 形状 5">
              <a:extLst>
                <a:ext uri="{FF2B5EF4-FFF2-40B4-BE49-F238E27FC236}">
                  <a16:creationId xmlns:a16="http://schemas.microsoft.com/office/drawing/2014/main" id="{6B1252A0-2A91-45C8-BC0D-2D23FE405DAD}"/>
                </a:ext>
              </a:extLst>
            </p:cNvPr>
            <p:cNvSpPr/>
            <p:nvPr/>
          </p:nvSpPr>
          <p:spPr>
            <a:xfrm>
              <a:off x="2405065" y="3422522"/>
              <a:ext cx="1492469" cy="2396108"/>
            </a:xfrm>
            <a:custGeom>
              <a:avLst/>
              <a:gdLst>
                <a:gd name="connsiteX0" fmla="*/ 392999 w 1492469"/>
                <a:gd name="connsiteY0" fmla="*/ 0 h 2396108"/>
                <a:gd name="connsiteX1" fmla="*/ 92294 w 1492469"/>
                <a:gd name="connsiteY1" fmla="*/ 1540192 h 2396108"/>
                <a:gd name="connsiteX2" fmla="*/ 1492469 w 1492469"/>
                <a:gd name="connsiteY2" fmla="*/ 2396109 h 2396108"/>
              </a:gdLst>
              <a:ahLst/>
              <a:cxnLst>
                <a:cxn ang="0">
                  <a:pos x="connsiteX0" y="connsiteY0"/>
                </a:cxn>
                <a:cxn ang="0">
                  <a:pos x="connsiteX1" y="connsiteY1"/>
                </a:cxn>
                <a:cxn ang="0">
                  <a:pos x="connsiteX2" y="connsiteY2"/>
                </a:cxn>
              </a:cxnLst>
              <a:rect l="l" t="t" r="r" b="b"/>
              <a:pathLst>
                <a:path w="1492469" h="2396108">
                  <a:moveTo>
                    <a:pt x="392999" y="0"/>
                  </a:moveTo>
                  <a:cubicBezTo>
                    <a:pt x="37430" y="548449"/>
                    <a:pt x="-111731" y="1100995"/>
                    <a:pt x="92294" y="1540192"/>
                  </a:cubicBezTo>
                  <a:cubicBezTo>
                    <a:pt x="288033" y="1961769"/>
                    <a:pt x="822290" y="2245138"/>
                    <a:pt x="1492469" y="2396109"/>
                  </a:cubicBezTo>
                </a:path>
              </a:pathLst>
            </a:custGeom>
            <a:noFill/>
            <a:ln w="9525" cap="flat">
              <a:solidFill>
                <a:srgbClr val="E1801F"/>
              </a:solid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7" name="任意多边形: 形状 6">
              <a:extLst>
                <a:ext uri="{FF2B5EF4-FFF2-40B4-BE49-F238E27FC236}">
                  <a16:creationId xmlns:a16="http://schemas.microsoft.com/office/drawing/2014/main" id="{CAF64D32-18C5-4DA5-82AE-72462B792993}"/>
                </a:ext>
              </a:extLst>
            </p:cNvPr>
            <p:cNvSpPr/>
            <p:nvPr/>
          </p:nvSpPr>
          <p:spPr>
            <a:xfrm>
              <a:off x="6236589" y="4648294"/>
              <a:ext cx="2669095" cy="1212246"/>
            </a:xfrm>
            <a:custGeom>
              <a:avLst/>
              <a:gdLst>
                <a:gd name="connsiteX0" fmla="*/ 0 w 2669095"/>
                <a:gd name="connsiteY0" fmla="*/ 1212247 h 1212246"/>
                <a:gd name="connsiteX1" fmla="*/ 2669095 w 2669095"/>
                <a:gd name="connsiteY1" fmla="*/ 0 h 1212246"/>
              </a:gdLst>
              <a:ahLst/>
              <a:cxnLst>
                <a:cxn ang="0">
                  <a:pos x="connsiteX0" y="connsiteY0"/>
                </a:cxn>
                <a:cxn ang="0">
                  <a:pos x="connsiteX1" y="connsiteY1"/>
                </a:cxn>
              </a:cxnLst>
              <a:rect l="l" t="t" r="r" b="b"/>
              <a:pathLst>
                <a:path w="2669095" h="1212246">
                  <a:moveTo>
                    <a:pt x="0" y="1212247"/>
                  </a:moveTo>
                  <a:cubicBezTo>
                    <a:pt x="829723" y="1072610"/>
                    <a:pt x="1917573" y="670084"/>
                    <a:pt x="2669095" y="0"/>
                  </a:cubicBezTo>
                </a:path>
              </a:pathLst>
            </a:custGeom>
            <a:noFill/>
            <a:ln w="9525" cap="flat">
              <a:solidFill>
                <a:srgbClr val="E1801F"/>
              </a:solid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8" name="任意多边形: 形状 7">
              <a:extLst>
                <a:ext uri="{FF2B5EF4-FFF2-40B4-BE49-F238E27FC236}">
                  <a16:creationId xmlns:a16="http://schemas.microsoft.com/office/drawing/2014/main" id="{52D09AC5-849B-43EB-8A1C-803A016172AF}"/>
                </a:ext>
              </a:extLst>
            </p:cNvPr>
            <p:cNvSpPr/>
            <p:nvPr/>
          </p:nvSpPr>
          <p:spPr>
            <a:xfrm>
              <a:off x="7941373" y="955261"/>
              <a:ext cx="1844556" cy="2512885"/>
            </a:xfrm>
            <a:custGeom>
              <a:avLst/>
              <a:gdLst>
                <a:gd name="connsiteX0" fmla="*/ 1757553 w 1844556"/>
                <a:gd name="connsiteY0" fmla="*/ 2512885 h 2512885"/>
                <a:gd name="connsiteX1" fmla="*/ 1813941 w 1844556"/>
                <a:gd name="connsiteY1" fmla="*/ 1542193 h 2512885"/>
                <a:gd name="connsiteX2" fmla="*/ 0 w 1844556"/>
                <a:gd name="connsiteY2" fmla="*/ 0 h 2512885"/>
              </a:gdLst>
              <a:ahLst/>
              <a:cxnLst>
                <a:cxn ang="0">
                  <a:pos x="connsiteX0" y="connsiteY0"/>
                </a:cxn>
                <a:cxn ang="0">
                  <a:pos x="connsiteX1" y="connsiteY1"/>
                </a:cxn>
                <a:cxn ang="0">
                  <a:pos x="connsiteX2" y="connsiteY2"/>
                </a:cxn>
              </a:cxnLst>
              <a:rect l="l" t="t" r="r" b="b"/>
              <a:pathLst>
                <a:path w="1844556" h="2512885">
                  <a:moveTo>
                    <a:pt x="1757553" y="2512885"/>
                  </a:moveTo>
                  <a:cubicBezTo>
                    <a:pt x="1845945" y="2216563"/>
                    <a:pt x="1871091" y="1892999"/>
                    <a:pt x="1813941" y="1542193"/>
                  </a:cubicBezTo>
                  <a:cubicBezTo>
                    <a:pt x="1725263" y="997553"/>
                    <a:pt x="1296543" y="152019"/>
                    <a:pt x="0" y="0"/>
                  </a:cubicBezTo>
                </a:path>
              </a:pathLst>
            </a:custGeom>
            <a:noFill/>
            <a:ln w="9525" cap="flat">
              <a:solidFill>
                <a:srgbClr val="E1801F"/>
              </a:solid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9" name="任意多边形: 形状 8">
              <a:extLst>
                <a:ext uri="{FF2B5EF4-FFF2-40B4-BE49-F238E27FC236}">
                  <a16:creationId xmlns:a16="http://schemas.microsoft.com/office/drawing/2014/main" id="{691523E5-321F-43A9-AB95-E25E77036AB0}"/>
                </a:ext>
              </a:extLst>
            </p:cNvPr>
            <p:cNvSpPr/>
            <p:nvPr/>
          </p:nvSpPr>
          <p:spPr>
            <a:xfrm>
              <a:off x="5348477" y="1028604"/>
              <a:ext cx="1197768" cy="331755"/>
            </a:xfrm>
            <a:custGeom>
              <a:avLst/>
              <a:gdLst>
                <a:gd name="connsiteX0" fmla="*/ 1197769 w 1197768"/>
                <a:gd name="connsiteY0" fmla="*/ 0 h 331755"/>
                <a:gd name="connsiteX1" fmla="*/ 355473 w 1197768"/>
                <a:gd name="connsiteY1" fmla="*/ 206407 h 331755"/>
                <a:gd name="connsiteX2" fmla="*/ 0 w 1197768"/>
                <a:gd name="connsiteY2" fmla="*/ 331756 h 331755"/>
              </a:gdLst>
              <a:ahLst/>
              <a:cxnLst>
                <a:cxn ang="0">
                  <a:pos x="connsiteX0" y="connsiteY0"/>
                </a:cxn>
                <a:cxn ang="0">
                  <a:pos x="connsiteX1" y="connsiteY1"/>
                </a:cxn>
                <a:cxn ang="0">
                  <a:pos x="connsiteX2" y="connsiteY2"/>
                </a:cxn>
              </a:cxnLst>
              <a:rect l="l" t="t" r="r" b="b"/>
              <a:pathLst>
                <a:path w="1197768" h="331755">
                  <a:moveTo>
                    <a:pt x="1197769" y="0"/>
                  </a:moveTo>
                  <a:cubicBezTo>
                    <a:pt x="937546" y="48482"/>
                    <a:pt x="657320" y="116395"/>
                    <a:pt x="355473" y="206407"/>
                  </a:cubicBezTo>
                  <a:cubicBezTo>
                    <a:pt x="238220" y="241364"/>
                    <a:pt x="119348" y="283464"/>
                    <a:pt x="0" y="331756"/>
                  </a:cubicBezTo>
                </a:path>
              </a:pathLst>
            </a:custGeom>
            <a:noFill/>
            <a:ln w="9525" cap="flat">
              <a:solidFill>
                <a:srgbClr val="E1801F"/>
              </a:solid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grpSp>
      <p:grpSp>
        <p:nvGrpSpPr>
          <p:cNvPr id="10" name="图形 2">
            <a:extLst>
              <a:ext uri="{FF2B5EF4-FFF2-40B4-BE49-F238E27FC236}">
                <a16:creationId xmlns:a16="http://schemas.microsoft.com/office/drawing/2014/main" id="{E0834F86-AC37-4E5E-9D00-5C0C0EBFCDD1}"/>
              </a:ext>
            </a:extLst>
          </p:cNvPr>
          <p:cNvGrpSpPr/>
          <p:nvPr/>
        </p:nvGrpSpPr>
        <p:grpSpPr>
          <a:xfrm>
            <a:off x="7141749" y="814387"/>
            <a:ext cx="809434" cy="255460"/>
            <a:chOff x="7141749" y="814387"/>
            <a:chExt cx="809434" cy="255460"/>
          </a:xfrm>
          <a:solidFill>
            <a:schemeClr val="accent6">
              <a:lumMod val="75000"/>
            </a:schemeClr>
          </a:solidFill>
        </p:grpSpPr>
        <p:sp>
          <p:nvSpPr>
            <p:cNvPr id="11" name="任意多边形: 形状 10">
              <a:extLst>
                <a:ext uri="{FF2B5EF4-FFF2-40B4-BE49-F238E27FC236}">
                  <a16:creationId xmlns:a16="http://schemas.microsoft.com/office/drawing/2014/main" id="{73448118-EA8D-4725-BE63-5E1455CB8571}"/>
                </a:ext>
              </a:extLst>
            </p:cNvPr>
            <p:cNvSpPr/>
            <p:nvPr/>
          </p:nvSpPr>
          <p:spPr>
            <a:xfrm>
              <a:off x="7141749" y="814387"/>
              <a:ext cx="166306" cy="223361"/>
            </a:xfrm>
            <a:custGeom>
              <a:avLst/>
              <a:gdLst>
                <a:gd name="connsiteX0" fmla="*/ 0 w 166306"/>
                <a:gd name="connsiteY0" fmla="*/ 103632 h 223361"/>
                <a:gd name="connsiteX1" fmla="*/ 155258 w 166306"/>
                <a:gd name="connsiteY1" fmla="*/ 223361 h 223361"/>
                <a:gd name="connsiteX2" fmla="*/ 166306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258" y="223361"/>
                  </a:lnTo>
                  <a:lnTo>
                    <a:pt x="166306"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12" name="任意多边形: 形状 11">
              <a:extLst>
                <a:ext uri="{FF2B5EF4-FFF2-40B4-BE49-F238E27FC236}">
                  <a16:creationId xmlns:a16="http://schemas.microsoft.com/office/drawing/2014/main" id="{94EEBBB7-D1F4-4492-8FBF-81BA24C571E3}"/>
                </a:ext>
              </a:extLst>
            </p:cNvPr>
            <p:cNvSpPr/>
            <p:nvPr/>
          </p:nvSpPr>
          <p:spPr>
            <a:xfrm>
              <a:off x="7302531" y="822387"/>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13" name="任意多边形: 形状 12">
              <a:extLst>
                <a:ext uri="{FF2B5EF4-FFF2-40B4-BE49-F238E27FC236}">
                  <a16:creationId xmlns:a16="http://schemas.microsoft.com/office/drawing/2014/main" id="{3FAC8E30-1006-4438-A019-F494547827CC}"/>
                </a:ext>
              </a:extLst>
            </p:cNvPr>
            <p:cNvSpPr/>
            <p:nvPr/>
          </p:nvSpPr>
          <p:spPr>
            <a:xfrm>
              <a:off x="7463313" y="830388"/>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14" name="任意多边形: 形状 13">
              <a:extLst>
                <a:ext uri="{FF2B5EF4-FFF2-40B4-BE49-F238E27FC236}">
                  <a16:creationId xmlns:a16="http://schemas.microsoft.com/office/drawing/2014/main" id="{FF4C81B6-81E6-4CAD-91C7-BA4E2382239C}"/>
                </a:ext>
              </a:extLst>
            </p:cNvPr>
            <p:cNvSpPr/>
            <p:nvPr/>
          </p:nvSpPr>
          <p:spPr>
            <a:xfrm>
              <a:off x="7624095" y="838389"/>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15" name="任意多边形: 形状 14">
              <a:extLst>
                <a:ext uri="{FF2B5EF4-FFF2-40B4-BE49-F238E27FC236}">
                  <a16:creationId xmlns:a16="http://schemas.microsoft.com/office/drawing/2014/main" id="{9D7BE6C7-A726-49E0-84A6-20E336927E66}"/>
                </a:ext>
              </a:extLst>
            </p:cNvPr>
            <p:cNvSpPr/>
            <p:nvPr/>
          </p:nvSpPr>
          <p:spPr>
            <a:xfrm>
              <a:off x="7784877" y="846486"/>
              <a:ext cx="166306" cy="223361"/>
            </a:xfrm>
            <a:custGeom>
              <a:avLst/>
              <a:gdLst>
                <a:gd name="connsiteX0" fmla="*/ 0 w 166306"/>
                <a:gd name="connsiteY0" fmla="*/ 103632 h 223361"/>
                <a:gd name="connsiteX1" fmla="*/ 155162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162"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grpSp>
      <p:sp>
        <p:nvSpPr>
          <p:cNvPr id="16" name="任意多边形: 形状 15">
            <a:extLst>
              <a:ext uri="{FF2B5EF4-FFF2-40B4-BE49-F238E27FC236}">
                <a16:creationId xmlns:a16="http://schemas.microsoft.com/office/drawing/2014/main" id="{DD9CA228-CC19-4F38-98F2-E5FB7923E392}"/>
              </a:ext>
            </a:extLst>
          </p:cNvPr>
          <p:cNvSpPr/>
          <p:nvPr/>
        </p:nvSpPr>
        <p:spPr>
          <a:xfrm>
            <a:off x="4611194" y="1587817"/>
            <a:ext cx="247269" cy="247268"/>
          </a:xfrm>
          <a:custGeom>
            <a:avLst/>
            <a:gdLst>
              <a:gd name="connsiteX0" fmla="*/ 247269 w 247269"/>
              <a:gd name="connsiteY0" fmla="*/ 247269 h 247268"/>
              <a:gd name="connsiteX1" fmla="*/ 247269 w 247269"/>
              <a:gd name="connsiteY1" fmla="*/ 0 h 247268"/>
              <a:gd name="connsiteX2" fmla="*/ 0 w 247269"/>
              <a:gd name="connsiteY2" fmla="*/ 247269 h 247268"/>
            </a:gdLst>
            <a:ahLst/>
            <a:cxnLst>
              <a:cxn ang="0">
                <a:pos x="connsiteX0" y="connsiteY0"/>
              </a:cxn>
              <a:cxn ang="0">
                <a:pos x="connsiteX1" y="connsiteY1"/>
              </a:cxn>
              <a:cxn ang="0">
                <a:pos x="connsiteX2" y="connsiteY2"/>
              </a:cxn>
            </a:cxnLst>
            <a:rect l="l" t="t" r="r" b="b"/>
            <a:pathLst>
              <a:path w="247269" h="247268">
                <a:moveTo>
                  <a:pt x="247269" y="247269"/>
                </a:moveTo>
                <a:lnTo>
                  <a:pt x="247269" y="0"/>
                </a:lnTo>
                <a:lnTo>
                  <a:pt x="0" y="247269"/>
                </a:lnTo>
                <a:close/>
              </a:path>
            </a:pathLst>
          </a:custGeom>
          <a:solidFill>
            <a:schemeClr val="accent6">
              <a:lumMod val="75000"/>
            </a:schemeClr>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17" name="任意多边形: 形状 16">
            <a:extLst>
              <a:ext uri="{FF2B5EF4-FFF2-40B4-BE49-F238E27FC236}">
                <a16:creationId xmlns:a16="http://schemas.microsoft.com/office/drawing/2014/main" id="{4E1EABD4-B23E-4D60-BD9C-7A1222DB7DBC}"/>
              </a:ext>
            </a:extLst>
          </p:cNvPr>
          <p:cNvSpPr/>
          <p:nvPr/>
        </p:nvSpPr>
        <p:spPr>
          <a:xfrm>
            <a:off x="2988991" y="2300953"/>
            <a:ext cx="271843" cy="271843"/>
          </a:xfrm>
          <a:custGeom>
            <a:avLst/>
            <a:gdLst>
              <a:gd name="connsiteX0" fmla="*/ 271844 w 271843"/>
              <a:gd name="connsiteY0" fmla="*/ 66675 h 271843"/>
              <a:gd name="connsiteX1" fmla="*/ 205169 w 271843"/>
              <a:gd name="connsiteY1" fmla="*/ 0 h 271843"/>
              <a:gd name="connsiteX2" fmla="*/ 135922 w 271843"/>
              <a:gd name="connsiteY2" fmla="*/ 69247 h 271843"/>
              <a:gd name="connsiteX3" fmla="*/ 66675 w 271843"/>
              <a:gd name="connsiteY3" fmla="*/ 0 h 271843"/>
              <a:gd name="connsiteX4" fmla="*/ 0 w 271843"/>
              <a:gd name="connsiteY4" fmla="*/ 66675 h 271843"/>
              <a:gd name="connsiteX5" fmla="*/ 69247 w 271843"/>
              <a:gd name="connsiteY5" fmla="*/ 135922 h 271843"/>
              <a:gd name="connsiteX6" fmla="*/ 0 w 271843"/>
              <a:gd name="connsiteY6" fmla="*/ 205169 h 271843"/>
              <a:gd name="connsiteX7" fmla="*/ 66675 w 271843"/>
              <a:gd name="connsiteY7" fmla="*/ 271844 h 271843"/>
              <a:gd name="connsiteX8" fmla="*/ 135922 w 271843"/>
              <a:gd name="connsiteY8" fmla="*/ 202597 h 271843"/>
              <a:gd name="connsiteX9" fmla="*/ 205169 w 271843"/>
              <a:gd name="connsiteY9" fmla="*/ 271844 h 271843"/>
              <a:gd name="connsiteX10" fmla="*/ 271844 w 271843"/>
              <a:gd name="connsiteY10" fmla="*/ 205169 h 271843"/>
              <a:gd name="connsiteX11" fmla="*/ 202597 w 271843"/>
              <a:gd name="connsiteY11" fmla="*/ 135922 h 271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1843" h="271843">
                <a:moveTo>
                  <a:pt x="271844" y="66675"/>
                </a:moveTo>
                <a:lnTo>
                  <a:pt x="205169" y="0"/>
                </a:lnTo>
                <a:lnTo>
                  <a:pt x="135922" y="69247"/>
                </a:lnTo>
                <a:lnTo>
                  <a:pt x="66675" y="0"/>
                </a:lnTo>
                <a:lnTo>
                  <a:pt x="0" y="66675"/>
                </a:lnTo>
                <a:lnTo>
                  <a:pt x="69247" y="135922"/>
                </a:lnTo>
                <a:lnTo>
                  <a:pt x="0" y="205169"/>
                </a:lnTo>
                <a:lnTo>
                  <a:pt x="66675" y="271844"/>
                </a:lnTo>
                <a:lnTo>
                  <a:pt x="135922" y="202597"/>
                </a:lnTo>
                <a:lnTo>
                  <a:pt x="205169" y="271844"/>
                </a:lnTo>
                <a:lnTo>
                  <a:pt x="271844" y="205169"/>
                </a:lnTo>
                <a:lnTo>
                  <a:pt x="202597" y="135922"/>
                </a:lnTo>
                <a:close/>
              </a:path>
            </a:pathLst>
          </a:custGeom>
          <a:solidFill>
            <a:schemeClr val="accent6">
              <a:lumMod val="75000"/>
            </a:schemeClr>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18" name="任意多边形: 形状 17">
            <a:extLst>
              <a:ext uri="{FF2B5EF4-FFF2-40B4-BE49-F238E27FC236}">
                <a16:creationId xmlns:a16="http://schemas.microsoft.com/office/drawing/2014/main" id="{C3A8D07E-F27A-43A6-B64C-05C478B3E95B}"/>
              </a:ext>
            </a:extLst>
          </p:cNvPr>
          <p:cNvSpPr/>
          <p:nvPr/>
        </p:nvSpPr>
        <p:spPr>
          <a:xfrm>
            <a:off x="9481549" y="4286111"/>
            <a:ext cx="271843" cy="271843"/>
          </a:xfrm>
          <a:custGeom>
            <a:avLst/>
            <a:gdLst>
              <a:gd name="connsiteX0" fmla="*/ 271843 w 271843"/>
              <a:gd name="connsiteY0" fmla="*/ 66675 h 271843"/>
              <a:gd name="connsiteX1" fmla="*/ 205264 w 271843"/>
              <a:gd name="connsiteY1" fmla="*/ 0 h 271843"/>
              <a:gd name="connsiteX2" fmla="*/ 135922 w 271843"/>
              <a:gd name="connsiteY2" fmla="*/ 69247 h 271843"/>
              <a:gd name="connsiteX3" fmla="*/ 66675 w 271843"/>
              <a:gd name="connsiteY3" fmla="*/ 0 h 271843"/>
              <a:gd name="connsiteX4" fmla="*/ 0 w 271843"/>
              <a:gd name="connsiteY4" fmla="*/ 66675 h 271843"/>
              <a:gd name="connsiteX5" fmla="*/ 69247 w 271843"/>
              <a:gd name="connsiteY5" fmla="*/ 135922 h 271843"/>
              <a:gd name="connsiteX6" fmla="*/ 0 w 271843"/>
              <a:gd name="connsiteY6" fmla="*/ 205264 h 271843"/>
              <a:gd name="connsiteX7" fmla="*/ 66675 w 271843"/>
              <a:gd name="connsiteY7" fmla="*/ 271843 h 271843"/>
              <a:gd name="connsiteX8" fmla="*/ 135922 w 271843"/>
              <a:gd name="connsiteY8" fmla="*/ 202597 h 271843"/>
              <a:gd name="connsiteX9" fmla="*/ 205264 w 271843"/>
              <a:gd name="connsiteY9" fmla="*/ 271843 h 271843"/>
              <a:gd name="connsiteX10" fmla="*/ 271843 w 271843"/>
              <a:gd name="connsiteY10" fmla="*/ 205264 h 271843"/>
              <a:gd name="connsiteX11" fmla="*/ 202597 w 271843"/>
              <a:gd name="connsiteY11" fmla="*/ 135922 h 271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1843" h="271843">
                <a:moveTo>
                  <a:pt x="271843" y="66675"/>
                </a:moveTo>
                <a:lnTo>
                  <a:pt x="205264" y="0"/>
                </a:lnTo>
                <a:lnTo>
                  <a:pt x="135922" y="69247"/>
                </a:lnTo>
                <a:lnTo>
                  <a:pt x="66675" y="0"/>
                </a:lnTo>
                <a:lnTo>
                  <a:pt x="0" y="66675"/>
                </a:lnTo>
                <a:lnTo>
                  <a:pt x="69247" y="135922"/>
                </a:lnTo>
                <a:lnTo>
                  <a:pt x="0" y="205264"/>
                </a:lnTo>
                <a:lnTo>
                  <a:pt x="66675" y="271843"/>
                </a:lnTo>
                <a:lnTo>
                  <a:pt x="135922" y="202597"/>
                </a:lnTo>
                <a:lnTo>
                  <a:pt x="205264" y="271843"/>
                </a:lnTo>
                <a:lnTo>
                  <a:pt x="271843" y="205264"/>
                </a:lnTo>
                <a:lnTo>
                  <a:pt x="202597" y="135922"/>
                </a:lnTo>
                <a:close/>
              </a:path>
            </a:pathLst>
          </a:custGeom>
          <a:solidFill>
            <a:schemeClr val="accent6">
              <a:lumMod val="75000"/>
            </a:schemeClr>
          </a:solidFill>
          <a:ln w="9525" cap="flat">
            <a:solidFill>
              <a:srgbClr val="E1801F"/>
            </a:solid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19" name="任意多边形: 形状 18">
            <a:extLst>
              <a:ext uri="{FF2B5EF4-FFF2-40B4-BE49-F238E27FC236}">
                <a16:creationId xmlns:a16="http://schemas.microsoft.com/office/drawing/2014/main" id="{23DF384D-E2AF-4D24-B7EF-7C0638A69DAE}"/>
              </a:ext>
            </a:extLst>
          </p:cNvPr>
          <p:cNvSpPr/>
          <p:nvPr/>
        </p:nvSpPr>
        <p:spPr>
          <a:xfrm>
            <a:off x="8963596" y="1224438"/>
            <a:ext cx="271938" cy="271938"/>
          </a:xfrm>
          <a:custGeom>
            <a:avLst/>
            <a:gdLst>
              <a:gd name="connsiteX0" fmla="*/ 271939 w 271938"/>
              <a:gd name="connsiteY0" fmla="*/ 66675 h 271938"/>
              <a:gd name="connsiteX1" fmla="*/ 205264 w 271938"/>
              <a:gd name="connsiteY1" fmla="*/ 0 h 271938"/>
              <a:gd name="connsiteX2" fmla="*/ 135922 w 271938"/>
              <a:gd name="connsiteY2" fmla="*/ 69342 h 271938"/>
              <a:gd name="connsiteX3" fmla="*/ 66675 w 271938"/>
              <a:gd name="connsiteY3" fmla="*/ 0 h 271938"/>
              <a:gd name="connsiteX4" fmla="*/ 0 w 271938"/>
              <a:gd name="connsiteY4" fmla="*/ 66675 h 271938"/>
              <a:gd name="connsiteX5" fmla="*/ 69342 w 271938"/>
              <a:gd name="connsiteY5" fmla="*/ 136017 h 271938"/>
              <a:gd name="connsiteX6" fmla="*/ 0 w 271938"/>
              <a:gd name="connsiteY6" fmla="*/ 205264 h 271938"/>
              <a:gd name="connsiteX7" fmla="*/ 66675 w 271938"/>
              <a:gd name="connsiteY7" fmla="*/ 271939 h 271938"/>
              <a:gd name="connsiteX8" fmla="*/ 135922 w 271938"/>
              <a:gd name="connsiteY8" fmla="*/ 202692 h 271938"/>
              <a:gd name="connsiteX9" fmla="*/ 205264 w 271938"/>
              <a:gd name="connsiteY9" fmla="*/ 271939 h 271938"/>
              <a:gd name="connsiteX10" fmla="*/ 271939 w 271938"/>
              <a:gd name="connsiteY10" fmla="*/ 205264 h 271938"/>
              <a:gd name="connsiteX11" fmla="*/ 202597 w 271938"/>
              <a:gd name="connsiteY11" fmla="*/ 136017 h 27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1938" h="271938">
                <a:moveTo>
                  <a:pt x="271939" y="66675"/>
                </a:moveTo>
                <a:lnTo>
                  <a:pt x="205264" y="0"/>
                </a:lnTo>
                <a:lnTo>
                  <a:pt x="135922" y="69342"/>
                </a:lnTo>
                <a:lnTo>
                  <a:pt x="66675" y="0"/>
                </a:lnTo>
                <a:lnTo>
                  <a:pt x="0" y="66675"/>
                </a:lnTo>
                <a:lnTo>
                  <a:pt x="69342" y="136017"/>
                </a:lnTo>
                <a:lnTo>
                  <a:pt x="0" y="205264"/>
                </a:lnTo>
                <a:lnTo>
                  <a:pt x="66675" y="271939"/>
                </a:lnTo>
                <a:lnTo>
                  <a:pt x="135922" y="202692"/>
                </a:lnTo>
                <a:lnTo>
                  <a:pt x="205264" y="271939"/>
                </a:lnTo>
                <a:lnTo>
                  <a:pt x="271939" y="205264"/>
                </a:lnTo>
                <a:lnTo>
                  <a:pt x="202597" y="136017"/>
                </a:lnTo>
                <a:close/>
              </a:path>
            </a:pathLst>
          </a:custGeom>
          <a:solidFill>
            <a:schemeClr val="accent6">
              <a:lumMod val="75000"/>
            </a:schemeClr>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20" name="任意多边形: 形状 19">
            <a:extLst>
              <a:ext uri="{FF2B5EF4-FFF2-40B4-BE49-F238E27FC236}">
                <a16:creationId xmlns:a16="http://schemas.microsoft.com/office/drawing/2014/main" id="{E00A7BED-4A07-4735-B65E-1564B977BE8C}"/>
              </a:ext>
            </a:extLst>
          </p:cNvPr>
          <p:cNvSpPr/>
          <p:nvPr/>
        </p:nvSpPr>
        <p:spPr>
          <a:xfrm>
            <a:off x="8905684" y="4530375"/>
            <a:ext cx="115824" cy="115823"/>
          </a:xfrm>
          <a:custGeom>
            <a:avLst/>
            <a:gdLst>
              <a:gd name="connsiteX0" fmla="*/ 115824 w 115824"/>
              <a:gd name="connsiteY0" fmla="*/ 57912 h 115823"/>
              <a:gd name="connsiteX1" fmla="*/ 57912 w 115824"/>
              <a:gd name="connsiteY1" fmla="*/ 115824 h 115823"/>
              <a:gd name="connsiteX2" fmla="*/ 0 w 115824"/>
              <a:gd name="connsiteY2" fmla="*/ 57912 h 115823"/>
              <a:gd name="connsiteX3" fmla="*/ 57912 w 115824"/>
              <a:gd name="connsiteY3" fmla="*/ 0 h 115823"/>
              <a:gd name="connsiteX4" fmla="*/ 115824 w 115824"/>
              <a:gd name="connsiteY4" fmla="*/ 57912 h 115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24" h="115823">
                <a:moveTo>
                  <a:pt x="115824" y="57912"/>
                </a:moveTo>
                <a:cubicBezTo>
                  <a:pt x="115824" y="89896"/>
                  <a:pt x="89896" y="115824"/>
                  <a:pt x="57912" y="115824"/>
                </a:cubicBezTo>
                <a:cubicBezTo>
                  <a:pt x="25928" y="115824"/>
                  <a:pt x="0" y="89896"/>
                  <a:pt x="0" y="57912"/>
                </a:cubicBezTo>
                <a:cubicBezTo>
                  <a:pt x="0" y="25928"/>
                  <a:pt x="25928" y="0"/>
                  <a:pt x="57912" y="0"/>
                </a:cubicBezTo>
                <a:cubicBezTo>
                  <a:pt x="89896" y="0"/>
                  <a:pt x="115824" y="25928"/>
                  <a:pt x="115824" y="57912"/>
                </a:cubicBezTo>
                <a:close/>
              </a:path>
            </a:pathLst>
          </a:custGeom>
          <a:solidFill>
            <a:schemeClr val="accent6">
              <a:lumMod val="75000"/>
            </a:schemeClr>
          </a:solidFill>
          <a:ln w="9525" cap="flat">
            <a:solidFill>
              <a:srgbClr val="E1801F"/>
            </a:solid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21" name="任意多边形: 形状 20">
            <a:extLst>
              <a:ext uri="{FF2B5EF4-FFF2-40B4-BE49-F238E27FC236}">
                <a16:creationId xmlns:a16="http://schemas.microsoft.com/office/drawing/2014/main" id="{599F7B4F-0FA7-45AB-9A76-05071BC3B5CD}"/>
              </a:ext>
            </a:extLst>
          </p:cNvPr>
          <p:cNvSpPr/>
          <p:nvPr/>
        </p:nvSpPr>
        <p:spPr>
          <a:xfrm>
            <a:off x="3869150" y="5674613"/>
            <a:ext cx="371855" cy="371855"/>
          </a:xfrm>
          <a:custGeom>
            <a:avLst/>
            <a:gdLst>
              <a:gd name="connsiteX0" fmla="*/ 185928 w 371855"/>
              <a:gd name="connsiteY0" fmla="*/ 0 h 371855"/>
              <a:gd name="connsiteX1" fmla="*/ 0 w 371855"/>
              <a:gd name="connsiteY1" fmla="*/ 185928 h 371855"/>
              <a:gd name="connsiteX2" fmla="*/ 185928 w 371855"/>
              <a:gd name="connsiteY2" fmla="*/ 371856 h 371855"/>
              <a:gd name="connsiteX3" fmla="*/ 371856 w 371855"/>
              <a:gd name="connsiteY3" fmla="*/ 185928 h 371855"/>
              <a:gd name="connsiteX4" fmla="*/ 185928 w 371855"/>
              <a:gd name="connsiteY4" fmla="*/ 0 h 371855"/>
              <a:gd name="connsiteX5" fmla="*/ 185928 w 371855"/>
              <a:gd name="connsiteY5" fmla="*/ 295560 h 371855"/>
              <a:gd name="connsiteX6" fmla="*/ 76295 w 371855"/>
              <a:gd name="connsiteY6" fmla="*/ 185928 h 371855"/>
              <a:gd name="connsiteX7" fmla="*/ 185928 w 371855"/>
              <a:gd name="connsiteY7" fmla="*/ 76295 h 371855"/>
              <a:gd name="connsiteX8" fmla="*/ 295561 w 371855"/>
              <a:gd name="connsiteY8" fmla="*/ 185928 h 371855"/>
              <a:gd name="connsiteX9" fmla="*/ 185928 w 371855"/>
              <a:gd name="connsiteY9" fmla="*/ 295560 h 37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1855" h="371855">
                <a:moveTo>
                  <a:pt x="185928" y="0"/>
                </a:moveTo>
                <a:cubicBezTo>
                  <a:pt x="83248" y="0"/>
                  <a:pt x="0" y="83248"/>
                  <a:pt x="0" y="185928"/>
                </a:cubicBezTo>
                <a:cubicBezTo>
                  <a:pt x="0" y="288607"/>
                  <a:pt x="83248" y="371856"/>
                  <a:pt x="185928" y="371856"/>
                </a:cubicBezTo>
                <a:cubicBezTo>
                  <a:pt x="288607" y="371856"/>
                  <a:pt x="371856" y="288607"/>
                  <a:pt x="371856" y="185928"/>
                </a:cubicBezTo>
                <a:cubicBezTo>
                  <a:pt x="371856" y="83248"/>
                  <a:pt x="288607" y="0"/>
                  <a:pt x="185928" y="0"/>
                </a:cubicBezTo>
                <a:close/>
                <a:moveTo>
                  <a:pt x="185928" y="295560"/>
                </a:moveTo>
                <a:cubicBezTo>
                  <a:pt x="125349" y="295560"/>
                  <a:pt x="76295" y="246507"/>
                  <a:pt x="76295" y="185928"/>
                </a:cubicBezTo>
                <a:cubicBezTo>
                  <a:pt x="76295" y="125349"/>
                  <a:pt x="125349" y="76295"/>
                  <a:pt x="185928" y="76295"/>
                </a:cubicBezTo>
                <a:cubicBezTo>
                  <a:pt x="246507" y="76295"/>
                  <a:pt x="295561" y="125349"/>
                  <a:pt x="295561" y="185928"/>
                </a:cubicBezTo>
                <a:cubicBezTo>
                  <a:pt x="295561" y="246507"/>
                  <a:pt x="246412" y="295560"/>
                  <a:pt x="185928" y="295560"/>
                </a:cubicBezTo>
                <a:close/>
              </a:path>
            </a:pathLst>
          </a:custGeom>
          <a:solidFill>
            <a:schemeClr val="accent6">
              <a:lumMod val="75000"/>
            </a:schemeClr>
          </a:solidFill>
          <a:ln w="9525" cap="flat">
            <a:solidFill>
              <a:srgbClr val="E1801F"/>
            </a:solid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22" name="文本框 21">
            <a:extLst>
              <a:ext uri="{FF2B5EF4-FFF2-40B4-BE49-F238E27FC236}">
                <a16:creationId xmlns:a16="http://schemas.microsoft.com/office/drawing/2014/main" id="{973B6FC9-A186-49E1-B7AD-005E5695BFCC}"/>
              </a:ext>
            </a:extLst>
          </p:cNvPr>
          <p:cNvSpPr txBox="1"/>
          <p:nvPr/>
        </p:nvSpPr>
        <p:spPr>
          <a:xfrm>
            <a:off x="1406435" y="1975282"/>
            <a:ext cx="9379129" cy="156966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微软雅黑"/>
                <a:ea typeface="微软雅黑"/>
                <a:cs typeface="+mn-cs"/>
              </a:rPr>
              <a:t>Survey on Group Collaboration Among Students in </a:t>
            </a:r>
            <a:r>
              <a:rPr kumimoji="0" lang="en-US" altLang="zh-CN" sz="4800" b="0" i="0" u="none" strike="noStrike" kern="1200" cap="none" spc="0" normalizeH="0" baseline="0" noProof="0" dirty="0" err="1">
                <a:ln>
                  <a:noFill/>
                </a:ln>
                <a:solidFill>
                  <a:prstClr val="white"/>
                </a:solidFill>
                <a:effectLst/>
                <a:uLnTx/>
                <a:uFillTx/>
                <a:latin typeface="微软雅黑"/>
                <a:ea typeface="微软雅黑"/>
                <a:cs typeface="+mn-cs"/>
              </a:rPr>
              <a:t>SUSTech</a:t>
            </a:r>
            <a:endParaRPr kumimoji="0" lang="zh-CN" altLang="en-US" sz="4800" b="0" i="0" u="none" strike="noStrike" kern="1200" cap="none" spc="-300" normalizeH="0" baseline="0" noProof="0" dirty="0">
              <a:ln>
                <a:noFill/>
              </a:ln>
              <a:solidFill>
                <a:prstClr val="white"/>
              </a:solidFill>
              <a:effectLst/>
              <a:uLnTx/>
              <a:uFillTx/>
              <a:latin typeface="微软雅黑"/>
              <a:ea typeface="微软雅黑"/>
              <a:cs typeface="+mn-ea"/>
              <a:sym typeface="+mn-lt"/>
            </a:endParaRPr>
          </a:p>
        </p:txBody>
      </p:sp>
      <p:sp>
        <p:nvSpPr>
          <p:cNvPr id="24" name="iṩļïḓè">
            <a:extLst>
              <a:ext uri="{FF2B5EF4-FFF2-40B4-BE49-F238E27FC236}">
                <a16:creationId xmlns:a16="http://schemas.microsoft.com/office/drawing/2014/main" id="{5D3DC77C-3512-4692-8E55-042AAA2F71ED}"/>
              </a:ext>
            </a:extLst>
          </p:cNvPr>
          <p:cNvSpPr txBox="1"/>
          <p:nvPr/>
        </p:nvSpPr>
        <p:spPr bwMode="auto">
          <a:xfrm rot="5400000">
            <a:off x="-233884" y="3472860"/>
            <a:ext cx="1864874" cy="580942"/>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dist" defTabSz="914400" rtl="0" eaLnBrk="1" fontAlgn="auto" latinLnBrk="0" hangingPunct="1">
              <a:lnSpc>
                <a:spcPct val="100000"/>
              </a:lnSpc>
              <a:spcBef>
                <a:spcPct val="0"/>
              </a:spcBef>
              <a:spcAft>
                <a:spcPts val="0"/>
              </a:spcAft>
              <a:buClrTx/>
              <a:buSzTx/>
              <a:buFontTx/>
              <a:buNone/>
              <a:tabLst/>
              <a:defRPr/>
            </a:pPr>
            <a:r>
              <a:rPr kumimoji="0" lang="en-US" altLang="zh-CN" sz="600" b="0" i="0" u="none" strike="noStrike" kern="1200" cap="none" spc="0" normalizeH="0" baseline="0" noProof="0" dirty="0">
                <a:ln>
                  <a:noFill/>
                </a:ln>
                <a:solidFill>
                  <a:prstClr val="white"/>
                </a:solidFill>
                <a:effectLst/>
                <a:uLnTx/>
                <a:uFillTx/>
                <a:latin typeface="微软雅黑"/>
                <a:ea typeface="微软雅黑"/>
                <a:cs typeface="+mn-ea"/>
                <a:sym typeface="+mn-lt"/>
              </a:rPr>
              <a:t>1PPT.COM</a:t>
            </a:r>
          </a:p>
        </p:txBody>
      </p:sp>
      <p:sp>
        <p:nvSpPr>
          <p:cNvPr id="25" name="Synergistically utilize technically sound portals with frictionless chains. Dramatically customize…">
            <a:extLst>
              <a:ext uri="{FF2B5EF4-FFF2-40B4-BE49-F238E27FC236}">
                <a16:creationId xmlns:a16="http://schemas.microsoft.com/office/drawing/2014/main" id="{0DFC8076-6B66-464F-85F2-20571F1F8899}"/>
              </a:ext>
            </a:extLst>
          </p:cNvPr>
          <p:cNvSpPr txBox="1"/>
          <p:nvPr/>
        </p:nvSpPr>
        <p:spPr>
          <a:xfrm>
            <a:off x="6932643" y="4620576"/>
            <a:ext cx="4751628" cy="133062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0" marR="0" lvl="0" indent="0" algn="ctr" defTabSz="412750" rtl="0" eaLnBrk="1" fontAlgn="auto" latinLnBrk="0" hangingPunct="0">
              <a:lnSpc>
                <a:spcPct val="150000"/>
              </a:lnSpc>
              <a:spcBef>
                <a:spcPts val="0"/>
              </a:spcBef>
              <a:spcAft>
                <a:spcPts val="0"/>
              </a:spcAft>
              <a:buClrTx/>
              <a:buSzTx/>
              <a:buFontTx/>
              <a:buNone/>
              <a:tabLst/>
              <a:defRPr sz="2000" b="0">
                <a:solidFill>
                  <a:srgbClr val="1C1F25"/>
                </a:solidFill>
                <a:latin typeface="Roboto Bold"/>
                <a:ea typeface="Roboto Bold"/>
                <a:cs typeface="Roboto Bold"/>
                <a:sym typeface="Roboto Bold"/>
              </a:defRPr>
            </a:pPr>
            <a:r>
              <a:rPr kumimoji="0" lang="en-US" altLang="zh-CN" sz="2000" b="0" i="0" u="none" strike="noStrike" kern="0" cap="none" spc="0" normalizeH="0" baseline="0" noProof="0" dirty="0">
                <a:ln>
                  <a:noFill/>
                </a:ln>
                <a:solidFill>
                  <a:prstClr val="white"/>
                </a:solidFill>
                <a:effectLst/>
                <a:uLnTx/>
                <a:uFillTx/>
                <a:latin typeface="Roboto Bold"/>
                <a:cs typeface="+mn-ea"/>
                <a:sym typeface="+mn-lt"/>
              </a:rPr>
              <a:t>11812532 </a:t>
            </a:r>
            <a:r>
              <a:rPr kumimoji="0" lang="zh-CN" altLang="en-US" sz="2000" b="0" i="0" u="none" strike="noStrike" kern="0" cap="none" spc="0" normalizeH="0" baseline="0" noProof="0" dirty="0">
                <a:ln>
                  <a:noFill/>
                </a:ln>
                <a:solidFill>
                  <a:prstClr val="white"/>
                </a:solidFill>
                <a:effectLst/>
                <a:uLnTx/>
                <a:uFillTx/>
                <a:latin typeface="Roboto Bold"/>
                <a:cs typeface="+mn-ea"/>
                <a:sym typeface="+mn-lt"/>
              </a:rPr>
              <a:t>骆镒玲 </a:t>
            </a:r>
            <a:r>
              <a:rPr kumimoji="0" lang="en-US" altLang="zh-CN" sz="2000" b="0" i="0" u="none" strike="noStrike" kern="0" cap="none" spc="0" normalizeH="0" baseline="0" noProof="0" dirty="0">
                <a:ln>
                  <a:noFill/>
                </a:ln>
                <a:solidFill>
                  <a:prstClr val="white"/>
                </a:solidFill>
                <a:effectLst/>
                <a:uLnTx/>
                <a:uFillTx/>
                <a:latin typeface="Roboto Bold"/>
                <a:cs typeface="+mn-ea"/>
                <a:sym typeface="+mn-lt"/>
              </a:rPr>
              <a:t>11812136 </a:t>
            </a:r>
            <a:r>
              <a:rPr kumimoji="0" lang="zh-CN" altLang="en-US" sz="2000" b="0" i="0" u="none" strike="noStrike" kern="0" cap="none" spc="0" normalizeH="0" baseline="0" noProof="0" dirty="0">
                <a:ln>
                  <a:noFill/>
                </a:ln>
                <a:solidFill>
                  <a:prstClr val="white"/>
                </a:solidFill>
                <a:effectLst/>
                <a:uLnTx/>
                <a:uFillTx/>
                <a:latin typeface="Roboto Bold"/>
                <a:cs typeface="+mn-ea"/>
                <a:sym typeface="+mn-lt"/>
              </a:rPr>
              <a:t>齐馨月 </a:t>
            </a:r>
            <a:r>
              <a:rPr kumimoji="0" lang="en-US" altLang="zh-CN" sz="2000" b="0" i="0" u="none" strike="noStrike" kern="0" cap="none" spc="0" normalizeH="0" baseline="0" noProof="0" dirty="0">
                <a:ln>
                  <a:noFill/>
                </a:ln>
                <a:solidFill>
                  <a:prstClr val="white"/>
                </a:solidFill>
                <a:effectLst/>
                <a:uLnTx/>
                <a:uFillTx/>
                <a:latin typeface="Roboto Bold"/>
                <a:cs typeface="+mn-ea"/>
                <a:sym typeface="+mn-lt"/>
              </a:rPr>
              <a:t>11811634 </a:t>
            </a:r>
            <a:r>
              <a:rPr kumimoji="0" lang="zh-CN" altLang="en-US" sz="2000" b="0" i="0" u="none" strike="noStrike" kern="0" cap="none" spc="0" normalizeH="0" baseline="0" noProof="0" dirty="0">
                <a:ln>
                  <a:noFill/>
                </a:ln>
                <a:solidFill>
                  <a:prstClr val="white"/>
                </a:solidFill>
                <a:effectLst/>
                <a:uLnTx/>
                <a:uFillTx/>
                <a:latin typeface="Roboto Bold"/>
                <a:cs typeface="+mn-ea"/>
                <a:sym typeface="+mn-lt"/>
              </a:rPr>
              <a:t>叶可欣 </a:t>
            </a:r>
            <a:r>
              <a:rPr kumimoji="0" lang="en-US" altLang="zh-CN" sz="2000" b="0" i="0" u="none" strike="noStrike" kern="0" cap="none" spc="0" normalizeH="0" baseline="0" noProof="0" dirty="0">
                <a:ln>
                  <a:noFill/>
                </a:ln>
                <a:solidFill>
                  <a:prstClr val="white"/>
                </a:solidFill>
                <a:effectLst/>
                <a:uLnTx/>
                <a:uFillTx/>
                <a:latin typeface="Roboto Bold"/>
                <a:cs typeface="+mn-ea"/>
                <a:sym typeface="+mn-lt"/>
              </a:rPr>
              <a:t>11812232 </a:t>
            </a:r>
            <a:r>
              <a:rPr kumimoji="0" lang="zh-CN" altLang="en-US" sz="2000" b="0" i="0" u="none" strike="noStrike" kern="0" cap="none" spc="0" normalizeH="0" baseline="0" noProof="0" dirty="0">
                <a:ln>
                  <a:noFill/>
                </a:ln>
                <a:solidFill>
                  <a:prstClr val="white"/>
                </a:solidFill>
                <a:effectLst/>
                <a:uLnTx/>
                <a:uFillTx/>
                <a:latin typeface="Roboto Bold"/>
                <a:cs typeface="+mn-ea"/>
                <a:sym typeface="+mn-lt"/>
              </a:rPr>
              <a:t>陶昕冉 </a:t>
            </a:r>
            <a:r>
              <a:rPr kumimoji="0" lang="en-US" altLang="zh-CN" sz="2000" b="0" i="0" u="none" strike="noStrike" kern="0" cap="none" spc="0" normalizeH="0" baseline="0" noProof="0" dirty="0">
                <a:ln>
                  <a:noFill/>
                </a:ln>
                <a:solidFill>
                  <a:prstClr val="white"/>
                </a:solidFill>
                <a:effectLst/>
                <a:uLnTx/>
                <a:uFillTx/>
                <a:latin typeface="Roboto Bold"/>
                <a:cs typeface="+mn-ea"/>
                <a:sym typeface="+mn-lt"/>
              </a:rPr>
              <a:t>11812432 </a:t>
            </a:r>
            <a:r>
              <a:rPr kumimoji="0" lang="zh-CN" altLang="en-US" sz="2000" b="0" i="0" u="none" strike="noStrike" kern="0" cap="none" spc="0" normalizeH="0" baseline="0" noProof="0" dirty="0">
                <a:ln>
                  <a:noFill/>
                </a:ln>
                <a:solidFill>
                  <a:prstClr val="white"/>
                </a:solidFill>
                <a:effectLst/>
                <a:uLnTx/>
                <a:uFillTx/>
                <a:latin typeface="Roboto Bold"/>
                <a:cs typeface="+mn-ea"/>
                <a:sym typeface="+mn-lt"/>
              </a:rPr>
              <a:t>范馨    </a:t>
            </a:r>
            <a:r>
              <a:rPr kumimoji="0" lang="en-US" altLang="zh-CN" sz="2000" b="0" i="0" u="none" strike="noStrike" kern="0" cap="none" spc="0" normalizeH="0" baseline="0" noProof="0" dirty="0">
                <a:ln>
                  <a:noFill/>
                </a:ln>
                <a:solidFill>
                  <a:prstClr val="white"/>
                </a:solidFill>
                <a:effectLst/>
                <a:uLnTx/>
                <a:uFillTx/>
                <a:latin typeface="Roboto Bold"/>
                <a:cs typeface="+mn-ea"/>
                <a:sym typeface="+mn-lt"/>
              </a:rPr>
              <a:t>11610129 </a:t>
            </a:r>
            <a:r>
              <a:rPr kumimoji="0" lang="zh-CN" altLang="en-US" sz="2000" b="0" i="0" u="none" strike="noStrike" kern="0" cap="none" spc="0" normalizeH="0" baseline="0" noProof="0" dirty="0">
                <a:ln>
                  <a:noFill/>
                </a:ln>
                <a:solidFill>
                  <a:prstClr val="white"/>
                </a:solidFill>
                <a:effectLst/>
                <a:uLnTx/>
                <a:uFillTx/>
                <a:latin typeface="Roboto Bold"/>
                <a:cs typeface="+mn-ea"/>
                <a:sym typeface="+mn-lt"/>
              </a:rPr>
              <a:t>李子闻</a:t>
            </a:r>
          </a:p>
        </p:txBody>
      </p:sp>
      <p:sp>
        <p:nvSpPr>
          <p:cNvPr id="27" name="任意多边形: 形状 26">
            <a:extLst>
              <a:ext uri="{FF2B5EF4-FFF2-40B4-BE49-F238E27FC236}">
                <a16:creationId xmlns:a16="http://schemas.microsoft.com/office/drawing/2014/main" id="{778184BE-7EF4-4292-B71C-D31093F5D888}"/>
              </a:ext>
            </a:extLst>
          </p:cNvPr>
          <p:cNvSpPr/>
          <p:nvPr/>
        </p:nvSpPr>
        <p:spPr>
          <a:xfrm>
            <a:off x="7784877" y="1540401"/>
            <a:ext cx="371855" cy="371855"/>
          </a:xfrm>
          <a:custGeom>
            <a:avLst/>
            <a:gdLst>
              <a:gd name="connsiteX0" fmla="*/ 185928 w 371855"/>
              <a:gd name="connsiteY0" fmla="*/ 0 h 371855"/>
              <a:gd name="connsiteX1" fmla="*/ 0 w 371855"/>
              <a:gd name="connsiteY1" fmla="*/ 185928 h 371855"/>
              <a:gd name="connsiteX2" fmla="*/ 185928 w 371855"/>
              <a:gd name="connsiteY2" fmla="*/ 371856 h 371855"/>
              <a:gd name="connsiteX3" fmla="*/ 371856 w 371855"/>
              <a:gd name="connsiteY3" fmla="*/ 185928 h 371855"/>
              <a:gd name="connsiteX4" fmla="*/ 185928 w 371855"/>
              <a:gd name="connsiteY4" fmla="*/ 0 h 371855"/>
              <a:gd name="connsiteX5" fmla="*/ 185928 w 371855"/>
              <a:gd name="connsiteY5" fmla="*/ 295560 h 371855"/>
              <a:gd name="connsiteX6" fmla="*/ 76295 w 371855"/>
              <a:gd name="connsiteY6" fmla="*/ 185928 h 371855"/>
              <a:gd name="connsiteX7" fmla="*/ 185928 w 371855"/>
              <a:gd name="connsiteY7" fmla="*/ 76295 h 371855"/>
              <a:gd name="connsiteX8" fmla="*/ 295561 w 371855"/>
              <a:gd name="connsiteY8" fmla="*/ 185928 h 371855"/>
              <a:gd name="connsiteX9" fmla="*/ 185928 w 371855"/>
              <a:gd name="connsiteY9" fmla="*/ 295560 h 37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1855" h="371855">
                <a:moveTo>
                  <a:pt x="185928" y="0"/>
                </a:moveTo>
                <a:cubicBezTo>
                  <a:pt x="83248" y="0"/>
                  <a:pt x="0" y="83248"/>
                  <a:pt x="0" y="185928"/>
                </a:cubicBezTo>
                <a:cubicBezTo>
                  <a:pt x="0" y="288607"/>
                  <a:pt x="83248" y="371856"/>
                  <a:pt x="185928" y="371856"/>
                </a:cubicBezTo>
                <a:cubicBezTo>
                  <a:pt x="288607" y="371856"/>
                  <a:pt x="371856" y="288607"/>
                  <a:pt x="371856" y="185928"/>
                </a:cubicBezTo>
                <a:cubicBezTo>
                  <a:pt x="371856" y="83248"/>
                  <a:pt x="288607" y="0"/>
                  <a:pt x="185928" y="0"/>
                </a:cubicBezTo>
                <a:close/>
                <a:moveTo>
                  <a:pt x="185928" y="295560"/>
                </a:moveTo>
                <a:cubicBezTo>
                  <a:pt x="125349" y="295560"/>
                  <a:pt x="76295" y="246507"/>
                  <a:pt x="76295" y="185928"/>
                </a:cubicBezTo>
                <a:cubicBezTo>
                  <a:pt x="76295" y="125349"/>
                  <a:pt x="125349" y="76295"/>
                  <a:pt x="185928" y="76295"/>
                </a:cubicBezTo>
                <a:cubicBezTo>
                  <a:pt x="246507" y="76295"/>
                  <a:pt x="295561" y="125349"/>
                  <a:pt x="295561" y="185928"/>
                </a:cubicBezTo>
                <a:cubicBezTo>
                  <a:pt x="295561" y="246507"/>
                  <a:pt x="246412" y="295560"/>
                  <a:pt x="185928" y="295560"/>
                </a:cubicBezTo>
                <a:close/>
              </a:path>
            </a:pathLst>
          </a:custGeom>
          <a:solidFill>
            <a:schemeClr val="accent6">
              <a:lumMod val="75000"/>
            </a:schemeClr>
          </a:solidFill>
          <a:ln w="9525" cap="flat">
            <a:solidFill>
              <a:srgbClr val="E1801F"/>
            </a:solid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pic>
        <p:nvPicPr>
          <p:cNvPr id="29" name="图形 1">
            <a:extLst>
              <a:ext uri="{FF2B5EF4-FFF2-40B4-BE49-F238E27FC236}">
                <a16:creationId xmlns:a16="http://schemas.microsoft.com/office/drawing/2014/main" id="{4BB4DC74-A4A5-4862-A590-F04ED6A919EB}"/>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021508" y="-1362463"/>
            <a:ext cx="5764784" cy="3574166"/>
          </a:xfrm>
          <a:prstGeom prst="rect">
            <a:avLst/>
          </a:prstGeom>
        </p:spPr>
      </p:pic>
      <p:pic>
        <p:nvPicPr>
          <p:cNvPr id="30" name="图形 2">
            <a:extLst>
              <a:ext uri="{FF2B5EF4-FFF2-40B4-BE49-F238E27FC236}">
                <a16:creationId xmlns:a16="http://schemas.microsoft.com/office/drawing/2014/main" id="{FD5012C6-61D9-4AEF-8104-09BDDB8E4BA8}"/>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1346310">
            <a:off x="-2055712" y="5086042"/>
            <a:ext cx="5764784" cy="3574166"/>
          </a:xfrm>
          <a:prstGeom prst="rect">
            <a:avLst/>
          </a:prstGeom>
        </p:spPr>
      </p:pic>
      <p:sp>
        <p:nvSpPr>
          <p:cNvPr id="31" name="文本框 30">
            <a:extLst>
              <a:ext uri="{FF2B5EF4-FFF2-40B4-BE49-F238E27FC236}">
                <a16:creationId xmlns:a16="http://schemas.microsoft.com/office/drawing/2014/main" id="{D2A03615-C178-4CDD-AAA1-71AFAD20AC11}"/>
              </a:ext>
            </a:extLst>
          </p:cNvPr>
          <p:cNvSpPr txBox="1"/>
          <p:nvPr/>
        </p:nvSpPr>
        <p:spPr>
          <a:xfrm>
            <a:off x="4675519" y="4674545"/>
            <a:ext cx="274817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微软雅黑"/>
                <a:ea typeface="等线" panose="02010600030101010101" pitchFamily="2" charset="-122"/>
                <a:cs typeface="+mn-cs"/>
              </a:rPr>
              <a:t>Group1 Members</a:t>
            </a:r>
            <a:r>
              <a:rPr kumimoji="0" lang="en-US" altLang="zh-CN" sz="2000"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Tree>
    <p:extLst>
      <p:ext uri="{BB962C8B-B14F-4D97-AF65-F5344CB8AC3E}">
        <p14:creationId xmlns:p14="http://schemas.microsoft.com/office/powerpoint/2010/main" val="9912768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52935"/>
        </a:solidFill>
        <a:effectLst/>
      </p:bgPr>
    </p:bg>
    <p:spTree>
      <p:nvGrpSpPr>
        <p:cNvPr id="1" name=""/>
        <p:cNvGrpSpPr/>
        <p:nvPr/>
      </p:nvGrpSpPr>
      <p:grpSpPr>
        <a:xfrm>
          <a:off x="0" y="0"/>
          <a:ext cx="0" cy="0"/>
          <a:chOff x="0" y="0"/>
          <a:chExt cx="0" cy="0"/>
        </a:xfrm>
      </p:grpSpPr>
      <p:pic>
        <p:nvPicPr>
          <p:cNvPr id="13" name="图形 12">
            <a:extLst>
              <a:ext uri="{FF2B5EF4-FFF2-40B4-BE49-F238E27FC236}">
                <a16:creationId xmlns:a16="http://schemas.microsoft.com/office/drawing/2014/main" id="{4BD858D0-961E-46A0-8D0D-648F2E112DFD}"/>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392674" y="2316512"/>
            <a:ext cx="3339126" cy="2186892"/>
          </a:xfrm>
          <a:prstGeom prst="rect">
            <a:avLst/>
          </a:prstGeom>
        </p:spPr>
      </p:pic>
      <p:pic>
        <p:nvPicPr>
          <p:cNvPr id="2" name="图形 1">
            <a:extLst>
              <a:ext uri="{FF2B5EF4-FFF2-40B4-BE49-F238E27FC236}">
                <a16:creationId xmlns:a16="http://schemas.microsoft.com/office/drawing/2014/main" id="{4BB4DC74-A4A5-4862-A590-F04ED6A919EB}"/>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149541" y="-1097183"/>
            <a:ext cx="5764784" cy="3574166"/>
          </a:xfrm>
          <a:prstGeom prst="rect">
            <a:avLst/>
          </a:prstGeom>
        </p:spPr>
      </p:pic>
      <p:pic>
        <p:nvPicPr>
          <p:cNvPr id="3" name="图形 2">
            <a:extLst>
              <a:ext uri="{FF2B5EF4-FFF2-40B4-BE49-F238E27FC236}">
                <a16:creationId xmlns:a16="http://schemas.microsoft.com/office/drawing/2014/main" id="{FD5012C6-61D9-4AEF-8104-09BDDB8E4BA8}"/>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rot="1346310">
            <a:off x="-1769963" y="5070916"/>
            <a:ext cx="5764784" cy="3574166"/>
          </a:xfrm>
          <a:prstGeom prst="rect">
            <a:avLst/>
          </a:prstGeom>
        </p:spPr>
      </p:pic>
      <p:sp>
        <p:nvSpPr>
          <p:cNvPr id="4" name="任意多边形: 形状 3">
            <a:extLst>
              <a:ext uri="{FF2B5EF4-FFF2-40B4-BE49-F238E27FC236}">
                <a16:creationId xmlns:a16="http://schemas.microsoft.com/office/drawing/2014/main" id="{53A1A350-7CA9-4844-9B41-2EC1569FDF48}"/>
              </a:ext>
            </a:extLst>
          </p:cNvPr>
          <p:cNvSpPr/>
          <p:nvPr/>
        </p:nvSpPr>
        <p:spPr>
          <a:xfrm>
            <a:off x="3034677" y="2075968"/>
            <a:ext cx="247269" cy="247268"/>
          </a:xfrm>
          <a:custGeom>
            <a:avLst/>
            <a:gdLst>
              <a:gd name="connsiteX0" fmla="*/ 247269 w 247269"/>
              <a:gd name="connsiteY0" fmla="*/ 247269 h 247268"/>
              <a:gd name="connsiteX1" fmla="*/ 247269 w 247269"/>
              <a:gd name="connsiteY1" fmla="*/ 0 h 247268"/>
              <a:gd name="connsiteX2" fmla="*/ 0 w 247269"/>
              <a:gd name="connsiteY2" fmla="*/ 247269 h 247268"/>
            </a:gdLst>
            <a:ahLst/>
            <a:cxnLst>
              <a:cxn ang="0">
                <a:pos x="connsiteX0" y="connsiteY0"/>
              </a:cxn>
              <a:cxn ang="0">
                <a:pos x="connsiteX1" y="connsiteY1"/>
              </a:cxn>
              <a:cxn ang="0">
                <a:pos x="connsiteX2" y="connsiteY2"/>
              </a:cxn>
            </a:cxnLst>
            <a:rect l="l" t="t" r="r" b="b"/>
            <a:pathLst>
              <a:path w="247269" h="247268">
                <a:moveTo>
                  <a:pt x="247269" y="247269"/>
                </a:moveTo>
                <a:lnTo>
                  <a:pt x="247269" y="0"/>
                </a:lnTo>
                <a:lnTo>
                  <a:pt x="0" y="247269"/>
                </a:lnTo>
                <a:close/>
              </a:path>
            </a:pathLst>
          </a:custGeom>
          <a:solidFill>
            <a:schemeClr val="accent6">
              <a:lumMod val="75000"/>
            </a:schemeClr>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5" name="任意多边形: 形状 4">
            <a:extLst>
              <a:ext uri="{FF2B5EF4-FFF2-40B4-BE49-F238E27FC236}">
                <a16:creationId xmlns:a16="http://schemas.microsoft.com/office/drawing/2014/main" id="{C9E734B1-ECB5-4878-9EB2-C1B3C443CB99}"/>
              </a:ext>
            </a:extLst>
          </p:cNvPr>
          <p:cNvSpPr/>
          <p:nvPr/>
        </p:nvSpPr>
        <p:spPr>
          <a:xfrm>
            <a:off x="1380110" y="4974705"/>
            <a:ext cx="271843" cy="271843"/>
          </a:xfrm>
          <a:custGeom>
            <a:avLst/>
            <a:gdLst>
              <a:gd name="connsiteX0" fmla="*/ 271844 w 271843"/>
              <a:gd name="connsiteY0" fmla="*/ 66675 h 271843"/>
              <a:gd name="connsiteX1" fmla="*/ 205169 w 271843"/>
              <a:gd name="connsiteY1" fmla="*/ 0 h 271843"/>
              <a:gd name="connsiteX2" fmla="*/ 135922 w 271843"/>
              <a:gd name="connsiteY2" fmla="*/ 69247 h 271843"/>
              <a:gd name="connsiteX3" fmla="*/ 66675 w 271843"/>
              <a:gd name="connsiteY3" fmla="*/ 0 h 271843"/>
              <a:gd name="connsiteX4" fmla="*/ 0 w 271843"/>
              <a:gd name="connsiteY4" fmla="*/ 66675 h 271843"/>
              <a:gd name="connsiteX5" fmla="*/ 69247 w 271843"/>
              <a:gd name="connsiteY5" fmla="*/ 135922 h 271843"/>
              <a:gd name="connsiteX6" fmla="*/ 0 w 271843"/>
              <a:gd name="connsiteY6" fmla="*/ 205169 h 271843"/>
              <a:gd name="connsiteX7" fmla="*/ 66675 w 271843"/>
              <a:gd name="connsiteY7" fmla="*/ 271844 h 271843"/>
              <a:gd name="connsiteX8" fmla="*/ 135922 w 271843"/>
              <a:gd name="connsiteY8" fmla="*/ 202597 h 271843"/>
              <a:gd name="connsiteX9" fmla="*/ 205169 w 271843"/>
              <a:gd name="connsiteY9" fmla="*/ 271844 h 271843"/>
              <a:gd name="connsiteX10" fmla="*/ 271844 w 271843"/>
              <a:gd name="connsiteY10" fmla="*/ 205169 h 271843"/>
              <a:gd name="connsiteX11" fmla="*/ 202597 w 271843"/>
              <a:gd name="connsiteY11" fmla="*/ 135922 h 271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1843" h="271843">
                <a:moveTo>
                  <a:pt x="271844" y="66675"/>
                </a:moveTo>
                <a:lnTo>
                  <a:pt x="205169" y="0"/>
                </a:lnTo>
                <a:lnTo>
                  <a:pt x="135922" y="69247"/>
                </a:lnTo>
                <a:lnTo>
                  <a:pt x="66675" y="0"/>
                </a:lnTo>
                <a:lnTo>
                  <a:pt x="0" y="66675"/>
                </a:lnTo>
                <a:lnTo>
                  <a:pt x="69247" y="135922"/>
                </a:lnTo>
                <a:lnTo>
                  <a:pt x="0" y="205169"/>
                </a:lnTo>
                <a:lnTo>
                  <a:pt x="66675" y="271844"/>
                </a:lnTo>
                <a:lnTo>
                  <a:pt x="135922" y="202597"/>
                </a:lnTo>
                <a:lnTo>
                  <a:pt x="205169" y="271844"/>
                </a:lnTo>
                <a:lnTo>
                  <a:pt x="271844" y="205169"/>
                </a:lnTo>
                <a:lnTo>
                  <a:pt x="202597" y="135922"/>
                </a:lnTo>
                <a:close/>
              </a:path>
            </a:pathLst>
          </a:custGeom>
          <a:solidFill>
            <a:schemeClr val="accent6">
              <a:lumMod val="75000"/>
            </a:schemeClr>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6" name="任意多边形: 形状 5">
            <a:extLst>
              <a:ext uri="{FF2B5EF4-FFF2-40B4-BE49-F238E27FC236}">
                <a16:creationId xmlns:a16="http://schemas.microsoft.com/office/drawing/2014/main" id="{6A3CE9BF-ECE6-4FEB-9B78-CCD48A1C8B0D}"/>
              </a:ext>
            </a:extLst>
          </p:cNvPr>
          <p:cNvSpPr/>
          <p:nvPr/>
        </p:nvSpPr>
        <p:spPr>
          <a:xfrm>
            <a:off x="10846005" y="3429000"/>
            <a:ext cx="371855" cy="371855"/>
          </a:xfrm>
          <a:custGeom>
            <a:avLst/>
            <a:gdLst>
              <a:gd name="connsiteX0" fmla="*/ 185928 w 371855"/>
              <a:gd name="connsiteY0" fmla="*/ 0 h 371855"/>
              <a:gd name="connsiteX1" fmla="*/ 0 w 371855"/>
              <a:gd name="connsiteY1" fmla="*/ 185928 h 371855"/>
              <a:gd name="connsiteX2" fmla="*/ 185928 w 371855"/>
              <a:gd name="connsiteY2" fmla="*/ 371856 h 371855"/>
              <a:gd name="connsiteX3" fmla="*/ 371856 w 371855"/>
              <a:gd name="connsiteY3" fmla="*/ 185928 h 371855"/>
              <a:gd name="connsiteX4" fmla="*/ 185928 w 371855"/>
              <a:gd name="connsiteY4" fmla="*/ 0 h 371855"/>
              <a:gd name="connsiteX5" fmla="*/ 185928 w 371855"/>
              <a:gd name="connsiteY5" fmla="*/ 295560 h 371855"/>
              <a:gd name="connsiteX6" fmla="*/ 76295 w 371855"/>
              <a:gd name="connsiteY6" fmla="*/ 185928 h 371855"/>
              <a:gd name="connsiteX7" fmla="*/ 185928 w 371855"/>
              <a:gd name="connsiteY7" fmla="*/ 76295 h 371855"/>
              <a:gd name="connsiteX8" fmla="*/ 295561 w 371855"/>
              <a:gd name="connsiteY8" fmla="*/ 185928 h 371855"/>
              <a:gd name="connsiteX9" fmla="*/ 185928 w 371855"/>
              <a:gd name="connsiteY9" fmla="*/ 295560 h 37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1855" h="371855">
                <a:moveTo>
                  <a:pt x="185928" y="0"/>
                </a:moveTo>
                <a:cubicBezTo>
                  <a:pt x="83248" y="0"/>
                  <a:pt x="0" y="83248"/>
                  <a:pt x="0" y="185928"/>
                </a:cubicBezTo>
                <a:cubicBezTo>
                  <a:pt x="0" y="288607"/>
                  <a:pt x="83248" y="371856"/>
                  <a:pt x="185928" y="371856"/>
                </a:cubicBezTo>
                <a:cubicBezTo>
                  <a:pt x="288607" y="371856"/>
                  <a:pt x="371856" y="288607"/>
                  <a:pt x="371856" y="185928"/>
                </a:cubicBezTo>
                <a:cubicBezTo>
                  <a:pt x="371856" y="83248"/>
                  <a:pt x="288607" y="0"/>
                  <a:pt x="185928" y="0"/>
                </a:cubicBezTo>
                <a:close/>
                <a:moveTo>
                  <a:pt x="185928" y="295560"/>
                </a:moveTo>
                <a:cubicBezTo>
                  <a:pt x="125349" y="295560"/>
                  <a:pt x="76295" y="246507"/>
                  <a:pt x="76295" y="185928"/>
                </a:cubicBezTo>
                <a:cubicBezTo>
                  <a:pt x="76295" y="125349"/>
                  <a:pt x="125349" y="76295"/>
                  <a:pt x="185928" y="76295"/>
                </a:cubicBezTo>
                <a:cubicBezTo>
                  <a:pt x="246507" y="76295"/>
                  <a:pt x="295561" y="125349"/>
                  <a:pt x="295561" y="185928"/>
                </a:cubicBezTo>
                <a:cubicBezTo>
                  <a:pt x="295561" y="246507"/>
                  <a:pt x="246412" y="295560"/>
                  <a:pt x="185928" y="295560"/>
                </a:cubicBezTo>
                <a:close/>
              </a:path>
            </a:pathLst>
          </a:custGeom>
          <a:solidFill>
            <a:schemeClr val="accent6">
              <a:lumMod val="75000"/>
            </a:schemeClr>
          </a:solidFill>
          <a:ln w="9525" cap="flat">
            <a:solidFill>
              <a:srgbClr val="E1801F"/>
            </a:solid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7" name="文本框 6">
            <a:extLst>
              <a:ext uri="{FF2B5EF4-FFF2-40B4-BE49-F238E27FC236}">
                <a16:creationId xmlns:a16="http://schemas.microsoft.com/office/drawing/2014/main" id="{25513BDF-FC6A-4FA0-A18B-2A6514D7436D}"/>
              </a:ext>
            </a:extLst>
          </p:cNvPr>
          <p:cNvSpPr txBox="1"/>
          <p:nvPr/>
        </p:nvSpPr>
        <p:spPr>
          <a:xfrm>
            <a:off x="3158312" y="2166979"/>
            <a:ext cx="6180175" cy="186204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1500" b="0" i="0" u="none" strike="noStrike" kern="1200" cap="none" spc="-300" normalizeH="0" baseline="0" noProof="0" dirty="0">
                <a:ln>
                  <a:noFill/>
                </a:ln>
                <a:solidFill>
                  <a:prstClr val="white"/>
                </a:solidFill>
                <a:effectLst/>
                <a:uLnTx/>
                <a:uFillTx/>
                <a:latin typeface="微软雅黑"/>
                <a:ea typeface="微软雅黑"/>
                <a:cs typeface="+mn-ea"/>
                <a:sym typeface="+mn-lt"/>
              </a:rPr>
              <a:t>Part two</a:t>
            </a:r>
            <a:endParaRPr kumimoji="0" lang="zh-CN" altLang="en-US" sz="8000" b="0" i="0" u="none" strike="noStrike" kern="1200" cap="none" spc="-300" normalizeH="0" baseline="0" noProof="0" dirty="0">
              <a:ln>
                <a:noFill/>
              </a:ln>
              <a:solidFill>
                <a:prstClr val="white"/>
              </a:solidFill>
              <a:effectLst/>
              <a:uLnTx/>
              <a:uFillTx/>
              <a:latin typeface="微软雅黑"/>
              <a:ea typeface="微软雅黑"/>
              <a:cs typeface="+mn-ea"/>
              <a:sym typeface="+mn-lt"/>
            </a:endParaRPr>
          </a:p>
        </p:txBody>
      </p:sp>
      <p:sp>
        <p:nvSpPr>
          <p:cNvPr id="8" name="任意多边形: 形状 7">
            <a:extLst>
              <a:ext uri="{FF2B5EF4-FFF2-40B4-BE49-F238E27FC236}">
                <a16:creationId xmlns:a16="http://schemas.microsoft.com/office/drawing/2014/main" id="{9A39F4CB-975F-4742-9B0C-2CD396B89EF0}"/>
              </a:ext>
            </a:extLst>
          </p:cNvPr>
          <p:cNvSpPr/>
          <p:nvPr/>
        </p:nvSpPr>
        <p:spPr>
          <a:xfrm>
            <a:off x="10395286" y="1159515"/>
            <a:ext cx="115824" cy="115823"/>
          </a:xfrm>
          <a:custGeom>
            <a:avLst/>
            <a:gdLst>
              <a:gd name="connsiteX0" fmla="*/ 115824 w 115824"/>
              <a:gd name="connsiteY0" fmla="*/ 57912 h 115823"/>
              <a:gd name="connsiteX1" fmla="*/ 57912 w 115824"/>
              <a:gd name="connsiteY1" fmla="*/ 115824 h 115823"/>
              <a:gd name="connsiteX2" fmla="*/ 0 w 115824"/>
              <a:gd name="connsiteY2" fmla="*/ 57912 h 115823"/>
              <a:gd name="connsiteX3" fmla="*/ 57912 w 115824"/>
              <a:gd name="connsiteY3" fmla="*/ 0 h 115823"/>
              <a:gd name="connsiteX4" fmla="*/ 115824 w 115824"/>
              <a:gd name="connsiteY4" fmla="*/ 57912 h 115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24" h="115823">
                <a:moveTo>
                  <a:pt x="115824" y="57912"/>
                </a:moveTo>
                <a:cubicBezTo>
                  <a:pt x="115824" y="89896"/>
                  <a:pt x="89896" y="115824"/>
                  <a:pt x="57912" y="115824"/>
                </a:cubicBezTo>
                <a:cubicBezTo>
                  <a:pt x="25928" y="115824"/>
                  <a:pt x="0" y="89896"/>
                  <a:pt x="0" y="57912"/>
                </a:cubicBezTo>
                <a:cubicBezTo>
                  <a:pt x="0" y="25928"/>
                  <a:pt x="25928" y="0"/>
                  <a:pt x="57912" y="0"/>
                </a:cubicBezTo>
                <a:cubicBezTo>
                  <a:pt x="89896" y="0"/>
                  <a:pt x="115824" y="25928"/>
                  <a:pt x="115824" y="57912"/>
                </a:cubicBezTo>
                <a:close/>
              </a:path>
            </a:pathLst>
          </a:custGeom>
          <a:solidFill>
            <a:schemeClr val="accent6">
              <a:lumMod val="75000"/>
            </a:schemeClr>
          </a:solidFill>
          <a:ln w="9525" cap="flat">
            <a:solidFill>
              <a:srgbClr val="E1801F"/>
            </a:solid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9" name="Synergistically utilize technically sound portals with frictionless chains. Dramatically customize…">
            <a:extLst>
              <a:ext uri="{FF2B5EF4-FFF2-40B4-BE49-F238E27FC236}">
                <a16:creationId xmlns:a16="http://schemas.microsoft.com/office/drawing/2014/main" id="{4235CA74-DCA7-4483-8CA2-C04A63E3D44E}"/>
              </a:ext>
            </a:extLst>
          </p:cNvPr>
          <p:cNvSpPr txBox="1"/>
          <p:nvPr/>
        </p:nvSpPr>
        <p:spPr>
          <a:xfrm>
            <a:off x="3889559" y="4263142"/>
            <a:ext cx="4036497" cy="328295"/>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0" algn="ctr" defTabSz="412750" hangingPunct="0">
              <a:lnSpc>
                <a:spcPct val="150000"/>
              </a:lnSpc>
              <a:defRPr sz="2000" b="0">
                <a:solidFill>
                  <a:srgbClr val="1C1F25"/>
                </a:solidFill>
                <a:latin typeface="Roboto Bold"/>
                <a:ea typeface="Roboto Bold"/>
                <a:cs typeface="Roboto Bold"/>
                <a:sym typeface="Roboto Bold"/>
              </a:defRPr>
            </a:pPr>
            <a:r>
              <a:rPr lang="en-US" altLang="zh-CN" sz="1600" kern="0" dirty="0">
                <a:solidFill>
                  <a:prstClr val="white"/>
                </a:solidFill>
                <a:cs typeface="+mn-ea"/>
                <a:sym typeface="+mn-lt"/>
              </a:rPr>
              <a:t>Visualization &amp; Tests</a:t>
            </a:r>
          </a:p>
        </p:txBody>
      </p:sp>
      <p:sp>
        <p:nvSpPr>
          <p:cNvPr id="10" name="文本框 9">
            <a:extLst>
              <a:ext uri="{FF2B5EF4-FFF2-40B4-BE49-F238E27FC236}">
                <a16:creationId xmlns:a16="http://schemas.microsoft.com/office/drawing/2014/main" id="{DBE9058B-E8CC-4A86-874C-6724B40C8597}"/>
              </a:ext>
            </a:extLst>
          </p:cNvPr>
          <p:cNvSpPr txBox="1"/>
          <p:nvPr/>
        </p:nvSpPr>
        <p:spPr>
          <a:xfrm>
            <a:off x="2199750" y="3825964"/>
            <a:ext cx="8195536" cy="461665"/>
          </a:xfrm>
          <a:prstGeom prst="rect">
            <a:avLst/>
          </a:prstGeom>
          <a:noFill/>
        </p:spPr>
        <p:txBody>
          <a:bodyPr wrap="square" rtlCol="0">
            <a:spAutoFit/>
          </a:bodyPr>
          <a:lstStyle/>
          <a:p>
            <a:pPr lvl="0"/>
            <a:r>
              <a:rPr lang="en-US" altLang="zh-CN" sz="2400" dirty="0">
                <a:solidFill>
                  <a:prstClr val="white"/>
                </a:solidFill>
                <a:cs typeface="+mn-ea"/>
                <a:sym typeface="+mn-lt"/>
              </a:rPr>
              <a:t>02. Attitudes and Views towards Group Collaboration</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ea"/>
              <a:sym typeface="+mn-lt"/>
            </a:endParaRPr>
          </a:p>
        </p:txBody>
      </p:sp>
      <p:sp>
        <p:nvSpPr>
          <p:cNvPr id="11" name="任意多边形: 形状 10">
            <a:extLst>
              <a:ext uri="{FF2B5EF4-FFF2-40B4-BE49-F238E27FC236}">
                <a16:creationId xmlns:a16="http://schemas.microsoft.com/office/drawing/2014/main" id="{6CECAEA4-496E-49A3-B70C-0AF328FB067F}"/>
              </a:ext>
            </a:extLst>
          </p:cNvPr>
          <p:cNvSpPr/>
          <p:nvPr/>
        </p:nvSpPr>
        <p:spPr>
          <a:xfrm>
            <a:off x="1112429" y="5960115"/>
            <a:ext cx="115824" cy="115823"/>
          </a:xfrm>
          <a:custGeom>
            <a:avLst/>
            <a:gdLst>
              <a:gd name="connsiteX0" fmla="*/ 115824 w 115824"/>
              <a:gd name="connsiteY0" fmla="*/ 57912 h 115823"/>
              <a:gd name="connsiteX1" fmla="*/ 57912 w 115824"/>
              <a:gd name="connsiteY1" fmla="*/ 115824 h 115823"/>
              <a:gd name="connsiteX2" fmla="*/ 0 w 115824"/>
              <a:gd name="connsiteY2" fmla="*/ 57912 h 115823"/>
              <a:gd name="connsiteX3" fmla="*/ 57912 w 115824"/>
              <a:gd name="connsiteY3" fmla="*/ 0 h 115823"/>
              <a:gd name="connsiteX4" fmla="*/ 115824 w 115824"/>
              <a:gd name="connsiteY4" fmla="*/ 57912 h 115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24" h="115823">
                <a:moveTo>
                  <a:pt x="115824" y="57912"/>
                </a:moveTo>
                <a:cubicBezTo>
                  <a:pt x="115824" y="89896"/>
                  <a:pt x="89896" y="115824"/>
                  <a:pt x="57912" y="115824"/>
                </a:cubicBezTo>
                <a:cubicBezTo>
                  <a:pt x="25928" y="115824"/>
                  <a:pt x="0" y="89896"/>
                  <a:pt x="0" y="57912"/>
                </a:cubicBezTo>
                <a:cubicBezTo>
                  <a:pt x="0" y="25928"/>
                  <a:pt x="25928" y="0"/>
                  <a:pt x="57912" y="0"/>
                </a:cubicBezTo>
                <a:cubicBezTo>
                  <a:pt x="89896" y="0"/>
                  <a:pt x="115824" y="25928"/>
                  <a:pt x="115824" y="57912"/>
                </a:cubicBezTo>
                <a:close/>
              </a:path>
            </a:pathLst>
          </a:custGeom>
          <a:solidFill>
            <a:schemeClr val="accent6">
              <a:lumMod val="75000"/>
            </a:schemeClr>
          </a:solidFill>
          <a:ln w="9525" cap="flat">
            <a:solidFill>
              <a:srgbClr val="E1801F"/>
            </a:solid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12" name="任意多边形: 形状 11">
            <a:extLst>
              <a:ext uri="{FF2B5EF4-FFF2-40B4-BE49-F238E27FC236}">
                <a16:creationId xmlns:a16="http://schemas.microsoft.com/office/drawing/2014/main" id="{6AC216E4-8C46-4D83-8E23-22983DBAD9B4}"/>
              </a:ext>
            </a:extLst>
          </p:cNvPr>
          <p:cNvSpPr/>
          <p:nvPr/>
        </p:nvSpPr>
        <p:spPr>
          <a:xfrm>
            <a:off x="8642997" y="3581382"/>
            <a:ext cx="247269" cy="247268"/>
          </a:xfrm>
          <a:custGeom>
            <a:avLst/>
            <a:gdLst>
              <a:gd name="connsiteX0" fmla="*/ 247269 w 247269"/>
              <a:gd name="connsiteY0" fmla="*/ 247269 h 247268"/>
              <a:gd name="connsiteX1" fmla="*/ 247269 w 247269"/>
              <a:gd name="connsiteY1" fmla="*/ 0 h 247268"/>
              <a:gd name="connsiteX2" fmla="*/ 0 w 247269"/>
              <a:gd name="connsiteY2" fmla="*/ 247269 h 247268"/>
            </a:gdLst>
            <a:ahLst/>
            <a:cxnLst>
              <a:cxn ang="0">
                <a:pos x="connsiteX0" y="connsiteY0"/>
              </a:cxn>
              <a:cxn ang="0">
                <a:pos x="connsiteX1" y="connsiteY1"/>
              </a:cxn>
              <a:cxn ang="0">
                <a:pos x="connsiteX2" y="connsiteY2"/>
              </a:cxn>
            </a:cxnLst>
            <a:rect l="l" t="t" r="r" b="b"/>
            <a:pathLst>
              <a:path w="247269" h="247268">
                <a:moveTo>
                  <a:pt x="247269" y="247269"/>
                </a:moveTo>
                <a:lnTo>
                  <a:pt x="247269" y="0"/>
                </a:lnTo>
                <a:lnTo>
                  <a:pt x="0" y="247269"/>
                </a:lnTo>
                <a:close/>
              </a:path>
            </a:pathLst>
          </a:custGeom>
          <a:solidFill>
            <a:schemeClr val="accent6">
              <a:lumMod val="75000"/>
            </a:schemeClr>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Tree>
    <p:extLst>
      <p:ext uri="{BB962C8B-B14F-4D97-AF65-F5344CB8AC3E}">
        <p14:creationId xmlns:p14="http://schemas.microsoft.com/office/powerpoint/2010/main" val="10177501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F1F832C6-F0DA-4DF8-8736-B7B7173DC3A9}"/>
              </a:ext>
            </a:extLst>
          </p:cNvPr>
          <p:cNvGrpSpPr/>
          <p:nvPr/>
        </p:nvGrpSpPr>
        <p:grpSpPr>
          <a:xfrm flipH="1">
            <a:off x="11475611" y="2559848"/>
            <a:ext cx="132415" cy="1738303"/>
            <a:chOff x="11110315" y="2509606"/>
            <a:chExt cx="196770" cy="2583143"/>
          </a:xfrm>
        </p:grpSpPr>
        <p:sp>
          <p:nvSpPr>
            <p:cNvPr id="33" name="椭圆 32">
              <a:extLst>
                <a:ext uri="{FF2B5EF4-FFF2-40B4-BE49-F238E27FC236}">
                  <a16:creationId xmlns:a16="http://schemas.microsoft.com/office/drawing/2014/main" id="{BD2EC58D-2449-4719-9085-221978F324F6}"/>
                </a:ext>
              </a:extLst>
            </p:cNvPr>
            <p:cNvSpPr/>
            <p:nvPr/>
          </p:nvSpPr>
          <p:spPr>
            <a:xfrm>
              <a:off x="11110316" y="2509606"/>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52935"/>
                </a:solidFill>
                <a:effectLst/>
                <a:uLnTx/>
                <a:uFillTx/>
                <a:latin typeface="微软雅黑"/>
                <a:ea typeface="微软雅黑"/>
                <a:cs typeface="+mn-ea"/>
                <a:sym typeface="+mn-lt"/>
              </a:endParaRPr>
            </a:p>
          </p:txBody>
        </p:sp>
        <p:cxnSp>
          <p:nvCxnSpPr>
            <p:cNvPr id="34" name="直接连接符 33">
              <a:extLst>
                <a:ext uri="{FF2B5EF4-FFF2-40B4-BE49-F238E27FC236}">
                  <a16:creationId xmlns:a16="http://schemas.microsoft.com/office/drawing/2014/main" id="{03053F0A-6912-4983-9DEC-863C1D1B26E1}"/>
                </a:ext>
              </a:extLst>
            </p:cNvPr>
            <p:cNvCxnSpPr/>
            <p:nvPr/>
          </p:nvCxnSpPr>
          <p:spPr>
            <a:xfrm>
              <a:off x="11208700" y="2911621"/>
              <a:ext cx="0" cy="585926"/>
            </a:xfrm>
            <a:prstGeom prst="line">
              <a:avLst/>
            </a:prstGeom>
            <a:ln>
              <a:solidFill>
                <a:srgbClr val="E1801F"/>
              </a:solidFill>
            </a:ln>
          </p:spPr>
          <p:style>
            <a:lnRef idx="1">
              <a:schemeClr val="accent1"/>
            </a:lnRef>
            <a:fillRef idx="0">
              <a:schemeClr val="accent1"/>
            </a:fillRef>
            <a:effectRef idx="0">
              <a:schemeClr val="accent1"/>
            </a:effectRef>
            <a:fontRef idx="minor">
              <a:schemeClr val="tx1"/>
            </a:fontRef>
          </p:style>
        </p:cxnSp>
        <p:sp>
          <p:nvSpPr>
            <p:cNvPr id="35" name="椭圆 34">
              <a:extLst>
                <a:ext uri="{FF2B5EF4-FFF2-40B4-BE49-F238E27FC236}">
                  <a16:creationId xmlns:a16="http://schemas.microsoft.com/office/drawing/2014/main" id="{6017D928-EE74-44ED-A247-DA0E989B735B}"/>
                </a:ext>
              </a:extLst>
            </p:cNvPr>
            <p:cNvSpPr/>
            <p:nvPr/>
          </p:nvSpPr>
          <p:spPr>
            <a:xfrm>
              <a:off x="11110315" y="3702793"/>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52935"/>
                </a:solidFill>
                <a:effectLst/>
                <a:uLnTx/>
                <a:uFillTx/>
                <a:latin typeface="微软雅黑"/>
                <a:ea typeface="微软雅黑"/>
                <a:cs typeface="+mn-ea"/>
                <a:sym typeface="+mn-lt"/>
              </a:endParaRPr>
            </a:p>
          </p:txBody>
        </p:sp>
        <p:cxnSp>
          <p:nvCxnSpPr>
            <p:cNvPr id="36" name="直接连接符 35">
              <a:extLst>
                <a:ext uri="{FF2B5EF4-FFF2-40B4-BE49-F238E27FC236}">
                  <a16:creationId xmlns:a16="http://schemas.microsoft.com/office/drawing/2014/main" id="{1FA7AFB0-517A-4F04-8DCC-1B942BF56F6E}"/>
                </a:ext>
              </a:extLst>
            </p:cNvPr>
            <p:cNvCxnSpPr/>
            <p:nvPr/>
          </p:nvCxnSpPr>
          <p:spPr>
            <a:xfrm>
              <a:off x="11208699" y="4104808"/>
              <a:ext cx="0" cy="585926"/>
            </a:xfrm>
            <a:prstGeom prst="line">
              <a:avLst/>
            </a:prstGeom>
            <a:ln>
              <a:solidFill>
                <a:srgbClr val="E1801F"/>
              </a:solidFill>
            </a:ln>
          </p:spPr>
          <p:style>
            <a:lnRef idx="1">
              <a:schemeClr val="accent1"/>
            </a:lnRef>
            <a:fillRef idx="0">
              <a:schemeClr val="accent1"/>
            </a:fillRef>
            <a:effectRef idx="0">
              <a:schemeClr val="accent1"/>
            </a:effectRef>
            <a:fontRef idx="minor">
              <a:schemeClr val="tx1"/>
            </a:fontRef>
          </p:style>
        </p:cxnSp>
        <p:sp>
          <p:nvSpPr>
            <p:cNvPr id="37" name="椭圆 36">
              <a:extLst>
                <a:ext uri="{FF2B5EF4-FFF2-40B4-BE49-F238E27FC236}">
                  <a16:creationId xmlns:a16="http://schemas.microsoft.com/office/drawing/2014/main" id="{6B4E0135-9714-494B-9F7E-76A92DFBC338}"/>
                </a:ext>
              </a:extLst>
            </p:cNvPr>
            <p:cNvSpPr/>
            <p:nvPr/>
          </p:nvSpPr>
          <p:spPr>
            <a:xfrm>
              <a:off x="11110315" y="4895980"/>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52935"/>
                </a:solidFill>
                <a:effectLst/>
                <a:uLnTx/>
                <a:uFillTx/>
                <a:latin typeface="微软雅黑"/>
                <a:ea typeface="微软雅黑"/>
                <a:cs typeface="+mn-ea"/>
                <a:sym typeface="+mn-lt"/>
              </a:endParaRPr>
            </a:p>
          </p:txBody>
        </p:sp>
      </p:grpSp>
      <p:grpSp>
        <p:nvGrpSpPr>
          <p:cNvPr id="48" name="图形 2">
            <a:extLst>
              <a:ext uri="{FF2B5EF4-FFF2-40B4-BE49-F238E27FC236}">
                <a16:creationId xmlns:a16="http://schemas.microsoft.com/office/drawing/2014/main" id="{F4972B97-C4D5-4CB9-8B1E-6530758CDBA2}"/>
              </a:ext>
            </a:extLst>
          </p:cNvPr>
          <p:cNvGrpSpPr/>
          <p:nvPr/>
        </p:nvGrpSpPr>
        <p:grpSpPr>
          <a:xfrm>
            <a:off x="2911503" y="438493"/>
            <a:ext cx="809434" cy="255460"/>
            <a:chOff x="7141749" y="814387"/>
            <a:chExt cx="809434" cy="255460"/>
          </a:xfrm>
          <a:solidFill>
            <a:srgbClr val="E1801F"/>
          </a:solidFill>
        </p:grpSpPr>
        <p:sp>
          <p:nvSpPr>
            <p:cNvPr id="49" name="任意多边形: 形状 48">
              <a:extLst>
                <a:ext uri="{FF2B5EF4-FFF2-40B4-BE49-F238E27FC236}">
                  <a16:creationId xmlns:a16="http://schemas.microsoft.com/office/drawing/2014/main" id="{47FA0702-8F10-4A6C-B77D-7C3793E4F3DB}"/>
                </a:ext>
              </a:extLst>
            </p:cNvPr>
            <p:cNvSpPr/>
            <p:nvPr/>
          </p:nvSpPr>
          <p:spPr>
            <a:xfrm>
              <a:off x="7141749" y="814387"/>
              <a:ext cx="166306" cy="223361"/>
            </a:xfrm>
            <a:custGeom>
              <a:avLst/>
              <a:gdLst>
                <a:gd name="connsiteX0" fmla="*/ 0 w 166306"/>
                <a:gd name="connsiteY0" fmla="*/ 103632 h 223361"/>
                <a:gd name="connsiteX1" fmla="*/ 155258 w 166306"/>
                <a:gd name="connsiteY1" fmla="*/ 223361 h 223361"/>
                <a:gd name="connsiteX2" fmla="*/ 166306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258" y="223361"/>
                  </a:lnTo>
                  <a:lnTo>
                    <a:pt x="166306"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50" name="任意多边形: 形状 49">
              <a:extLst>
                <a:ext uri="{FF2B5EF4-FFF2-40B4-BE49-F238E27FC236}">
                  <a16:creationId xmlns:a16="http://schemas.microsoft.com/office/drawing/2014/main" id="{81725C29-D610-4552-8D3A-C40DE7DFE04A}"/>
                </a:ext>
              </a:extLst>
            </p:cNvPr>
            <p:cNvSpPr/>
            <p:nvPr/>
          </p:nvSpPr>
          <p:spPr>
            <a:xfrm>
              <a:off x="7302531" y="822387"/>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51" name="任意多边形: 形状 50">
              <a:extLst>
                <a:ext uri="{FF2B5EF4-FFF2-40B4-BE49-F238E27FC236}">
                  <a16:creationId xmlns:a16="http://schemas.microsoft.com/office/drawing/2014/main" id="{55CB0B72-8336-49C8-BB62-0F305A0A0FDE}"/>
                </a:ext>
              </a:extLst>
            </p:cNvPr>
            <p:cNvSpPr/>
            <p:nvPr/>
          </p:nvSpPr>
          <p:spPr>
            <a:xfrm>
              <a:off x="7463313" y="830388"/>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ea"/>
                <a:sym typeface="+mn-lt"/>
              </a:endParaRPr>
            </a:p>
          </p:txBody>
        </p:sp>
        <p:sp>
          <p:nvSpPr>
            <p:cNvPr id="52" name="任意多边形: 形状 51">
              <a:extLst>
                <a:ext uri="{FF2B5EF4-FFF2-40B4-BE49-F238E27FC236}">
                  <a16:creationId xmlns:a16="http://schemas.microsoft.com/office/drawing/2014/main" id="{0857B0E3-227F-4118-8BD5-C40DB937B69B}"/>
                </a:ext>
              </a:extLst>
            </p:cNvPr>
            <p:cNvSpPr/>
            <p:nvPr/>
          </p:nvSpPr>
          <p:spPr>
            <a:xfrm>
              <a:off x="7624095" y="838389"/>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53" name="任意多边形: 形状 52">
              <a:extLst>
                <a:ext uri="{FF2B5EF4-FFF2-40B4-BE49-F238E27FC236}">
                  <a16:creationId xmlns:a16="http://schemas.microsoft.com/office/drawing/2014/main" id="{3FA34226-6D09-488F-B3F8-33766F81AE50}"/>
                </a:ext>
              </a:extLst>
            </p:cNvPr>
            <p:cNvSpPr/>
            <p:nvPr/>
          </p:nvSpPr>
          <p:spPr>
            <a:xfrm>
              <a:off x="7784877" y="846486"/>
              <a:ext cx="166306" cy="223361"/>
            </a:xfrm>
            <a:custGeom>
              <a:avLst/>
              <a:gdLst>
                <a:gd name="connsiteX0" fmla="*/ 0 w 166306"/>
                <a:gd name="connsiteY0" fmla="*/ 103632 h 223361"/>
                <a:gd name="connsiteX1" fmla="*/ 155162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162"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grpSp>
      <p:sp>
        <p:nvSpPr>
          <p:cNvPr id="2" name="文本框 1">
            <a:extLst>
              <a:ext uri="{FF2B5EF4-FFF2-40B4-BE49-F238E27FC236}">
                <a16:creationId xmlns:a16="http://schemas.microsoft.com/office/drawing/2014/main" id="{A1EE73CB-6323-4824-9F5C-946B98790D83}"/>
              </a:ext>
            </a:extLst>
          </p:cNvPr>
          <p:cNvSpPr txBox="1"/>
          <p:nvPr/>
        </p:nvSpPr>
        <p:spPr>
          <a:xfrm>
            <a:off x="432258" y="432928"/>
            <a:ext cx="247924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Views and Attitudes</a:t>
            </a: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graphicFrame>
        <p:nvGraphicFramePr>
          <p:cNvPr id="17" name="图表 16">
            <a:extLst>
              <a:ext uri="{FF2B5EF4-FFF2-40B4-BE49-F238E27FC236}">
                <a16:creationId xmlns:a16="http://schemas.microsoft.com/office/drawing/2014/main" id="{46D7CEEB-173F-4010-9379-B1FBE8BC5933}"/>
              </a:ext>
            </a:extLst>
          </p:cNvPr>
          <p:cNvGraphicFramePr>
            <a:graphicFrameLocks/>
          </p:cNvGraphicFramePr>
          <p:nvPr>
            <p:extLst>
              <p:ext uri="{D42A27DB-BD31-4B8C-83A1-F6EECF244321}">
                <p14:modId xmlns:p14="http://schemas.microsoft.com/office/powerpoint/2010/main" val="1176742349"/>
              </p:ext>
            </p:extLst>
          </p:nvPr>
        </p:nvGraphicFramePr>
        <p:xfrm>
          <a:off x="1041640" y="1900444"/>
          <a:ext cx="4980021" cy="31895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图表 17">
            <a:extLst>
              <a:ext uri="{FF2B5EF4-FFF2-40B4-BE49-F238E27FC236}">
                <a16:creationId xmlns:a16="http://schemas.microsoft.com/office/drawing/2014/main" id="{F49AAE58-21E9-484F-8825-F1C055291457}"/>
              </a:ext>
            </a:extLst>
          </p:cNvPr>
          <p:cNvGraphicFramePr/>
          <p:nvPr>
            <p:extLst>
              <p:ext uri="{D42A27DB-BD31-4B8C-83A1-F6EECF244321}">
                <p14:modId xmlns:p14="http://schemas.microsoft.com/office/powerpoint/2010/main" val="1634111557"/>
              </p:ext>
            </p:extLst>
          </p:nvPr>
        </p:nvGraphicFramePr>
        <p:xfrm>
          <a:off x="6337713" y="2000250"/>
          <a:ext cx="4882735" cy="2989500"/>
        </p:xfrm>
        <a:graphic>
          <a:graphicData uri="http://schemas.openxmlformats.org/drawingml/2006/chart">
            <c:chart xmlns:c="http://schemas.openxmlformats.org/drawingml/2006/chart" xmlns:r="http://schemas.openxmlformats.org/officeDocument/2006/relationships" r:id="rId4"/>
          </a:graphicData>
        </a:graphic>
      </p:graphicFrame>
    </p:spTree>
    <p:custDataLst>
      <p:tags r:id="rId1"/>
    </p:custDataLst>
    <p:extLst>
      <p:ext uri="{BB962C8B-B14F-4D97-AF65-F5344CB8AC3E}">
        <p14:creationId xmlns:p14="http://schemas.microsoft.com/office/powerpoint/2010/main" val="11838226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a:extLst>
              <a:ext uri="{FF2B5EF4-FFF2-40B4-BE49-F238E27FC236}">
                <a16:creationId xmlns:a16="http://schemas.microsoft.com/office/drawing/2014/main" id="{F5D2B7AE-55F6-4CF8-AFD9-9E791471AA26}"/>
              </a:ext>
            </a:extLst>
          </p:cNvPr>
          <p:cNvGraphicFramePr/>
          <p:nvPr/>
        </p:nvGraphicFramePr>
        <p:xfrm>
          <a:off x="3726790" y="394279"/>
          <a:ext cx="4399265" cy="328516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图表 3">
            <a:extLst>
              <a:ext uri="{FF2B5EF4-FFF2-40B4-BE49-F238E27FC236}">
                <a16:creationId xmlns:a16="http://schemas.microsoft.com/office/drawing/2014/main" id="{DC5C50E1-DA91-49E2-94A6-185D1F6FDE8D}"/>
              </a:ext>
            </a:extLst>
          </p:cNvPr>
          <p:cNvGraphicFramePr/>
          <p:nvPr/>
        </p:nvGraphicFramePr>
        <p:xfrm>
          <a:off x="6472718" y="2995547"/>
          <a:ext cx="5411057" cy="3551013"/>
        </p:xfrm>
        <a:graphic>
          <a:graphicData uri="http://schemas.openxmlformats.org/drawingml/2006/chart">
            <c:chart xmlns:c="http://schemas.openxmlformats.org/drawingml/2006/chart" xmlns:r="http://schemas.openxmlformats.org/officeDocument/2006/relationships" r:id="rId3"/>
          </a:graphicData>
        </a:graphic>
      </p:graphicFrame>
      <p:grpSp>
        <p:nvGrpSpPr>
          <p:cNvPr id="5" name="图形 2">
            <a:extLst>
              <a:ext uri="{FF2B5EF4-FFF2-40B4-BE49-F238E27FC236}">
                <a16:creationId xmlns:a16="http://schemas.microsoft.com/office/drawing/2014/main" id="{751A3391-29A7-4D68-BAD5-4F77A5A160EA}"/>
              </a:ext>
            </a:extLst>
          </p:cNvPr>
          <p:cNvGrpSpPr/>
          <p:nvPr/>
        </p:nvGrpSpPr>
        <p:grpSpPr>
          <a:xfrm>
            <a:off x="2911503" y="387122"/>
            <a:ext cx="809434" cy="255460"/>
            <a:chOff x="7141749" y="814387"/>
            <a:chExt cx="809434" cy="255460"/>
          </a:xfrm>
          <a:solidFill>
            <a:srgbClr val="E1801F"/>
          </a:solidFill>
        </p:grpSpPr>
        <p:sp>
          <p:nvSpPr>
            <p:cNvPr id="6" name="任意多边形: 形状 5">
              <a:extLst>
                <a:ext uri="{FF2B5EF4-FFF2-40B4-BE49-F238E27FC236}">
                  <a16:creationId xmlns:a16="http://schemas.microsoft.com/office/drawing/2014/main" id="{2DA4B6F0-240B-43F4-9412-D9B568DE9DD2}"/>
                </a:ext>
              </a:extLst>
            </p:cNvPr>
            <p:cNvSpPr/>
            <p:nvPr/>
          </p:nvSpPr>
          <p:spPr>
            <a:xfrm>
              <a:off x="7141749" y="814387"/>
              <a:ext cx="166306" cy="223361"/>
            </a:xfrm>
            <a:custGeom>
              <a:avLst/>
              <a:gdLst>
                <a:gd name="connsiteX0" fmla="*/ 0 w 166306"/>
                <a:gd name="connsiteY0" fmla="*/ 103632 h 223361"/>
                <a:gd name="connsiteX1" fmla="*/ 155258 w 166306"/>
                <a:gd name="connsiteY1" fmla="*/ 223361 h 223361"/>
                <a:gd name="connsiteX2" fmla="*/ 166306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258" y="223361"/>
                  </a:lnTo>
                  <a:lnTo>
                    <a:pt x="166306" y="0"/>
                  </a:lnTo>
                  <a:close/>
                </a:path>
              </a:pathLst>
            </a:custGeom>
            <a:grpFill/>
            <a:ln w="9525" cap="flat">
              <a:noFill/>
              <a:prstDash val="solid"/>
              <a:miter/>
            </a:ln>
          </p:spPr>
          <p:txBody>
            <a:bodyPr rtlCol="0" anchor="ctr"/>
            <a:lstStyle/>
            <a:p>
              <a:endParaRPr lang="zh-CN" altLang="en-US">
                <a:cs typeface="+mn-ea"/>
                <a:sym typeface="+mn-lt"/>
              </a:endParaRPr>
            </a:p>
          </p:txBody>
        </p:sp>
        <p:sp>
          <p:nvSpPr>
            <p:cNvPr id="7" name="任意多边形: 形状 6">
              <a:extLst>
                <a:ext uri="{FF2B5EF4-FFF2-40B4-BE49-F238E27FC236}">
                  <a16:creationId xmlns:a16="http://schemas.microsoft.com/office/drawing/2014/main" id="{DED44E47-E2F1-4507-A1AE-0F23F4FF4727}"/>
                </a:ext>
              </a:extLst>
            </p:cNvPr>
            <p:cNvSpPr/>
            <p:nvPr/>
          </p:nvSpPr>
          <p:spPr>
            <a:xfrm>
              <a:off x="7302531" y="822387"/>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endParaRPr lang="zh-CN" altLang="en-US">
                <a:cs typeface="+mn-ea"/>
                <a:sym typeface="+mn-lt"/>
              </a:endParaRPr>
            </a:p>
          </p:txBody>
        </p:sp>
        <p:sp>
          <p:nvSpPr>
            <p:cNvPr id="8" name="任意多边形: 形状 7">
              <a:extLst>
                <a:ext uri="{FF2B5EF4-FFF2-40B4-BE49-F238E27FC236}">
                  <a16:creationId xmlns:a16="http://schemas.microsoft.com/office/drawing/2014/main" id="{A821087A-C857-46BC-9DC0-D242ABF56F99}"/>
                </a:ext>
              </a:extLst>
            </p:cNvPr>
            <p:cNvSpPr/>
            <p:nvPr/>
          </p:nvSpPr>
          <p:spPr>
            <a:xfrm>
              <a:off x="7463313" y="830388"/>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endParaRPr lang="zh-CN" altLang="en-US" dirty="0">
                <a:cs typeface="+mn-ea"/>
                <a:sym typeface="+mn-lt"/>
              </a:endParaRPr>
            </a:p>
          </p:txBody>
        </p:sp>
        <p:sp>
          <p:nvSpPr>
            <p:cNvPr id="9" name="任意多边形: 形状 8">
              <a:extLst>
                <a:ext uri="{FF2B5EF4-FFF2-40B4-BE49-F238E27FC236}">
                  <a16:creationId xmlns:a16="http://schemas.microsoft.com/office/drawing/2014/main" id="{CE9D3305-8B0D-41B9-ADBE-6C15452FDAA8}"/>
                </a:ext>
              </a:extLst>
            </p:cNvPr>
            <p:cNvSpPr/>
            <p:nvPr/>
          </p:nvSpPr>
          <p:spPr>
            <a:xfrm>
              <a:off x="7624095" y="838389"/>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endParaRPr lang="zh-CN" altLang="en-US">
                <a:cs typeface="+mn-ea"/>
                <a:sym typeface="+mn-lt"/>
              </a:endParaRPr>
            </a:p>
          </p:txBody>
        </p:sp>
        <p:sp>
          <p:nvSpPr>
            <p:cNvPr id="10" name="任意多边形: 形状 9">
              <a:extLst>
                <a:ext uri="{FF2B5EF4-FFF2-40B4-BE49-F238E27FC236}">
                  <a16:creationId xmlns:a16="http://schemas.microsoft.com/office/drawing/2014/main" id="{DAC79A90-2EB5-4FC5-92AC-BB51E8B0E294}"/>
                </a:ext>
              </a:extLst>
            </p:cNvPr>
            <p:cNvSpPr/>
            <p:nvPr/>
          </p:nvSpPr>
          <p:spPr>
            <a:xfrm>
              <a:off x="7784877" y="846486"/>
              <a:ext cx="166306" cy="223361"/>
            </a:xfrm>
            <a:custGeom>
              <a:avLst/>
              <a:gdLst>
                <a:gd name="connsiteX0" fmla="*/ 0 w 166306"/>
                <a:gd name="connsiteY0" fmla="*/ 103632 h 223361"/>
                <a:gd name="connsiteX1" fmla="*/ 155162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162" y="223361"/>
                  </a:lnTo>
                  <a:lnTo>
                    <a:pt x="166307" y="0"/>
                  </a:lnTo>
                  <a:close/>
                </a:path>
              </a:pathLst>
            </a:custGeom>
            <a:grpFill/>
            <a:ln w="9525" cap="flat">
              <a:noFill/>
              <a:prstDash val="solid"/>
              <a:miter/>
            </a:ln>
          </p:spPr>
          <p:txBody>
            <a:bodyPr rtlCol="0" anchor="ctr"/>
            <a:lstStyle/>
            <a:p>
              <a:endParaRPr lang="zh-CN" altLang="en-US">
                <a:cs typeface="+mn-ea"/>
                <a:sym typeface="+mn-lt"/>
              </a:endParaRPr>
            </a:p>
          </p:txBody>
        </p:sp>
      </p:grpSp>
      <p:sp>
        <p:nvSpPr>
          <p:cNvPr id="11" name="文本框 10">
            <a:extLst>
              <a:ext uri="{FF2B5EF4-FFF2-40B4-BE49-F238E27FC236}">
                <a16:creationId xmlns:a16="http://schemas.microsoft.com/office/drawing/2014/main" id="{2DFEAA4A-B746-48C2-9CB8-7E3C30A7B277}"/>
              </a:ext>
            </a:extLst>
          </p:cNvPr>
          <p:cNvSpPr txBox="1"/>
          <p:nvPr/>
        </p:nvSpPr>
        <p:spPr>
          <a:xfrm>
            <a:off x="429331" y="320787"/>
            <a:ext cx="2479245" cy="369332"/>
          </a:xfrm>
          <a:prstGeom prst="rect">
            <a:avLst/>
          </a:prstGeom>
          <a:noFill/>
        </p:spPr>
        <p:txBody>
          <a:bodyPr wrap="square" rtlCol="0">
            <a:spAutoFit/>
          </a:bodyPr>
          <a:lstStyle/>
          <a:p>
            <a:r>
              <a:rPr lang="en-US" altLang="zh-CN" dirty="0"/>
              <a:t>Views and Attitudes</a:t>
            </a:r>
            <a:endParaRPr lang="zh-CN" altLang="en-US" dirty="0"/>
          </a:p>
        </p:txBody>
      </p:sp>
      <p:sp>
        <p:nvSpPr>
          <p:cNvPr id="12" name="îŝ1ïḓé">
            <a:extLst>
              <a:ext uri="{FF2B5EF4-FFF2-40B4-BE49-F238E27FC236}">
                <a16:creationId xmlns:a16="http://schemas.microsoft.com/office/drawing/2014/main" id="{2D1D83F7-EDBB-4F48-B922-865D9897DFF3}"/>
              </a:ext>
            </a:extLst>
          </p:cNvPr>
          <p:cNvSpPr/>
          <p:nvPr/>
        </p:nvSpPr>
        <p:spPr bwMode="auto">
          <a:xfrm rot="16200000">
            <a:off x="6880951" y="3390694"/>
            <a:ext cx="1098242" cy="1248128"/>
          </a:xfrm>
          <a:custGeom>
            <a:avLst/>
            <a:gdLst>
              <a:gd name="T0" fmla="*/ 101 w 101"/>
              <a:gd name="T1" fmla="*/ 0 h 114"/>
              <a:gd name="T2" fmla="*/ 84 w 101"/>
              <a:gd name="T3" fmla="*/ 0 h 114"/>
              <a:gd name="T4" fmla="*/ 31 w 101"/>
              <a:gd name="T5" fmla="*/ 85 h 114"/>
              <a:gd name="T6" fmla="*/ 26 w 101"/>
              <a:gd name="T7" fmla="*/ 73 h 114"/>
              <a:gd name="T8" fmla="*/ 0 w 101"/>
              <a:gd name="T9" fmla="*/ 109 h 114"/>
              <a:gd name="T10" fmla="*/ 44 w 101"/>
              <a:gd name="T11" fmla="*/ 114 h 114"/>
              <a:gd name="T12" fmla="*/ 38 w 101"/>
              <a:gd name="T13" fmla="*/ 100 h 114"/>
              <a:gd name="T14" fmla="*/ 101 w 101"/>
              <a:gd name="T15" fmla="*/ 0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114">
                <a:moveTo>
                  <a:pt x="101" y="0"/>
                </a:moveTo>
                <a:cubicBezTo>
                  <a:pt x="84" y="0"/>
                  <a:pt x="84" y="0"/>
                  <a:pt x="84" y="0"/>
                </a:cubicBezTo>
                <a:cubicBezTo>
                  <a:pt x="84" y="37"/>
                  <a:pt x="65" y="67"/>
                  <a:pt x="31" y="85"/>
                </a:cubicBezTo>
                <a:cubicBezTo>
                  <a:pt x="26" y="73"/>
                  <a:pt x="26" y="73"/>
                  <a:pt x="26" y="73"/>
                </a:cubicBezTo>
                <a:cubicBezTo>
                  <a:pt x="0" y="109"/>
                  <a:pt x="0" y="109"/>
                  <a:pt x="0" y="109"/>
                </a:cubicBezTo>
                <a:cubicBezTo>
                  <a:pt x="44" y="114"/>
                  <a:pt x="44" y="114"/>
                  <a:pt x="44" y="114"/>
                </a:cubicBezTo>
                <a:cubicBezTo>
                  <a:pt x="38" y="100"/>
                  <a:pt x="38" y="100"/>
                  <a:pt x="38" y="100"/>
                </a:cubicBezTo>
                <a:cubicBezTo>
                  <a:pt x="78" y="80"/>
                  <a:pt x="101" y="44"/>
                  <a:pt x="101" y="0"/>
                </a:cubicBezTo>
                <a:close/>
              </a:path>
            </a:pathLst>
          </a:custGeom>
          <a:solidFill>
            <a:schemeClr val="accent6">
              <a:lumMod val="60000"/>
              <a:lumOff val="40000"/>
            </a:schemeClr>
          </a:solidFill>
          <a:ln w="9525" cap="flat">
            <a:noFill/>
            <a:prstDash val="solid"/>
            <a:miter/>
          </a:ln>
        </p:spPr>
        <p:txBody>
          <a:bodyPr rtlCol="0" anchor="ctr"/>
          <a:lstStyle/>
          <a:p>
            <a:pPr algn="ctr"/>
            <a:endParaRPr lang="en-US" dirty="0">
              <a:cs typeface="+mn-ea"/>
              <a:sym typeface="+mn-lt"/>
            </a:endParaRPr>
          </a:p>
        </p:txBody>
      </p:sp>
      <p:sp>
        <p:nvSpPr>
          <p:cNvPr id="13" name="îŝ1ïḓé">
            <a:extLst>
              <a:ext uri="{FF2B5EF4-FFF2-40B4-BE49-F238E27FC236}">
                <a16:creationId xmlns:a16="http://schemas.microsoft.com/office/drawing/2014/main" id="{2D1D83F7-EDBB-4F48-B922-865D9897DFF3}"/>
              </a:ext>
            </a:extLst>
          </p:cNvPr>
          <p:cNvSpPr/>
          <p:nvPr/>
        </p:nvSpPr>
        <p:spPr bwMode="auto">
          <a:xfrm rot="5924624" flipH="1">
            <a:off x="3099739" y="2175582"/>
            <a:ext cx="1267340" cy="1088724"/>
          </a:xfrm>
          <a:custGeom>
            <a:avLst/>
            <a:gdLst>
              <a:gd name="T0" fmla="*/ 101 w 101"/>
              <a:gd name="T1" fmla="*/ 0 h 114"/>
              <a:gd name="T2" fmla="*/ 84 w 101"/>
              <a:gd name="T3" fmla="*/ 0 h 114"/>
              <a:gd name="T4" fmla="*/ 31 w 101"/>
              <a:gd name="T5" fmla="*/ 85 h 114"/>
              <a:gd name="T6" fmla="*/ 26 w 101"/>
              <a:gd name="T7" fmla="*/ 73 h 114"/>
              <a:gd name="T8" fmla="*/ 0 w 101"/>
              <a:gd name="T9" fmla="*/ 109 h 114"/>
              <a:gd name="T10" fmla="*/ 44 w 101"/>
              <a:gd name="T11" fmla="*/ 114 h 114"/>
              <a:gd name="T12" fmla="*/ 38 w 101"/>
              <a:gd name="T13" fmla="*/ 100 h 114"/>
              <a:gd name="T14" fmla="*/ 101 w 101"/>
              <a:gd name="T15" fmla="*/ 0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114">
                <a:moveTo>
                  <a:pt x="101" y="0"/>
                </a:moveTo>
                <a:cubicBezTo>
                  <a:pt x="84" y="0"/>
                  <a:pt x="84" y="0"/>
                  <a:pt x="84" y="0"/>
                </a:cubicBezTo>
                <a:cubicBezTo>
                  <a:pt x="84" y="37"/>
                  <a:pt x="65" y="67"/>
                  <a:pt x="31" y="85"/>
                </a:cubicBezTo>
                <a:cubicBezTo>
                  <a:pt x="26" y="73"/>
                  <a:pt x="26" y="73"/>
                  <a:pt x="26" y="73"/>
                </a:cubicBezTo>
                <a:cubicBezTo>
                  <a:pt x="0" y="109"/>
                  <a:pt x="0" y="109"/>
                  <a:pt x="0" y="109"/>
                </a:cubicBezTo>
                <a:cubicBezTo>
                  <a:pt x="44" y="114"/>
                  <a:pt x="44" y="114"/>
                  <a:pt x="44" y="114"/>
                </a:cubicBezTo>
                <a:cubicBezTo>
                  <a:pt x="38" y="100"/>
                  <a:pt x="38" y="100"/>
                  <a:pt x="38" y="100"/>
                </a:cubicBezTo>
                <a:cubicBezTo>
                  <a:pt x="78" y="80"/>
                  <a:pt x="101" y="44"/>
                  <a:pt x="101" y="0"/>
                </a:cubicBezTo>
                <a:close/>
              </a:path>
            </a:pathLst>
          </a:custGeom>
          <a:solidFill>
            <a:schemeClr val="accent6">
              <a:lumMod val="60000"/>
              <a:lumOff val="40000"/>
            </a:schemeClr>
          </a:solidFill>
          <a:ln w="9525"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dirty="0">
              <a:cs typeface="+mn-ea"/>
              <a:sym typeface="+mn-lt"/>
            </a:endParaRPr>
          </a:p>
        </p:txBody>
      </p:sp>
      <p:sp>
        <p:nvSpPr>
          <p:cNvPr id="15" name="文本框 14">
            <a:extLst>
              <a:ext uri="{FF2B5EF4-FFF2-40B4-BE49-F238E27FC236}">
                <a16:creationId xmlns:a16="http://schemas.microsoft.com/office/drawing/2014/main" id="{FC716C5F-20D4-43BD-8056-D5E2183C5DD6}"/>
              </a:ext>
            </a:extLst>
          </p:cNvPr>
          <p:cNvSpPr txBox="1"/>
          <p:nvPr/>
        </p:nvSpPr>
        <p:spPr>
          <a:xfrm>
            <a:off x="7564400" y="2206505"/>
            <a:ext cx="3227692" cy="369332"/>
          </a:xfrm>
          <a:prstGeom prst="rect">
            <a:avLst/>
          </a:prstGeom>
          <a:noFill/>
        </p:spPr>
        <p:txBody>
          <a:bodyPr wrap="square" rtlCol="0">
            <a:spAutoFit/>
          </a:bodyPr>
          <a:lstStyle/>
          <a:p>
            <a:r>
              <a:rPr lang="en-US" altLang="zh-CN" dirty="0"/>
              <a:t>The fisher test p-value: 0.36</a:t>
            </a:r>
            <a:endParaRPr lang="zh-CN" altLang="en-US" dirty="0"/>
          </a:p>
        </p:txBody>
      </p:sp>
      <p:sp>
        <p:nvSpPr>
          <p:cNvPr id="18" name="文本框 17">
            <a:extLst>
              <a:ext uri="{FF2B5EF4-FFF2-40B4-BE49-F238E27FC236}">
                <a16:creationId xmlns:a16="http://schemas.microsoft.com/office/drawing/2014/main" id="{A906F1D9-0964-457E-83CE-A68767AF8C0F}"/>
              </a:ext>
            </a:extLst>
          </p:cNvPr>
          <p:cNvSpPr txBox="1"/>
          <p:nvPr/>
        </p:nvSpPr>
        <p:spPr>
          <a:xfrm>
            <a:off x="517346" y="6001521"/>
            <a:ext cx="3992205" cy="369332"/>
          </a:xfrm>
          <a:prstGeom prst="rect">
            <a:avLst/>
          </a:prstGeom>
          <a:noFill/>
        </p:spPr>
        <p:txBody>
          <a:bodyPr wrap="square" rtlCol="0">
            <a:spAutoFit/>
          </a:bodyPr>
          <a:lstStyle/>
          <a:p>
            <a:r>
              <a:rPr lang="en-US" altLang="zh-CN" dirty="0"/>
              <a:t>Chi-square test p-value: 1.695e-05</a:t>
            </a:r>
            <a:endParaRPr lang="zh-CN" altLang="en-US" dirty="0"/>
          </a:p>
        </p:txBody>
      </p:sp>
      <p:graphicFrame>
        <p:nvGraphicFramePr>
          <p:cNvPr id="19" name="表格 4">
            <a:extLst>
              <a:ext uri="{FF2B5EF4-FFF2-40B4-BE49-F238E27FC236}">
                <a16:creationId xmlns:a16="http://schemas.microsoft.com/office/drawing/2014/main" id="{9F72FD43-A0E2-4AB8-B136-B8FF020F3329}"/>
              </a:ext>
            </a:extLst>
          </p:cNvPr>
          <p:cNvGraphicFramePr>
            <a:graphicFrameLocks noGrp="1"/>
          </p:cNvGraphicFramePr>
          <p:nvPr>
            <p:extLst>
              <p:ext uri="{D42A27DB-BD31-4B8C-83A1-F6EECF244321}">
                <p14:modId xmlns:p14="http://schemas.microsoft.com/office/powerpoint/2010/main" val="112969170"/>
              </p:ext>
            </p:extLst>
          </p:nvPr>
        </p:nvGraphicFramePr>
        <p:xfrm>
          <a:off x="435741" y="3788161"/>
          <a:ext cx="4907783" cy="2123440"/>
        </p:xfrm>
        <a:graphic>
          <a:graphicData uri="http://schemas.openxmlformats.org/drawingml/2006/table">
            <a:tbl>
              <a:tblPr firstRow="1" bandRow="1">
                <a:tableStyleId>{93296810-A885-4BE3-A3E7-6D5BEEA58F35}</a:tableStyleId>
              </a:tblPr>
              <a:tblGrid>
                <a:gridCol w="3814063">
                  <a:extLst>
                    <a:ext uri="{9D8B030D-6E8A-4147-A177-3AD203B41FA5}">
                      <a16:colId xmlns:a16="http://schemas.microsoft.com/office/drawing/2014/main" val="2736000727"/>
                    </a:ext>
                  </a:extLst>
                </a:gridCol>
                <a:gridCol w="1093720">
                  <a:extLst>
                    <a:ext uri="{9D8B030D-6E8A-4147-A177-3AD203B41FA5}">
                      <a16:colId xmlns:a16="http://schemas.microsoft.com/office/drawing/2014/main" val="2849194032"/>
                    </a:ext>
                  </a:extLst>
                </a:gridCol>
              </a:tblGrid>
              <a:tr h="370840">
                <a:tc>
                  <a:txBody>
                    <a:bodyPr/>
                    <a:lstStyle/>
                    <a:p>
                      <a:r>
                        <a:rPr lang="en-US" altLang="zh-CN" dirty="0"/>
                        <a:t>What qualities should a group leader have?</a:t>
                      </a:r>
                      <a:endParaRPr lang="zh-CN" altLang="en-US" dirty="0"/>
                    </a:p>
                  </a:txBody>
                  <a:tcPr/>
                </a:tc>
                <a:tc>
                  <a:txBody>
                    <a:bodyPr/>
                    <a:lstStyle/>
                    <a:p>
                      <a:endParaRPr lang="zh-CN" altLang="en-US" dirty="0"/>
                    </a:p>
                  </a:txBody>
                  <a:tcPr/>
                </a:tc>
                <a:extLst>
                  <a:ext uri="{0D108BD9-81ED-4DB2-BD59-A6C34878D82A}">
                    <a16:rowId xmlns:a16="http://schemas.microsoft.com/office/drawing/2014/main" val="23404805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0E59ADB-7096-44E8-8990-8D7B4AC50BB8}" type="CATEGORYNAME">
                        <a:rPr lang="en-US" altLang="zh-CN" sz="1800" kern="1200" smtClean="0">
                          <a:solidFill>
                            <a:schemeClr val="tx1"/>
                          </a:solidFill>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Good communication skills</a:t>
                      </a:fld>
                      <a:endParaRPr lang="en-US" altLang="zh-CN" sz="1800" kern="1200" dirty="0">
                        <a:solidFill>
                          <a:schemeClr val="tx1"/>
                        </a:solidFill>
                        <a:latin typeface="+mn-lt"/>
                        <a:ea typeface="+mn-ea"/>
                        <a:cs typeface="+mn-cs"/>
                      </a:endParaRPr>
                    </a:p>
                  </a:txBody>
                  <a:tcPr/>
                </a:tc>
                <a:tc>
                  <a:txBody>
                    <a:bodyPr/>
                    <a:lstStyle/>
                    <a:p>
                      <a:pPr algn="ctr"/>
                      <a:r>
                        <a:rPr lang="en-US" altLang="zh-CN" sz="1800" kern="1200" dirty="0">
                          <a:solidFill>
                            <a:schemeClr val="tx1"/>
                          </a:solidFill>
                          <a:latin typeface="+mn-lt"/>
                          <a:ea typeface="+mn-ea"/>
                          <a:cs typeface="+mn-cs"/>
                        </a:rPr>
                        <a:t>87</a:t>
                      </a:r>
                      <a:endParaRPr lang="zh-CN" altLang="en-US" sz="1800" kern="1200" dirty="0">
                        <a:solidFill>
                          <a:schemeClr val="tx1"/>
                        </a:solidFill>
                        <a:latin typeface="+mn-lt"/>
                        <a:ea typeface="+mn-ea"/>
                        <a:cs typeface="+mn-cs"/>
                      </a:endParaRPr>
                    </a:p>
                  </a:txBody>
                  <a:tcPr/>
                </a:tc>
                <a:extLst>
                  <a:ext uri="{0D108BD9-81ED-4DB2-BD59-A6C34878D82A}">
                    <a16:rowId xmlns:a16="http://schemas.microsoft.com/office/drawing/2014/main" val="2322716062"/>
                  </a:ext>
                </a:extLst>
              </a:tr>
              <a:tr h="370840">
                <a:tc>
                  <a:txBody>
                    <a:bodyPr/>
                    <a:lstStyle/>
                    <a:p>
                      <a:r>
                        <a:rPr lang="en-US" altLang="zh-CN" sz="1800" kern="1200" dirty="0">
                          <a:solidFill>
                            <a:schemeClr val="tx1"/>
                          </a:solidFill>
                          <a:latin typeface="+mn-lt"/>
                          <a:ea typeface="+mn-ea"/>
                          <a:cs typeface="+mn-cs"/>
                        </a:rPr>
                        <a:t>Solid</a:t>
                      </a:r>
                      <a:r>
                        <a:rPr lang="en-US" altLang="zh-CN" dirty="0">
                          <a:solidFill>
                            <a:schemeClr val="accent6">
                              <a:lumMod val="75000"/>
                            </a:schemeClr>
                          </a:solidFill>
                        </a:rPr>
                        <a:t> </a:t>
                      </a:r>
                      <a:r>
                        <a:rPr lang="en-US" altLang="zh-CN" sz="1800" kern="1200" dirty="0">
                          <a:solidFill>
                            <a:schemeClr val="tx1"/>
                          </a:solidFill>
                          <a:latin typeface="+mn-lt"/>
                          <a:ea typeface="+mn-ea"/>
                          <a:cs typeface="+mn-cs"/>
                        </a:rPr>
                        <a:t>professional</a:t>
                      </a:r>
                      <a:r>
                        <a:rPr lang="en-US" altLang="zh-CN" dirty="0">
                          <a:solidFill>
                            <a:schemeClr val="accent6">
                              <a:lumMod val="75000"/>
                            </a:schemeClr>
                          </a:solidFill>
                        </a:rPr>
                        <a:t> </a:t>
                      </a:r>
                      <a:r>
                        <a:rPr lang="en-US" altLang="zh-CN" sz="1800" kern="1200" dirty="0">
                          <a:solidFill>
                            <a:schemeClr val="tx1"/>
                          </a:solidFill>
                          <a:latin typeface="+mn-lt"/>
                          <a:ea typeface="+mn-ea"/>
                          <a:cs typeface="+mn-cs"/>
                        </a:rPr>
                        <a:t>competence</a:t>
                      </a:r>
                      <a:endParaRPr lang="zh-CN" altLang="en-US" sz="1800" kern="1200" dirty="0">
                        <a:solidFill>
                          <a:schemeClr val="tx1"/>
                        </a:solidFill>
                        <a:latin typeface="+mn-lt"/>
                        <a:ea typeface="+mn-ea"/>
                        <a:cs typeface="+mn-cs"/>
                      </a:endParaRPr>
                    </a:p>
                  </a:txBody>
                  <a:tcPr/>
                </a:tc>
                <a:tc>
                  <a:txBody>
                    <a:bodyPr/>
                    <a:lstStyle/>
                    <a:p>
                      <a:pPr algn="ctr"/>
                      <a:r>
                        <a:rPr lang="en-US" altLang="zh-CN" sz="1800" kern="1200" dirty="0">
                          <a:solidFill>
                            <a:schemeClr val="tx1"/>
                          </a:solidFill>
                          <a:latin typeface="+mn-lt"/>
                          <a:ea typeface="+mn-ea"/>
                          <a:cs typeface="+mn-cs"/>
                        </a:rPr>
                        <a:t>33</a:t>
                      </a:r>
                      <a:endParaRPr lang="zh-CN" altLang="en-US" sz="1800" kern="1200" dirty="0">
                        <a:solidFill>
                          <a:schemeClr val="tx1"/>
                        </a:solidFill>
                        <a:latin typeface="+mn-lt"/>
                        <a:ea typeface="+mn-ea"/>
                        <a:cs typeface="+mn-cs"/>
                      </a:endParaRPr>
                    </a:p>
                  </a:txBody>
                  <a:tcPr/>
                </a:tc>
                <a:extLst>
                  <a:ext uri="{0D108BD9-81ED-4DB2-BD59-A6C34878D82A}">
                    <a16:rowId xmlns:a16="http://schemas.microsoft.com/office/drawing/2014/main" val="175510789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2623316-6DE4-468D-93F8-5EC81F696535}" type="CATEGORYNAME">
                        <a:rPr lang="en-US" altLang="zh-CN" sz="1800" kern="1200" smtClean="0">
                          <a:solidFill>
                            <a:schemeClr val="tx1"/>
                          </a:solidFill>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Outstanding leadership</a:t>
                      </a:fld>
                      <a:endParaRPr lang="en-US" altLang="zh-CN" sz="1800" kern="1200" dirty="0">
                        <a:solidFill>
                          <a:schemeClr val="tx1"/>
                        </a:solidFill>
                        <a:latin typeface="+mn-lt"/>
                        <a:ea typeface="+mn-ea"/>
                        <a:cs typeface="+mn-cs"/>
                      </a:endParaRPr>
                    </a:p>
                  </a:txBody>
                  <a:tcPr/>
                </a:tc>
                <a:tc>
                  <a:txBody>
                    <a:bodyPr/>
                    <a:lstStyle/>
                    <a:p>
                      <a:pPr algn="ctr"/>
                      <a:r>
                        <a:rPr lang="en-US" altLang="zh-CN" sz="1800" kern="1200" dirty="0">
                          <a:solidFill>
                            <a:schemeClr val="tx1"/>
                          </a:solidFill>
                          <a:latin typeface="+mn-lt"/>
                          <a:ea typeface="+mn-ea"/>
                          <a:cs typeface="+mn-cs"/>
                        </a:rPr>
                        <a:t>76</a:t>
                      </a:r>
                      <a:endParaRPr lang="zh-CN" altLang="en-US" sz="1800" kern="1200" dirty="0">
                        <a:solidFill>
                          <a:schemeClr val="tx1"/>
                        </a:solidFill>
                        <a:latin typeface="+mn-lt"/>
                        <a:ea typeface="+mn-ea"/>
                        <a:cs typeface="+mn-cs"/>
                      </a:endParaRPr>
                    </a:p>
                  </a:txBody>
                  <a:tcPr/>
                </a:tc>
                <a:extLst>
                  <a:ext uri="{0D108BD9-81ED-4DB2-BD59-A6C34878D82A}">
                    <a16:rowId xmlns:a16="http://schemas.microsoft.com/office/drawing/2014/main" val="1316722968"/>
                  </a:ext>
                </a:extLst>
              </a:tr>
              <a:tr h="370840">
                <a:tc>
                  <a:txBody>
                    <a:bodyPr/>
                    <a:lstStyle/>
                    <a:p>
                      <a:fld id="{0A63C9A2-CC16-4C7E-A54F-52E1A33ADF11}" type="CATEGORYNAME">
                        <a:rPr lang="en-US" altLang="zh-CN" sz="1800" kern="1200" smtClean="0">
                          <a:solidFill>
                            <a:schemeClr val="tx1"/>
                          </a:solidFill>
                          <a:latin typeface="+mn-lt"/>
                          <a:ea typeface="+mn-ea"/>
                          <a:cs typeface="+mn-cs"/>
                        </a:rPr>
                        <a:pPr/>
                        <a:t>Responsibility</a:t>
                      </a:fld>
                      <a:endParaRPr lang="zh-CN" altLang="en-US" sz="1800" kern="1200" dirty="0">
                        <a:solidFill>
                          <a:schemeClr val="tx1"/>
                        </a:solidFill>
                        <a:latin typeface="+mn-lt"/>
                        <a:ea typeface="+mn-ea"/>
                        <a:cs typeface="+mn-cs"/>
                      </a:endParaRPr>
                    </a:p>
                  </a:txBody>
                  <a:tcPr/>
                </a:tc>
                <a:tc>
                  <a:txBody>
                    <a:bodyPr/>
                    <a:lstStyle/>
                    <a:p>
                      <a:pPr algn="ctr"/>
                      <a:r>
                        <a:rPr lang="en-US" altLang="zh-CN" sz="1800" kern="1200" dirty="0">
                          <a:solidFill>
                            <a:schemeClr val="tx1"/>
                          </a:solidFill>
                          <a:latin typeface="+mn-lt"/>
                          <a:ea typeface="+mn-ea"/>
                          <a:cs typeface="+mn-cs"/>
                        </a:rPr>
                        <a:t>72</a:t>
                      </a:r>
                      <a:endParaRPr lang="zh-CN" altLang="en-US" sz="1800" kern="1200" dirty="0">
                        <a:solidFill>
                          <a:schemeClr val="tx1"/>
                        </a:solidFill>
                        <a:latin typeface="+mn-lt"/>
                        <a:ea typeface="+mn-ea"/>
                        <a:cs typeface="+mn-cs"/>
                      </a:endParaRPr>
                    </a:p>
                  </a:txBody>
                  <a:tcPr/>
                </a:tc>
                <a:extLst>
                  <a:ext uri="{0D108BD9-81ED-4DB2-BD59-A6C34878D82A}">
                    <a16:rowId xmlns:a16="http://schemas.microsoft.com/office/drawing/2014/main" val="3929684123"/>
                  </a:ext>
                </a:extLst>
              </a:tr>
            </a:tbl>
          </a:graphicData>
        </a:graphic>
      </p:graphicFrame>
      <p:sp>
        <p:nvSpPr>
          <p:cNvPr id="16" name="文本框 15">
            <a:extLst>
              <a:ext uri="{FF2B5EF4-FFF2-40B4-BE49-F238E27FC236}">
                <a16:creationId xmlns:a16="http://schemas.microsoft.com/office/drawing/2014/main" id="{17BAA803-11DB-4C85-A81C-50CA09A8BF05}"/>
              </a:ext>
            </a:extLst>
          </p:cNvPr>
          <p:cNvSpPr txBox="1"/>
          <p:nvPr/>
        </p:nvSpPr>
        <p:spPr>
          <a:xfrm>
            <a:off x="848015" y="3244334"/>
            <a:ext cx="2179111" cy="369332"/>
          </a:xfrm>
          <a:prstGeom prst="rect">
            <a:avLst/>
          </a:prstGeom>
          <a:noFill/>
        </p:spPr>
        <p:txBody>
          <a:bodyPr wrap="square" rtlCol="0">
            <a:spAutoFit/>
          </a:bodyPr>
          <a:lstStyle/>
          <a:p>
            <a:r>
              <a:rPr lang="en-US" altLang="zh-CN" dirty="0"/>
              <a:t>(multiple choice)</a:t>
            </a:r>
            <a:endParaRPr lang="zh-CN" altLang="en-US" dirty="0"/>
          </a:p>
        </p:txBody>
      </p:sp>
    </p:spTree>
    <p:extLst>
      <p:ext uri="{BB962C8B-B14F-4D97-AF65-F5344CB8AC3E}">
        <p14:creationId xmlns:p14="http://schemas.microsoft.com/office/powerpoint/2010/main" val="1316976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197FDE5F-72AC-4D99-9105-8CF39AD31266}"/>
              </a:ext>
            </a:extLst>
          </p:cNvPr>
          <p:cNvGrpSpPr/>
          <p:nvPr/>
        </p:nvGrpSpPr>
        <p:grpSpPr>
          <a:xfrm flipH="1">
            <a:off x="11475611" y="2559848"/>
            <a:ext cx="132415" cy="1738303"/>
            <a:chOff x="11110315" y="2509606"/>
            <a:chExt cx="196770" cy="2583143"/>
          </a:xfrm>
        </p:grpSpPr>
        <p:sp>
          <p:nvSpPr>
            <p:cNvPr id="14" name="椭圆 13">
              <a:extLst>
                <a:ext uri="{FF2B5EF4-FFF2-40B4-BE49-F238E27FC236}">
                  <a16:creationId xmlns:a16="http://schemas.microsoft.com/office/drawing/2014/main" id="{18F756DC-A405-4B70-9D65-91E2BAB64CEF}"/>
                </a:ext>
              </a:extLst>
            </p:cNvPr>
            <p:cNvSpPr/>
            <p:nvPr/>
          </p:nvSpPr>
          <p:spPr>
            <a:xfrm>
              <a:off x="11110316" y="2509606"/>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935"/>
                </a:solidFill>
                <a:cs typeface="+mn-ea"/>
                <a:sym typeface="+mn-lt"/>
              </a:endParaRPr>
            </a:p>
          </p:txBody>
        </p:sp>
        <p:cxnSp>
          <p:nvCxnSpPr>
            <p:cNvPr id="15" name="直接连接符 14">
              <a:extLst>
                <a:ext uri="{FF2B5EF4-FFF2-40B4-BE49-F238E27FC236}">
                  <a16:creationId xmlns:a16="http://schemas.microsoft.com/office/drawing/2014/main" id="{00A6CC3D-0347-416C-A963-B0B47CFDA9BE}"/>
                </a:ext>
              </a:extLst>
            </p:cNvPr>
            <p:cNvCxnSpPr/>
            <p:nvPr/>
          </p:nvCxnSpPr>
          <p:spPr>
            <a:xfrm>
              <a:off x="11208700" y="2911621"/>
              <a:ext cx="0" cy="585926"/>
            </a:xfrm>
            <a:prstGeom prst="line">
              <a:avLst/>
            </a:prstGeom>
            <a:ln>
              <a:solidFill>
                <a:srgbClr val="E1801F"/>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88F0404A-BFDC-4A00-8389-6D0BD50F5DB1}"/>
                </a:ext>
              </a:extLst>
            </p:cNvPr>
            <p:cNvSpPr/>
            <p:nvPr/>
          </p:nvSpPr>
          <p:spPr>
            <a:xfrm>
              <a:off x="11110315" y="3702793"/>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935"/>
                </a:solidFill>
                <a:cs typeface="+mn-ea"/>
                <a:sym typeface="+mn-lt"/>
              </a:endParaRPr>
            </a:p>
          </p:txBody>
        </p:sp>
        <p:cxnSp>
          <p:nvCxnSpPr>
            <p:cNvPr id="17" name="直接连接符 16">
              <a:extLst>
                <a:ext uri="{FF2B5EF4-FFF2-40B4-BE49-F238E27FC236}">
                  <a16:creationId xmlns:a16="http://schemas.microsoft.com/office/drawing/2014/main" id="{A8988DD2-DBF6-450B-985B-7256EE90F66F}"/>
                </a:ext>
              </a:extLst>
            </p:cNvPr>
            <p:cNvCxnSpPr/>
            <p:nvPr/>
          </p:nvCxnSpPr>
          <p:spPr>
            <a:xfrm>
              <a:off x="11208699" y="4104808"/>
              <a:ext cx="0" cy="585926"/>
            </a:xfrm>
            <a:prstGeom prst="line">
              <a:avLst/>
            </a:prstGeom>
            <a:ln>
              <a:solidFill>
                <a:srgbClr val="E1801F"/>
              </a:soli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6C322D38-7CE8-4F41-9B91-2DC5590B0CF8}"/>
                </a:ext>
              </a:extLst>
            </p:cNvPr>
            <p:cNvSpPr/>
            <p:nvPr/>
          </p:nvSpPr>
          <p:spPr>
            <a:xfrm>
              <a:off x="11110315" y="4895980"/>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935"/>
                </a:solidFill>
                <a:cs typeface="+mn-ea"/>
                <a:sym typeface="+mn-lt"/>
              </a:endParaRPr>
            </a:p>
          </p:txBody>
        </p:sp>
      </p:grpSp>
      <p:grpSp>
        <p:nvGrpSpPr>
          <p:cNvPr id="28" name="图形 2">
            <a:extLst>
              <a:ext uri="{FF2B5EF4-FFF2-40B4-BE49-F238E27FC236}">
                <a16:creationId xmlns:a16="http://schemas.microsoft.com/office/drawing/2014/main" id="{263BE84C-CF67-4ADA-90E4-238A8864AF62}"/>
              </a:ext>
            </a:extLst>
          </p:cNvPr>
          <p:cNvGrpSpPr/>
          <p:nvPr/>
        </p:nvGrpSpPr>
        <p:grpSpPr>
          <a:xfrm>
            <a:off x="2911503" y="387122"/>
            <a:ext cx="809434" cy="255460"/>
            <a:chOff x="7141749" y="814387"/>
            <a:chExt cx="809434" cy="255460"/>
          </a:xfrm>
          <a:solidFill>
            <a:srgbClr val="E1801F"/>
          </a:solidFill>
        </p:grpSpPr>
        <p:sp>
          <p:nvSpPr>
            <p:cNvPr id="30" name="任意多边形: 形状 29">
              <a:extLst>
                <a:ext uri="{FF2B5EF4-FFF2-40B4-BE49-F238E27FC236}">
                  <a16:creationId xmlns:a16="http://schemas.microsoft.com/office/drawing/2014/main" id="{C337CE9C-7C68-4DA1-8E91-F21D6AA4CB9C}"/>
                </a:ext>
              </a:extLst>
            </p:cNvPr>
            <p:cNvSpPr/>
            <p:nvPr/>
          </p:nvSpPr>
          <p:spPr>
            <a:xfrm>
              <a:off x="7141749" y="814387"/>
              <a:ext cx="166306" cy="223361"/>
            </a:xfrm>
            <a:custGeom>
              <a:avLst/>
              <a:gdLst>
                <a:gd name="connsiteX0" fmla="*/ 0 w 166306"/>
                <a:gd name="connsiteY0" fmla="*/ 103632 h 223361"/>
                <a:gd name="connsiteX1" fmla="*/ 155258 w 166306"/>
                <a:gd name="connsiteY1" fmla="*/ 223361 h 223361"/>
                <a:gd name="connsiteX2" fmla="*/ 166306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258" y="223361"/>
                  </a:lnTo>
                  <a:lnTo>
                    <a:pt x="166306" y="0"/>
                  </a:lnTo>
                  <a:close/>
                </a:path>
              </a:pathLst>
            </a:custGeom>
            <a:grpFill/>
            <a:ln w="9525" cap="flat">
              <a:noFill/>
              <a:prstDash val="solid"/>
              <a:miter/>
            </a:ln>
          </p:spPr>
          <p:txBody>
            <a:bodyPr rtlCol="0" anchor="ctr"/>
            <a:lstStyle/>
            <a:p>
              <a:endParaRPr lang="zh-CN" altLang="en-US">
                <a:cs typeface="+mn-ea"/>
                <a:sym typeface="+mn-lt"/>
              </a:endParaRPr>
            </a:p>
          </p:txBody>
        </p:sp>
        <p:sp>
          <p:nvSpPr>
            <p:cNvPr id="34" name="任意多边形: 形状 33">
              <a:extLst>
                <a:ext uri="{FF2B5EF4-FFF2-40B4-BE49-F238E27FC236}">
                  <a16:creationId xmlns:a16="http://schemas.microsoft.com/office/drawing/2014/main" id="{05415FB8-98FD-4DD5-8046-FDE27B210E09}"/>
                </a:ext>
              </a:extLst>
            </p:cNvPr>
            <p:cNvSpPr/>
            <p:nvPr/>
          </p:nvSpPr>
          <p:spPr>
            <a:xfrm>
              <a:off x="7302531" y="822387"/>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endParaRPr lang="zh-CN" altLang="en-US">
                <a:cs typeface="+mn-ea"/>
                <a:sym typeface="+mn-lt"/>
              </a:endParaRPr>
            </a:p>
          </p:txBody>
        </p:sp>
        <p:sp>
          <p:nvSpPr>
            <p:cNvPr id="35" name="任意多边形: 形状 34">
              <a:extLst>
                <a:ext uri="{FF2B5EF4-FFF2-40B4-BE49-F238E27FC236}">
                  <a16:creationId xmlns:a16="http://schemas.microsoft.com/office/drawing/2014/main" id="{A0560284-BB95-4F75-9853-C7E5E88F78EC}"/>
                </a:ext>
              </a:extLst>
            </p:cNvPr>
            <p:cNvSpPr/>
            <p:nvPr/>
          </p:nvSpPr>
          <p:spPr>
            <a:xfrm>
              <a:off x="7463313" y="830388"/>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endParaRPr lang="zh-CN" altLang="en-US" dirty="0">
                <a:cs typeface="+mn-ea"/>
                <a:sym typeface="+mn-lt"/>
              </a:endParaRPr>
            </a:p>
          </p:txBody>
        </p:sp>
        <p:sp>
          <p:nvSpPr>
            <p:cNvPr id="42" name="任意多边形: 形状 41">
              <a:extLst>
                <a:ext uri="{FF2B5EF4-FFF2-40B4-BE49-F238E27FC236}">
                  <a16:creationId xmlns:a16="http://schemas.microsoft.com/office/drawing/2014/main" id="{0F088F85-DB10-4706-944A-CF156C55B8C4}"/>
                </a:ext>
              </a:extLst>
            </p:cNvPr>
            <p:cNvSpPr/>
            <p:nvPr/>
          </p:nvSpPr>
          <p:spPr>
            <a:xfrm>
              <a:off x="7624095" y="838389"/>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endParaRPr lang="zh-CN" altLang="en-US">
                <a:cs typeface="+mn-ea"/>
                <a:sym typeface="+mn-lt"/>
              </a:endParaRPr>
            </a:p>
          </p:txBody>
        </p:sp>
        <p:sp>
          <p:nvSpPr>
            <p:cNvPr id="43" name="任意多边形: 形状 42">
              <a:extLst>
                <a:ext uri="{FF2B5EF4-FFF2-40B4-BE49-F238E27FC236}">
                  <a16:creationId xmlns:a16="http://schemas.microsoft.com/office/drawing/2014/main" id="{8D9FE695-693A-43F3-8574-A1DC81FAD13A}"/>
                </a:ext>
              </a:extLst>
            </p:cNvPr>
            <p:cNvSpPr/>
            <p:nvPr/>
          </p:nvSpPr>
          <p:spPr>
            <a:xfrm>
              <a:off x="7784877" y="846486"/>
              <a:ext cx="166306" cy="223361"/>
            </a:xfrm>
            <a:custGeom>
              <a:avLst/>
              <a:gdLst>
                <a:gd name="connsiteX0" fmla="*/ 0 w 166306"/>
                <a:gd name="connsiteY0" fmla="*/ 103632 h 223361"/>
                <a:gd name="connsiteX1" fmla="*/ 155162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162" y="223361"/>
                  </a:lnTo>
                  <a:lnTo>
                    <a:pt x="166307" y="0"/>
                  </a:lnTo>
                  <a:close/>
                </a:path>
              </a:pathLst>
            </a:custGeom>
            <a:grpFill/>
            <a:ln w="9525" cap="flat">
              <a:noFill/>
              <a:prstDash val="solid"/>
              <a:miter/>
            </a:ln>
          </p:spPr>
          <p:txBody>
            <a:bodyPr rtlCol="0" anchor="ctr"/>
            <a:lstStyle/>
            <a:p>
              <a:endParaRPr lang="zh-CN" altLang="en-US">
                <a:cs typeface="+mn-ea"/>
                <a:sym typeface="+mn-lt"/>
              </a:endParaRPr>
            </a:p>
          </p:txBody>
        </p:sp>
      </p:grpSp>
      <p:sp>
        <p:nvSpPr>
          <p:cNvPr id="44" name="文本框 43">
            <a:extLst>
              <a:ext uri="{FF2B5EF4-FFF2-40B4-BE49-F238E27FC236}">
                <a16:creationId xmlns:a16="http://schemas.microsoft.com/office/drawing/2014/main" id="{6460C09D-5F9E-4C4D-9B58-12F5A1AFAE64}"/>
              </a:ext>
            </a:extLst>
          </p:cNvPr>
          <p:cNvSpPr txBox="1"/>
          <p:nvPr/>
        </p:nvSpPr>
        <p:spPr>
          <a:xfrm>
            <a:off x="429331" y="320787"/>
            <a:ext cx="2479245" cy="369332"/>
          </a:xfrm>
          <a:prstGeom prst="rect">
            <a:avLst/>
          </a:prstGeom>
          <a:noFill/>
        </p:spPr>
        <p:txBody>
          <a:bodyPr wrap="square" rtlCol="0">
            <a:spAutoFit/>
          </a:bodyPr>
          <a:lstStyle/>
          <a:p>
            <a:r>
              <a:rPr lang="en-US" altLang="zh-CN" dirty="0"/>
              <a:t>Views and Attitudes</a:t>
            </a:r>
            <a:endParaRPr lang="zh-CN" altLang="en-US" dirty="0"/>
          </a:p>
        </p:txBody>
      </p:sp>
      <p:pic>
        <p:nvPicPr>
          <p:cNvPr id="3" name="图片 2">
            <a:extLst>
              <a:ext uri="{FF2B5EF4-FFF2-40B4-BE49-F238E27FC236}">
                <a16:creationId xmlns:a16="http://schemas.microsoft.com/office/drawing/2014/main" id="{D6BDEDD4-80B8-4E81-A399-741E9F42796A}"/>
              </a:ext>
            </a:extLst>
          </p:cNvPr>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2355334" y="2012050"/>
            <a:ext cx="7327219" cy="3404464"/>
          </a:xfrm>
          <a:prstGeom prst="rect">
            <a:avLst/>
          </a:prstGeom>
        </p:spPr>
      </p:pic>
    </p:spTree>
    <p:extLst>
      <p:ext uri="{BB962C8B-B14F-4D97-AF65-F5344CB8AC3E}">
        <p14:creationId xmlns:p14="http://schemas.microsoft.com/office/powerpoint/2010/main" val="1576636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52935"/>
        </a:solidFill>
        <a:effectLst/>
      </p:bgPr>
    </p:bg>
    <p:spTree>
      <p:nvGrpSpPr>
        <p:cNvPr id="1" name=""/>
        <p:cNvGrpSpPr/>
        <p:nvPr/>
      </p:nvGrpSpPr>
      <p:grpSpPr>
        <a:xfrm>
          <a:off x="0" y="0"/>
          <a:ext cx="0" cy="0"/>
          <a:chOff x="0" y="0"/>
          <a:chExt cx="0" cy="0"/>
        </a:xfrm>
      </p:grpSpPr>
      <p:pic>
        <p:nvPicPr>
          <p:cNvPr id="13" name="图形 12">
            <a:extLst>
              <a:ext uri="{FF2B5EF4-FFF2-40B4-BE49-F238E27FC236}">
                <a16:creationId xmlns:a16="http://schemas.microsoft.com/office/drawing/2014/main" id="{4BD858D0-961E-46A0-8D0D-648F2E112DFD}"/>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392674" y="2316512"/>
            <a:ext cx="3339126" cy="2186892"/>
          </a:xfrm>
          <a:prstGeom prst="rect">
            <a:avLst/>
          </a:prstGeom>
        </p:spPr>
      </p:pic>
      <p:pic>
        <p:nvPicPr>
          <p:cNvPr id="2" name="图形 1">
            <a:extLst>
              <a:ext uri="{FF2B5EF4-FFF2-40B4-BE49-F238E27FC236}">
                <a16:creationId xmlns:a16="http://schemas.microsoft.com/office/drawing/2014/main" id="{4BB4DC74-A4A5-4862-A590-F04ED6A919EB}"/>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8149541" y="-1097183"/>
            <a:ext cx="5764784" cy="3574166"/>
          </a:xfrm>
          <a:prstGeom prst="rect">
            <a:avLst/>
          </a:prstGeom>
        </p:spPr>
      </p:pic>
      <p:pic>
        <p:nvPicPr>
          <p:cNvPr id="3" name="图形 2">
            <a:extLst>
              <a:ext uri="{FF2B5EF4-FFF2-40B4-BE49-F238E27FC236}">
                <a16:creationId xmlns:a16="http://schemas.microsoft.com/office/drawing/2014/main" id="{FD5012C6-61D9-4AEF-8104-09BDDB8E4BA8}"/>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rot="1346310">
            <a:off x="-1769963" y="5070916"/>
            <a:ext cx="5764784" cy="3574166"/>
          </a:xfrm>
          <a:prstGeom prst="rect">
            <a:avLst/>
          </a:prstGeom>
        </p:spPr>
      </p:pic>
      <p:sp>
        <p:nvSpPr>
          <p:cNvPr id="4" name="任意多边形: 形状 3">
            <a:extLst>
              <a:ext uri="{FF2B5EF4-FFF2-40B4-BE49-F238E27FC236}">
                <a16:creationId xmlns:a16="http://schemas.microsoft.com/office/drawing/2014/main" id="{53A1A350-7CA9-4844-9B41-2EC1569FDF48}"/>
              </a:ext>
            </a:extLst>
          </p:cNvPr>
          <p:cNvSpPr/>
          <p:nvPr/>
        </p:nvSpPr>
        <p:spPr>
          <a:xfrm>
            <a:off x="2293862" y="2069244"/>
            <a:ext cx="247269" cy="247268"/>
          </a:xfrm>
          <a:custGeom>
            <a:avLst/>
            <a:gdLst>
              <a:gd name="connsiteX0" fmla="*/ 247269 w 247269"/>
              <a:gd name="connsiteY0" fmla="*/ 247269 h 247268"/>
              <a:gd name="connsiteX1" fmla="*/ 247269 w 247269"/>
              <a:gd name="connsiteY1" fmla="*/ 0 h 247268"/>
              <a:gd name="connsiteX2" fmla="*/ 0 w 247269"/>
              <a:gd name="connsiteY2" fmla="*/ 247269 h 247268"/>
            </a:gdLst>
            <a:ahLst/>
            <a:cxnLst>
              <a:cxn ang="0">
                <a:pos x="connsiteX0" y="connsiteY0"/>
              </a:cxn>
              <a:cxn ang="0">
                <a:pos x="connsiteX1" y="connsiteY1"/>
              </a:cxn>
              <a:cxn ang="0">
                <a:pos x="connsiteX2" y="connsiteY2"/>
              </a:cxn>
            </a:cxnLst>
            <a:rect l="l" t="t" r="r" b="b"/>
            <a:pathLst>
              <a:path w="247269" h="247268">
                <a:moveTo>
                  <a:pt x="247269" y="247269"/>
                </a:moveTo>
                <a:lnTo>
                  <a:pt x="247269" y="0"/>
                </a:lnTo>
                <a:lnTo>
                  <a:pt x="0" y="247269"/>
                </a:lnTo>
                <a:close/>
              </a:path>
            </a:pathLst>
          </a:custGeom>
          <a:solidFill>
            <a:schemeClr val="accent6">
              <a:lumMod val="75000"/>
            </a:schemeClr>
          </a:solidFill>
          <a:ln w="9525" cap="flat">
            <a:noFill/>
            <a:prstDash val="solid"/>
            <a:miter/>
          </a:ln>
        </p:spPr>
        <p:txBody>
          <a:bodyPr rtlCol="0" anchor="ctr"/>
          <a:lstStyle/>
          <a:p>
            <a:endParaRPr lang="zh-CN" altLang="en-US">
              <a:cs typeface="+mn-ea"/>
              <a:sym typeface="+mn-lt"/>
            </a:endParaRPr>
          </a:p>
        </p:txBody>
      </p:sp>
      <p:sp>
        <p:nvSpPr>
          <p:cNvPr id="5" name="任意多边形: 形状 4">
            <a:extLst>
              <a:ext uri="{FF2B5EF4-FFF2-40B4-BE49-F238E27FC236}">
                <a16:creationId xmlns:a16="http://schemas.microsoft.com/office/drawing/2014/main" id="{C9E734B1-ECB5-4878-9EB2-C1B3C443CB99}"/>
              </a:ext>
            </a:extLst>
          </p:cNvPr>
          <p:cNvSpPr/>
          <p:nvPr/>
        </p:nvSpPr>
        <p:spPr>
          <a:xfrm>
            <a:off x="1380110" y="4974705"/>
            <a:ext cx="271843" cy="271843"/>
          </a:xfrm>
          <a:custGeom>
            <a:avLst/>
            <a:gdLst>
              <a:gd name="connsiteX0" fmla="*/ 271844 w 271843"/>
              <a:gd name="connsiteY0" fmla="*/ 66675 h 271843"/>
              <a:gd name="connsiteX1" fmla="*/ 205169 w 271843"/>
              <a:gd name="connsiteY1" fmla="*/ 0 h 271843"/>
              <a:gd name="connsiteX2" fmla="*/ 135922 w 271843"/>
              <a:gd name="connsiteY2" fmla="*/ 69247 h 271843"/>
              <a:gd name="connsiteX3" fmla="*/ 66675 w 271843"/>
              <a:gd name="connsiteY3" fmla="*/ 0 h 271843"/>
              <a:gd name="connsiteX4" fmla="*/ 0 w 271843"/>
              <a:gd name="connsiteY4" fmla="*/ 66675 h 271843"/>
              <a:gd name="connsiteX5" fmla="*/ 69247 w 271843"/>
              <a:gd name="connsiteY5" fmla="*/ 135922 h 271843"/>
              <a:gd name="connsiteX6" fmla="*/ 0 w 271843"/>
              <a:gd name="connsiteY6" fmla="*/ 205169 h 271843"/>
              <a:gd name="connsiteX7" fmla="*/ 66675 w 271843"/>
              <a:gd name="connsiteY7" fmla="*/ 271844 h 271843"/>
              <a:gd name="connsiteX8" fmla="*/ 135922 w 271843"/>
              <a:gd name="connsiteY8" fmla="*/ 202597 h 271843"/>
              <a:gd name="connsiteX9" fmla="*/ 205169 w 271843"/>
              <a:gd name="connsiteY9" fmla="*/ 271844 h 271843"/>
              <a:gd name="connsiteX10" fmla="*/ 271844 w 271843"/>
              <a:gd name="connsiteY10" fmla="*/ 205169 h 271843"/>
              <a:gd name="connsiteX11" fmla="*/ 202597 w 271843"/>
              <a:gd name="connsiteY11" fmla="*/ 135922 h 271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1843" h="271843">
                <a:moveTo>
                  <a:pt x="271844" y="66675"/>
                </a:moveTo>
                <a:lnTo>
                  <a:pt x="205169" y="0"/>
                </a:lnTo>
                <a:lnTo>
                  <a:pt x="135922" y="69247"/>
                </a:lnTo>
                <a:lnTo>
                  <a:pt x="66675" y="0"/>
                </a:lnTo>
                <a:lnTo>
                  <a:pt x="0" y="66675"/>
                </a:lnTo>
                <a:lnTo>
                  <a:pt x="69247" y="135922"/>
                </a:lnTo>
                <a:lnTo>
                  <a:pt x="0" y="205169"/>
                </a:lnTo>
                <a:lnTo>
                  <a:pt x="66675" y="271844"/>
                </a:lnTo>
                <a:lnTo>
                  <a:pt x="135922" y="202597"/>
                </a:lnTo>
                <a:lnTo>
                  <a:pt x="205169" y="271844"/>
                </a:lnTo>
                <a:lnTo>
                  <a:pt x="271844" y="205169"/>
                </a:lnTo>
                <a:lnTo>
                  <a:pt x="202597" y="135922"/>
                </a:lnTo>
                <a:close/>
              </a:path>
            </a:pathLst>
          </a:custGeom>
          <a:solidFill>
            <a:schemeClr val="accent6">
              <a:lumMod val="75000"/>
            </a:schemeClr>
          </a:solidFill>
          <a:ln w="9525" cap="flat">
            <a:noFill/>
            <a:prstDash val="solid"/>
            <a:miter/>
          </a:ln>
        </p:spPr>
        <p:txBody>
          <a:bodyPr rtlCol="0" anchor="ctr"/>
          <a:lstStyle/>
          <a:p>
            <a:endParaRPr lang="zh-CN" altLang="en-US">
              <a:cs typeface="+mn-ea"/>
              <a:sym typeface="+mn-lt"/>
            </a:endParaRPr>
          </a:p>
        </p:txBody>
      </p:sp>
      <p:sp>
        <p:nvSpPr>
          <p:cNvPr id="6" name="任意多边形: 形状 5">
            <a:extLst>
              <a:ext uri="{FF2B5EF4-FFF2-40B4-BE49-F238E27FC236}">
                <a16:creationId xmlns:a16="http://schemas.microsoft.com/office/drawing/2014/main" id="{6A3CE9BF-ECE6-4FEB-9B78-CCD48A1C8B0D}"/>
              </a:ext>
            </a:extLst>
          </p:cNvPr>
          <p:cNvSpPr/>
          <p:nvPr/>
        </p:nvSpPr>
        <p:spPr>
          <a:xfrm>
            <a:off x="10846005" y="3429000"/>
            <a:ext cx="371855" cy="371855"/>
          </a:xfrm>
          <a:custGeom>
            <a:avLst/>
            <a:gdLst>
              <a:gd name="connsiteX0" fmla="*/ 185928 w 371855"/>
              <a:gd name="connsiteY0" fmla="*/ 0 h 371855"/>
              <a:gd name="connsiteX1" fmla="*/ 0 w 371855"/>
              <a:gd name="connsiteY1" fmla="*/ 185928 h 371855"/>
              <a:gd name="connsiteX2" fmla="*/ 185928 w 371855"/>
              <a:gd name="connsiteY2" fmla="*/ 371856 h 371855"/>
              <a:gd name="connsiteX3" fmla="*/ 371856 w 371855"/>
              <a:gd name="connsiteY3" fmla="*/ 185928 h 371855"/>
              <a:gd name="connsiteX4" fmla="*/ 185928 w 371855"/>
              <a:gd name="connsiteY4" fmla="*/ 0 h 371855"/>
              <a:gd name="connsiteX5" fmla="*/ 185928 w 371855"/>
              <a:gd name="connsiteY5" fmla="*/ 295560 h 371855"/>
              <a:gd name="connsiteX6" fmla="*/ 76295 w 371855"/>
              <a:gd name="connsiteY6" fmla="*/ 185928 h 371855"/>
              <a:gd name="connsiteX7" fmla="*/ 185928 w 371855"/>
              <a:gd name="connsiteY7" fmla="*/ 76295 h 371855"/>
              <a:gd name="connsiteX8" fmla="*/ 295561 w 371855"/>
              <a:gd name="connsiteY8" fmla="*/ 185928 h 371855"/>
              <a:gd name="connsiteX9" fmla="*/ 185928 w 371855"/>
              <a:gd name="connsiteY9" fmla="*/ 295560 h 37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1855" h="371855">
                <a:moveTo>
                  <a:pt x="185928" y="0"/>
                </a:moveTo>
                <a:cubicBezTo>
                  <a:pt x="83248" y="0"/>
                  <a:pt x="0" y="83248"/>
                  <a:pt x="0" y="185928"/>
                </a:cubicBezTo>
                <a:cubicBezTo>
                  <a:pt x="0" y="288607"/>
                  <a:pt x="83248" y="371856"/>
                  <a:pt x="185928" y="371856"/>
                </a:cubicBezTo>
                <a:cubicBezTo>
                  <a:pt x="288607" y="371856"/>
                  <a:pt x="371856" y="288607"/>
                  <a:pt x="371856" y="185928"/>
                </a:cubicBezTo>
                <a:cubicBezTo>
                  <a:pt x="371856" y="83248"/>
                  <a:pt x="288607" y="0"/>
                  <a:pt x="185928" y="0"/>
                </a:cubicBezTo>
                <a:close/>
                <a:moveTo>
                  <a:pt x="185928" y="295560"/>
                </a:moveTo>
                <a:cubicBezTo>
                  <a:pt x="125349" y="295560"/>
                  <a:pt x="76295" y="246507"/>
                  <a:pt x="76295" y="185928"/>
                </a:cubicBezTo>
                <a:cubicBezTo>
                  <a:pt x="76295" y="125349"/>
                  <a:pt x="125349" y="76295"/>
                  <a:pt x="185928" y="76295"/>
                </a:cubicBezTo>
                <a:cubicBezTo>
                  <a:pt x="246507" y="76295"/>
                  <a:pt x="295561" y="125349"/>
                  <a:pt x="295561" y="185928"/>
                </a:cubicBezTo>
                <a:cubicBezTo>
                  <a:pt x="295561" y="246507"/>
                  <a:pt x="246412" y="295560"/>
                  <a:pt x="185928" y="295560"/>
                </a:cubicBezTo>
                <a:close/>
              </a:path>
            </a:pathLst>
          </a:custGeom>
          <a:solidFill>
            <a:schemeClr val="accent6">
              <a:lumMod val="75000"/>
            </a:schemeClr>
          </a:solidFill>
          <a:ln w="9525" cap="flat">
            <a:solidFill>
              <a:srgbClr val="E1801F"/>
            </a:solidFill>
            <a:prstDash val="solid"/>
            <a:miter/>
          </a:ln>
        </p:spPr>
        <p:txBody>
          <a:bodyPr rtlCol="0" anchor="ctr"/>
          <a:lstStyle/>
          <a:p>
            <a:endParaRPr lang="zh-CN" altLang="en-US">
              <a:cs typeface="+mn-ea"/>
              <a:sym typeface="+mn-lt"/>
            </a:endParaRPr>
          </a:p>
        </p:txBody>
      </p:sp>
      <p:sp>
        <p:nvSpPr>
          <p:cNvPr id="7" name="文本框 6">
            <a:extLst>
              <a:ext uri="{FF2B5EF4-FFF2-40B4-BE49-F238E27FC236}">
                <a16:creationId xmlns:a16="http://schemas.microsoft.com/office/drawing/2014/main" id="{25513BDF-FC6A-4FA0-A18B-2A6514D7436D}"/>
              </a:ext>
            </a:extLst>
          </p:cNvPr>
          <p:cNvSpPr txBox="1"/>
          <p:nvPr/>
        </p:nvSpPr>
        <p:spPr>
          <a:xfrm>
            <a:off x="2769450" y="2228960"/>
            <a:ext cx="7128688" cy="1862048"/>
          </a:xfrm>
          <a:prstGeom prst="rect">
            <a:avLst/>
          </a:prstGeom>
          <a:noFill/>
        </p:spPr>
        <p:txBody>
          <a:bodyPr wrap="square" rtlCol="0">
            <a:spAutoFit/>
          </a:bodyPr>
          <a:lstStyle/>
          <a:p>
            <a:r>
              <a:rPr lang="en-US" altLang="zh-CN" sz="11500" spc="-300" dirty="0">
                <a:solidFill>
                  <a:schemeClr val="bg1"/>
                </a:solidFill>
                <a:cs typeface="+mn-ea"/>
                <a:sym typeface="+mn-lt"/>
              </a:rPr>
              <a:t>Part three</a:t>
            </a:r>
            <a:endParaRPr lang="zh-CN" altLang="en-US" sz="8000" spc="-300" dirty="0">
              <a:solidFill>
                <a:schemeClr val="bg1"/>
              </a:solidFill>
              <a:cs typeface="+mn-ea"/>
              <a:sym typeface="+mn-lt"/>
            </a:endParaRPr>
          </a:p>
        </p:txBody>
      </p:sp>
      <p:sp>
        <p:nvSpPr>
          <p:cNvPr id="8" name="任意多边形: 形状 7">
            <a:extLst>
              <a:ext uri="{FF2B5EF4-FFF2-40B4-BE49-F238E27FC236}">
                <a16:creationId xmlns:a16="http://schemas.microsoft.com/office/drawing/2014/main" id="{9A39F4CB-975F-4742-9B0C-2CD396B89EF0}"/>
              </a:ext>
            </a:extLst>
          </p:cNvPr>
          <p:cNvSpPr/>
          <p:nvPr/>
        </p:nvSpPr>
        <p:spPr>
          <a:xfrm>
            <a:off x="10395286" y="1159515"/>
            <a:ext cx="115824" cy="115823"/>
          </a:xfrm>
          <a:custGeom>
            <a:avLst/>
            <a:gdLst>
              <a:gd name="connsiteX0" fmla="*/ 115824 w 115824"/>
              <a:gd name="connsiteY0" fmla="*/ 57912 h 115823"/>
              <a:gd name="connsiteX1" fmla="*/ 57912 w 115824"/>
              <a:gd name="connsiteY1" fmla="*/ 115824 h 115823"/>
              <a:gd name="connsiteX2" fmla="*/ 0 w 115824"/>
              <a:gd name="connsiteY2" fmla="*/ 57912 h 115823"/>
              <a:gd name="connsiteX3" fmla="*/ 57912 w 115824"/>
              <a:gd name="connsiteY3" fmla="*/ 0 h 115823"/>
              <a:gd name="connsiteX4" fmla="*/ 115824 w 115824"/>
              <a:gd name="connsiteY4" fmla="*/ 57912 h 115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24" h="115823">
                <a:moveTo>
                  <a:pt x="115824" y="57912"/>
                </a:moveTo>
                <a:cubicBezTo>
                  <a:pt x="115824" y="89896"/>
                  <a:pt x="89896" y="115824"/>
                  <a:pt x="57912" y="115824"/>
                </a:cubicBezTo>
                <a:cubicBezTo>
                  <a:pt x="25928" y="115824"/>
                  <a:pt x="0" y="89896"/>
                  <a:pt x="0" y="57912"/>
                </a:cubicBezTo>
                <a:cubicBezTo>
                  <a:pt x="0" y="25928"/>
                  <a:pt x="25928" y="0"/>
                  <a:pt x="57912" y="0"/>
                </a:cubicBezTo>
                <a:cubicBezTo>
                  <a:pt x="89896" y="0"/>
                  <a:pt x="115824" y="25928"/>
                  <a:pt x="115824" y="57912"/>
                </a:cubicBezTo>
                <a:close/>
              </a:path>
            </a:pathLst>
          </a:custGeom>
          <a:solidFill>
            <a:schemeClr val="accent6">
              <a:lumMod val="75000"/>
            </a:schemeClr>
          </a:solidFill>
          <a:ln w="9525" cap="flat">
            <a:solidFill>
              <a:srgbClr val="E1801F"/>
            </a:solidFill>
            <a:prstDash val="solid"/>
            <a:miter/>
          </a:ln>
        </p:spPr>
        <p:txBody>
          <a:bodyPr rtlCol="0" anchor="ctr"/>
          <a:lstStyle/>
          <a:p>
            <a:endParaRPr lang="zh-CN" altLang="en-US">
              <a:cs typeface="+mn-ea"/>
              <a:sym typeface="+mn-lt"/>
            </a:endParaRPr>
          </a:p>
        </p:txBody>
      </p:sp>
      <p:sp>
        <p:nvSpPr>
          <p:cNvPr id="9" name="Synergistically utilize technically sound portals with frictionless chains. Dramatically customize…">
            <a:extLst>
              <a:ext uri="{FF2B5EF4-FFF2-40B4-BE49-F238E27FC236}">
                <a16:creationId xmlns:a16="http://schemas.microsoft.com/office/drawing/2014/main" id="{4235CA74-DCA7-4483-8CA2-C04A63E3D44E}"/>
              </a:ext>
            </a:extLst>
          </p:cNvPr>
          <p:cNvSpPr txBox="1"/>
          <p:nvPr/>
        </p:nvSpPr>
        <p:spPr>
          <a:xfrm>
            <a:off x="3843839" y="4400373"/>
            <a:ext cx="4036497" cy="328295"/>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lgn="ctr" defTabSz="412750" hangingPunct="0">
              <a:lnSpc>
                <a:spcPct val="150000"/>
              </a:lnSpc>
              <a:defRPr sz="2000" b="0">
                <a:solidFill>
                  <a:srgbClr val="1C1F25"/>
                </a:solidFill>
                <a:latin typeface="Roboto Bold"/>
                <a:ea typeface="Roboto Bold"/>
                <a:cs typeface="Roboto Bold"/>
                <a:sym typeface="Roboto Bold"/>
              </a:defRPr>
            </a:pPr>
            <a:r>
              <a:rPr lang="en-US" altLang="zh-CN" sz="1600" kern="0" dirty="0">
                <a:solidFill>
                  <a:schemeClr val="bg1"/>
                </a:solidFill>
                <a:cs typeface="+mn-ea"/>
                <a:sym typeface="+mn-lt"/>
              </a:rPr>
              <a:t>Results Display</a:t>
            </a:r>
          </a:p>
        </p:txBody>
      </p:sp>
      <p:sp>
        <p:nvSpPr>
          <p:cNvPr id="10" name="文本框 9">
            <a:extLst>
              <a:ext uri="{FF2B5EF4-FFF2-40B4-BE49-F238E27FC236}">
                <a16:creationId xmlns:a16="http://schemas.microsoft.com/office/drawing/2014/main" id="{DBE9058B-E8CC-4A86-874C-6724B40C8597}"/>
              </a:ext>
            </a:extLst>
          </p:cNvPr>
          <p:cNvSpPr txBox="1"/>
          <p:nvPr/>
        </p:nvSpPr>
        <p:spPr>
          <a:xfrm>
            <a:off x="1312503" y="3963543"/>
            <a:ext cx="9714039" cy="461665"/>
          </a:xfrm>
          <a:prstGeom prst="rect">
            <a:avLst/>
          </a:prstGeom>
          <a:noFill/>
        </p:spPr>
        <p:txBody>
          <a:bodyPr wrap="square" rtlCol="0">
            <a:spAutoFit/>
          </a:bodyPr>
          <a:lstStyle/>
          <a:p>
            <a:pPr algn="dist"/>
            <a:r>
              <a:rPr lang="en-US" altLang="zh-CN" sz="2400" dirty="0">
                <a:solidFill>
                  <a:schemeClr val="bg1"/>
                </a:solidFill>
                <a:cs typeface="+mn-ea"/>
                <a:sym typeface="+mn-lt"/>
              </a:rPr>
              <a:t>03. Participation, Efficiency and Impact of Group Collaboration </a:t>
            </a:r>
            <a:endParaRPr lang="zh-CN" altLang="en-US" sz="2400" dirty="0">
              <a:solidFill>
                <a:schemeClr val="bg1"/>
              </a:solidFill>
              <a:cs typeface="+mn-ea"/>
              <a:sym typeface="+mn-lt"/>
            </a:endParaRPr>
          </a:p>
        </p:txBody>
      </p:sp>
      <p:sp>
        <p:nvSpPr>
          <p:cNvPr id="11" name="任意多边形: 形状 10">
            <a:extLst>
              <a:ext uri="{FF2B5EF4-FFF2-40B4-BE49-F238E27FC236}">
                <a16:creationId xmlns:a16="http://schemas.microsoft.com/office/drawing/2014/main" id="{6CECAEA4-496E-49A3-B70C-0AF328FB067F}"/>
              </a:ext>
            </a:extLst>
          </p:cNvPr>
          <p:cNvSpPr/>
          <p:nvPr/>
        </p:nvSpPr>
        <p:spPr>
          <a:xfrm>
            <a:off x="1112429" y="5960115"/>
            <a:ext cx="115824" cy="115823"/>
          </a:xfrm>
          <a:custGeom>
            <a:avLst/>
            <a:gdLst>
              <a:gd name="connsiteX0" fmla="*/ 115824 w 115824"/>
              <a:gd name="connsiteY0" fmla="*/ 57912 h 115823"/>
              <a:gd name="connsiteX1" fmla="*/ 57912 w 115824"/>
              <a:gd name="connsiteY1" fmla="*/ 115824 h 115823"/>
              <a:gd name="connsiteX2" fmla="*/ 0 w 115824"/>
              <a:gd name="connsiteY2" fmla="*/ 57912 h 115823"/>
              <a:gd name="connsiteX3" fmla="*/ 57912 w 115824"/>
              <a:gd name="connsiteY3" fmla="*/ 0 h 115823"/>
              <a:gd name="connsiteX4" fmla="*/ 115824 w 115824"/>
              <a:gd name="connsiteY4" fmla="*/ 57912 h 115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24" h="115823">
                <a:moveTo>
                  <a:pt x="115824" y="57912"/>
                </a:moveTo>
                <a:cubicBezTo>
                  <a:pt x="115824" y="89896"/>
                  <a:pt x="89896" y="115824"/>
                  <a:pt x="57912" y="115824"/>
                </a:cubicBezTo>
                <a:cubicBezTo>
                  <a:pt x="25928" y="115824"/>
                  <a:pt x="0" y="89896"/>
                  <a:pt x="0" y="57912"/>
                </a:cubicBezTo>
                <a:cubicBezTo>
                  <a:pt x="0" y="25928"/>
                  <a:pt x="25928" y="0"/>
                  <a:pt x="57912" y="0"/>
                </a:cubicBezTo>
                <a:cubicBezTo>
                  <a:pt x="89896" y="0"/>
                  <a:pt x="115824" y="25928"/>
                  <a:pt x="115824" y="57912"/>
                </a:cubicBezTo>
                <a:close/>
              </a:path>
            </a:pathLst>
          </a:custGeom>
          <a:solidFill>
            <a:schemeClr val="accent6">
              <a:lumMod val="75000"/>
            </a:schemeClr>
          </a:solidFill>
          <a:ln w="9525" cap="flat">
            <a:solidFill>
              <a:srgbClr val="E1801F"/>
            </a:solidFill>
            <a:prstDash val="solid"/>
            <a:miter/>
          </a:ln>
        </p:spPr>
        <p:txBody>
          <a:bodyPr rtlCol="0" anchor="ctr"/>
          <a:lstStyle/>
          <a:p>
            <a:endParaRPr lang="zh-CN" altLang="en-US">
              <a:cs typeface="+mn-ea"/>
              <a:sym typeface="+mn-lt"/>
            </a:endParaRPr>
          </a:p>
        </p:txBody>
      </p:sp>
      <p:sp>
        <p:nvSpPr>
          <p:cNvPr id="12" name="任意多边形: 形状 11">
            <a:extLst>
              <a:ext uri="{FF2B5EF4-FFF2-40B4-BE49-F238E27FC236}">
                <a16:creationId xmlns:a16="http://schemas.microsoft.com/office/drawing/2014/main" id="{6AC216E4-8C46-4D83-8E23-22983DBAD9B4}"/>
              </a:ext>
            </a:extLst>
          </p:cNvPr>
          <p:cNvSpPr/>
          <p:nvPr/>
        </p:nvSpPr>
        <p:spPr>
          <a:xfrm>
            <a:off x="9340324" y="3801880"/>
            <a:ext cx="247269" cy="247268"/>
          </a:xfrm>
          <a:custGeom>
            <a:avLst/>
            <a:gdLst>
              <a:gd name="connsiteX0" fmla="*/ 247269 w 247269"/>
              <a:gd name="connsiteY0" fmla="*/ 247269 h 247268"/>
              <a:gd name="connsiteX1" fmla="*/ 247269 w 247269"/>
              <a:gd name="connsiteY1" fmla="*/ 0 h 247268"/>
              <a:gd name="connsiteX2" fmla="*/ 0 w 247269"/>
              <a:gd name="connsiteY2" fmla="*/ 247269 h 247268"/>
            </a:gdLst>
            <a:ahLst/>
            <a:cxnLst>
              <a:cxn ang="0">
                <a:pos x="connsiteX0" y="connsiteY0"/>
              </a:cxn>
              <a:cxn ang="0">
                <a:pos x="connsiteX1" y="connsiteY1"/>
              </a:cxn>
              <a:cxn ang="0">
                <a:pos x="connsiteX2" y="connsiteY2"/>
              </a:cxn>
            </a:cxnLst>
            <a:rect l="l" t="t" r="r" b="b"/>
            <a:pathLst>
              <a:path w="247269" h="247268">
                <a:moveTo>
                  <a:pt x="247269" y="247269"/>
                </a:moveTo>
                <a:lnTo>
                  <a:pt x="247269" y="0"/>
                </a:lnTo>
                <a:lnTo>
                  <a:pt x="0" y="247269"/>
                </a:lnTo>
                <a:close/>
              </a:path>
            </a:pathLst>
          </a:custGeom>
          <a:solidFill>
            <a:schemeClr val="accent6">
              <a:lumMod val="75000"/>
            </a:schemeClr>
          </a:solidFill>
          <a:ln w="9525" cap="flat">
            <a:noFill/>
            <a:prstDash val="solid"/>
            <a:miter/>
          </a:ln>
        </p:spPr>
        <p:txBody>
          <a:bodyPr rtlCol="0" anchor="ctr"/>
          <a:lstStyle/>
          <a:p>
            <a:endParaRPr lang="zh-CN" altLang="en-US">
              <a:cs typeface="+mn-ea"/>
              <a:sym typeface="+mn-lt"/>
            </a:endParaRPr>
          </a:p>
        </p:txBody>
      </p:sp>
    </p:spTree>
    <p:custDataLst>
      <p:tags r:id="rId1"/>
    </p:custDataLst>
    <p:extLst>
      <p:ext uri="{BB962C8B-B14F-4D97-AF65-F5344CB8AC3E}">
        <p14:creationId xmlns:p14="http://schemas.microsoft.com/office/powerpoint/2010/main" val="13596549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787">
        <p159:morph option="byObject"/>
      </p:transition>
    </mc:Choice>
    <mc:Fallback xmlns="">
      <p:transition spd="slow" advClick="0" advTm="8787">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197FDE5F-72AC-4D99-9105-8CF39AD31266}"/>
              </a:ext>
            </a:extLst>
          </p:cNvPr>
          <p:cNvGrpSpPr/>
          <p:nvPr/>
        </p:nvGrpSpPr>
        <p:grpSpPr>
          <a:xfrm flipH="1">
            <a:off x="11475611" y="2559848"/>
            <a:ext cx="132415" cy="1738303"/>
            <a:chOff x="11110315" y="2509606"/>
            <a:chExt cx="196770" cy="2583143"/>
          </a:xfrm>
        </p:grpSpPr>
        <p:sp>
          <p:nvSpPr>
            <p:cNvPr id="14" name="椭圆 13">
              <a:extLst>
                <a:ext uri="{FF2B5EF4-FFF2-40B4-BE49-F238E27FC236}">
                  <a16:creationId xmlns:a16="http://schemas.microsoft.com/office/drawing/2014/main" id="{18F756DC-A405-4B70-9D65-91E2BAB64CEF}"/>
                </a:ext>
              </a:extLst>
            </p:cNvPr>
            <p:cNvSpPr/>
            <p:nvPr/>
          </p:nvSpPr>
          <p:spPr>
            <a:xfrm>
              <a:off x="11110316" y="2509606"/>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935"/>
                </a:solidFill>
                <a:cs typeface="+mn-ea"/>
                <a:sym typeface="+mn-lt"/>
              </a:endParaRPr>
            </a:p>
          </p:txBody>
        </p:sp>
        <p:cxnSp>
          <p:nvCxnSpPr>
            <p:cNvPr id="15" name="直接连接符 14">
              <a:extLst>
                <a:ext uri="{FF2B5EF4-FFF2-40B4-BE49-F238E27FC236}">
                  <a16:creationId xmlns:a16="http://schemas.microsoft.com/office/drawing/2014/main" id="{00A6CC3D-0347-416C-A963-B0B47CFDA9BE}"/>
                </a:ext>
              </a:extLst>
            </p:cNvPr>
            <p:cNvCxnSpPr/>
            <p:nvPr/>
          </p:nvCxnSpPr>
          <p:spPr>
            <a:xfrm>
              <a:off x="11208700" y="2911621"/>
              <a:ext cx="0" cy="585926"/>
            </a:xfrm>
            <a:prstGeom prst="line">
              <a:avLst/>
            </a:prstGeom>
            <a:ln>
              <a:solidFill>
                <a:srgbClr val="E1801F"/>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88F0404A-BFDC-4A00-8389-6D0BD50F5DB1}"/>
                </a:ext>
              </a:extLst>
            </p:cNvPr>
            <p:cNvSpPr/>
            <p:nvPr/>
          </p:nvSpPr>
          <p:spPr>
            <a:xfrm>
              <a:off x="11110315" y="3702793"/>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935"/>
                </a:solidFill>
                <a:cs typeface="+mn-ea"/>
                <a:sym typeface="+mn-lt"/>
              </a:endParaRPr>
            </a:p>
          </p:txBody>
        </p:sp>
        <p:cxnSp>
          <p:nvCxnSpPr>
            <p:cNvPr id="17" name="直接连接符 16">
              <a:extLst>
                <a:ext uri="{FF2B5EF4-FFF2-40B4-BE49-F238E27FC236}">
                  <a16:creationId xmlns:a16="http://schemas.microsoft.com/office/drawing/2014/main" id="{A8988DD2-DBF6-450B-985B-7256EE90F66F}"/>
                </a:ext>
              </a:extLst>
            </p:cNvPr>
            <p:cNvCxnSpPr/>
            <p:nvPr/>
          </p:nvCxnSpPr>
          <p:spPr>
            <a:xfrm>
              <a:off x="11208699" y="4104808"/>
              <a:ext cx="0" cy="585926"/>
            </a:xfrm>
            <a:prstGeom prst="line">
              <a:avLst/>
            </a:prstGeom>
            <a:ln>
              <a:solidFill>
                <a:srgbClr val="E1801F"/>
              </a:soli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6C322D38-7CE8-4F41-9B91-2DC5590B0CF8}"/>
                </a:ext>
              </a:extLst>
            </p:cNvPr>
            <p:cNvSpPr/>
            <p:nvPr/>
          </p:nvSpPr>
          <p:spPr>
            <a:xfrm>
              <a:off x="11110315" y="4895980"/>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935"/>
                </a:solidFill>
                <a:cs typeface="+mn-ea"/>
                <a:sym typeface="+mn-lt"/>
              </a:endParaRPr>
            </a:p>
          </p:txBody>
        </p:sp>
      </p:grpSp>
      <p:sp>
        <p:nvSpPr>
          <p:cNvPr id="19" name="iṩļïḓè">
            <a:extLst>
              <a:ext uri="{FF2B5EF4-FFF2-40B4-BE49-F238E27FC236}">
                <a16:creationId xmlns:a16="http://schemas.microsoft.com/office/drawing/2014/main" id="{E043B076-8DFC-4A60-A7FE-171E9E0C696C}"/>
              </a:ext>
            </a:extLst>
          </p:cNvPr>
          <p:cNvSpPr txBox="1"/>
          <p:nvPr/>
        </p:nvSpPr>
        <p:spPr bwMode="auto">
          <a:xfrm rot="5400000">
            <a:off x="-236630" y="2001766"/>
            <a:ext cx="1864874" cy="580942"/>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en-US" altLang="zh-CN" sz="600" dirty="0">
                <a:solidFill>
                  <a:srgbClr val="252935"/>
                </a:solidFill>
                <a:cs typeface="+mn-ea"/>
                <a:sym typeface="+mn-lt"/>
              </a:rPr>
              <a:t>1PPT.COM</a:t>
            </a:r>
          </a:p>
        </p:txBody>
      </p:sp>
      <p:sp>
        <p:nvSpPr>
          <p:cNvPr id="20" name="任意多边形: 形状 19">
            <a:extLst>
              <a:ext uri="{FF2B5EF4-FFF2-40B4-BE49-F238E27FC236}">
                <a16:creationId xmlns:a16="http://schemas.microsoft.com/office/drawing/2014/main" id="{C99FEDEB-657C-4785-93B2-BB9C293DE38E}"/>
              </a:ext>
            </a:extLst>
          </p:cNvPr>
          <p:cNvSpPr/>
          <p:nvPr/>
        </p:nvSpPr>
        <p:spPr>
          <a:xfrm>
            <a:off x="10932725" y="865059"/>
            <a:ext cx="271843" cy="271843"/>
          </a:xfrm>
          <a:custGeom>
            <a:avLst/>
            <a:gdLst>
              <a:gd name="connsiteX0" fmla="*/ 271844 w 271843"/>
              <a:gd name="connsiteY0" fmla="*/ 66675 h 271843"/>
              <a:gd name="connsiteX1" fmla="*/ 205169 w 271843"/>
              <a:gd name="connsiteY1" fmla="*/ 0 h 271843"/>
              <a:gd name="connsiteX2" fmla="*/ 135922 w 271843"/>
              <a:gd name="connsiteY2" fmla="*/ 69247 h 271843"/>
              <a:gd name="connsiteX3" fmla="*/ 66675 w 271843"/>
              <a:gd name="connsiteY3" fmla="*/ 0 h 271843"/>
              <a:gd name="connsiteX4" fmla="*/ 0 w 271843"/>
              <a:gd name="connsiteY4" fmla="*/ 66675 h 271843"/>
              <a:gd name="connsiteX5" fmla="*/ 69247 w 271843"/>
              <a:gd name="connsiteY5" fmla="*/ 135922 h 271843"/>
              <a:gd name="connsiteX6" fmla="*/ 0 w 271843"/>
              <a:gd name="connsiteY6" fmla="*/ 205169 h 271843"/>
              <a:gd name="connsiteX7" fmla="*/ 66675 w 271843"/>
              <a:gd name="connsiteY7" fmla="*/ 271844 h 271843"/>
              <a:gd name="connsiteX8" fmla="*/ 135922 w 271843"/>
              <a:gd name="connsiteY8" fmla="*/ 202597 h 271843"/>
              <a:gd name="connsiteX9" fmla="*/ 205169 w 271843"/>
              <a:gd name="connsiteY9" fmla="*/ 271844 h 271843"/>
              <a:gd name="connsiteX10" fmla="*/ 271844 w 271843"/>
              <a:gd name="connsiteY10" fmla="*/ 205169 h 271843"/>
              <a:gd name="connsiteX11" fmla="*/ 202597 w 271843"/>
              <a:gd name="connsiteY11" fmla="*/ 135922 h 271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1843" h="271843">
                <a:moveTo>
                  <a:pt x="271844" y="66675"/>
                </a:moveTo>
                <a:lnTo>
                  <a:pt x="205169" y="0"/>
                </a:lnTo>
                <a:lnTo>
                  <a:pt x="135922" y="69247"/>
                </a:lnTo>
                <a:lnTo>
                  <a:pt x="66675" y="0"/>
                </a:lnTo>
                <a:lnTo>
                  <a:pt x="0" y="66675"/>
                </a:lnTo>
                <a:lnTo>
                  <a:pt x="69247" y="135922"/>
                </a:lnTo>
                <a:lnTo>
                  <a:pt x="0" y="205169"/>
                </a:lnTo>
                <a:lnTo>
                  <a:pt x="66675" y="271844"/>
                </a:lnTo>
                <a:lnTo>
                  <a:pt x="135922" y="202597"/>
                </a:lnTo>
                <a:lnTo>
                  <a:pt x="205169" y="271844"/>
                </a:lnTo>
                <a:lnTo>
                  <a:pt x="271844" y="205169"/>
                </a:lnTo>
                <a:lnTo>
                  <a:pt x="202597" y="135922"/>
                </a:lnTo>
                <a:close/>
              </a:path>
            </a:pathLst>
          </a:custGeom>
          <a:solidFill>
            <a:schemeClr val="accent6">
              <a:lumMod val="75000"/>
            </a:schemeClr>
          </a:solidFill>
          <a:ln w="9525" cap="flat">
            <a:noFill/>
            <a:prstDash val="solid"/>
            <a:miter/>
          </a:ln>
        </p:spPr>
        <p:txBody>
          <a:bodyPr rtlCol="0" anchor="ctr"/>
          <a:lstStyle/>
          <a:p>
            <a:endParaRPr lang="zh-CN" altLang="en-US">
              <a:cs typeface="+mn-ea"/>
              <a:sym typeface="+mn-lt"/>
            </a:endParaRPr>
          </a:p>
        </p:txBody>
      </p:sp>
      <p:sp>
        <p:nvSpPr>
          <p:cNvPr id="21" name="任意多边形: 形状 20">
            <a:extLst>
              <a:ext uri="{FF2B5EF4-FFF2-40B4-BE49-F238E27FC236}">
                <a16:creationId xmlns:a16="http://schemas.microsoft.com/office/drawing/2014/main" id="{487A8F14-8031-4CA1-B775-735AD22733F4}"/>
              </a:ext>
            </a:extLst>
          </p:cNvPr>
          <p:cNvSpPr/>
          <p:nvPr/>
        </p:nvSpPr>
        <p:spPr>
          <a:xfrm>
            <a:off x="499642" y="4318312"/>
            <a:ext cx="115824" cy="115823"/>
          </a:xfrm>
          <a:custGeom>
            <a:avLst/>
            <a:gdLst>
              <a:gd name="connsiteX0" fmla="*/ 115824 w 115824"/>
              <a:gd name="connsiteY0" fmla="*/ 57912 h 115823"/>
              <a:gd name="connsiteX1" fmla="*/ 57912 w 115824"/>
              <a:gd name="connsiteY1" fmla="*/ 115824 h 115823"/>
              <a:gd name="connsiteX2" fmla="*/ 0 w 115824"/>
              <a:gd name="connsiteY2" fmla="*/ 57912 h 115823"/>
              <a:gd name="connsiteX3" fmla="*/ 57912 w 115824"/>
              <a:gd name="connsiteY3" fmla="*/ 0 h 115823"/>
              <a:gd name="connsiteX4" fmla="*/ 115824 w 115824"/>
              <a:gd name="connsiteY4" fmla="*/ 57912 h 115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24" h="115823">
                <a:moveTo>
                  <a:pt x="115824" y="57912"/>
                </a:moveTo>
                <a:cubicBezTo>
                  <a:pt x="115824" y="89896"/>
                  <a:pt x="89896" y="115824"/>
                  <a:pt x="57912" y="115824"/>
                </a:cubicBezTo>
                <a:cubicBezTo>
                  <a:pt x="25928" y="115824"/>
                  <a:pt x="0" y="89896"/>
                  <a:pt x="0" y="57912"/>
                </a:cubicBezTo>
                <a:cubicBezTo>
                  <a:pt x="0" y="25928"/>
                  <a:pt x="25928" y="0"/>
                  <a:pt x="57912" y="0"/>
                </a:cubicBezTo>
                <a:cubicBezTo>
                  <a:pt x="89896" y="0"/>
                  <a:pt x="115824" y="25928"/>
                  <a:pt x="115824" y="57912"/>
                </a:cubicBezTo>
                <a:close/>
              </a:path>
            </a:pathLst>
          </a:custGeom>
          <a:solidFill>
            <a:schemeClr val="accent6">
              <a:lumMod val="75000"/>
            </a:schemeClr>
          </a:solidFill>
          <a:ln w="9525" cap="flat">
            <a:solidFill>
              <a:srgbClr val="E1801F"/>
            </a:solidFill>
            <a:prstDash val="solid"/>
            <a:miter/>
          </a:ln>
        </p:spPr>
        <p:txBody>
          <a:bodyPr rtlCol="0" anchor="ctr"/>
          <a:lstStyle/>
          <a:p>
            <a:endParaRPr lang="zh-CN" altLang="en-US">
              <a:cs typeface="+mn-ea"/>
              <a:sym typeface="+mn-lt"/>
            </a:endParaRPr>
          </a:p>
        </p:txBody>
      </p:sp>
      <p:sp>
        <p:nvSpPr>
          <p:cNvPr id="22" name="任意多边形: 形状 21">
            <a:extLst>
              <a:ext uri="{FF2B5EF4-FFF2-40B4-BE49-F238E27FC236}">
                <a16:creationId xmlns:a16="http://schemas.microsoft.com/office/drawing/2014/main" id="{50FBC3E2-B206-4083-9196-466AABF69509}"/>
              </a:ext>
            </a:extLst>
          </p:cNvPr>
          <p:cNvSpPr/>
          <p:nvPr/>
        </p:nvSpPr>
        <p:spPr>
          <a:xfrm>
            <a:off x="708395" y="5527774"/>
            <a:ext cx="371855" cy="371855"/>
          </a:xfrm>
          <a:custGeom>
            <a:avLst/>
            <a:gdLst>
              <a:gd name="connsiteX0" fmla="*/ 185928 w 371855"/>
              <a:gd name="connsiteY0" fmla="*/ 0 h 371855"/>
              <a:gd name="connsiteX1" fmla="*/ 0 w 371855"/>
              <a:gd name="connsiteY1" fmla="*/ 185928 h 371855"/>
              <a:gd name="connsiteX2" fmla="*/ 185928 w 371855"/>
              <a:gd name="connsiteY2" fmla="*/ 371856 h 371855"/>
              <a:gd name="connsiteX3" fmla="*/ 371856 w 371855"/>
              <a:gd name="connsiteY3" fmla="*/ 185928 h 371855"/>
              <a:gd name="connsiteX4" fmla="*/ 185928 w 371855"/>
              <a:gd name="connsiteY4" fmla="*/ 0 h 371855"/>
              <a:gd name="connsiteX5" fmla="*/ 185928 w 371855"/>
              <a:gd name="connsiteY5" fmla="*/ 295560 h 371855"/>
              <a:gd name="connsiteX6" fmla="*/ 76295 w 371855"/>
              <a:gd name="connsiteY6" fmla="*/ 185928 h 371855"/>
              <a:gd name="connsiteX7" fmla="*/ 185928 w 371855"/>
              <a:gd name="connsiteY7" fmla="*/ 76295 h 371855"/>
              <a:gd name="connsiteX8" fmla="*/ 295561 w 371855"/>
              <a:gd name="connsiteY8" fmla="*/ 185928 h 371855"/>
              <a:gd name="connsiteX9" fmla="*/ 185928 w 371855"/>
              <a:gd name="connsiteY9" fmla="*/ 295560 h 37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1855" h="371855">
                <a:moveTo>
                  <a:pt x="185928" y="0"/>
                </a:moveTo>
                <a:cubicBezTo>
                  <a:pt x="83248" y="0"/>
                  <a:pt x="0" y="83248"/>
                  <a:pt x="0" y="185928"/>
                </a:cubicBezTo>
                <a:cubicBezTo>
                  <a:pt x="0" y="288607"/>
                  <a:pt x="83248" y="371856"/>
                  <a:pt x="185928" y="371856"/>
                </a:cubicBezTo>
                <a:cubicBezTo>
                  <a:pt x="288607" y="371856"/>
                  <a:pt x="371856" y="288607"/>
                  <a:pt x="371856" y="185928"/>
                </a:cubicBezTo>
                <a:cubicBezTo>
                  <a:pt x="371856" y="83248"/>
                  <a:pt x="288607" y="0"/>
                  <a:pt x="185928" y="0"/>
                </a:cubicBezTo>
                <a:close/>
                <a:moveTo>
                  <a:pt x="185928" y="295560"/>
                </a:moveTo>
                <a:cubicBezTo>
                  <a:pt x="125349" y="295560"/>
                  <a:pt x="76295" y="246507"/>
                  <a:pt x="76295" y="185928"/>
                </a:cubicBezTo>
                <a:cubicBezTo>
                  <a:pt x="76295" y="125349"/>
                  <a:pt x="125349" y="76295"/>
                  <a:pt x="185928" y="76295"/>
                </a:cubicBezTo>
                <a:cubicBezTo>
                  <a:pt x="246507" y="76295"/>
                  <a:pt x="295561" y="125349"/>
                  <a:pt x="295561" y="185928"/>
                </a:cubicBezTo>
                <a:cubicBezTo>
                  <a:pt x="295561" y="246507"/>
                  <a:pt x="246412" y="295560"/>
                  <a:pt x="185928" y="295560"/>
                </a:cubicBezTo>
                <a:close/>
              </a:path>
            </a:pathLst>
          </a:custGeom>
          <a:solidFill>
            <a:schemeClr val="accent6">
              <a:lumMod val="75000"/>
            </a:schemeClr>
          </a:solidFill>
          <a:ln w="9525" cap="flat">
            <a:solidFill>
              <a:srgbClr val="E1801F"/>
            </a:solidFill>
            <a:prstDash val="solid"/>
            <a:miter/>
          </a:ln>
        </p:spPr>
        <p:txBody>
          <a:bodyPr rtlCol="0" anchor="ctr"/>
          <a:lstStyle/>
          <a:p>
            <a:endParaRPr lang="zh-CN" altLang="en-US">
              <a:cs typeface="+mn-ea"/>
              <a:sym typeface="+mn-lt"/>
            </a:endParaRPr>
          </a:p>
        </p:txBody>
      </p:sp>
      <p:grpSp>
        <p:nvGrpSpPr>
          <p:cNvPr id="36" name="图形 2">
            <a:extLst>
              <a:ext uri="{FF2B5EF4-FFF2-40B4-BE49-F238E27FC236}">
                <a16:creationId xmlns:a16="http://schemas.microsoft.com/office/drawing/2014/main" id="{E285A522-2530-4FF5-A896-99E2FD3507C9}"/>
              </a:ext>
            </a:extLst>
          </p:cNvPr>
          <p:cNvGrpSpPr/>
          <p:nvPr/>
        </p:nvGrpSpPr>
        <p:grpSpPr>
          <a:xfrm>
            <a:off x="353969" y="400014"/>
            <a:ext cx="809434" cy="255460"/>
            <a:chOff x="7141749" y="814387"/>
            <a:chExt cx="809434" cy="255460"/>
          </a:xfrm>
          <a:solidFill>
            <a:srgbClr val="E1801F"/>
          </a:solidFill>
        </p:grpSpPr>
        <p:sp>
          <p:nvSpPr>
            <p:cNvPr id="37" name="任意多边形: 形状 36">
              <a:extLst>
                <a:ext uri="{FF2B5EF4-FFF2-40B4-BE49-F238E27FC236}">
                  <a16:creationId xmlns:a16="http://schemas.microsoft.com/office/drawing/2014/main" id="{13EC82B5-06B9-48A6-83F7-4B612E799E25}"/>
                </a:ext>
              </a:extLst>
            </p:cNvPr>
            <p:cNvSpPr/>
            <p:nvPr/>
          </p:nvSpPr>
          <p:spPr>
            <a:xfrm>
              <a:off x="7141749" y="814387"/>
              <a:ext cx="166306" cy="223361"/>
            </a:xfrm>
            <a:custGeom>
              <a:avLst/>
              <a:gdLst>
                <a:gd name="connsiteX0" fmla="*/ 0 w 166306"/>
                <a:gd name="connsiteY0" fmla="*/ 103632 h 223361"/>
                <a:gd name="connsiteX1" fmla="*/ 155258 w 166306"/>
                <a:gd name="connsiteY1" fmla="*/ 223361 h 223361"/>
                <a:gd name="connsiteX2" fmla="*/ 166306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258" y="223361"/>
                  </a:lnTo>
                  <a:lnTo>
                    <a:pt x="166306" y="0"/>
                  </a:lnTo>
                  <a:close/>
                </a:path>
              </a:pathLst>
            </a:custGeom>
            <a:grpFill/>
            <a:ln w="9525" cap="flat">
              <a:noFill/>
              <a:prstDash val="solid"/>
              <a:miter/>
            </a:ln>
          </p:spPr>
          <p:txBody>
            <a:bodyPr rtlCol="0" anchor="ctr"/>
            <a:lstStyle/>
            <a:p>
              <a:endParaRPr lang="zh-CN" altLang="en-US">
                <a:cs typeface="+mn-ea"/>
                <a:sym typeface="+mn-lt"/>
              </a:endParaRPr>
            </a:p>
          </p:txBody>
        </p:sp>
        <p:sp>
          <p:nvSpPr>
            <p:cNvPr id="38" name="任意多边形: 形状 37">
              <a:extLst>
                <a:ext uri="{FF2B5EF4-FFF2-40B4-BE49-F238E27FC236}">
                  <a16:creationId xmlns:a16="http://schemas.microsoft.com/office/drawing/2014/main" id="{707D6703-D389-44F9-8859-3E197E566AF9}"/>
                </a:ext>
              </a:extLst>
            </p:cNvPr>
            <p:cNvSpPr/>
            <p:nvPr/>
          </p:nvSpPr>
          <p:spPr>
            <a:xfrm>
              <a:off x="7302531" y="822387"/>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endParaRPr lang="zh-CN" altLang="en-US">
                <a:cs typeface="+mn-ea"/>
                <a:sym typeface="+mn-lt"/>
              </a:endParaRPr>
            </a:p>
          </p:txBody>
        </p:sp>
        <p:sp>
          <p:nvSpPr>
            <p:cNvPr id="39" name="任意多边形: 形状 38">
              <a:extLst>
                <a:ext uri="{FF2B5EF4-FFF2-40B4-BE49-F238E27FC236}">
                  <a16:creationId xmlns:a16="http://schemas.microsoft.com/office/drawing/2014/main" id="{25A0A673-E5A3-46D3-B764-0486B7CDA5DE}"/>
                </a:ext>
              </a:extLst>
            </p:cNvPr>
            <p:cNvSpPr/>
            <p:nvPr/>
          </p:nvSpPr>
          <p:spPr>
            <a:xfrm>
              <a:off x="7463313" y="830388"/>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endParaRPr lang="zh-CN" altLang="en-US">
                <a:cs typeface="+mn-ea"/>
                <a:sym typeface="+mn-lt"/>
              </a:endParaRPr>
            </a:p>
          </p:txBody>
        </p:sp>
        <p:sp>
          <p:nvSpPr>
            <p:cNvPr id="40" name="任意多边形: 形状 39">
              <a:extLst>
                <a:ext uri="{FF2B5EF4-FFF2-40B4-BE49-F238E27FC236}">
                  <a16:creationId xmlns:a16="http://schemas.microsoft.com/office/drawing/2014/main" id="{630E866E-1913-465A-937B-1F6DE6314CD8}"/>
                </a:ext>
              </a:extLst>
            </p:cNvPr>
            <p:cNvSpPr/>
            <p:nvPr/>
          </p:nvSpPr>
          <p:spPr>
            <a:xfrm>
              <a:off x="7624095" y="838389"/>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endParaRPr lang="zh-CN" altLang="en-US">
                <a:cs typeface="+mn-ea"/>
                <a:sym typeface="+mn-lt"/>
              </a:endParaRPr>
            </a:p>
          </p:txBody>
        </p:sp>
        <p:sp>
          <p:nvSpPr>
            <p:cNvPr id="41" name="任意多边形: 形状 40">
              <a:extLst>
                <a:ext uri="{FF2B5EF4-FFF2-40B4-BE49-F238E27FC236}">
                  <a16:creationId xmlns:a16="http://schemas.microsoft.com/office/drawing/2014/main" id="{1F42247E-3DE8-497E-BBEC-C0459BC4D3A5}"/>
                </a:ext>
              </a:extLst>
            </p:cNvPr>
            <p:cNvSpPr/>
            <p:nvPr/>
          </p:nvSpPr>
          <p:spPr>
            <a:xfrm>
              <a:off x="7784877" y="846486"/>
              <a:ext cx="166306" cy="223361"/>
            </a:xfrm>
            <a:custGeom>
              <a:avLst/>
              <a:gdLst>
                <a:gd name="connsiteX0" fmla="*/ 0 w 166306"/>
                <a:gd name="connsiteY0" fmla="*/ 103632 h 223361"/>
                <a:gd name="connsiteX1" fmla="*/ 155162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162" y="223361"/>
                  </a:lnTo>
                  <a:lnTo>
                    <a:pt x="166307" y="0"/>
                  </a:lnTo>
                  <a:close/>
                </a:path>
              </a:pathLst>
            </a:custGeom>
            <a:grpFill/>
            <a:ln w="9525" cap="flat">
              <a:noFill/>
              <a:prstDash val="solid"/>
              <a:miter/>
            </a:ln>
          </p:spPr>
          <p:txBody>
            <a:bodyPr rtlCol="0" anchor="ctr"/>
            <a:lstStyle/>
            <a:p>
              <a:endParaRPr lang="zh-CN" altLang="en-US">
                <a:cs typeface="+mn-ea"/>
                <a:sym typeface="+mn-lt"/>
              </a:endParaRPr>
            </a:p>
          </p:txBody>
        </p:sp>
      </p:grpSp>
      <p:sp>
        <p:nvSpPr>
          <p:cNvPr id="28" name="文本框 27">
            <a:extLst>
              <a:ext uri="{FF2B5EF4-FFF2-40B4-BE49-F238E27FC236}">
                <a16:creationId xmlns:a16="http://schemas.microsoft.com/office/drawing/2014/main" id="{57274840-799F-4524-96CF-B6CDEB9B177D}"/>
              </a:ext>
            </a:extLst>
          </p:cNvPr>
          <p:cNvSpPr txBox="1"/>
          <p:nvPr/>
        </p:nvSpPr>
        <p:spPr>
          <a:xfrm>
            <a:off x="1318661" y="296862"/>
            <a:ext cx="4777339" cy="461665"/>
          </a:xfrm>
          <a:prstGeom prst="rect">
            <a:avLst/>
          </a:prstGeom>
          <a:noFill/>
        </p:spPr>
        <p:txBody>
          <a:bodyPr wrap="square" rtlCol="0">
            <a:spAutoFit/>
          </a:bodyPr>
          <a:lstStyle/>
          <a:p>
            <a:pPr algn="dist"/>
            <a:r>
              <a:rPr lang="en-US" altLang="zh-CN" sz="2400" dirty="0">
                <a:solidFill>
                  <a:schemeClr val="accent6">
                    <a:lumMod val="75000"/>
                  </a:schemeClr>
                </a:solidFill>
                <a:cs typeface="+mn-ea"/>
                <a:sym typeface="+mn-lt"/>
              </a:rPr>
              <a:t>Participation and Efficiency</a:t>
            </a:r>
            <a:endParaRPr lang="zh-CN" altLang="en-US" sz="2400" dirty="0">
              <a:solidFill>
                <a:schemeClr val="accent6">
                  <a:lumMod val="75000"/>
                </a:schemeClr>
              </a:solidFill>
              <a:cs typeface="+mn-ea"/>
              <a:sym typeface="+mn-lt"/>
            </a:endParaRPr>
          </a:p>
        </p:txBody>
      </p:sp>
      <p:graphicFrame>
        <p:nvGraphicFramePr>
          <p:cNvPr id="3" name="表格 2">
            <a:extLst>
              <a:ext uri="{FF2B5EF4-FFF2-40B4-BE49-F238E27FC236}">
                <a16:creationId xmlns:a16="http://schemas.microsoft.com/office/drawing/2014/main" id="{FF636441-78A3-4471-8306-2E26DF81A01B}"/>
              </a:ext>
            </a:extLst>
          </p:cNvPr>
          <p:cNvGraphicFramePr>
            <a:graphicFrameLocks noGrp="1"/>
          </p:cNvGraphicFramePr>
          <p:nvPr>
            <p:extLst>
              <p:ext uri="{D42A27DB-BD31-4B8C-83A1-F6EECF244321}">
                <p14:modId xmlns:p14="http://schemas.microsoft.com/office/powerpoint/2010/main" val="1890934312"/>
              </p:ext>
            </p:extLst>
          </p:nvPr>
        </p:nvGraphicFramePr>
        <p:xfrm>
          <a:off x="1377827" y="2207334"/>
          <a:ext cx="9044068" cy="3452240"/>
        </p:xfrm>
        <a:graphic>
          <a:graphicData uri="http://schemas.openxmlformats.org/drawingml/2006/table">
            <a:tbl>
              <a:tblPr firstRow="1" firstCol="1" bandRow="1">
                <a:tableStyleId>{93296810-A885-4BE3-A3E7-6D5BEEA58F35}</a:tableStyleId>
              </a:tblPr>
              <a:tblGrid>
                <a:gridCol w="6381308">
                  <a:extLst>
                    <a:ext uri="{9D8B030D-6E8A-4147-A177-3AD203B41FA5}">
                      <a16:colId xmlns:a16="http://schemas.microsoft.com/office/drawing/2014/main" val="3280809175"/>
                    </a:ext>
                  </a:extLst>
                </a:gridCol>
                <a:gridCol w="1397290">
                  <a:extLst>
                    <a:ext uri="{9D8B030D-6E8A-4147-A177-3AD203B41FA5}">
                      <a16:colId xmlns:a16="http://schemas.microsoft.com/office/drawing/2014/main" val="1225492583"/>
                    </a:ext>
                  </a:extLst>
                </a:gridCol>
                <a:gridCol w="1265470">
                  <a:extLst>
                    <a:ext uri="{9D8B030D-6E8A-4147-A177-3AD203B41FA5}">
                      <a16:colId xmlns:a16="http://schemas.microsoft.com/office/drawing/2014/main" val="3214661168"/>
                    </a:ext>
                  </a:extLst>
                </a:gridCol>
              </a:tblGrid>
              <a:tr h="516640">
                <a:tc>
                  <a:txBody>
                    <a:bodyPr/>
                    <a:lstStyle/>
                    <a:p>
                      <a:pPr algn="ctr">
                        <a:lnSpc>
                          <a:spcPct val="150000"/>
                        </a:lnSpc>
                      </a:pPr>
                      <a:r>
                        <a:rPr lang="en-US" sz="1600" kern="0" dirty="0">
                          <a:effectLst/>
                        </a:rPr>
                        <a:t>Options</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sz="1600" kern="0">
                          <a:effectLst/>
                        </a:rPr>
                        <a:t>Frequency</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sz="1600" kern="0">
                          <a:effectLst/>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914711133"/>
                  </a:ext>
                </a:extLst>
              </a:tr>
              <a:tr h="594804">
                <a:tc>
                  <a:txBody>
                    <a:bodyPr/>
                    <a:lstStyle/>
                    <a:p>
                      <a:pPr algn="ctr">
                        <a:lnSpc>
                          <a:spcPct val="150000"/>
                        </a:lnSpc>
                      </a:pPr>
                      <a:r>
                        <a:rPr lang="en-US" sz="1600" kern="0" dirty="0">
                          <a:effectLst/>
                        </a:rPr>
                        <a:t>All group members participated on time</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sz="1600" kern="0">
                          <a:effectLst/>
                        </a:rPr>
                        <a:t>32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sz="1600" kern="0" dirty="0">
                          <a:effectLst/>
                        </a:rPr>
                        <a:t>23%</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564562190"/>
                  </a:ext>
                </a:extLst>
              </a:tr>
              <a:tr h="612559">
                <a:tc>
                  <a:txBody>
                    <a:bodyPr/>
                    <a:lstStyle/>
                    <a:p>
                      <a:pPr algn="ctr">
                        <a:lnSpc>
                          <a:spcPct val="150000"/>
                        </a:lnSpc>
                      </a:pPr>
                      <a:r>
                        <a:rPr lang="en-US" sz="1600" kern="0" dirty="0">
                          <a:effectLst/>
                        </a:rPr>
                        <a:t>Some group members were rarely unpunctual (under 30%)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sz="1600" kern="0">
                          <a:effectLst/>
                        </a:rPr>
                        <a:t>89</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sz="1600" kern="0" dirty="0">
                          <a:effectLst/>
                        </a:rPr>
                        <a:t>64%</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915764781"/>
                  </a:ext>
                </a:extLst>
              </a:tr>
              <a:tr h="674703">
                <a:tc>
                  <a:txBody>
                    <a:bodyPr/>
                    <a:lstStyle/>
                    <a:p>
                      <a:pPr algn="ctr">
                        <a:lnSpc>
                          <a:spcPct val="150000"/>
                        </a:lnSpc>
                      </a:pPr>
                      <a:r>
                        <a:rPr lang="en-US" sz="1600" kern="0" dirty="0">
                          <a:effectLst/>
                        </a:rPr>
                        <a:t>Some group members were often unpunctual (30%-60%)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sz="1600" kern="0" dirty="0">
                          <a:effectLst/>
                        </a:rPr>
                        <a:t>12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sz="1600" kern="0" dirty="0">
                          <a:effectLst/>
                        </a:rPr>
                        <a:t>9%</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917497169"/>
                  </a:ext>
                </a:extLst>
              </a:tr>
              <a:tr h="612559">
                <a:tc>
                  <a:txBody>
                    <a:bodyPr/>
                    <a:lstStyle/>
                    <a:p>
                      <a:pPr algn="ctr">
                        <a:lnSpc>
                          <a:spcPct val="150000"/>
                        </a:lnSpc>
                      </a:pPr>
                      <a:r>
                        <a:rPr lang="en-US" sz="1600" kern="0" dirty="0">
                          <a:effectLst/>
                        </a:rPr>
                        <a:t>Some group members were always unpunctual (over 60%)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sz="1600" kern="0" dirty="0">
                          <a:effectLst/>
                        </a:rPr>
                        <a:t>5</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sz="1600" kern="0" dirty="0">
                          <a:effectLst/>
                        </a:rPr>
                        <a:t>4%</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285916791"/>
                  </a:ext>
                </a:extLst>
              </a:tr>
              <a:tr h="440975">
                <a:tc>
                  <a:txBody>
                    <a:bodyPr/>
                    <a:lstStyle/>
                    <a:p>
                      <a:pPr algn="ctr">
                        <a:lnSpc>
                          <a:spcPct val="150000"/>
                        </a:lnSpc>
                      </a:pPr>
                      <a:r>
                        <a:rPr lang="en-US" sz="1600" kern="0" dirty="0">
                          <a:effectLst/>
                        </a:rPr>
                        <a:t>Total</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sz="1600" kern="0" dirty="0">
                          <a:effectLst/>
                        </a:rPr>
                        <a:t>138</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sz="1600" kern="0" dirty="0">
                          <a:effectLst/>
                        </a:rPr>
                        <a:t>100%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856890857"/>
                  </a:ext>
                </a:extLst>
              </a:tr>
            </a:tbl>
          </a:graphicData>
        </a:graphic>
      </p:graphicFrame>
      <p:sp>
        <p:nvSpPr>
          <p:cNvPr id="5" name="文本框 4">
            <a:extLst>
              <a:ext uri="{FF2B5EF4-FFF2-40B4-BE49-F238E27FC236}">
                <a16:creationId xmlns:a16="http://schemas.microsoft.com/office/drawing/2014/main" id="{98BA7FB5-6FEF-4167-9370-BEA6115E65D3}"/>
              </a:ext>
            </a:extLst>
          </p:cNvPr>
          <p:cNvSpPr txBox="1"/>
          <p:nvPr/>
        </p:nvSpPr>
        <p:spPr>
          <a:xfrm>
            <a:off x="997097" y="1330226"/>
            <a:ext cx="9769322" cy="1107996"/>
          </a:xfrm>
          <a:prstGeom prst="rect">
            <a:avLst/>
          </a:prstGeom>
          <a:noFill/>
        </p:spPr>
        <p:txBody>
          <a:bodyPr wrap="square" rtlCol="0">
            <a:spAutoFit/>
          </a:bodyPr>
          <a:lstStyle/>
          <a:p>
            <a:r>
              <a:rPr lang="en-US" altLang="zh-CN" sz="2400" kern="100" dirty="0">
                <a:effectLst/>
                <a:latin typeface="微软雅黑" panose="020B0503020204020204" pitchFamily="34" charset="-122"/>
                <a:ea typeface="等线" panose="02010600030101010101" pitchFamily="2" charset="-122"/>
                <a:cs typeface="Times New Roman" panose="02020603050405020304" pitchFamily="18" charset="0"/>
              </a:rPr>
              <a:t>Q11: In the last group work, did your team members take part in    	   the discussion on time?</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7303718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197FDE5F-72AC-4D99-9105-8CF39AD31266}"/>
              </a:ext>
            </a:extLst>
          </p:cNvPr>
          <p:cNvGrpSpPr/>
          <p:nvPr/>
        </p:nvGrpSpPr>
        <p:grpSpPr>
          <a:xfrm flipH="1">
            <a:off x="11475611" y="2559848"/>
            <a:ext cx="132415" cy="1738303"/>
            <a:chOff x="11110315" y="2509606"/>
            <a:chExt cx="196770" cy="2583143"/>
          </a:xfrm>
        </p:grpSpPr>
        <p:sp>
          <p:nvSpPr>
            <p:cNvPr id="14" name="椭圆 13">
              <a:extLst>
                <a:ext uri="{FF2B5EF4-FFF2-40B4-BE49-F238E27FC236}">
                  <a16:creationId xmlns:a16="http://schemas.microsoft.com/office/drawing/2014/main" id="{18F756DC-A405-4B70-9D65-91E2BAB64CEF}"/>
                </a:ext>
              </a:extLst>
            </p:cNvPr>
            <p:cNvSpPr/>
            <p:nvPr/>
          </p:nvSpPr>
          <p:spPr>
            <a:xfrm>
              <a:off x="11110316" y="2509606"/>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935"/>
                </a:solidFill>
                <a:cs typeface="+mn-ea"/>
                <a:sym typeface="+mn-lt"/>
              </a:endParaRPr>
            </a:p>
          </p:txBody>
        </p:sp>
        <p:cxnSp>
          <p:nvCxnSpPr>
            <p:cNvPr id="15" name="直接连接符 14">
              <a:extLst>
                <a:ext uri="{FF2B5EF4-FFF2-40B4-BE49-F238E27FC236}">
                  <a16:creationId xmlns:a16="http://schemas.microsoft.com/office/drawing/2014/main" id="{00A6CC3D-0347-416C-A963-B0B47CFDA9BE}"/>
                </a:ext>
              </a:extLst>
            </p:cNvPr>
            <p:cNvCxnSpPr/>
            <p:nvPr/>
          </p:nvCxnSpPr>
          <p:spPr>
            <a:xfrm>
              <a:off x="11208700" y="2911621"/>
              <a:ext cx="0" cy="585926"/>
            </a:xfrm>
            <a:prstGeom prst="line">
              <a:avLst/>
            </a:prstGeom>
            <a:ln>
              <a:solidFill>
                <a:srgbClr val="E1801F"/>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88F0404A-BFDC-4A00-8389-6D0BD50F5DB1}"/>
                </a:ext>
              </a:extLst>
            </p:cNvPr>
            <p:cNvSpPr/>
            <p:nvPr/>
          </p:nvSpPr>
          <p:spPr>
            <a:xfrm>
              <a:off x="11110315" y="3702793"/>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935"/>
                </a:solidFill>
                <a:cs typeface="+mn-ea"/>
                <a:sym typeface="+mn-lt"/>
              </a:endParaRPr>
            </a:p>
          </p:txBody>
        </p:sp>
        <p:cxnSp>
          <p:nvCxnSpPr>
            <p:cNvPr id="17" name="直接连接符 16">
              <a:extLst>
                <a:ext uri="{FF2B5EF4-FFF2-40B4-BE49-F238E27FC236}">
                  <a16:creationId xmlns:a16="http://schemas.microsoft.com/office/drawing/2014/main" id="{A8988DD2-DBF6-450B-985B-7256EE90F66F}"/>
                </a:ext>
              </a:extLst>
            </p:cNvPr>
            <p:cNvCxnSpPr/>
            <p:nvPr/>
          </p:nvCxnSpPr>
          <p:spPr>
            <a:xfrm>
              <a:off x="11208699" y="4104808"/>
              <a:ext cx="0" cy="585926"/>
            </a:xfrm>
            <a:prstGeom prst="line">
              <a:avLst/>
            </a:prstGeom>
            <a:ln>
              <a:solidFill>
                <a:srgbClr val="E1801F"/>
              </a:soli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6C322D38-7CE8-4F41-9B91-2DC5590B0CF8}"/>
                </a:ext>
              </a:extLst>
            </p:cNvPr>
            <p:cNvSpPr/>
            <p:nvPr/>
          </p:nvSpPr>
          <p:spPr>
            <a:xfrm>
              <a:off x="11110315" y="4895980"/>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935"/>
                </a:solidFill>
                <a:cs typeface="+mn-ea"/>
                <a:sym typeface="+mn-lt"/>
              </a:endParaRPr>
            </a:p>
          </p:txBody>
        </p:sp>
      </p:grpSp>
      <p:sp>
        <p:nvSpPr>
          <p:cNvPr id="19" name="iṩļïḓè">
            <a:extLst>
              <a:ext uri="{FF2B5EF4-FFF2-40B4-BE49-F238E27FC236}">
                <a16:creationId xmlns:a16="http://schemas.microsoft.com/office/drawing/2014/main" id="{E043B076-8DFC-4A60-A7FE-171E9E0C696C}"/>
              </a:ext>
            </a:extLst>
          </p:cNvPr>
          <p:cNvSpPr txBox="1"/>
          <p:nvPr/>
        </p:nvSpPr>
        <p:spPr bwMode="auto">
          <a:xfrm rot="5400000">
            <a:off x="-236630" y="2001766"/>
            <a:ext cx="1864874" cy="580942"/>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en-US" altLang="zh-CN" sz="600" dirty="0">
                <a:solidFill>
                  <a:srgbClr val="252935"/>
                </a:solidFill>
                <a:cs typeface="+mn-ea"/>
                <a:sym typeface="+mn-lt"/>
              </a:rPr>
              <a:t>1PPT.COM</a:t>
            </a:r>
          </a:p>
        </p:txBody>
      </p:sp>
      <p:sp>
        <p:nvSpPr>
          <p:cNvPr id="20" name="任意多边形: 形状 19">
            <a:extLst>
              <a:ext uri="{FF2B5EF4-FFF2-40B4-BE49-F238E27FC236}">
                <a16:creationId xmlns:a16="http://schemas.microsoft.com/office/drawing/2014/main" id="{C99FEDEB-657C-4785-93B2-BB9C293DE38E}"/>
              </a:ext>
            </a:extLst>
          </p:cNvPr>
          <p:cNvSpPr/>
          <p:nvPr/>
        </p:nvSpPr>
        <p:spPr>
          <a:xfrm>
            <a:off x="10932725" y="865059"/>
            <a:ext cx="271843" cy="271843"/>
          </a:xfrm>
          <a:custGeom>
            <a:avLst/>
            <a:gdLst>
              <a:gd name="connsiteX0" fmla="*/ 271844 w 271843"/>
              <a:gd name="connsiteY0" fmla="*/ 66675 h 271843"/>
              <a:gd name="connsiteX1" fmla="*/ 205169 w 271843"/>
              <a:gd name="connsiteY1" fmla="*/ 0 h 271843"/>
              <a:gd name="connsiteX2" fmla="*/ 135922 w 271843"/>
              <a:gd name="connsiteY2" fmla="*/ 69247 h 271843"/>
              <a:gd name="connsiteX3" fmla="*/ 66675 w 271843"/>
              <a:gd name="connsiteY3" fmla="*/ 0 h 271843"/>
              <a:gd name="connsiteX4" fmla="*/ 0 w 271843"/>
              <a:gd name="connsiteY4" fmla="*/ 66675 h 271843"/>
              <a:gd name="connsiteX5" fmla="*/ 69247 w 271843"/>
              <a:gd name="connsiteY5" fmla="*/ 135922 h 271843"/>
              <a:gd name="connsiteX6" fmla="*/ 0 w 271843"/>
              <a:gd name="connsiteY6" fmla="*/ 205169 h 271843"/>
              <a:gd name="connsiteX7" fmla="*/ 66675 w 271843"/>
              <a:gd name="connsiteY7" fmla="*/ 271844 h 271843"/>
              <a:gd name="connsiteX8" fmla="*/ 135922 w 271843"/>
              <a:gd name="connsiteY8" fmla="*/ 202597 h 271843"/>
              <a:gd name="connsiteX9" fmla="*/ 205169 w 271843"/>
              <a:gd name="connsiteY9" fmla="*/ 271844 h 271843"/>
              <a:gd name="connsiteX10" fmla="*/ 271844 w 271843"/>
              <a:gd name="connsiteY10" fmla="*/ 205169 h 271843"/>
              <a:gd name="connsiteX11" fmla="*/ 202597 w 271843"/>
              <a:gd name="connsiteY11" fmla="*/ 135922 h 271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1843" h="271843">
                <a:moveTo>
                  <a:pt x="271844" y="66675"/>
                </a:moveTo>
                <a:lnTo>
                  <a:pt x="205169" y="0"/>
                </a:lnTo>
                <a:lnTo>
                  <a:pt x="135922" y="69247"/>
                </a:lnTo>
                <a:lnTo>
                  <a:pt x="66675" y="0"/>
                </a:lnTo>
                <a:lnTo>
                  <a:pt x="0" y="66675"/>
                </a:lnTo>
                <a:lnTo>
                  <a:pt x="69247" y="135922"/>
                </a:lnTo>
                <a:lnTo>
                  <a:pt x="0" y="205169"/>
                </a:lnTo>
                <a:lnTo>
                  <a:pt x="66675" y="271844"/>
                </a:lnTo>
                <a:lnTo>
                  <a:pt x="135922" y="202597"/>
                </a:lnTo>
                <a:lnTo>
                  <a:pt x="205169" y="271844"/>
                </a:lnTo>
                <a:lnTo>
                  <a:pt x="271844" y="205169"/>
                </a:lnTo>
                <a:lnTo>
                  <a:pt x="202597" y="135922"/>
                </a:lnTo>
                <a:close/>
              </a:path>
            </a:pathLst>
          </a:custGeom>
          <a:solidFill>
            <a:schemeClr val="accent6">
              <a:lumMod val="75000"/>
            </a:schemeClr>
          </a:solidFill>
          <a:ln w="9525" cap="flat">
            <a:noFill/>
            <a:prstDash val="solid"/>
            <a:miter/>
          </a:ln>
        </p:spPr>
        <p:txBody>
          <a:bodyPr rtlCol="0" anchor="ctr"/>
          <a:lstStyle/>
          <a:p>
            <a:endParaRPr lang="zh-CN" altLang="en-US">
              <a:cs typeface="+mn-ea"/>
              <a:sym typeface="+mn-lt"/>
            </a:endParaRPr>
          </a:p>
        </p:txBody>
      </p:sp>
      <p:sp>
        <p:nvSpPr>
          <p:cNvPr id="21" name="任意多边形: 形状 20">
            <a:extLst>
              <a:ext uri="{FF2B5EF4-FFF2-40B4-BE49-F238E27FC236}">
                <a16:creationId xmlns:a16="http://schemas.microsoft.com/office/drawing/2014/main" id="{487A8F14-8031-4CA1-B775-735AD22733F4}"/>
              </a:ext>
            </a:extLst>
          </p:cNvPr>
          <p:cNvSpPr/>
          <p:nvPr/>
        </p:nvSpPr>
        <p:spPr>
          <a:xfrm>
            <a:off x="482080" y="4298151"/>
            <a:ext cx="115824" cy="115823"/>
          </a:xfrm>
          <a:custGeom>
            <a:avLst/>
            <a:gdLst>
              <a:gd name="connsiteX0" fmla="*/ 115824 w 115824"/>
              <a:gd name="connsiteY0" fmla="*/ 57912 h 115823"/>
              <a:gd name="connsiteX1" fmla="*/ 57912 w 115824"/>
              <a:gd name="connsiteY1" fmla="*/ 115824 h 115823"/>
              <a:gd name="connsiteX2" fmla="*/ 0 w 115824"/>
              <a:gd name="connsiteY2" fmla="*/ 57912 h 115823"/>
              <a:gd name="connsiteX3" fmla="*/ 57912 w 115824"/>
              <a:gd name="connsiteY3" fmla="*/ 0 h 115823"/>
              <a:gd name="connsiteX4" fmla="*/ 115824 w 115824"/>
              <a:gd name="connsiteY4" fmla="*/ 57912 h 115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24" h="115823">
                <a:moveTo>
                  <a:pt x="115824" y="57912"/>
                </a:moveTo>
                <a:cubicBezTo>
                  <a:pt x="115824" y="89896"/>
                  <a:pt x="89896" y="115824"/>
                  <a:pt x="57912" y="115824"/>
                </a:cubicBezTo>
                <a:cubicBezTo>
                  <a:pt x="25928" y="115824"/>
                  <a:pt x="0" y="89896"/>
                  <a:pt x="0" y="57912"/>
                </a:cubicBezTo>
                <a:cubicBezTo>
                  <a:pt x="0" y="25928"/>
                  <a:pt x="25928" y="0"/>
                  <a:pt x="57912" y="0"/>
                </a:cubicBezTo>
                <a:cubicBezTo>
                  <a:pt x="89896" y="0"/>
                  <a:pt x="115824" y="25928"/>
                  <a:pt x="115824" y="57912"/>
                </a:cubicBezTo>
                <a:close/>
              </a:path>
            </a:pathLst>
          </a:custGeom>
          <a:solidFill>
            <a:schemeClr val="accent6">
              <a:lumMod val="75000"/>
            </a:schemeClr>
          </a:solidFill>
          <a:ln w="9525" cap="flat">
            <a:solidFill>
              <a:srgbClr val="E1801F"/>
            </a:solidFill>
            <a:prstDash val="solid"/>
            <a:miter/>
          </a:ln>
        </p:spPr>
        <p:txBody>
          <a:bodyPr rtlCol="0" anchor="ctr"/>
          <a:lstStyle/>
          <a:p>
            <a:endParaRPr lang="zh-CN" altLang="en-US">
              <a:cs typeface="+mn-ea"/>
              <a:sym typeface="+mn-lt"/>
            </a:endParaRPr>
          </a:p>
        </p:txBody>
      </p:sp>
      <p:sp>
        <p:nvSpPr>
          <p:cNvPr id="22" name="任意多边形: 形状 21">
            <a:extLst>
              <a:ext uri="{FF2B5EF4-FFF2-40B4-BE49-F238E27FC236}">
                <a16:creationId xmlns:a16="http://schemas.microsoft.com/office/drawing/2014/main" id="{50FBC3E2-B206-4083-9196-466AABF69509}"/>
              </a:ext>
            </a:extLst>
          </p:cNvPr>
          <p:cNvSpPr/>
          <p:nvPr/>
        </p:nvSpPr>
        <p:spPr>
          <a:xfrm>
            <a:off x="836315" y="5516062"/>
            <a:ext cx="371855" cy="371855"/>
          </a:xfrm>
          <a:custGeom>
            <a:avLst/>
            <a:gdLst>
              <a:gd name="connsiteX0" fmla="*/ 185928 w 371855"/>
              <a:gd name="connsiteY0" fmla="*/ 0 h 371855"/>
              <a:gd name="connsiteX1" fmla="*/ 0 w 371855"/>
              <a:gd name="connsiteY1" fmla="*/ 185928 h 371855"/>
              <a:gd name="connsiteX2" fmla="*/ 185928 w 371855"/>
              <a:gd name="connsiteY2" fmla="*/ 371856 h 371855"/>
              <a:gd name="connsiteX3" fmla="*/ 371856 w 371855"/>
              <a:gd name="connsiteY3" fmla="*/ 185928 h 371855"/>
              <a:gd name="connsiteX4" fmla="*/ 185928 w 371855"/>
              <a:gd name="connsiteY4" fmla="*/ 0 h 371855"/>
              <a:gd name="connsiteX5" fmla="*/ 185928 w 371855"/>
              <a:gd name="connsiteY5" fmla="*/ 295560 h 371855"/>
              <a:gd name="connsiteX6" fmla="*/ 76295 w 371855"/>
              <a:gd name="connsiteY6" fmla="*/ 185928 h 371855"/>
              <a:gd name="connsiteX7" fmla="*/ 185928 w 371855"/>
              <a:gd name="connsiteY7" fmla="*/ 76295 h 371855"/>
              <a:gd name="connsiteX8" fmla="*/ 295561 w 371855"/>
              <a:gd name="connsiteY8" fmla="*/ 185928 h 371855"/>
              <a:gd name="connsiteX9" fmla="*/ 185928 w 371855"/>
              <a:gd name="connsiteY9" fmla="*/ 295560 h 37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1855" h="371855">
                <a:moveTo>
                  <a:pt x="185928" y="0"/>
                </a:moveTo>
                <a:cubicBezTo>
                  <a:pt x="83248" y="0"/>
                  <a:pt x="0" y="83248"/>
                  <a:pt x="0" y="185928"/>
                </a:cubicBezTo>
                <a:cubicBezTo>
                  <a:pt x="0" y="288607"/>
                  <a:pt x="83248" y="371856"/>
                  <a:pt x="185928" y="371856"/>
                </a:cubicBezTo>
                <a:cubicBezTo>
                  <a:pt x="288607" y="371856"/>
                  <a:pt x="371856" y="288607"/>
                  <a:pt x="371856" y="185928"/>
                </a:cubicBezTo>
                <a:cubicBezTo>
                  <a:pt x="371856" y="83248"/>
                  <a:pt x="288607" y="0"/>
                  <a:pt x="185928" y="0"/>
                </a:cubicBezTo>
                <a:close/>
                <a:moveTo>
                  <a:pt x="185928" y="295560"/>
                </a:moveTo>
                <a:cubicBezTo>
                  <a:pt x="125349" y="295560"/>
                  <a:pt x="76295" y="246507"/>
                  <a:pt x="76295" y="185928"/>
                </a:cubicBezTo>
                <a:cubicBezTo>
                  <a:pt x="76295" y="125349"/>
                  <a:pt x="125349" y="76295"/>
                  <a:pt x="185928" y="76295"/>
                </a:cubicBezTo>
                <a:cubicBezTo>
                  <a:pt x="246507" y="76295"/>
                  <a:pt x="295561" y="125349"/>
                  <a:pt x="295561" y="185928"/>
                </a:cubicBezTo>
                <a:cubicBezTo>
                  <a:pt x="295561" y="246507"/>
                  <a:pt x="246412" y="295560"/>
                  <a:pt x="185928" y="295560"/>
                </a:cubicBezTo>
                <a:close/>
              </a:path>
            </a:pathLst>
          </a:custGeom>
          <a:solidFill>
            <a:schemeClr val="accent6">
              <a:lumMod val="75000"/>
            </a:schemeClr>
          </a:solidFill>
          <a:ln w="9525" cap="flat">
            <a:solidFill>
              <a:srgbClr val="E1801F"/>
            </a:solidFill>
            <a:prstDash val="solid"/>
            <a:miter/>
          </a:ln>
        </p:spPr>
        <p:txBody>
          <a:bodyPr rtlCol="0" anchor="ctr"/>
          <a:lstStyle/>
          <a:p>
            <a:endParaRPr lang="zh-CN" altLang="en-US">
              <a:cs typeface="+mn-ea"/>
              <a:sym typeface="+mn-lt"/>
            </a:endParaRPr>
          </a:p>
        </p:txBody>
      </p:sp>
      <p:grpSp>
        <p:nvGrpSpPr>
          <p:cNvPr id="36" name="图形 2">
            <a:extLst>
              <a:ext uri="{FF2B5EF4-FFF2-40B4-BE49-F238E27FC236}">
                <a16:creationId xmlns:a16="http://schemas.microsoft.com/office/drawing/2014/main" id="{E285A522-2530-4FF5-A896-99E2FD3507C9}"/>
              </a:ext>
            </a:extLst>
          </p:cNvPr>
          <p:cNvGrpSpPr/>
          <p:nvPr/>
        </p:nvGrpSpPr>
        <p:grpSpPr>
          <a:xfrm>
            <a:off x="353969" y="400014"/>
            <a:ext cx="809434" cy="255460"/>
            <a:chOff x="7141749" y="814387"/>
            <a:chExt cx="809434" cy="255460"/>
          </a:xfrm>
          <a:solidFill>
            <a:srgbClr val="E1801F"/>
          </a:solidFill>
        </p:grpSpPr>
        <p:sp>
          <p:nvSpPr>
            <p:cNvPr id="37" name="任意多边形: 形状 36">
              <a:extLst>
                <a:ext uri="{FF2B5EF4-FFF2-40B4-BE49-F238E27FC236}">
                  <a16:creationId xmlns:a16="http://schemas.microsoft.com/office/drawing/2014/main" id="{13EC82B5-06B9-48A6-83F7-4B612E799E25}"/>
                </a:ext>
              </a:extLst>
            </p:cNvPr>
            <p:cNvSpPr/>
            <p:nvPr/>
          </p:nvSpPr>
          <p:spPr>
            <a:xfrm>
              <a:off x="7141749" y="814387"/>
              <a:ext cx="166306" cy="223361"/>
            </a:xfrm>
            <a:custGeom>
              <a:avLst/>
              <a:gdLst>
                <a:gd name="connsiteX0" fmla="*/ 0 w 166306"/>
                <a:gd name="connsiteY0" fmla="*/ 103632 h 223361"/>
                <a:gd name="connsiteX1" fmla="*/ 155258 w 166306"/>
                <a:gd name="connsiteY1" fmla="*/ 223361 h 223361"/>
                <a:gd name="connsiteX2" fmla="*/ 166306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258" y="223361"/>
                  </a:lnTo>
                  <a:lnTo>
                    <a:pt x="166306" y="0"/>
                  </a:lnTo>
                  <a:close/>
                </a:path>
              </a:pathLst>
            </a:custGeom>
            <a:grpFill/>
            <a:ln w="9525" cap="flat">
              <a:noFill/>
              <a:prstDash val="solid"/>
              <a:miter/>
            </a:ln>
          </p:spPr>
          <p:txBody>
            <a:bodyPr rtlCol="0" anchor="ctr"/>
            <a:lstStyle/>
            <a:p>
              <a:endParaRPr lang="zh-CN" altLang="en-US">
                <a:cs typeface="+mn-ea"/>
                <a:sym typeface="+mn-lt"/>
              </a:endParaRPr>
            </a:p>
          </p:txBody>
        </p:sp>
        <p:sp>
          <p:nvSpPr>
            <p:cNvPr id="38" name="任意多边形: 形状 37">
              <a:extLst>
                <a:ext uri="{FF2B5EF4-FFF2-40B4-BE49-F238E27FC236}">
                  <a16:creationId xmlns:a16="http://schemas.microsoft.com/office/drawing/2014/main" id="{707D6703-D389-44F9-8859-3E197E566AF9}"/>
                </a:ext>
              </a:extLst>
            </p:cNvPr>
            <p:cNvSpPr/>
            <p:nvPr/>
          </p:nvSpPr>
          <p:spPr>
            <a:xfrm>
              <a:off x="7302531" y="822387"/>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endParaRPr lang="zh-CN" altLang="en-US">
                <a:cs typeface="+mn-ea"/>
                <a:sym typeface="+mn-lt"/>
              </a:endParaRPr>
            </a:p>
          </p:txBody>
        </p:sp>
        <p:sp>
          <p:nvSpPr>
            <p:cNvPr id="39" name="任意多边形: 形状 38">
              <a:extLst>
                <a:ext uri="{FF2B5EF4-FFF2-40B4-BE49-F238E27FC236}">
                  <a16:creationId xmlns:a16="http://schemas.microsoft.com/office/drawing/2014/main" id="{25A0A673-E5A3-46D3-B764-0486B7CDA5DE}"/>
                </a:ext>
              </a:extLst>
            </p:cNvPr>
            <p:cNvSpPr/>
            <p:nvPr/>
          </p:nvSpPr>
          <p:spPr>
            <a:xfrm>
              <a:off x="7463313" y="830388"/>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endParaRPr lang="zh-CN" altLang="en-US">
                <a:cs typeface="+mn-ea"/>
                <a:sym typeface="+mn-lt"/>
              </a:endParaRPr>
            </a:p>
          </p:txBody>
        </p:sp>
        <p:sp>
          <p:nvSpPr>
            <p:cNvPr id="40" name="任意多边形: 形状 39">
              <a:extLst>
                <a:ext uri="{FF2B5EF4-FFF2-40B4-BE49-F238E27FC236}">
                  <a16:creationId xmlns:a16="http://schemas.microsoft.com/office/drawing/2014/main" id="{630E866E-1913-465A-937B-1F6DE6314CD8}"/>
                </a:ext>
              </a:extLst>
            </p:cNvPr>
            <p:cNvSpPr/>
            <p:nvPr/>
          </p:nvSpPr>
          <p:spPr>
            <a:xfrm>
              <a:off x="7624095" y="838389"/>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endParaRPr lang="zh-CN" altLang="en-US">
                <a:cs typeface="+mn-ea"/>
                <a:sym typeface="+mn-lt"/>
              </a:endParaRPr>
            </a:p>
          </p:txBody>
        </p:sp>
        <p:sp>
          <p:nvSpPr>
            <p:cNvPr id="41" name="任意多边形: 形状 40">
              <a:extLst>
                <a:ext uri="{FF2B5EF4-FFF2-40B4-BE49-F238E27FC236}">
                  <a16:creationId xmlns:a16="http://schemas.microsoft.com/office/drawing/2014/main" id="{1F42247E-3DE8-497E-BBEC-C0459BC4D3A5}"/>
                </a:ext>
              </a:extLst>
            </p:cNvPr>
            <p:cNvSpPr/>
            <p:nvPr/>
          </p:nvSpPr>
          <p:spPr>
            <a:xfrm>
              <a:off x="7784877" y="846486"/>
              <a:ext cx="166306" cy="223361"/>
            </a:xfrm>
            <a:custGeom>
              <a:avLst/>
              <a:gdLst>
                <a:gd name="connsiteX0" fmla="*/ 0 w 166306"/>
                <a:gd name="connsiteY0" fmla="*/ 103632 h 223361"/>
                <a:gd name="connsiteX1" fmla="*/ 155162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162" y="223361"/>
                  </a:lnTo>
                  <a:lnTo>
                    <a:pt x="166307" y="0"/>
                  </a:lnTo>
                  <a:close/>
                </a:path>
              </a:pathLst>
            </a:custGeom>
            <a:grpFill/>
            <a:ln w="9525" cap="flat">
              <a:noFill/>
              <a:prstDash val="solid"/>
              <a:miter/>
            </a:ln>
          </p:spPr>
          <p:txBody>
            <a:bodyPr rtlCol="0" anchor="ctr"/>
            <a:lstStyle/>
            <a:p>
              <a:endParaRPr lang="zh-CN" altLang="en-US">
                <a:cs typeface="+mn-ea"/>
                <a:sym typeface="+mn-lt"/>
              </a:endParaRPr>
            </a:p>
          </p:txBody>
        </p:sp>
      </p:grpSp>
      <p:sp>
        <p:nvSpPr>
          <p:cNvPr id="28" name="文本框 27">
            <a:extLst>
              <a:ext uri="{FF2B5EF4-FFF2-40B4-BE49-F238E27FC236}">
                <a16:creationId xmlns:a16="http://schemas.microsoft.com/office/drawing/2014/main" id="{57274840-799F-4524-96CF-B6CDEB9B177D}"/>
              </a:ext>
            </a:extLst>
          </p:cNvPr>
          <p:cNvSpPr txBox="1"/>
          <p:nvPr/>
        </p:nvSpPr>
        <p:spPr>
          <a:xfrm>
            <a:off x="1318661" y="296862"/>
            <a:ext cx="4777339" cy="461665"/>
          </a:xfrm>
          <a:prstGeom prst="rect">
            <a:avLst/>
          </a:prstGeom>
          <a:noFill/>
        </p:spPr>
        <p:txBody>
          <a:bodyPr wrap="square" rtlCol="0">
            <a:spAutoFit/>
          </a:bodyPr>
          <a:lstStyle/>
          <a:p>
            <a:pPr algn="dist"/>
            <a:r>
              <a:rPr lang="en-US" altLang="zh-CN" sz="2400" dirty="0">
                <a:solidFill>
                  <a:schemeClr val="accent6">
                    <a:lumMod val="75000"/>
                  </a:schemeClr>
                </a:solidFill>
                <a:cs typeface="+mn-ea"/>
                <a:sym typeface="+mn-lt"/>
              </a:rPr>
              <a:t>Participation and Efficiency</a:t>
            </a:r>
            <a:endParaRPr lang="zh-CN" altLang="en-US" sz="2400" dirty="0">
              <a:solidFill>
                <a:schemeClr val="accent6">
                  <a:lumMod val="75000"/>
                </a:schemeClr>
              </a:solidFill>
              <a:cs typeface="+mn-ea"/>
              <a:sym typeface="+mn-lt"/>
            </a:endParaRPr>
          </a:p>
        </p:txBody>
      </p:sp>
      <p:sp>
        <p:nvSpPr>
          <p:cNvPr id="5" name="文本框 4">
            <a:extLst>
              <a:ext uri="{FF2B5EF4-FFF2-40B4-BE49-F238E27FC236}">
                <a16:creationId xmlns:a16="http://schemas.microsoft.com/office/drawing/2014/main" id="{98BA7FB5-6FEF-4167-9370-BEA6115E65D3}"/>
              </a:ext>
            </a:extLst>
          </p:cNvPr>
          <p:cNvSpPr txBox="1"/>
          <p:nvPr/>
        </p:nvSpPr>
        <p:spPr>
          <a:xfrm>
            <a:off x="1080250" y="1216702"/>
            <a:ext cx="9718251" cy="1200329"/>
          </a:xfrm>
          <a:prstGeom prst="rect">
            <a:avLst/>
          </a:prstGeom>
          <a:noFill/>
        </p:spPr>
        <p:txBody>
          <a:bodyPr wrap="square" rtlCol="0">
            <a:spAutoFit/>
          </a:bodyPr>
          <a:lstStyle/>
          <a:p>
            <a:r>
              <a:rPr lang="en-US" altLang="zh-CN" sz="2400" kern="100" dirty="0">
                <a:effectLst/>
                <a:latin typeface="微软雅黑" panose="020B0503020204020204" pitchFamily="34" charset="-122"/>
                <a:ea typeface="等线" panose="02010600030101010101" pitchFamily="2" charset="-122"/>
                <a:cs typeface="Times New Roman" panose="02020603050405020304" pitchFamily="18" charset="0"/>
              </a:rPr>
              <a:t>Q12: Was your last group work evenly distributed?</a:t>
            </a:r>
          </a:p>
          <a:p>
            <a:r>
              <a:rPr lang="en-US" altLang="zh-CN" sz="2400" kern="100" dirty="0">
                <a:latin typeface="微软雅黑" panose="020B0503020204020204" pitchFamily="34" charset="-122"/>
                <a:ea typeface="等线" panose="02010600030101010101" pitchFamily="2" charset="-122"/>
                <a:cs typeface="Times New Roman" panose="02020603050405020304" pitchFamily="18" charset="0"/>
              </a:rPr>
              <a:t>Q13: What do you think is the main reason for unevenly 		   	   distributed tasks?</a:t>
            </a:r>
            <a:endParaRPr lang="zh-CN" altLang="en-US" dirty="0"/>
          </a:p>
        </p:txBody>
      </p:sp>
      <p:graphicFrame>
        <p:nvGraphicFramePr>
          <p:cNvPr id="2" name="表格 1">
            <a:extLst>
              <a:ext uri="{FF2B5EF4-FFF2-40B4-BE49-F238E27FC236}">
                <a16:creationId xmlns:a16="http://schemas.microsoft.com/office/drawing/2014/main" id="{AEC026CA-AD00-4733-90BA-ABF137BBFE3D}"/>
              </a:ext>
            </a:extLst>
          </p:cNvPr>
          <p:cNvGraphicFramePr>
            <a:graphicFrameLocks noGrp="1"/>
          </p:cNvGraphicFramePr>
          <p:nvPr>
            <p:extLst>
              <p:ext uri="{D42A27DB-BD31-4B8C-83A1-F6EECF244321}">
                <p14:modId xmlns:p14="http://schemas.microsoft.com/office/powerpoint/2010/main" val="2524881690"/>
              </p:ext>
            </p:extLst>
          </p:nvPr>
        </p:nvGraphicFramePr>
        <p:xfrm>
          <a:off x="1318661" y="3076489"/>
          <a:ext cx="3679470" cy="1507965"/>
        </p:xfrm>
        <a:graphic>
          <a:graphicData uri="http://schemas.openxmlformats.org/drawingml/2006/table">
            <a:tbl>
              <a:tblPr firstRow="1" firstCol="1" bandRow="1">
                <a:tableStyleId>{93296810-A885-4BE3-A3E7-6D5BEEA58F35}</a:tableStyleId>
              </a:tblPr>
              <a:tblGrid>
                <a:gridCol w="1220135">
                  <a:extLst>
                    <a:ext uri="{9D8B030D-6E8A-4147-A177-3AD203B41FA5}">
                      <a16:colId xmlns:a16="http://schemas.microsoft.com/office/drawing/2014/main" val="3305806675"/>
                    </a:ext>
                  </a:extLst>
                </a:gridCol>
                <a:gridCol w="1239200">
                  <a:extLst>
                    <a:ext uri="{9D8B030D-6E8A-4147-A177-3AD203B41FA5}">
                      <a16:colId xmlns:a16="http://schemas.microsoft.com/office/drawing/2014/main" val="3179553939"/>
                    </a:ext>
                  </a:extLst>
                </a:gridCol>
                <a:gridCol w="1220135">
                  <a:extLst>
                    <a:ext uri="{9D8B030D-6E8A-4147-A177-3AD203B41FA5}">
                      <a16:colId xmlns:a16="http://schemas.microsoft.com/office/drawing/2014/main" val="3690333760"/>
                    </a:ext>
                  </a:extLst>
                </a:gridCol>
              </a:tblGrid>
              <a:tr h="525936">
                <a:tc>
                  <a:txBody>
                    <a:bodyPr/>
                    <a:lstStyle/>
                    <a:p>
                      <a:pPr algn="ctr">
                        <a:lnSpc>
                          <a:spcPct val="150000"/>
                        </a:lnSpc>
                      </a:pPr>
                      <a:r>
                        <a:rPr lang="en-US" sz="1600" kern="0" dirty="0">
                          <a:effectLst/>
                        </a:rPr>
                        <a:t>Options</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sz="1600" kern="0" dirty="0">
                          <a:effectLst/>
                        </a:rPr>
                        <a:t>Frequency</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sz="1600" kern="0">
                          <a:effectLst/>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4149785535"/>
                  </a:ext>
                </a:extLst>
              </a:tr>
              <a:tr h="297591">
                <a:tc>
                  <a:txBody>
                    <a:bodyPr/>
                    <a:lstStyle/>
                    <a:p>
                      <a:pPr algn="ctr">
                        <a:lnSpc>
                          <a:spcPct val="150000"/>
                        </a:lnSpc>
                      </a:pPr>
                      <a:r>
                        <a:rPr lang="en-US" sz="1600" kern="0" dirty="0">
                          <a:effectLst/>
                        </a:rPr>
                        <a:t>Yes</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sz="1600" kern="0" dirty="0">
                          <a:effectLst/>
                        </a:rPr>
                        <a:t>76</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sz="1600" kern="0" dirty="0">
                          <a:effectLst/>
                        </a:rPr>
                        <a:t>55%</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931469240"/>
                  </a:ext>
                </a:extLst>
              </a:tr>
              <a:tr h="297591">
                <a:tc>
                  <a:txBody>
                    <a:bodyPr/>
                    <a:lstStyle/>
                    <a:p>
                      <a:pPr algn="ctr">
                        <a:lnSpc>
                          <a:spcPct val="150000"/>
                        </a:lnSpc>
                      </a:pPr>
                      <a:r>
                        <a:rPr lang="en-US" sz="1600" kern="0">
                          <a:effectLst/>
                        </a:rPr>
                        <a:t>No</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sz="1600" kern="0">
                          <a:effectLst/>
                        </a:rPr>
                        <a:t>62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sz="1600" kern="0" dirty="0">
                          <a:effectLst/>
                        </a:rPr>
                        <a:t>45%</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575075180"/>
                  </a:ext>
                </a:extLst>
              </a:tr>
              <a:tr h="315250">
                <a:tc>
                  <a:txBody>
                    <a:bodyPr/>
                    <a:lstStyle/>
                    <a:p>
                      <a:pPr algn="ctr">
                        <a:lnSpc>
                          <a:spcPct val="150000"/>
                        </a:lnSpc>
                      </a:pPr>
                      <a:r>
                        <a:rPr lang="en-US" sz="1600" kern="0" dirty="0">
                          <a:effectLst/>
                        </a:rPr>
                        <a:t>Total</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sz="1600" kern="0" dirty="0">
                          <a:effectLst/>
                        </a:rPr>
                        <a:t>138</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sz="1600" kern="0" dirty="0">
                          <a:effectLst/>
                        </a:rPr>
                        <a:t>100%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555963893"/>
                  </a:ext>
                </a:extLst>
              </a:tr>
            </a:tbl>
          </a:graphicData>
        </a:graphic>
      </p:graphicFrame>
      <p:graphicFrame>
        <p:nvGraphicFramePr>
          <p:cNvPr id="25" name="图表 24">
            <a:extLst>
              <a:ext uri="{FF2B5EF4-FFF2-40B4-BE49-F238E27FC236}">
                <a16:creationId xmlns:a16="http://schemas.microsoft.com/office/drawing/2014/main" id="{D5D2A8B5-3297-4594-8985-6D4A5C408197}"/>
              </a:ext>
            </a:extLst>
          </p:cNvPr>
          <p:cNvGraphicFramePr>
            <a:graphicFrameLocks/>
          </p:cNvGraphicFramePr>
          <p:nvPr>
            <p:extLst>
              <p:ext uri="{D42A27DB-BD31-4B8C-83A1-F6EECF244321}">
                <p14:modId xmlns:p14="http://schemas.microsoft.com/office/powerpoint/2010/main" val="3143979149"/>
              </p:ext>
            </p:extLst>
          </p:nvPr>
        </p:nvGraphicFramePr>
        <p:xfrm>
          <a:off x="5662879" y="2292237"/>
          <a:ext cx="5214191" cy="296734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11220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197FDE5F-72AC-4D99-9105-8CF39AD31266}"/>
              </a:ext>
            </a:extLst>
          </p:cNvPr>
          <p:cNvGrpSpPr/>
          <p:nvPr/>
        </p:nvGrpSpPr>
        <p:grpSpPr>
          <a:xfrm flipH="1">
            <a:off x="11475611" y="2559848"/>
            <a:ext cx="132415" cy="1738303"/>
            <a:chOff x="11110315" y="2509606"/>
            <a:chExt cx="196770" cy="2583143"/>
          </a:xfrm>
        </p:grpSpPr>
        <p:sp>
          <p:nvSpPr>
            <p:cNvPr id="14" name="椭圆 13">
              <a:extLst>
                <a:ext uri="{FF2B5EF4-FFF2-40B4-BE49-F238E27FC236}">
                  <a16:creationId xmlns:a16="http://schemas.microsoft.com/office/drawing/2014/main" id="{18F756DC-A405-4B70-9D65-91E2BAB64CEF}"/>
                </a:ext>
              </a:extLst>
            </p:cNvPr>
            <p:cNvSpPr/>
            <p:nvPr/>
          </p:nvSpPr>
          <p:spPr>
            <a:xfrm>
              <a:off x="11110316" y="2509606"/>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935"/>
                </a:solidFill>
                <a:cs typeface="+mn-ea"/>
                <a:sym typeface="+mn-lt"/>
              </a:endParaRPr>
            </a:p>
          </p:txBody>
        </p:sp>
        <p:cxnSp>
          <p:nvCxnSpPr>
            <p:cNvPr id="15" name="直接连接符 14">
              <a:extLst>
                <a:ext uri="{FF2B5EF4-FFF2-40B4-BE49-F238E27FC236}">
                  <a16:creationId xmlns:a16="http://schemas.microsoft.com/office/drawing/2014/main" id="{00A6CC3D-0347-416C-A963-B0B47CFDA9BE}"/>
                </a:ext>
              </a:extLst>
            </p:cNvPr>
            <p:cNvCxnSpPr/>
            <p:nvPr/>
          </p:nvCxnSpPr>
          <p:spPr>
            <a:xfrm>
              <a:off x="11208700" y="2911621"/>
              <a:ext cx="0" cy="585926"/>
            </a:xfrm>
            <a:prstGeom prst="line">
              <a:avLst/>
            </a:prstGeom>
            <a:ln>
              <a:solidFill>
                <a:srgbClr val="E1801F"/>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88F0404A-BFDC-4A00-8389-6D0BD50F5DB1}"/>
                </a:ext>
              </a:extLst>
            </p:cNvPr>
            <p:cNvSpPr/>
            <p:nvPr/>
          </p:nvSpPr>
          <p:spPr>
            <a:xfrm>
              <a:off x="11110315" y="3702793"/>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935"/>
                </a:solidFill>
                <a:cs typeface="+mn-ea"/>
                <a:sym typeface="+mn-lt"/>
              </a:endParaRPr>
            </a:p>
          </p:txBody>
        </p:sp>
        <p:cxnSp>
          <p:nvCxnSpPr>
            <p:cNvPr id="17" name="直接连接符 16">
              <a:extLst>
                <a:ext uri="{FF2B5EF4-FFF2-40B4-BE49-F238E27FC236}">
                  <a16:creationId xmlns:a16="http://schemas.microsoft.com/office/drawing/2014/main" id="{A8988DD2-DBF6-450B-985B-7256EE90F66F}"/>
                </a:ext>
              </a:extLst>
            </p:cNvPr>
            <p:cNvCxnSpPr/>
            <p:nvPr/>
          </p:nvCxnSpPr>
          <p:spPr>
            <a:xfrm>
              <a:off x="11208699" y="4104808"/>
              <a:ext cx="0" cy="585926"/>
            </a:xfrm>
            <a:prstGeom prst="line">
              <a:avLst/>
            </a:prstGeom>
            <a:ln>
              <a:solidFill>
                <a:srgbClr val="E1801F"/>
              </a:soli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6C322D38-7CE8-4F41-9B91-2DC5590B0CF8}"/>
                </a:ext>
              </a:extLst>
            </p:cNvPr>
            <p:cNvSpPr/>
            <p:nvPr/>
          </p:nvSpPr>
          <p:spPr>
            <a:xfrm>
              <a:off x="11110315" y="4895980"/>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935"/>
                </a:solidFill>
                <a:cs typeface="+mn-ea"/>
                <a:sym typeface="+mn-lt"/>
              </a:endParaRPr>
            </a:p>
          </p:txBody>
        </p:sp>
      </p:grpSp>
      <p:sp>
        <p:nvSpPr>
          <p:cNvPr id="19" name="iṩļïḓè">
            <a:extLst>
              <a:ext uri="{FF2B5EF4-FFF2-40B4-BE49-F238E27FC236}">
                <a16:creationId xmlns:a16="http://schemas.microsoft.com/office/drawing/2014/main" id="{E043B076-8DFC-4A60-A7FE-171E9E0C696C}"/>
              </a:ext>
            </a:extLst>
          </p:cNvPr>
          <p:cNvSpPr txBox="1"/>
          <p:nvPr/>
        </p:nvSpPr>
        <p:spPr bwMode="auto">
          <a:xfrm rot="5400000">
            <a:off x="-236630" y="2001766"/>
            <a:ext cx="1864874" cy="580942"/>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en-US" altLang="zh-CN" sz="600" dirty="0">
                <a:solidFill>
                  <a:srgbClr val="252935"/>
                </a:solidFill>
                <a:cs typeface="+mn-ea"/>
                <a:sym typeface="+mn-lt"/>
              </a:rPr>
              <a:t>1PPT.COM</a:t>
            </a:r>
          </a:p>
        </p:txBody>
      </p:sp>
      <p:sp>
        <p:nvSpPr>
          <p:cNvPr id="20" name="任意多边形: 形状 19">
            <a:extLst>
              <a:ext uri="{FF2B5EF4-FFF2-40B4-BE49-F238E27FC236}">
                <a16:creationId xmlns:a16="http://schemas.microsoft.com/office/drawing/2014/main" id="{C99FEDEB-657C-4785-93B2-BB9C293DE38E}"/>
              </a:ext>
            </a:extLst>
          </p:cNvPr>
          <p:cNvSpPr/>
          <p:nvPr/>
        </p:nvSpPr>
        <p:spPr>
          <a:xfrm>
            <a:off x="10932725" y="865059"/>
            <a:ext cx="271843" cy="271843"/>
          </a:xfrm>
          <a:custGeom>
            <a:avLst/>
            <a:gdLst>
              <a:gd name="connsiteX0" fmla="*/ 271844 w 271843"/>
              <a:gd name="connsiteY0" fmla="*/ 66675 h 271843"/>
              <a:gd name="connsiteX1" fmla="*/ 205169 w 271843"/>
              <a:gd name="connsiteY1" fmla="*/ 0 h 271843"/>
              <a:gd name="connsiteX2" fmla="*/ 135922 w 271843"/>
              <a:gd name="connsiteY2" fmla="*/ 69247 h 271843"/>
              <a:gd name="connsiteX3" fmla="*/ 66675 w 271843"/>
              <a:gd name="connsiteY3" fmla="*/ 0 h 271843"/>
              <a:gd name="connsiteX4" fmla="*/ 0 w 271843"/>
              <a:gd name="connsiteY4" fmla="*/ 66675 h 271843"/>
              <a:gd name="connsiteX5" fmla="*/ 69247 w 271843"/>
              <a:gd name="connsiteY5" fmla="*/ 135922 h 271843"/>
              <a:gd name="connsiteX6" fmla="*/ 0 w 271843"/>
              <a:gd name="connsiteY6" fmla="*/ 205169 h 271843"/>
              <a:gd name="connsiteX7" fmla="*/ 66675 w 271843"/>
              <a:gd name="connsiteY7" fmla="*/ 271844 h 271843"/>
              <a:gd name="connsiteX8" fmla="*/ 135922 w 271843"/>
              <a:gd name="connsiteY8" fmla="*/ 202597 h 271843"/>
              <a:gd name="connsiteX9" fmla="*/ 205169 w 271843"/>
              <a:gd name="connsiteY9" fmla="*/ 271844 h 271843"/>
              <a:gd name="connsiteX10" fmla="*/ 271844 w 271843"/>
              <a:gd name="connsiteY10" fmla="*/ 205169 h 271843"/>
              <a:gd name="connsiteX11" fmla="*/ 202597 w 271843"/>
              <a:gd name="connsiteY11" fmla="*/ 135922 h 271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1843" h="271843">
                <a:moveTo>
                  <a:pt x="271844" y="66675"/>
                </a:moveTo>
                <a:lnTo>
                  <a:pt x="205169" y="0"/>
                </a:lnTo>
                <a:lnTo>
                  <a:pt x="135922" y="69247"/>
                </a:lnTo>
                <a:lnTo>
                  <a:pt x="66675" y="0"/>
                </a:lnTo>
                <a:lnTo>
                  <a:pt x="0" y="66675"/>
                </a:lnTo>
                <a:lnTo>
                  <a:pt x="69247" y="135922"/>
                </a:lnTo>
                <a:lnTo>
                  <a:pt x="0" y="205169"/>
                </a:lnTo>
                <a:lnTo>
                  <a:pt x="66675" y="271844"/>
                </a:lnTo>
                <a:lnTo>
                  <a:pt x="135922" y="202597"/>
                </a:lnTo>
                <a:lnTo>
                  <a:pt x="205169" y="271844"/>
                </a:lnTo>
                <a:lnTo>
                  <a:pt x="271844" y="205169"/>
                </a:lnTo>
                <a:lnTo>
                  <a:pt x="202597" y="135922"/>
                </a:lnTo>
                <a:close/>
              </a:path>
            </a:pathLst>
          </a:custGeom>
          <a:solidFill>
            <a:schemeClr val="accent6">
              <a:lumMod val="75000"/>
            </a:schemeClr>
          </a:solidFill>
          <a:ln w="9525" cap="flat">
            <a:noFill/>
            <a:prstDash val="solid"/>
            <a:miter/>
          </a:ln>
        </p:spPr>
        <p:txBody>
          <a:bodyPr rtlCol="0" anchor="ctr"/>
          <a:lstStyle/>
          <a:p>
            <a:endParaRPr lang="zh-CN" altLang="en-US">
              <a:cs typeface="+mn-ea"/>
              <a:sym typeface="+mn-lt"/>
            </a:endParaRPr>
          </a:p>
        </p:txBody>
      </p:sp>
      <p:sp>
        <p:nvSpPr>
          <p:cNvPr id="21" name="任意多边形: 形状 20">
            <a:extLst>
              <a:ext uri="{FF2B5EF4-FFF2-40B4-BE49-F238E27FC236}">
                <a16:creationId xmlns:a16="http://schemas.microsoft.com/office/drawing/2014/main" id="{487A8F14-8031-4CA1-B775-735AD22733F4}"/>
              </a:ext>
            </a:extLst>
          </p:cNvPr>
          <p:cNvSpPr/>
          <p:nvPr/>
        </p:nvSpPr>
        <p:spPr>
          <a:xfrm>
            <a:off x="482080" y="4298151"/>
            <a:ext cx="115824" cy="115823"/>
          </a:xfrm>
          <a:custGeom>
            <a:avLst/>
            <a:gdLst>
              <a:gd name="connsiteX0" fmla="*/ 115824 w 115824"/>
              <a:gd name="connsiteY0" fmla="*/ 57912 h 115823"/>
              <a:gd name="connsiteX1" fmla="*/ 57912 w 115824"/>
              <a:gd name="connsiteY1" fmla="*/ 115824 h 115823"/>
              <a:gd name="connsiteX2" fmla="*/ 0 w 115824"/>
              <a:gd name="connsiteY2" fmla="*/ 57912 h 115823"/>
              <a:gd name="connsiteX3" fmla="*/ 57912 w 115824"/>
              <a:gd name="connsiteY3" fmla="*/ 0 h 115823"/>
              <a:gd name="connsiteX4" fmla="*/ 115824 w 115824"/>
              <a:gd name="connsiteY4" fmla="*/ 57912 h 115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24" h="115823">
                <a:moveTo>
                  <a:pt x="115824" y="57912"/>
                </a:moveTo>
                <a:cubicBezTo>
                  <a:pt x="115824" y="89896"/>
                  <a:pt x="89896" y="115824"/>
                  <a:pt x="57912" y="115824"/>
                </a:cubicBezTo>
                <a:cubicBezTo>
                  <a:pt x="25928" y="115824"/>
                  <a:pt x="0" y="89896"/>
                  <a:pt x="0" y="57912"/>
                </a:cubicBezTo>
                <a:cubicBezTo>
                  <a:pt x="0" y="25928"/>
                  <a:pt x="25928" y="0"/>
                  <a:pt x="57912" y="0"/>
                </a:cubicBezTo>
                <a:cubicBezTo>
                  <a:pt x="89896" y="0"/>
                  <a:pt x="115824" y="25928"/>
                  <a:pt x="115824" y="57912"/>
                </a:cubicBezTo>
                <a:close/>
              </a:path>
            </a:pathLst>
          </a:custGeom>
          <a:solidFill>
            <a:schemeClr val="accent6">
              <a:lumMod val="75000"/>
            </a:schemeClr>
          </a:solidFill>
          <a:ln w="9525" cap="flat">
            <a:solidFill>
              <a:srgbClr val="E1801F"/>
            </a:solidFill>
            <a:prstDash val="solid"/>
            <a:miter/>
          </a:ln>
        </p:spPr>
        <p:txBody>
          <a:bodyPr rtlCol="0" anchor="ctr"/>
          <a:lstStyle/>
          <a:p>
            <a:endParaRPr lang="zh-CN" altLang="en-US">
              <a:cs typeface="+mn-ea"/>
              <a:sym typeface="+mn-lt"/>
            </a:endParaRPr>
          </a:p>
        </p:txBody>
      </p:sp>
      <p:sp>
        <p:nvSpPr>
          <p:cNvPr id="22" name="任意多边形: 形状 21">
            <a:extLst>
              <a:ext uri="{FF2B5EF4-FFF2-40B4-BE49-F238E27FC236}">
                <a16:creationId xmlns:a16="http://schemas.microsoft.com/office/drawing/2014/main" id="{50FBC3E2-B206-4083-9196-466AABF69509}"/>
              </a:ext>
            </a:extLst>
          </p:cNvPr>
          <p:cNvSpPr/>
          <p:nvPr/>
        </p:nvSpPr>
        <p:spPr>
          <a:xfrm>
            <a:off x="836315" y="5516062"/>
            <a:ext cx="371855" cy="371855"/>
          </a:xfrm>
          <a:custGeom>
            <a:avLst/>
            <a:gdLst>
              <a:gd name="connsiteX0" fmla="*/ 185928 w 371855"/>
              <a:gd name="connsiteY0" fmla="*/ 0 h 371855"/>
              <a:gd name="connsiteX1" fmla="*/ 0 w 371855"/>
              <a:gd name="connsiteY1" fmla="*/ 185928 h 371855"/>
              <a:gd name="connsiteX2" fmla="*/ 185928 w 371855"/>
              <a:gd name="connsiteY2" fmla="*/ 371856 h 371855"/>
              <a:gd name="connsiteX3" fmla="*/ 371856 w 371855"/>
              <a:gd name="connsiteY3" fmla="*/ 185928 h 371855"/>
              <a:gd name="connsiteX4" fmla="*/ 185928 w 371855"/>
              <a:gd name="connsiteY4" fmla="*/ 0 h 371855"/>
              <a:gd name="connsiteX5" fmla="*/ 185928 w 371855"/>
              <a:gd name="connsiteY5" fmla="*/ 295560 h 371855"/>
              <a:gd name="connsiteX6" fmla="*/ 76295 w 371855"/>
              <a:gd name="connsiteY6" fmla="*/ 185928 h 371855"/>
              <a:gd name="connsiteX7" fmla="*/ 185928 w 371855"/>
              <a:gd name="connsiteY7" fmla="*/ 76295 h 371855"/>
              <a:gd name="connsiteX8" fmla="*/ 295561 w 371855"/>
              <a:gd name="connsiteY8" fmla="*/ 185928 h 371855"/>
              <a:gd name="connsiteX9" fmla="*/ 185928 w 371855"/>
              <a:gd name="connsiteY9" fmla="*/ 295560 h 37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1855" h="371855">
                <a:moveTo>
                  <a:pt x="185928" y="0"/>
                </a:moveTo>
                <a:cubicBezTo>
                  <a:pt x="83248" y="0"/>
                  <a:pt x="0" y="83248"/>
                  <a:pt x="0" y="185928"/>
                </a:cubicBezTo>
                <a:cubicBezTo>
                  <a:pt x="0" y="288607"/>
                  <a:pt x="83248" y="371856"/>
                  <a:pt x="185928" y="371856"/>
                </a:cubicBezTo>
                <a:cubicBezTo>
                  <a:pt x="288607" y="371856"/>
                  <a:pt x="371856" y="288607"/>
                  <a:pt x="371856" y="185928"/>
                </a:cubicBezTo>
                <a:cubicBezTo>
                  <a:pt x="371856" y="83248"/>
                  <a:pt x="288607" y="0"/>
                  <a:pt x="185928" y="0"/>
                </a:cubicBezTo>
                <a:close/>
                <a:moveTo>
                  <a:pt x="185928" y="295560"/>
                </a:moveTo>
                <a:cubicBezTo>
                  <a:pt x="125349" y="295560"/>
                  <a:pt x="76295" y="246507"/>
                  <a:pt x="76295" y="185928"/>
                </a:cubicBezTo>
                <a:cubicBezTo>
                  <a:pt x="76295" y="125349"/>
                  <a:pt x="125349" y="76295"/>
                  <a:pt x="185928" y="76295"/>
                </a:cubicBezTo>
                <a:cubicBezTo>
                  <a:pt x="246507" y="76295"/>
                  <a:pt x="295561" y="125349"/>
                  <a:pt x="295561" y="185928"/>
                </a:cubicBezTo>
                <a:cubicBezTo>
                  <a:pt x="295561" y="246507"/>
                  <a:pt x="246412" y="295560"/>
                  <a:pt x="185928" y="295560"/>
                </a:cubicBezTo>
                <a:close/>
              </a:path>
            </a:pathLst>
          </a:custGeom>
          <a:solidFill>
            <a:schemeClr val="accent6">
              <a:lumMod val="75000"/>
            </a:schemeClr>
          </a:solidFill>
          <a:ln w="9525" cap="flat">
            <a:solidFill>
              <a:srgbClr val="E1801F"/>
            </a:solidFill>
            <a:prstDash val="solid"/>
            <a:miter/>
          </a:ln>
        </p:spPr>
        <p:txBody>
          <a:bodyPr rtlCol="0" anchor="ctr"/>
          <a:lstStyle/>
          <a:p>
            <a:endParaRPr lang="zh-CN" altLang="en-US">
              <a:cs typeface="+mn-ea"/>
              <a:sym typeface="+mn-lt"/>
            </a:endParaRPr>
          </a:p>
        </p:txBody>
      </p:sp>
      <p:grpSp>
        <p:nvGrpSpPr>
          <p:cNvPr id="36" name="图形 2">
            <a:extLst>
              <a:ext uri="{FF2B5EF4-FFF2-40B4-BE49-F238E27FC236}">
                <a16:creationId xmlns:a16="http://schemas.microsoft.com/office/drawing/2014/main" id="{E285A522-2530-4FF5-A896-99E2FD3507C9}"/>
              </a:ext>
            </a:extLst>
          </p:cNvPr>
          <p:cNvGrpSpPr/>
          <p:nvPr/>
        </p:nvGrpSpPr>
        <p:grpSpPr>
          <a:xfrm>
            <a:off x="353969" y="400014"/>
            <a:ext cx="809434" cy="255460"/>
            <a:chOff x="7141749" y="814387"/>
            <a:chExt cx="809434" cy="255460"/>
          </a:xfrm>
          <a:solidFill>
            <a:srgbClr val="E1801F"/>
          </a:solidFill>
        </p:grpSpPr>
        <p:sp>
          <p:nvSpPr>
            <p:cNvPr id="37" name="任意多边形: 形状 36">
              <a:extLst>
                <a:ext uri="{FF2B5EF4-FFF2-40B4-BE49-F238E27FC236}">
                  <a16:creationId xmlns:a16="http://schemas.microsoft.com/office/drawing/2014/main" id="{13EC82B5-06B9-48A6-83F7-4B612E799E25}"/>
                </a:ext>
              </a:extLst>
            </p:cNvPr>
            <p:cNvSpPr/>
            <p:nvPr/>
          </p:nvSpPr>
          <p:spPr>
            <a:xfrm>
              <a:off x="7141749" y="814387"/>
              <a:ext cx="166306" cy="223361"/>
            </a:xfrm>
            <a:custGeom>
              <a:avLst/>
              <a:gdLst>
                <a:gd name="connsiteX0" fmla="*/ 0 w 166306"/>
                <a:gd name="connsiteY0" fmla="*/ 103632 h 223361"/>
                <a:gd name="connsiteX1" fmla="*/ 155258 w 166306"/>
                <a:gd name="connsiteY1" fmla="*/ 223361 h 223361"/>
                <a:gd name="connsiteX2" fmla="*/ 166306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258" y="223361"/>
                  </a:lnTo>
                  <a:lnTo>
                    <a:pt x="166306" y="0"/>
                  </a:lnTo>
                  <a:close/>
                </a:path>
              </a:pathLst>
            </a:custGeom>
            <a:grpFill/>
            <a:ln w="9525" cap="flat">
              <a:noFill/>
              <a:prstDash val="solid"/>
              <a:miter/>
            </a:ln>
          </p:spPr>
          <p:txBody>
            <a:bodyPr rtlCol="0" anchor="ctr"/>
            <a:lstStyle/>
            <a:p>
              <a:endParaRPr lang="zh-CN" altLang="en-US">
                <a:cs typeface="+mn-ea"/>
                <a:sym typeface="+mn-lt"/>
              </a:endParaRPr>
            </a:p>
          </p:txBody>
        </p:sp>
        <p:sp>
          <p:nvSpPr>
            <p:cNvPr id="38" name="任意多边形: 形状 37">
              <a:extLst>
                <a:ext uri="{FF2B5EF4-FFF2-40B4-BE49-F238E27FC236}">
                  <a16:creationId xmlns:a16="http://schemas.microsoft.com/office/drawing/2014/main" id="{707D6703-D389-44F9-8859-3E197E566AF9}"/>
                </a:ext>
              </a:extLst>
            </p:cNvPr>
            <p:cNvSpPr/>
            <p:nvPr/>
          </p:nvSpPr>
          <p:spPr>
            <a:xfrm>
              <a:off x="7302531" y="822387"/>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endParaRPr lang="zh-CN" altLang="en-US">
                <a:cs typeface="+mn-ea"/>
                <a:sym typeface="+mn-lt"/>
              </a:endParaRPr>
            </a:p>
          </p:txBody>
        </p:sp>
        <p:sp>
          <p:nvSpPr>
            <p:cNvPr id="39" name="任意多边形: 形状 38">
              <a:extLst>
                <a:ext uri="{FF2B5EF4-FFF2-40B4-BE49-F238E27FC236}">
                  <a16:creationId xmlns:a16="http://schemas.microsoft.com/office/drawing/2014/main" id="{25A0A673-E5A3-46D3-B764-0486B7CDA5DE}"/>
                </a:ext>
              </a:extLst>
            </p:cNvPr>
            <p:cNvSpPr/>
            <p:nvPr/>
          </p:nvSpPr>
          <p:spPr>
            <a:xfrm>
              <a:off x="7463313" y="830388"/>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endParaRPr lang="zh-CN" altLang="en-US">
                <a:cs typeface="+mn-ea"/>
                <a:sym typeface="+mn-lt"/>
              </a:endParaRPr>
            </a:p>
          </p:txBody>
        </p:sp>
        <p:sp>
          <p:nvSpPr>
            <p:cNvPr id="40" name="任意多边形: 形状 39">
              <a:extLst>
                <a:ext uri="{FF2B5EF4-FFF2-40B4-BE49-F238E27FC236}">
                  <a16:creationId xmlns:a16="http://schemas.microsoft.com/office/drawing/2014/main" id="{630E866E-1913-465A-937B-1F6DE6314CD8}"/>
                </a:ext>
              </a:extLst>
            </p:cNvPr>
            <p:cNvSpPr/>
            <p:nvPr/>
          </p:nvSpPr>
          <p:spPr>
            <a:xfrm>
              <a:off x="7624095" y="838389"/>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endParaRPr lang="zh-CN" altLang="en-US">
                <a:cs typeface="+mn-ea"/>
                <a:sym typeface="+mn-lt"/>
              </a:endParaRPr>
            </a:p>
          </p:txBody>
        </p:sp>
        <p:sp>
          <p:nvSpPr>
            <p:cNvPr id="41" name="任意多边形: 形状 40">
              <a:extLst>
                <a:ext uri="{FF2B5EF4-FFF2-40B4-BE49-F238E27FC236}">
                  <a16:creationId xmlns:a16="http://schemas.microsoft.com/office/drawing/2014/main" id="{1F42247E-3DE8-497E-BBEC-C0459BC4D3A5}"/>
                </a:ext>
              </a:extLst>
            </p:cNvPr>
            <p:cNvSpPr/>
            <p:nvPr/>
          </p:nvSpPr>
          <p:spPr>
            <a:xfrm>
              <a:off x="7784877" y="846486"/>
              <a:ext cx="166306" cy="223361"/>
            </a:xfrm>
            <a:custGeom>
              <a:avLst/>
              <a:gdLst>
                <a:gd name="connsiteX0" fmla="*/ 0 w 166306"/>
                <a:gd name="connsiteY0" fmla="*/ 103632 h 223361"/>
                <a:gd name="connsiteX1" fmla="*/ 155162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162" y="223361"/>
                  </a:lnTo>
                  <a:lnTo>
                    <a:pt x="166307" y="0"/>
                  </a:lnTo>
                  <a:close/>
                </a:path>
              </a:pathLst>
            </a:custGeom>
            <a:grpFill/>
            <a:ln w="9525" cap="flat">
              <a:noFill/>
              <a:prstDash val="solid"/>
              <a:miter/>
            </a:ln>
          </p:spPr>
          <p:txBody>
            <a:bodyPr rtlCol="0" anchor="ctr"/>
            <a:lstStyle/>
            <a:p>
              <a:endParaRPr lang="zh-CN" altLang="en-US">
                <a:cs typeface="+mn-ea"/>
                <a:sym typeface="+mn-lt"/>
              </a:endParaRPr>
            </a:p>
          </p:txBody>
        </p:sp>
      </p:grpSp>
      <p:sp>
        <p:nvSpPr>
          <p:cNvPr id="28" name="文本框 27">
            <a:extLst>
              <a:ext uri="{FF2B5EF4-FFF2-40B4-BE49-F238E27FC236}">
                <a16:creationId xmlns:a16="http://schemas.microsoft.com/office/drawing/2014/main" id="{57274840-799F-4524-96CF-B6CDEB9B177D}"/>
              </a:ext>
            </a:extLst>
          </p:cNvPr>
          <p:cNvSpPr txBox="1"/>
          <p:nvPr/>
        </p:nvSpPr>
        <p:spPr>
          <a:xfrm>
            <a:off x="1318661" y="296862"/>
            <a:ext cx="4777339" cy="461665"/>
          </a:xfrm>
          <a:prstGeom prst="rect">
            <a:avLst/>
          </a:prstGeom>
          <a:noFill/>
        </p:spPr>
        <p:txBody>
          <a:bodyPr wrap="square" rtlCol="0">
            <a:spAutoFit/>
          </a:bodyPr>
          <a:lstStyle/>
          <a:p>
            <a:pPr algn="dist"/>
            <a:r>
              <a:rPr lang="en-US" altLang="zh-CN" sz="2400" dirty="0">
                <a:solidFill>
                  <a:schemeClr val="accent6">
                    <a:lumMod val="75000"/>
                  </a:schemeClr>
                </a:solidFill>
                <a:cs typeface="+mn-ea"/>
                <a:sym typeface="+mn-lt"/>
              </a:rPr>
              <a:t>Participation and Efficiency</a:t>
            </a:r>
            <a:endParaRPr lang="zh-CN" altLang="en-US" sz="2400" dirty="0">
              <a:solidFill>
                <a:schemeClr val="accent6">
                  <a:lumMod val="75000"/>
                </a:schemeClr>
              </a:solidFill>
              <a:cs typeface="+mn-ea"/>
              <a:sym typeface="+mn-lt"/>
            </a:endParaRPr>
          </a:p>
        </p:txBody>
      </p:sp>
      <p:sp>
        <p:nvSpPr>
          <p:cNvPr id="5" name="文本框 4">
            <a:extLst>
              <a:ext uri="{FF2B5EF4-FFF2-40B4-BE49-F238E27FC236}">
                <a16:creationId xmlns:a16="http://schemas.microsoft.com/office/drawing/2014/main" id="{98BA7FB5-6FEF-4167-9370-BEA6115E65D3}"/>
              </a:ext>
            </a:extLst>
          </p:cNvPr>
          <p:cNvSpPr txBox="1"/>
          <p:nvPr/>
        </p:nvSpPr>
        <p:spPr>
          <a:xfrm>
            <a:off x="1080250" y="1216702"/>
            <a:ext cx="9718251" cy="461665"/>
          </a:xfrm>
          <a:prstGeom prst="rect">
            <a:avLst/>
          </a:prstGeom>
          <a:noFill/>
        </p:spPr>
        <p:txBody>
          <a:bodyPr wrap="square" rtlCol="0">
            <a:spAutoFit/>
          </a:bodyPr>
          <a:lstStyle/>
          <a:p>
            <a:r>
              <a:rPr lang="en-US" altLang="zh-CN" sz="2400" kern="100" dirty="0">
                <a:effectLst/>
                <a:latin typeface="微软雅黑" panose="020B0503020204020204" pitchFamily="34" charset="-122"/>
                <a:ea typeface="等线" panose="02010600030101010101" pitchFamily="2" charset="-122"/>
                <a:cs typeface="Times New Roman" panose="02020603050405020304" pitchFamily="18" charset="0"/>
              </a:rPr>
              <a:t>Q14: Which part takes much time and effort in group discussion?</a:t>
            </a:r>
          </a:p>
        </p:txBody>
      </p:sp>
      <p:graphicFrame>
        <p:nvGraphicFramePr>
          <p:cNvPr id="24" name="图表 23">
            <a:extLst>
              <a:ext uri="{FF2B5EF4-FFF2-40B4-BE49-F238E27FC236}">
                <a16:creationId xmlns:a16="http://schemas.microsoft.com/office/drawing/2014/main" id="{569824CD-103A-4A36-8126-248442CD9E49}"/>
              </a:ext>
            </a:extLst>
          </p:cNvPr>
          <p:cNvGraphicFramePr/>
          <p:nvPr>
            <p:extLst>
              <p:ext uri="{D42A27DB-BD31-4B8C-83A1-F6EECF244321}">
                <p14:modId xmlns:p14="http://schemas.microsoft.com/office/powerpoint/2010/main" val="2433661951"/>
              </p:ext>
            </p:extLst>
          </p:nvPr>
        </p:nvGraphicFramePr>
        <p:xfrm>
          <a:off x="3036163" y="2224481"/>
          <a:ext cx="5345837" cy="40149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624856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197FDE5F-72AC-4D99-9105-8CF39AD31266}"/>
              </a:ext>
            </a:extLst>
          </p:cNvPr>
          <p:cNvGrpSpPr/>
          <p:nvPr/>
        </p:nvGrpSpPr>
        <p:grpSpPr>
          <a:xfrm flipH="1">
            <a:off x="11475611" y="2559848"/>
            <a:ext cx="132415" cy="1738303"/>
            <a:chOff x="11110315" y="2509606"/>
            <a:chExt cx="196770" cy="2583143"/>
          </a:xfrm>
        </p:grpSpPr>
        <p:sp>
          <p:nvSpPr>
            <p:cNvPr id="14" name="椭圆 13">
              <a:extLst>
                <a:ext uri="{FF2B5EF4-FFF2-40B4-BE49-F238E27FC236}">
                  <a16:creationId xmlns:a16="http://schemas.microsoft.com/office/drawing/2014/main" id="{18F756DC-A405-4B70-9D65-91E2BAB64CEF}"/>
                </a:ext>
              </a:extLst>
            </p:cNvPr>
            <p:cNvSpPr/>
            <p:nvPr/>
          </p:nvSpPr>
          <p:spPr>
            <a:xfrm>
              <a:off x="11110316" y="2509606"/>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935"/>
                </a:solidFill>
                <a:cs typeface="+mn-ea"/>
                <a:sym typeface="+mn-lt"/>
              </a:endParaRPr>
            </a:p>
          </p:txBody>
        </p:sp>
        <p:cxnSp>
          <p:nvCxnSpPr>
            <p:cNvPr id="15" name="直接连接符 14">
              <a:extLst>
                <a:ext uri="{FF2B5EF4-FFF2-40B4-BE49-F238E27FC236}">
                  <a16:creationId xmlns:a16="http://schemas.microsoft.com/office/drawing/2014/main" id="{00A6CC3D-0347-416C-A963-B0B47CFDA9BE}"/>
                </a:ext>
              </a:extLst>
            </p:cNvPr>
            <p:cNvCxnSpPr/>
            <p:nvPr/>
          </p:nvCxnSpPr>
          <p:spPr>
            <a:xfrm>
              <a:off x="11208700" y="2911621"/>
              <a:ext cx="0" cy="585926"/>
            </a:xfrm>
            <a:prstGeom prst="line">
              <a:avLst/>
            </a:prstGeom>
            <a:ln>
              <a:solidFill>
                <a:srgbClr val="E1801F"/>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88F0404A-BFDC-4A00-8389-6D0BD50F5DB1}"/>
                </a:ext>
              </a:extLst>
            </p:cNvPr>
            <p:cNvSpPr/>
            <p:nvPr/>
          </p:nvSpPr>
          <p:spPr>
            <a:xfrm>
              <a:off x="11110315" y="3702793"/>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935"/>
                </a:solidFill>
                <a:cs typeface="+mn-ea"/>
                <a:sym typeface="+mn-lt"/>
              </a:endParaRPr>
            </a:p>
          </p:txBody>
        </p:sp>
        <p:cxnSp>
          <p:nvCxnSpPr>
            <p:cNvPr id="17" name="直接连接符 16">
              <a:extLst>
                <a:ext uri="{FF2B5EF4-FFF2-40B4-BE49-F238E27FC236}">
                  <a16:creationId xmlns:a16="http://schemas.microsoft.com/office/drawing/2014/main" id="{A8988DD2-DBF6-450B-985B-7256EE90F66F}"/>
                </a:ext>
              </a:extLst>
            </p:cNvPr>
            <p:cNvCxnSpPr/>
            <p:nvPr/>
          </p:nvCxnSpPr>
          <p:spPr>
            <a:xfrm>
              <a:off x="11208699" y="4104808"/>
              <a:ext cx="0" cy="585926"/>
            </a:xfrm>
            <a:prstGeom prst="line">
              <a:avLst/>
            </a:prstGeom>
            <a:ln>
              <a:solidFill>
                <a:srgbClr val="E1801F"/>
              </a:soli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6C322D38-7CE8-4F41-9B91-2DC5590B0CF8}"/>
                </a:ext>
              </a:extLst>
            </p:cNvPr>
            <p:cNvSpPr/>
            <p:nvPr/>
          </p:nvSpPr>
          <p:spPr>
            <a:xfrm>
              <a:off x="11110315" y="4895980"/>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935"/>
                </a:solidFill>
                <a:cs typeface="+mn-ea"/>
                <a:sym typeface="+mn-lt"/>
              </a:endParaRPr>
            </a:p>
          </p:txBody>
        </p:sp>
      </p:grpSp>
      <p:sp>
        <p:nvSpPr>
          <p:cNvPr id="19" name="iṩļïḓè">
            <a:extLst>
              <a:ext uri="{FF2B5EF4-FFF2-40B4-BE49-F238E27FC236}">
                <a16:creationId xmlns:a16="http://schemas.microsoft.com/office/drawing/2014/main" id="{E043B076-8DFC-4A60-A7FE-171E9E0C696C}"/>
              </a:ext>
            </a:extLst>
          </p:cNvPr>
          <p:cNvSpPr txBox="1"/>
          <p:nvPr/>
        </p:nvSpPr>
        <p:spPr bwMode="auto">
          <a:xfrm rot="5400000">
            <a:off x="-236630" y="2001766"/>
            <a:ext cx="1864874" cy="580942"/>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en-US" altLang="zh-CN" sz="600" dirty="0">
                <a:solidFill>
                  <a:srgbClr val="252935"/>
                </a:solidFill>
                <a:cs typeface="+mn-ea"/>
                <a:sym typeface="+mn-lt"/>
              </a:rPr>
              <a:t>1PPT.COM</a:t>
            </a:r>
          </a:p>
        </p:txBody>
      </p:sp>
      <p:sp>
        <p:nvSpPr>
          <p:cNvPr id="20" name="任意多边形: 形状 19">
            <a:extLst>
              <a:ext uri="{FF2B5EF4-FFF2-40B4-BE49-F238E27FC236}">
                <a16:creationId xmlns:a16="http://schemas.microsoft.com/office/drawing/2014/main" id="{C99FEDEB-657C-4785-93B2-BB9C293DE38E}"/>
              </a:ext>
            </a:extLst>
          </p:cNvPr>
          <p:cNvSpPr/>
          <p:nvPr/>
        </p:nvSpPr>
        <p:spPr>
          <a:xfrm>
            <a:off x="10932725" y="865059"/>
            <a:ext cx="271843" cy="271843"/>
          </a:xfrm>
          <a:custGeom>
            <a:avLst/>
            <a:gdLst>
              <a:gd name="connsiteX0" fmla="*/ 271844 w 271843"/>
              <a:gd name="connsiteY0" fmla="*/ 66675 h 271843"/>
              <a:gd name="connsiteX1" fmla="*/ 205169 w 271843"/>
              <a:gd name="connsiteY1" fmla="*/ 0 h 271843"/>
              <a:gd name="connsiteX2" fmla="*/ 135922 w 271843"/>
              <a:gd name="connsiteY2" fmla="*/ 69247 h 271843"/>
              <a:gd name="connsiteX3" fmla="*/ 66675 w 271843"/>
              <a:gd name="connsiteY3" fmla="*/ 0 h 271843"/>
              <a:gd name="connsiteX4" fmla="*/ 0 w 271843"/>
              <a:gd name="connsiteY4" fmla="*/ 66675 h 271843"/>
              <a:gd name="connsiteX5" fmla="*/ 69247 w 271843"/>
              <a:gd name="connsiteY5" fmla="*/ 135922 h 271843"/>
              <a:gd name="connsiteX6" fmla="*/ 0 w 271843"/>
              <a:gd name="connsiteY6" fmla="*/ 205169 h 271843"/>
              <a:gd name="connsiteX7" fmla="*/ 66675 w 271843"/>
              <a:gd name="connsiteY7" fmla="*/ 271844 h 271843"/>
              <a:gd name="connsiteX8" fmla="*/ 135922 w 271843"/>
              <a:gd name="connsiteY8" fmla="*/ 202597 h 271843"/>
              <a:gd name="connsiteX9" fmla="*/ 205169 w 271843"/>
              <a:gd name="connsiteY9" fmla="*/ 271844 h 271843"/>
              <a:gd name="connsiteX10" fmla="*/ 271844 w 271843"/>
              <a:gd name="connsiteY10" fmla="*/ 205169 h 271843"/>
              <a:gd name="connsiteX11" fmla="*/ 202597 w 271843"/>
              <a:gd name="connsiteY11" fmla="*/ 135922 h 271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1843" h="271843">
                <a:moveTo>
                  <a:pt x="271844" y="66675"/>
                </a:moveTo>
                <a:lnTo>
                  <a:pt x="205169" y="0"/>
                </a:lnTo>
                <a:lnTo>
                  <a:pt x="135922" y="69247"/>
                </a:lnTo>
                <a:lnTo>
                  <a:pt x="66675" y="0"/>
                </a:lnTo>
                <a:lnTo>
                  <a:pt x="0" y="66675"/>
                </a:lnTo>
                <a:lnTo>
                  <a:pt x="69247" y="135922"/>
                </a:lnTo>
                <a:lnTo>
                  <a:pt x="0" y="205169"/>
                </a:lnTo>
                <a:lnTo>
                  <a:pt x="66675" y="271844"/>
                </a:lnTo>
                <a:lnTo>
                  <a:pt x="135922" y="202597"/>
                </a:lnTo>
                <a:lnTo>
                  <a:pt x="205169" y="271844"/>
                </a:lnTo>
                <a:lnTo>
                  <a:pt x="271844" y="205169"/>
                </a:lnTo>
                <a:lnTo>
                  <a:pt x="202597" y="135922"/>
                </a:lnTo>
                <a:close/>
              </a:path>
            </a:pathLst>
          </a:custGeom>
          <a:solidFill>
            <a:schemeClr val="accent6">
              <a:lumMod val="75000"/>
            </a:schemeClr>
          </a:solidFill>
          <a:ln w="9525" cap="flat">
            <a:noFill/>
            <a:prstDash val="solid"/>
            <a:miter/>
          </a:ln>
        </p:spPr>
        <p:txBody>
          <a:bodyPr rtlCol="0" anchor="ctr"/>
          <a:lstStyle/>
          <a:p>
            <a:endParaRPr lang="zh-CN" altLang="en-US">
              <a:cs typeface="+mn-ea"/>
              <a:sym typeface="+mn-lt"/>
            </a:endParaRPr>
          </a:p>
        </p:txBody>
      </p:sp>
      <p:sp>
        <p:nvSpPr>
          <p:cNvPr id="21" name="任意多边形: 形状 20">
            <a:extLst>
              <a:ext uri="{FF2B5EF4-FFF2-40B4-BE49-F238E27FC236}">
                <a16:creationId xmlns:a16="http://schemas.microsoft.com/office/drawing/2014/main" id="{487A8F14-8031-4CA1-B775-735AD22733F4}"/>
              </a:ext>
            </a:extLst>
          </p:cNvPr>
          <p:cNvSpPr/>
          <p:nvPr/>
        </p:nvSpPr>
        <p:spPr>
          <a:xfrm>
            <a:off x="482080" y="4298151"/>
            <a:ext cx="115824" cy="115823"/>
          </a:xfrm>
          <a:custGeom>
            <a:avLst/>
            <a:gdLst>
              <a:gd name="connsiteX0" fmla="*/ 115824 w 115824"/>
              <a:gd name="connsiteY0" fmla="*/ 57912 h 115823"/>
              <a:gd name="connsiteX1" fmla="*/ 57912 w 115824"/>
              <a:gd name="connsiteY1" fmla="*/ 115824 h 115823"/>
              <a:gd name="connsiteX2" fmla="*/ 0 w 115824"/>
              <a:gd name="connsiteY2" fmla="*/ 57912 h 115823"/>
              <a:gd name="connsiteX3" fmla="*/ 57912 w 115824"/>
              <a:gd name="connsiteY3" fmla="*/ 0 h 115823"/>
              <a:gd name="connsiteX4" fmla="*/ 115824 w 115824"/>
              <a:gd name="connsiteY4" fmla="*/ 57912 h 115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24" h="115823">
                <a:moveTo>
                  <a:pt x="115824" y="57912"/>
                </a:moveTo>
                <a:cubicBezTo>
                  <a:pt x="115824" y="89896"/>
                  <a:pt x="89896" y="115824"/>
                  <a:pt x="57912" y="115824"/>
                </a:cubicBezTo>
                <a:cubicBezTo>
                  <a:pt x="25928" y="115824"/>
                  <a:pt x="0" y="89896"/>
                  <a:pt x="0" y="57912"/>
                </a:cubicBezTo>
                <a:cubicBezTo>
                  <a:pt x="0" y="25928"/>
                  <a:pt x="25928" y="0"/>
                  <a:pt x="57912" y="0"/>
                </a:cubicBezTo>
                <a:cubicBezTo>
                  <a:pt x="89896" y="0"/>
                  <a:pt x="115824" y="25928"/>
                  <a:pt x="115824" y="57912"/>
                </a:cubicBezTo>
                <a:close/>
              </a:path>
            </a:pathLst>
          </a:custGeom>
          <a:solidFill>
            <a:schemeClr val="accent6">
              <a:lumMod val="75000"/>
            </a:schemeClr>
          </a:solidFill>
          <a:ln w="9525" cap="flat">
            <a:solidFill>
              <a:srgbClr val="E1801F"/>
            </a:solidFill>
            <a:prstDash val="solid"/>
            <a:miter/>
          </a:ln>
        </p:spPr>
        <p:txBody>
          <a:bodyPr rtlCol="0" anchor="ctr"/>
          <a:lstStyle/>
          <a:p>
            <a:endParaRPr lang="zh-CN" altLang="en-US">
              <a:cs typeface="+mn-ea"/>
              <a:sym typeface="+mn-lt"/>
            </a:endParaRPr>
          </a:p>
        </p:txBody>
      </p:sp>
      <p:sp>
        <p:nvSpPr>
          <p:cNvPr id="22" name="任意多边形: 形状 21">
            <a:extLst>
              <a:ext uri="{FF2B5EF4-FFF2-40B4-BE49-F238E27FC236}">
                <a16:creationId xmlns:a16="http://schemas.microsoft.com/office/drawing/2014/main" id="{50FBC3E2-B206-4083-9196-466AABF69509}"/>
              </a:ext>
            </a:extLst>
          </p:cNvPr>
          <p:cNvSpPr/>
          <p:nvPr/>
        </p:nvSpPr>
        <p:spPr>
          <a:xfrm>
            <a:off x="836315" y="5516062"/>
            <a:ext cx="371855" cy="371855"/>
          </a:xfrm>
          <a:custGeom>
            <a:avLst/>
            <a:gdLst>
              <a:gd name="connsiteX0" fmla="*/ 185928 w 371855"/>
              <a:gd name="connsiteY0" fmla="*/ 0 h 371855"/>
              <a:gd name="connsiteX1" fmla="*/ 0 w 371855"/>
              <a:gd name="connsiteY1" fmla="*/ 185928 h 371855"/>
              <a:gd name="connsiteX2" fmla="*/ 185928 w 371855"/>
              <a:gd name="connsiteY2" fmla="*/ 371856 h 371855"/>
              <a:gd name="connsiteX3" fmla="*/ 371856 w 371855"/>
              <a:gd name="connsiteY3" fmla="*/ 185928 h 371855"/>
              <a:gd name="connsiteX4" fmla="*/ 185928 w 371855"/>
              <a:gd name="connsiteY4" fmla="*/ 0 h 371855"/>
              <a:gd name="connsiteX5" fmla="*/ 185928 w 371855"/>
              <a:gd name="connsiteY5" fmla="*/ 295560 h 371855"/>
              <a:gd name="connsiteX6" fmla="*/ 76295 w 371855"/>
              <a:gd name="connsiteY6" fmla="*/ 185928 h 371855"/>
              <a:gd name="connsiteX7" fmla="*/ 185928 w 371855"/>
              <a:gd name="connsiteY7" fmla="*/ 76295 h 371855"/>
              <a:gd name="connsiteX8" fmla="*/ 295561 w 371855"/>
              <a:gd name="connsiteY8" fmla="*/ 185928 h 371855"/>
              <a:gd name="connsiteX9" fmla="*/ 185928 w 371855"/>
              <a:gd name="connsiteY9" fmla="*/ 295560 h 37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1855" h="371855">
                <a:moveTo>
                  <a:pt x="185928" y="0"/>
                </a:moveTo>
                <a:cubicBezTo>
                  <a:pt x="83248" y="0"/>
                  <a:pt x="0" y="83248"/>
                  <a:pt x="0" y="185928"/>
                </a:cubicBezTo>
                <a:cubicBezTo>
                  <a:pt x="0" y="288607"/>
                  <a:pt x="83248" y="371856"/>
                  <a:pt x="185928" y="371856"/>
                </a:cubicBezTo>
                <a:cubicBezTo>
                  <a:pt x="288607" y="371856"/>
                  <a:pt x="371856" y="288607"/>
                  <a:pt x="371856" y="185928"/>
                </a:cubicBezTo>
                <a:cubicBezTo>
                  <a:pt x="371856" y="83248"/>
                  <a:pt x="288607" y="0"/>
                  <a:pt x="185928" y="0"/>
                </a:cubicBezTo>
                <a:close/>
                <a:moveTo>
                  <a:pt x="185928" y="295560"/>
                </a:moveTo>
                <a:cubicBezTo>
                  <a:pt x="125349" y="295560"/>
                  <a:pt x="76295" y="246507"/>
                  <a:pt x="76295" y="185928"/>
                </a:cubicBezTo>
                <a:cubicBezTo>
                  <a:pt x="76295" y="125349"/>
                  <a:pt x="125349" y="76295"/>
                  <a:pt x="185928" y="76295"/>
                </a:cubicBezTo>
                <a:cubicBezTo>
                  <a:pt x="246507" y="76295"/>
                  <a:pt x="295561" y="125349"/>
                  <a:pt x="295561" y="185928"/>
                </a:cubicBezTo>
                <a:cubicBezTo>
                  <a:pt x="295561" y="246507"/>
                  <a:pt x="246412" y="295560"/>
                  <a:pt x="185928" y="295560"/>
                </a:cubicBezTo>
                <a:close/>
              </a:path>
            </a:pathLst>
          </a:custGeom>
          <a:solidFill>
            <a:schemeClr val="accent6">
              <a:lumMod val="75000"/>
            </a:schemeClr>
          </a:solidFill>
          <a:ln w="9525" cap="flat">
            <a:solidFill>
              <a:srgbClr val="E1801F"/>
            </a:solidFill>
            <a:prstDash val="solid"/>
            <a:miter/>
          </a:ln>
        </p:spPr>
        <p:txBody>
          <a:bodyPr rtlCol="0" anchor="ctr"/>
          <a:lstStyle/>
          <a:p>
            <a:endParaRPr lang="zh-CN" altLang="en-US">
              <a:cs typeface="+mn-ea"/>
              <a:sym typeface="+mn-lt"/>
            </a:endParaRPr>
          </a:p>
        </p:txBody>
      </p:sp>
      <p:grpSp>
        <p:nvGrpSpPr>
          <p:cNvPr id="36" name="图形 2">
            <a:extLst>
              <a:ext uri="{FF2B5EF4-FFF2-40B4-BE49-F238E27FC236}">
                <a16:creationId xmlns:a16="http://schemas.microsoft.com/office/drawing/2014/main" id="{E285A522-2530-4FF5-A896-99E2FD3507C9}"/>
              </a:ext>
            </a:extLst>
          </p:cNvPr>
          <p:cNvGrpSpPr/>
          <p:nvPr/>
        </p:nvGrpSpPr>
        <p:grpSpPr>
          <a:xfrm>
            <a:off x="353969" y="400014"/>
            <a:ext cx="809434" cy="255460"/>
            <a:chOff x="7141749" y="814387"/>
            <a:chExt cx="809434" cy="255460"/>
          </a:xfrm>
          <a:solidFill>
            <a:srgbClr val="E1801F"/>
          </a:solidFill>
        </p:grpSpPr>
        <p:sp>
          <p:nvSpPr>
            <p:cNvPr id="37" name="任意多边形: 形状 36">
              <a:extLst>
                <a:ext uri="{FF2B5EF4-FFF2-40B4-BE49-F238E27FC236}">
                  <a16:creationId xmlns:a16="http://schemas.microsoft.com/office/drawing/2014/main" id="{13EC82B5-06B9-48A6-83F7-4B612E799E25}"/>
                </a:ext>
              </a:extLst>
            </p:cNvPr>
            <p:cNvSpPr/>
            <p:nvPr/>
          </p:nvSpPr>
          <p:spPr>
            <a:xfrm>
              <a:off x="7141749" y="814387"/>
              <a:ext cx="166306" cy="223361"/>
            </a:xfrm>
            <a:custGeom>
              <a:avLst/>
              <a:gdLst>
                <a:gd name="connsiteX0" fmla="*/ 0 w 166306"/>
                <a:gd name="connsiteY0" fmla="*/ 103632 h 223361"/>
                <a:gd name="connsiteX1" fmla="*/ 155258 w 166306"/>
                <a:gd name="connsiteY1" fmla="*/ 223361 h 223361"/>
                <a:gd name="connsiteX2" fmla="*/ 166306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258" y="223361"/>
                  </a:lnTo>
                  <a:lnTo>
                    <a:pt x="166306" y="0"/>
                  </a:lnTo>
                  <a:close/>
                </a:path>
              </a:pathLst>
            </a:custGeom>
            <a:grpFill/>
            <a:ln w="9525" cap="flat">
              <a:noFill/>
              <a:prstDash val="solid"/>
              <a:miter/>
            </a:ln>
          </p:spPr>
          <p:txBody>
            <a:bodyPr rtlCol="0" anchor="ctr"/>
            <a:lstStyle/>
            <a:p>
              <a:endParaRPr lang="zh-CN" altLang="en-US">
                <a:cs typeface="+mn-ea"/>
                <a:sym typeface="+mn-lt"/>
              </a:endParaRPr>
            </a:p>
          </p:txBody>
        </p:sp>
        <p:sp>
          <p:nvSpPr>
            <p:cNvPr id="38" name="任意多边形: 形状 37">
              <a:extLst>
                <a:ext uri="{FF2B5EF4-FFF2-40B4-BE49-F238E27FC236}">
                  <a16:creationId xmlns:a16="http://schemas.microsoft.com/office/drawing/2014/main" id="{707D6703-D389-44F9-8859-3E197E566AF9}"/>
                </a:ext>
              </a:extLst>
            </p:cNvPr>
            <p:cNvSpPr/>
            <p:nvPr/>
          </p:nvSpPr>
          <p:spPr>
            <a:xfrm>
              <a:off x="7302531" y="822387"/>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endParaRPr lang="zh-CN" altLang="en-US">
                <a:cs typeface="+mn-ea"/>
                <a:sym typeface="+mn-lt"/>
              </a:endParaRPr>
            </a:p>
          </p:txBody>
        </p:sp>
        <p:sp>
          <p:nvSpPr>
            <p:cNvPr id="39" name="任意多边形: 形状 38">
              <a:extLst>
                <a:ext uri="{FF2B5EF4-FFF2-40B4-BE49-F238E27FC236}">
                  <a16:creationId xmlns:a16="http://schemas.microsoft.com/office/drawing/2014/main" id="{25A0A673-E5A3-46D3-B764-0486B7CDA5DE}"/>
                </a:ext>
              </a:extLst>
            </p:cNvPr>
            <p:cNvSpPr/>
            <p:nvPr/>
          </p:nvSpPr>
          <p:spPr>
            <a:xfrm>
              <a:off x="7463313" y="830388"/>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endParaRPr lang="zh-CN" altLang="en-US">
                <a:cs typeface="+mn-ea"/>
                <a:sym typeface="+mn-lt"/>
              </a:endParaRPr>
            </a:p>
          </p:txBody>
        </p:sp>
        <p:sp>
          <p:nvSpPr>
            <p:cNvPr id="40" name="任意多边形: 形状 39">
              <a:extLst>
                <a:ext uri="{FF2B5EF4-FFF2-40B4-BE49-F238E27FC236}">
                  <a16:creationId xmlns:a16="http://schemas.microsoft.com/office/drawing/2014/main" id="{630E866E-1913-465A-937B-1F6DE6314CD8}"/>
                </a:ext>
              </a:extLst>
            </p:cNvPr>
            <p:cNvSpPr/>
            <p:nvPr/>
          </p:nvSpPr>
          <p:spPr>
            <a:xfrm>
              <a:off x="7624095" y="838389"/>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endParaRPr lang="zh-CN" altLang="en-US">
                <a:cs typeface="+mn-ea"/>
                <a:sym typeface="+mn-lt"/>
              </a:endParaRPr>
            </a:p>
          </p:txBody>
        </p:sp>
        <p:sp>
          <p:nvSpPr>
            <p:cNvPr id="41" name="任意多边形: 形状 40">
              <a:extLst>
                <a:ext uri="{FF2B5EF4-FFF2-40B4-BE49-F238E27FC236}">
                  <a16:creationId xmlns:a16="http://schemas.microsoft.com/office/drawing/2014/main" id="{1F42247E-3DE8-497E-BBEC-C0459BC4D3A5}"/>
                </a:ext>
              </a:extLst>
            </p:cNvPr>
            <p:cNvSpPr/>
            <p:nvPr/>
          </p:nvSpPr>
          <p:spPr>
            <a:xfrm>
              <a:off x="7784877" y="846486"/>
              <a:ext cx="166306" cy="223361"/>
            </a:xfrm>
            <a:custGeom>
              <a:avLst/>
              <a:gdLst>
                <a:gd name="connsiteX0" fmla="*/ 0 w 166306"/>
                <a:gd name="connsiteY0" fmla="*/ 103632 h 223361"/>
                <a:gd name="connsiteX1" fmla="*/ 155162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162" y="223361"/>
                  </a:lnTo>
                  <a:lnTo>
                    <a:pt x="166307" y="0"/>
                  </a:lnTo>
                  <a:close/>
                </a:path>
              </a:pathLst>
            </a:custGeom>
            <a:grpFill/>
            <a:ln w="9525" cap="flat">
              <a:noFill/>
              <a:prstDash val="solid"/>
              <a:miter/>
            </a:ln>
          </p:spPr>
          <p:txBody>
            <a:bodyPr rtlCol="0" anchor="ctr"/>
            <a:lstStyle/>
            <a:p>
              <a:endParaRPr lang="zh-CN" altLang="en-US">
                <a:cs typeface="+mn-ea"/>
                <a:sym typeface="+mn-lt"/>
              </a:endParaRPr>
            </a:p>
          </p:txBody>
        </p:sp>
      </p:grpSp>
      <p:sp>
        <p:nvSpPr>
          <p:cNvPr id="28" name="文本框 27">
            <a:extLst>
              <a:ext uri="{FF2B5EF4-FFF2-40B4-BE49-F238E27FC236}">
                <a16:creationId xmlns:a16="http://schemas.microsoft.com/office/drawing/2014/main" id="{57274840-799F-4524-96CF-B6CDEB9B177D}"/>
              </a:ext>
            </a:extLst>
          </p:cNvPr>
          <p:cNvSpPr txBox="1"/>
          <p:nvPr/>
        </p:nvSpPr>
        <p:spPr>
          <a:xfrm>
            <a:off x="1318661" y="296862"/>
            <a:ext cx="4777339" cy="461665"/>
          </a:xfrm>
          <a:prstGeom prst="rect">
            <a:avLst/>
          </a:prstGeom>
          <a:noFill/>
        </p:spPr>
        <p:txBody>
          <a:bodyPr wrap="square" rtlCol="0">
            <a:spAutoFit/>
          </a:bodyPr>
          <a:lstStyle/>
          <a:p>
            <a:pPr algn="dist"/>
            <a:r>
              <a:rPr lang="en-US" altLang="zh-CN" sz="2400" dirty="0">
                <a:solidFill>
                  <a:schemeClr val="accent6">
                    <a:lumMod val="75000"/>
                  </a:schemeClr>
                </a:solidFill>
                <a:cs typeface="+mn-ea"/>
                <a:sym typeface="+mn-lt"/>
              </a:rPr>
              <a:t>Participation and Efficiency</a:t>
            </a:r>
            <a:endParaRPr lang="zh-CN" altLang="en-US" sz="2400" dirty="0">
              <a:solidFill>
                <a:schemeClr val="accent6">
                  <a:lumMod val="75000"/>
                </a:schemeClr>
              </a:solidFill>
              <a:cs typeface="+mn-ea"/>
              <a:sym typeface="+mn-lt"/>
            </a:endParaRPr>
          </a:p>
        </p:txBody>
      </p:sp>
      <p:sp>
        <p:nvSpPr>
          <p:cNvPr id="5" name="文本框 4">
            <a:extLst>
              <a:ext uri="{FF2B5EF4-FFF2-40B4-BE49-F238E27FC236}">
                <a16:creationId xmlns:a16="http://schemas.microsoft.com/office/drawing/2014/main" id="{98BA7FB5-6FEF-4167-9370-BEA6115E65D3}"/>
              </a:ext>
            </a:extLst>
          </p:cNvPr>
          <p:cNvSpPr txBox="1"/>
          <p:nvPr/>
        </p:nvSpPr>
        <p:spPr>
          <a:xfrm>
            <a:off x="1080250" y="1216702"/>
            <a:ext cx="9718251" cy="1200329"/>
          </a:xfrm>
          <a:prstGeom prst="rect">
            <a:avLst/>
          </a:prstGeom>
          <a:noFill/>
        </p:spPr>
        <p:txBody>
          <a:bodyPr wrap="square" rtlCol="0">
            <a:spAutoFit/>
          </a:bodyPr>
          <a:lstStyle/>
          <a:p>
            <a:r>
              <a:rPr lang="en-US" altLang="zh-CN" sz="2400" kern="100" dirty="0">
                <a:effectLst/>
                <a:latin typeface="微软雅黑" panose="020B0503020204020204" pitchFamily="34" charset="-122"/>
                <a:ea typeface="等线" panose="02010600030101010101" pitchFamily="2" charset="-122"/>
                <a:cs typeface="Times New Roman" panose="02020603050405020304" pitchFamily="18" charset="0"/>
              </a:rPr>
              <a:t>Q15: Did your group make a plan before performing the task in 	   the last collaboration without requirements from the course?</a:t>
            </a:r>
          </a:p>
          <a:p>
            <a:r>
              <a:rPr lang="en-US" altLang="zh-CN" sz="2400" kern="100" dirty="0">
                <a:latin typeface="微软雅黑" panose="020B0503020204020204" pitchFamily="34" charset="-122"/>
                <a:ea typeface="等线" panose="02010600030101010101" pitchFamily="2" charset="-122"/>
                <a:cs typeface="Times New Roman" panose="02020603050405020304" pitchFamily="18" charset="0"/>
              </a:rPr>
              <a:t>Q16: Did your team complete the plan?</a:t>
            </a:r>
            <a:endParaRPr lang="zh-CN" altLang="en-US" dirty="0"/>
          </a:p>
        </p:txBody>
      </p:sp>
      <p:graphicFrame>
        <p:nvGraphicFramePr>
          <p:cNvPr id="2" name="表格 1">
            <a:extLst>
              <a:ext uri="{FF2B5EF4-FFF2-40B4-BE49-F238E27FC236}">
                <a16:creationId xmlns:a16="http://schemas.microsoft.com/office/drawing/2014/main" id="{AEC026CA-AD00-4733-90BA-ABF137BBFE3D}"/>
              </a:ext>
            </a:extLst>
          </p:cNvPr>
          <p:cNvGraphicFramePr>
            <a:graphicFrameLocks noGrp="1"/>
          </p:cNvGraphicFramePr>
          <p:nvPr>
            <p:extLst>
              <p:ext uri="{D42A27DB-BD31-4B8C-83A1-F6EECF244321}">
                <p14:modId xmlns:p14="http://schemas.microsoft.com/office/powerpoint/2010/main" val="3982630474"/>
              </p:ext>
            </p:extLst>
          </p:nvPr>
        </p:nvGraphicFramePr>
        <p:xfrm>
          <a:off x="1030248" y="2906009"/>
          <a:ext cx="3679470" cy="1507965"/>
        </p:xfrm>
        <a:graphic>
          <a:graphicData uri="http://schemas.openxmlformats.org/drawingml/2006/table">
            <a:tbl>
              <a:tblPr firstRow="1" firstCol="1" bandRow="1">
                <a:tableStyleId>{93296810-A885-4BE3-A3E7-6D5BEEA58F35}</a:tableStyleId>
              </a:tblPr>
              <a:tblGrid>
                <a:gridCol w="1220135">
                  <a:extLst>
                    <a:ext uri="{9D8B030D-6E8A-4147-A177-3AD203B41FA5}">
                      <a16:colId xmlns:a16="http://schemas.microsoft.com/office/drawing/2014/main" val="3305806675"/>
                    </a:ext>
                  </a:extLst>
                </a:gridCol>
                <a:gridCol w="1239200">
                  <a:extLst>
                    <a:ext uri="{9D8B030D-6E8A-4147-A177-3AD203B41FA5}">
                      <a16:colId xmlns:a16="http://schemas.microsoft.com/office/drawing/2014/main" val="3179553939"/>
                    </a:ext>
                  </a:extLst>
                </a:gridCol>
                <a:gridCol w="1220135">
                  <a:extLst>
                    <a:ext uri="{9D8B030D-6E8A-4147-A177-3AD203B41FA5}">
                      <a16:colId xmlns:a16="http://schemas.microsoft.com/office/drawing/2014/main" val="3690333760"/>
                    </a:ext>
                  </a:extLst>
                </a:gridCol>
              </a:tblGrid>
              <a:tr h="525936">
                <a:tc>
                  <a:txBody>
                    <a:bodyPr/>
                    <a:lstStyle/>
                    <a:p>
                      <a:pPr algn="ctr">
                        <a:lnSpc>
                          <a:spcPct val="150000"/>
                        </a:lnSpc>
                      </a:pPr>
                      <a:r>
                        <a:rPr lang="en-US" sz="1600" kern="0" dirty="0">
                          <a:effectLst/>
                        </a:rPr>
                        <a:t>Options</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sz="1600" kern="0" dirty="0">
                          <a:effectLst/>
                        </a:rPr>
                        <a:t>Frequency</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sz="1600" kern="0">
                          <a:effectLst/>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4149785535"/>
                  </a:ext>
                </a:extLst>
              </a:tr>
              <a:tr h="297591">
                <a:tc>
                  <a:txBody>
                    <a:bodyPr/>
                    <a:lstStyle/>
                    <a:p>
                      <a:pPr algn="ctr">
                        <a:lnSpc>
                          <a:spcPct val="150000"/>
                        </a:lnSpc>
                      </a:pPr>
                      <a:r>
                        <a:rPr lang="en-US" sz="1600" kern="0" dirty="0">
                          <a:effectLst/>
                        </a:rPr>
                        <a:t>Yes</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sz="1600" kern="0" dirty="0">
                          <a:effectLst/>
                        </a:rPr>
                        <a:t>74</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sz="1600" kern="0" dirty="0">
                          <a:effectLst/>
                        </a:rPr>
                        <a:t>54%</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931469240"/>
                  </a:ext>
                </a:extLst>
              </a:tr>
              <a:tr h="297591">
                <a:tc>
                  <a:txBody>
                    <a:bodyPr/>
                    <a:lstStyle/>
                    <a:p>
                      <a:pPr algn="ctr">
                        <a:lnSpc>
                          <a:spcPct val="150000"/>
                        </a:lnSpc>
                      </a:pPr>
                      <a:r>
                        <a:rPr lang="en-US" sz="1600" kern="0">
                          <a:effectLst/>
                        </a:rPr>
                        <a:t>No</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sz="1600" kern="0" dirty="0">
                          <a:effectLst/>
                        </a:rPr>
                        <a:t>64</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sz="1600" kern="0" dirty="0">
                          <a:effectLst/>
                        </a:rPr>
                        <a:t>46%</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575075180"/>
                  </a:ext>
                </a:extLst>
              </a:tr>
              <a:tr h="315250">
                <a:tc>
                  <a:txBody>
                    <a:bodyPr/>
                    <a:lstStyle/>
                    <a:p>
                      <a:pPr algn="ctr">
                        <a:lnSpc>
                          <a:spcPct val="150000"/>
                        </a:lnSpc>
                      </a:pPr>
                      <a:r>
                        <a:rPr lang="en-US" sz="1600" kern="0" dirty="0">
                          <a:effectLst/>
                        </a:rPr>
                        <a:t>Total</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sz="1600" kern="0" dirty="0">
                          <a:effectLst/>
                        </a:rPr>
                        <a:t>138</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sz="1600" kern="0" dirty="0">
                          <a:effectLst/>
                        </a:rPr>
                        <a:t>100%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555963893"/>
                  </a:ext>
                </a:extLst>
              </a:tr>
            </a:tbl>
          </a:graphicData>
        </a:graphic>
      </p:graphicFrame>
      <p:graphicFrame>
        <p:nvGraphicFramePr>
          <p:cNvPr id="23" name="表格 22">
            <a:extLst>
              <a:ext uri="{FF2B5EF4-FFF2-40B4-BE49-F238E27FC236}">
                <a16:creationId xmlns:a16="http://schemas.microsoft.com/office/drawing/2014/main" id="{F1E01669-01C8-4AD3-AAD9-CB32B95EA6F5}"/>
              </a:ext>
            </a:extLst>
          </p:cNvPr>
          <p:cNvGraphicFramePr>
            <a:graphicFrameLocks noGrp="1"/>
          </p:cNvGraphicFramePr>
          <p:nvPr>
            <p:extLst>
              <p:ext uri="{D42A27DB-BD31-4B8C-83A1-F6EECF244321}">
                <p14:modId xmlns:p14="http://schemas.microsoft.com/office/powerpoint/2010/main" val="1087060333"/>
              </p:ext>
            </p:extLst>
          </p:nvPr>
        </p:nvGraphicFramePr>
        <p:xfrm>
          <a:off x="4925890" y="2692262"/>
          <a:ext cx="6399756" cy="1997476"/>
        </p:xfrm>
        <a:graphic>
          <a:graphicData uri="http://schemas.openxmlformats.org/drawingml/2006/table">
            <a:tbl>
              <a:tblPr firstRow="1" firstCol="1" bandRow="1">
                <a:tableStyleId>{93296810-A885-4BE3-A3E7-6D5BEEA58F35}</a:tableStyleId>
              </a:tblPr>
              <a:tblGrid>
                <a:gridCol w="3887990">
                  <a:extLst>
                    <a:ext uri="{9D8B030D-6E8A-4147-A177-3AD203B41FA5}">
                      <a16:colId xmlns:a16="http://schemas.microsoft.com/office/drawing/2014/main" val="3280809175"/>
                    </a:ext>
                  </a:extLst>
                </a:gridCol>
                <a:gridCol w="1367161">
                  <a:extLst>
                    <a:ext uri="{9D8B030D-6E8A-4147-A177-3AD203B41FA5}">
                      <a16:colId xmlns:a16="http://schemas.microsoft.com/office/drawing/2014/main" val="1225492583"/>
                    </a:ext>
                  </a:extLst>
                </a:gridCol>
                <a:gridCol w="1144605">
                  <a:extLst>
                    <a:ext uri="{9D8B030D-6E8A-4147-A177-3AD203B41FA5}">
                      <a16:colId xmlns:a16="http://schemas.microsoft.com/office/drawing/2014/main" val="3214661168"/>
                    </a:ext>
                  </a:extLst>
                </a:gridCol>
              </a:tblGrid>
              <a:tr h="488272">
                <a:tc>
                  <a:txBody>
                    <a:bodyPr/>
                    <a:lstStyle/>
                    <a:p>
                      <a:pPr algn="ctr">
                        <a:lnSpc>
                          <a:spcPct val="150000"/>
                        </a:lnSpc>
                      </a:pPr>
                      <a:r>
                        <a:rPr lang="en-US" sz="1600" kern="0" dirty="0">
                          <a:effectLst/>
                        </a:rPr>
                        <a:t>Options</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sz="1600" kern="0">
                          <a:effectLst/>
                        </a:rPr>
                        <a:t>Frequency</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sz="1600" kern="0">
                          <a:effectLst/>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914711133"/>
                  </a:ext>
                </a:extLst>
              </a:tr>
              <a:tr h="479394">
                <a:tc>
                  <a:txBody>
                    <a:bodyPr/>
                    <a:lstStyle/>
                    <a:p>
                      <a:pPr algn="ctr">
                        <a:lnSpc>
                          <a:spcPct val="150000"/>
                        </a:lnSpc>
                      </a:pPr>
                      <a:r>
                        <a:rPr lang="en-US" altLang="zh-CN" sz="1600" kern="100" dirty="0">
                          <a:effectLst/>
                          <a:latin typeface="+mn-lt"/>
                          <a:ea typeface="等线" panose="02010600030101010101" pitchFamily="2" charset="-122"/>
                          <a:cs typeface="Times New Roman" panose="02020603050405020304" pitchFamily="18" charset="0"/>
                        </a:rPr>
                        <a:t>Stick to their plan</a:t>
                      </a:r>
                      <a:endParaRPr lang="zh-CN" sz="1600" kern="100" dirty="0">
                        <a:effectLst/>
                        <a:latin typeface="+mn-lt"/>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altLang="zh-CN" sz="1600" kern="0" dirty="0">
                          <a:effectLst/>
                          <a:latin typeface="+mn-lt"/>
                          <a:ea typeface="等线" panose="02010600030101010101" pitchFamily="2" charset="-122"/>
                          <a:cs typeface="Times New Roman" panose="02020603050405020304" pitchFamily="18" charset="0"/>
                        </a:rPr>
                        <a:t>23</a:t>
                      </a:r>
                      <a:endParaRPr lang="zh-CN" sz="1600" kern="100" dirty="0">
                        <a:effectLst/>
                        <a:latin typeface="+mn-lt"/>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sz="1600" kern="0" dirty="0">
                          <a:effectLst/>
                        </a:rPr>
                        <a:t>31%</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564562190"/>
                  </a:ext>
                </a:extLst>
              </a:tr>
              <a:tr h="497150">
                <a:tc>
                  <a:txBody>
                    <a:bodyPr/>
                    <a:lstStyle/>
                    <a:p>
                      <a:pPr algn="ctr">
                        <a:lnSpc>
                          <a:spcPct val="150000"/>
                        </a:lnSpc>
                      </a:pPr>
                      <a:r>
                        <a:rPr lang="en-US" altLang="zh-CN" sz="1600" kern="100" dirty="0">
                          <a:effectLst/>
                          <a:latin typeface="+mn-lt"/>
                          <a:ea typeface="等线" panose="02010600030101010101" pitchFamily="2" charset="-122"/>
                          <a:cs typeface="Times New Roman" panose="02020603050405020304" pitchFamily="18" charset="0"/>
                        </a:rPr>
                        <a:t>Fulfilled their plan most of the time</a:t>
                      </a:r>
                      <a:endParaRPr lang="zh-CN" sz="1600" kern="100" dirty="0">
                        <a:effectLst/>
                        <a:latin typeface="+mn-lt"/>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altLang="zh-CN" sz="1600" kern="0" dirty="0">
                          <a:effectLst/>
                          <a:latin typeface="+mn-lt"/>
                          <a:ea typeface="等线" panose="02010600030101010101" pitchFamily="2" charset="-122"/>
                          <a:cs typeface="Times New Roman" panose="02020603050405020304" pitchFamily="18" charset="0"/>
                        </a:rPr>
                        <a:t>48</a:t>
                      </a:r>
                      <a:endParaRPr lang="zh-CN" sz="1600" kern="100" dirty="0">
                        <a:effectLst/>
                        <a:latin typeface="+mn-lt"/>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sz="1600" kern="0" dirty="0">
                          <a:effectLst/>
                        </a:rPr>
                        <a:t>65%</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915764781"/>
                  </a:ext>
                </a:extLst>
              </a:tr>
              <a:tr h="532660">
                <a:tc>
                  <a:txBody>
                    <a:bodyPr/>
                    <a:lstStyle/>
                    <a:p>
                      <a:pPr algn="ctr">
                        <a:lnSpc>
                          <a:spcPct val="150000"/>
                        </a:lnSpc>
                      </a:pPr>
                      <a:r>
                        <a:rPr lang="en-US" altLang="zh-CN" sz="1600" b="1" kern="1200" dirty="0">
                          <a:solidFill>
                            <a:schemeClr val="lt1"/>
                          </a:solidFill>
                          <a:effectLst/>
                          <a:latin typeface="+mn-lt"/>
                          <a:ea typeface="+mn-ea"/>
                          <a:cs typeface="+mn-cs"/>
                        </a:rPr>
                        <a:t>Hardly finished their plan</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altLang="zh-CN" sz="1600" kern="0" dirty="0">
                          <a:effectLst/>
                          <a:latin typeface="+mn-lt"/>
                          <a:ea typeface="等线" panose="02010600030101010101" pitchFamily="2" charset="-122"/>
                          <a:cs typeface="Times New Roman" panose="02020603050405020304" pitchFamily="18" charset="0"/>
                        </a:rPr>
                        <a:t>3</a:t>
                      </a:r>
                      <a:endParaRPr lang="zh-CN" sz="1600" kern="100" dirty="0">
                        <a:effectLst/>
                        <a:latin typeface="+mn-lt"/>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sz="1600" kern="0" dirty="0">
                          <a:effectLst/>
                        </a:rPr>
                        <a:t>4%</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917497169"/>
                  </a:ext>
                </a:extLst>
              </a:tr>
            </a:tbl>
          </a:graphicData>
        </a:graphic>
      </p:graphicFrame>
      <p:sp>
        <p:nvSpPr>
          <p:cNvPr id="24" name="文本框 23">
            <a:extLst>
              <a:ext uri="{FF2B5EF4-FFF2-40B4-BE49-F238E27FC236}">
                <a16:creationId xmlns:a16="http://schemas.microsoft.com/office/drawing/2014/main" id="{4546DEC9-5585-476B-A31D-3A824BCDF050}"/>
              </a:ext>
            </a:extLst>
          </p:cNvPr>
          <p:cNvSpPr txBox="1"/>
          <p:nvPr/>
        </p:nvSpPr>
        <p:spPr>
          <a:xfrm>
            <a:off x="1749253" y="4672119"/>
            <a:ext cx="6094520" cy="461665"/>
          </a:xfrm>
          <a:prstGeom prst="rect">
            <a:avLst/>
          </a:prstGeom>
          <a:noFill/>
        </p:spPr>
        <p:txBody>
          <a:bodyPr wrap="square">
            <a:spAutoFit/>
          </a:bodyPr>
          <a:lstStyle/>
          <a:p>
            <a:r>
              <a:rPr lang="en-US" altLang="zh-CN" sz="2400" dirty="0">
                <a:effectLst/>
                <a:latin typeface="Times New Roman" panose="02020603050405020304" pitchFamily="18" charset="0"/>
                <a:ea typeface="等线" panose="02010600030101010101" pitchFamily="2" charset="-122"/>
              </a:rPr>
              <a:t>[0.45, 0.62]</a:t>
            </a:r>
            <a:endParaRPr lang="zh-CN" altLang="en-US" sz="2400" dirty="0"/>
          </a:p>
        </p:txBody>
      </p:sp>
    </p:spTree>
    <p:extLst>
      <p:ext uri="{BB962C8B-B14F-4D97-AF65-F5344CB8AC3E}">
        <p14:creationId xmlns:p14="http://schemas.microsoft.com/office/powerpoint/2010/main" val="1630211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197FDE5F-72AC-4D99-9105-8CF39AD31266}"/>
              </a:ext>
            </a:extLst>
          </p:cNvPr>
          <p:cNvGrpSpPr/>
          <p:nvPr/>
        </p:nvGrpSpPr>
        <p:grpSpPr>
          <a:xfrm flipH="1">
            <a:off x="11475611" y="2559848"/>
            <a:ext cx="132415" cy="1738303"/>
            <a:chOff x="11110315" y="2509606"/>
            <a:chExt cx="196770" cy="2583143"/>
          </a:xfrm>
        </p:grpSpPr>
        <p:sp>
          <p:nvSpPr>
            <p:cNvPr id="14" name="椭圆 13">
              <a:extLst>
                <a:ext uri="{FF2B5EF4-FFF2-40B4-BE49-F238E27FC236}">
                  <a16:creationId xmlns:a16="http://schemas.microsoft.com/office/drawing/2014/main" id="{18F756DC-A405-4B70-9D65-91E2BAB64CEF}"/>
                </a:ext>
              </a:extLst>
            </p:cNvPr>
            <p:cNvSpPr/>
            <p:nvPr/>
          </p:nvSpPr>
          <p:spPr>
            <a:xfrm>
              <a:off x="11110316" y="2509606"/>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935"/>
                </a:solidFill>
                <a:cs typeface="+mn-ea"/>
                <a:sym typeface="+mn-lt"/>
              </a:endParaRPr>
            </a:p>
          </p:txBody>
        </p:sp>
        <p:cxnSp>
          <p:nvCxnSpPr>
            <p:cNvPr id="15" name="直接连接符 14">
              <a:extLst>
                <a:ext uri="{FF2B5EF4-FFF2-40B4-BE49-F238E27FC236}">
                  <a16:creationId xmlns:a16="http://schemas.microsoft.com/office/drawing/2014/main" id="{00A6CC3D-0347-416C-A963-B0B47CFDA9BE}"/>
                </a:ext>
              </a:extLst>
            </p:cNvPr>
            <p:cNvCxnSpPr/>
            <p:nvPr/>
          </p:nvCxnSpPr>
          <p:spPr>
            <a:xfrm>
              <a:off x="11208700" y="2911621"/>
              <a:ext cx="0" cy="585926"/>
            </a:xfrm>
            <a:prstGeom prst="line">
              <a:avLst/>
            </a:prstGeom>
            <a:ln>
              <a:solidFill>
                <a:srgbClr val="E1801F"/>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88F0404A-BFDC-4A00-8389-6D0BD50F5DB1}"/>
                </a:ext>
              </a:extLst>
            </p:cNvPr>
            <p:cNvSpPr/>
            <p:nvPr/>
          </p:nvSpPr>
          <p:spPr>
            <a:xfrm>
              <a:off x="11110315" y="3702793"/>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935"/>
                </a:solidFill>
                <a:cs typeface="+mn-ea"/>
                <a:sym typeface="+mn-lt"/>
              </a:endParaRPr>
            </a:p>
          </p:txBody>
        </p:sp>
        <p:cxnSp>
          <p:nvCxnSpPr>
            <p:cNvPr id="17" name="直接连接符 16">
              <a:extLst>
                <a:ext uri="{FF2B5EF4-FFF2-40B4-BE49-F238E27FC236}">
                  <a16:creationId xmlns:a16="http://schemas.microsoft.com/office/drawing/2014/main" id="{A8988DD2-DBF6-450B-985B-7256EE90F66F}"/>
                </a:ext>
              </a:extLst>
            </p:cNvPr>
            <p:cNvCxnSpPr/>
            <p:nvPr/>
          </p:nvCxnSpPr>
          <p:spPr>
            <a:xfrm>
              <a:off x="11208699" y="4104808"/>
              <a:ext cx="0" cy="585926"/>
            </a:xfrm>
            <a:prstGeom prst="line">
              <a:avLst/>
            </a:prstGeom>
            <a:ln>
              <a:solidFill>
                <a:srgbClr val="E1801F"/>
              </a:soli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6C322D38-7CE8-4F41-9B91-2DC5590B0CF8}"/>
                </a:ext>
              </a:extLst>
            </p:cNvPr>
            <p:cNvSpPr/>
            <p:nvPr/>
          </p:nvSpPr>
          <p:spPr>
            <a:xfrm>
              <a:off x="11110315" y="4895980"/>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935"/>
                </a:solidFill>
                <a:cs typeface="+mn-ea"/>
                <a:sym typeface="+mn-lt"/>
              </a:endParaRPr>
            </a:p>
          </p:txBody>
        </p:sp>
      </p:grpSp>
      <p:sp>
        <p:nvSpPr>
          <p:cNvPr id="19" name="iṩļïḓè">
            <a:extLst>
              <a:ext uri="{FF2B5EF4-FFF2-40B4-BE49-F238E27FC236}">
                <a16:creationId xmlns:a16="http://schemas.microsoft.com/office/drawing/2014/main" id="{E043B076-8DFC-4A60-A7FE-171E9E0C696C}"/>
              </a:ext>
            </a:extLst>
          </p:cNvPr>
          <p:cNvSpPr txBox="1"/>
          <p:nvPr/>
        </p:nvSpPr>
        <p:spPr bwMode="auto">
          <a:xfrm rot="5400000">
            <a:off x="-236630" y="2001766"/>
            <a:ext cx="1864874" cy="580942"/>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en-US" altLang="zh-CN" sz="600" dirty="0">
                <a:solidFill>
                  <a:srgbClr val="252935"/>
                </a:solidFill>
                <a:cs typeface="+mn-ea"/>
                <a:sym typeface="+mn-lt"/>
              </a:rPr>
              <a:t>1PPT.COM</a:t>
            </a:r>
          </a:p>
        </p:txBody>
      </p:sp>
      <p:sp>
        <p:nvSpPr>
          <p:cNvPr id="20" name="任意多边形: 形状 19">
            <a:extLst>
              <a:ext uri="{FF2B5EF4-FFF2-40B4-BE49-F238E27FC236}">
                <a16:creationId xmlns:a16="http://schemas.microsoft.com/office/drawing/2014/main" id="{C99FEDEB-657C-4785-93B2-BB9C293DE38E}"/>
              </a:ext>
            </a:extLst>
          </p:cNvPr>
          <p:cNvSpPr/>
          <p:nvPr/>
        </p:nvSpPr>
        <p:spPr>
          <a:xfrm>
            <a:off x="10932725" y="865059"/>
            <a:ext cx="271843" cy="271843"/>
          </a:xfrm>
          <a:custGeom>
            <a:avLst/>
            <a:gdLst>
              <a:gd name="connsiteX0" fmla="*/ 271844 w 271843"/>
              <a:gd name="connsiteY0" fmla="*/ 66675 h 271843"/>
              <a:gd name="connsiteX1" fmla="*/ 205169 w 271843"/>
              <a:gd name="connsiteY1" fmla="*/ 0 h 271843"/>
              <a:gd name="connsiteX2" fmla="*/ 135922 w 271843"/>
              <a:gd name="connsiteY2" fmla="*/ 69247 h 271843"/>
              <a:gd name="connsiteX3" fmla="*/ 66675 w 271843"/>
              <a:gd name="connsiteY3" fmla="*/ 0 h 271843"/>
              <a:gd name="connsiteX4" fmla="*/ 0 w 271843"/>
              <a:gd name="connsiteY4" fmla="*/ 66675 h 271843"/>
              <a:gd name="connsiteX5" fmla="*/ 69247 w 271843"/>
              <a:gd name="connsiteY5" fmla="*/ 135922 h 271843"/>
              <a:gd name="connsiteX6" fmla="*/ 0 w 271843"/>
              <a:gd name="connsiteY6" fmla="*/ 205169 h 271843"/>
              <a:gd name="connsiteX7" fmla="*/ 66675 w 271843"/>
              <a:gd name="connsiteY7" fmla="*/ 271844 h 271843"/>
              <a:gd name="connsiteX8" fmla="*/ 135922 w 271843"/>
              <a:gd name="connsiteY8" fmla="*/ 202597 h 271843"/>
              <a:gd name="connsiteX9" fmla="*/ 205169 w 271843"/>
              <a:gd name="connsiteY9" fmla="*/ 271844 h 271843"/>
              <a:gd name="connsiteX10" fmla="*/ 271844 w 271843"/>
              <a:gd name="connsiteY10" fmla="*/ 205169 h 271843"/>
              <a:gd name="connsiteX11" fmla="*/ 202597 w 271843"/>
              <a:gd name="connsiteY11" fmla="*/ 135922 h 271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1843" h="271843">
                <a:moveTo>
                  <a:pt x="271844" y="66675"/>
                </a:moveTo>
                <a:lnTo>
                  <a:pt x="205169" y="0"/>
                </a:lnTo>
                <a:lnTo>
                  <a:pt x="135922" y="69247"/>
                </a:lnTo>
                <a:lnTo>
                  <a:pt x="66675" y="0"/>
                </a:lnTo>
                <a:lnTo>
                  <a:pt x="0" y="66675"/>
                </a:lnTo>
                <a:lnTo>
                  <a:pt x="69247" y="135922"/>
                </a:lnTo>
                <a:lnTo>
                  <a:pt x="0" y="205169"/>
                </a:lnTo>
                <a:lnTo>
                  <a:pt x="66675" y="271844"/>
                </a:lnTo>
                <a:lnTo>
                  <a:pt x="135922" y="202597"/>
                </a:lnTo>
                <a:lnTo>
                  <a:pt x="205169" y="271844"/>
                </a:lnTo>
                <a:lnTo>
                  <a:pt x="271844" y="205169"/>
                </a:lnTo>
                <a:lnTo>
                  <a:pt x="202597" y="135922"/>
                </a:lnTo>
                <a:close/>
              </a:path>
            </a:pathLst>
          </a:custGeom>
          <a:solidFill>
            <a:schemeClr val="accent6">
              <a:lumMod val="75000"/>
            </a:schemeClr>
          </a:solidFill>
          <a:ln w="9525" cap="flat">
            <a:noFill/>
            <a:prstDash val="solid"/>
            <a:miter/>
          </a:ln>
        </p:spPr>
        <p:txBody>
          <a:bodyPr rtlCol="0" anchor="ctr"/>
          <a:lstStyle/>
          <a:p>
            <a:endParaRPr lang="zh-CN" altLang="en-US">
              <a:cs typeface="+mn-ea"/>
              <a:sym typeface="+mn-lt"/>
            </a:endParaRPr>
          </a:p>
        </p:txBody>
      </p:sp>
      <p:sp>
        <p:nvSpPr>
          <p:cNvPr id="21" name="任意多边形: 形状 20">
            <a:extLst>
              <a:ext uri="{FF2B5EF4-FFF2-40B4-BE49-F238E27FC236}">
                <a16:creationId xmlns:a16="http://schemas.microsoft.com/office/drawing/2014/main" id="{487A8F14-8031-4CA1-B775-735AD22733F4}"/>
              </a:ext>
            </a:extLst>
          </p:cNvPr>
          <p:cNvSpPr/>
          <p:nvPr/>
        </p:nvSpPr>
        <p:spPr>
          <a:xfrm>
            <a:off x="482080" y="4298151"/>
            <a:ext cx="115824" cy="115823"/>
          </a:xfrm>
          <a:custGeom>
            <a:avLst/>
            <a:gdLst>
              <a:gd name="connsiteX0" fmla="*/ 115824 w 115824"/>
              <a:gd name="connsiteY0" fmla="*/ 57912 h 115823"/>
              <a:gd name="connsiteX1" fmla="*/ 57912 w 115824"/>
              <a:gd name="connsiteY1" fmla="*/ 115824 h 115823"/>
              <a:gd name="connsiteX2" fmla="*/ 0 w 115824"/>
              <a:gd name="connsiteY2" fmla="*/ 57912 h 115823"/>
              <a:gd name="connsiteX3" fmla="*/ 57912 w 115824"/>
              <a:gd name="connsiteY3" fmla="*/ 0 h 115823"/>
              <a:gd name="connsiteX4" fmla="*/ 115824 w 115824"/>
              <a:gd name="connsiteY4" fmla="*/ 57912 h 115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24" h="115823">
                <a:moveTo>
                  <a:pt x="115824" y="57912"/>
                </a:moveTo>
                <a:cubicBezTo>
                  <a:pt x="115824" y="89896"/>
                  <a:pt x="89896" y="115824"/>
                  <a:pt x="57912" y="115824"/>
                </a:cubicBezTo>
                <a:cubicBezTo>
                  <a:pt x="25928" y="115824"/>
                  <a:pt x="0" y="89896"/>
                  <a:pt x="0" y="57912"/>
                </a:cubicBezTo>
                <a:cubicBezTo>
                  <a:pt x="0" y="25928"/>
                  <a:pt x="25928" y="0"/>
                  <a:pt x="57912" y="0"/>
                </a:cubicBezTo>
                <a:cubicBezTo>
                  <a:pt x="89896" y="0"/>
                  <a:pt x="115824" y="25928"/>
                  <a:pt x="115824" y="57912"/>
                </a:cubicBezTo>
                <a:close/>
              </a:path>
            </a:pathLst>
          </a:custGeom>
          <a:solidFill>
            <a:schemeClr val="accent6">
              <a:lumMod val="75000"/>
            </a:schemeClr>
          </a:solidFill>
          <a:ln w="9525" cap="flat">
            <a:solidFill>
              <a:srgbClr val="E1801F"/>
            </a:solidFill>
            <a:prstDash val="solid"/>
            <a:miter/>
          </a:ln>
        </p:spPr>
        <p:txBody>
          <a:bodyPr rtlCol="0" anchor="ctr"/>
          <a:lstStyle/>
          <a:p>
            <a:endParaRPr lang="zh-CN" altLang="en-US">
              <a:cs typeface="+mn-ea"/>
              <a:sym typeface="+mn-lt"/>
            </a:endParaRPr>
          </a:p>
        </p:txBody>
      </p:sp>
      <p:sp>
        <p:nvSpPr>
          <p:cNvPr id="22" name="任意多边形: 形状 21">
            <a:extLst>
              <a:ext uri="{FF2B5EF4-FFF2-40B4-BE49-F238E27FC236}">
                <a16:creationId xmlns:a16="http://schemas.microsoft.com/office/drawing/2014/main" id="{50FBC3E2-B206-4083-9196-466AABF69509}"/>
              </a:ext>
            </a:extLst>
          </p:cNvPr>
          <p:cNvSpPr/>
          <p:nvPr/>
        </p:nvSpPr>
        <p:spPr>
          <a:xfrm>
            <a:off x="836315" y="5516062"/>
            <a:ext cx="371855" cy="371855"/>
          </a:xfrm>
          <a:custGeom>
            <a:avLst/>
            <a:gdLst>
              <a:gd name="connsiteX0" fmla="*/ 185928 w 371855"/>
              <a:gd name="connsiteY0" fmla="*/ 0 h 371855"/>
              <a:gd name="connsiteX1" fmla="*/ 0 w 371855"/>
              <a:gd name="connsiteY1" fmla="*/ 185928 h 371855"/>
              <a:gd name="connsiteX2" fmla="*/ 185928 w 371855"/>
              <a:gd name="connsiteY2" fmla="*/ 371856 h 371855"/>
              <a:gd name="connsiteX3" fmla="*/ 371856 w 371855"/>
              <a:gd name="connsiteY3" fmla="*/ 185928 h 371855"/>
              <a:gd name="connsiteX4" fmla="*/ 185928 w 371855"/>
              <a:gd name="connsiteY4" fmla="*/ 0 h 371855"/>
              <a:gd name="connsiteX5" fmla="*/ 185928 w 371855"/>
              <a:gd name="connsiteY5" fmla="*/ 295560 h 371855"/>
              <a:gd name="connsiteX6" fmla="*/ 76295 w 371855"/>
              <a:gd name="connsiteY6" fmla="*/ 185928 h 371855"/>
              <a:gd name="connsiteX7" fmla="*/ 185928 w 371855"/>
              <a:gd name="connsiteY7" fmla="*/ 76295 h 371855"/>
              <a:gd name="connsiteX8" fmla="*/ 295561 w 371855"/>
              <a:gd name="connsiteY8" fmla="*/ 185928 h 371855"/>
              <a:gd name="connsiteX9" fmla="*/ 185928 w 371855"/>
              <a:gd name="connsiteY9" fmla="*/ 295560 h 37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1855" h="371855">
                <a:moveTo>
                  <a:pt x="185928" y="0"/>
                </a:moveTo>
                <a:cubicBezTo>
                  <a:pt x="83248" y="0"/>
                  <a:pt x="0" y="83248"/>
                  <a:pt x="0" y="185928"/>
                </a:cubicBezTo>
                <a:cubicBezTo>
                  <a:pt x="0" y="288607"/>
                  <a:pt x="83248" y="371856"/>
                  <a:pt x="185928" y="371856"/>
                </a:cubicBezTo>
                <a:cubicBezTo>
                  <a:pt x="288607" y="371856"/>
                  <a:pt x="371856" y="288607"/>
                  <a:pt x="371856" y="185928"/>
                </a:cubicBezTo>
                <a:cubicBezTo>
                  <a:pt x="371856" y="83248"/>
                  <a:pt x="288607" y="0"/>
                  <a:pt x="185928" y="0"/>
                </a:cubicBezTo>
                <a:close/>
                <a:moveTo>
                  <a:pt x="185928" y="295560"/>
                </a:moveTo>
                <a:cubicBezTo>
                  <a:pt x="125349" y="295560"/>
                  <a:pt x="76295" y="246507"/>
                  <a:pt x="76295" y="185928"/>
                </a:cubicBezTo>
                <a:cubicBezTo>
                  <a:pt x="76295" y="125349"/>
                  <a:pt x="125349" y="76295"/>
                  <a:pt x="185928" y="76295"/>
                </a:cubicBezTo>
                <a:cubicBezTo>
                  <a:pt x="246507" y="76295"/>
                  <a:pt x="295561" y="125349"/>
                  <a:pt x="295561" y="185928"/>
                </a:cubicBezTo>
                <a:cubicBezTo>
                  <a:pt x="295561" y="246507"/>
                  <a:pt x="246412" y="295560"/>
                  <a:pt x="185928" y="295560"/>
                </a:cubicBezTo>
                <a:close/>
              </a:path>
            </a:pathLst>
          </a:custGeom>
          <a:solidFill>
            <a:schemeClr val="accent6">
              <a:lumMod val="75000"/>
            </a:schemeClr>
          </a:solidFill>
          <a:ln w="9525" cap="flat">
            <a:solidFill>
              <a:srgbClr val="E1801F"/>
            </a:solidFill>
            <a:prstDash val="solid"/>
            <a:miter/>
          </a:ln>
        </p:spPr>
        <p:txBody>
          <a:bodyPr rtlCol="0" anchor="ctr"/>
          <a:lstStyle/>
          <a:p>
            <a:endParaRPr lang="zh-CN" altLang="en-US">
              <a:cs typeface="+mn-ea"/>
              <a:sym typeface="+mn-lt"/>
            </a:endParaRPr>
          </a:p>
        </p:txBody>
      </p:sp>
      <p:grpSp>
        <p:nvGrpSpPr>
          <p:cNvPr id="36" name="图形 2">
            <a:extLst>
              <a:ext uri="{FF2B5EF4-FFF2-40B4-BE49-F238E27FC236}">
                <a16:creationId xmlns:a16="http://schemas.microsoft.com/office/drawing/2014/main" id="{E285A522-2530-4FF5-A896-99E2FD3507C9}"/>
              </a:ext>
            </a:extLst>
          </p:cNvPr>
          <p:cNvGrpSpPr/>
          <p:nvPr/>
        </p:nvGrpSpPr>
        <p:grpSpPr>
          <a:xfrm>
            <a:off x="353969" y="400014"/>
            <a:ext cx="809434" cy="255460"/>
            <a:chOff x="7141749" y="814387"/>
            <a:chExt cx="809434" cy="255460"/>
          </a:xfrm>
          <a:solidFill>
            <a:srgbClr val="E1801F"/>
          </a:solidFill>
        </p:grpSpPr>
        <p:sp>
          <p:nvSpPr>
            <p:cNvPr id="37" name="任意多边形: 形状 36">
              <a:extLst>
                <a:ext uri="{FF2B5EF4-FFF2-40B4-BE49-F238E27FC236}">
                  <a16:creationId xmlns:a16="http://schemas.microsoft.com/office/drawing/2014/main" id="{13EC82B5-06B9-48A6-83F7-4B612E799E25}"/>
                </a:ext>
              </a:extLst>
            </p:cNvPr>
            <p:cNvSpPr/>
            <p:nvPr/>
          </p:nvSpPr>
          <p:spPr>
            <a:xfrm>
              <a:off x="7141749" y="814387"/>
              <a:ext cx="166306" cy="223361"/>
            </a:xfrm>
            <a:custGeom>
              <a:avLst/>
              <a:gdLst>
                <a:gd name="connsiteX0" fmla="*/ 0 w 166306"/>
                <a:gd name="connsiteY0" fmla="*/ 103632 h 223361"/>
                <a:gd name="connsiteX1" fmla="*/ 155258 w 166306"/>
                <a:gd name="connsiteY1" fmla="*/ 223361 h 223361"/>
                <a:gd name="connsiteX2" fmla="*/ 166306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258" y="223361"/>
                  </a:lnTo>
                  <a:lnTo>
                    <a:pt x="166306" y="0"/>
                  </a:lnTo>
                  <a:close/>
                </a:path>
              </a:pathLst>
            </a:custGeom>
            <a:grpFill/>
            <a:ln w="9525" cap="flat">
              <a:noFill/>
              <a:prstDash val="solid"/>
              <a:miter/>
            </a:ln>
          </p:spPr>
          <p:txBody>
            <a:bodyPr rtlCol="0" anchor="ctr"/>
            <a:lstStyle/>
            <a:p>
              <a:endParaRPr lang="zh-CN" altLang="en-US">
                <a:cs typeface="+mn-ea"/>
                <a:sym typeface="+mn-lt"/>
              </a:endParaRPr>
            </a:p>
          </p:txBody>
        </p:sp>
        <p:sp>
          <p:nvSpPr>
            <p:cNvPr id="38" name="任意多边形: 形状 37">
              <a:extLst>
                <a:ext uri="{FF2B5EF4-FFF2-40B4-BE49-F238E27FC236}">
                  <a16:creationId xmlns:a16="http://schemas.microsoft.com/office/drawing/2014/main" id="{707D6703-D389-44F9-8859-3E197E566AF9}"/>
                </a:ext>
              </a:extLst>
            </p:cNvPr>
            <p:cNvSpPr/>
            <p:nvPr/>
          </p:nvSpPr>
          <p:spPr>
            <a:xfrm>
              <a:off x="7302531" y="822387"/>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endParaRPr lang="zh-CN" altLang="en-US">
                <a:cs typeface="+mn-ea"/>
                <a:sym typeface="+mn-lt"/>
              </a:endParaRPr>
            </a:p>
          </p:txBody>
        </p:sp>
        <p:sp>
          <p:nvSpPr>
            <p:cNvPr id="39" name="任意多边形: 形状 38">
              <a:extLst>
                <a:ext uri="{FF2B5EF4-FFF2-40B4-BE49-F238E27FC236}">
                  <a16:creationId xmlns:a16="http://schemas.microsoft.com/office/drawing/2014/main" id="{25A0A673-E5A3-46D3-B764-0486B7CDA5DE}"/>
                </a:ext>
              </a:extLst>
            </p:cNvPr>
            <p:cNvSpPr/>
            <p:nvPr/>
          </p:nvSpPr>
          <p:spPr>
            <a:xfrm>
              <a:off x="7463313" y="830388"/>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endParaRPr lang="zh-CN" altLang="en-US">
                <a:cs typeface="+mn-ea"/>
                <a:sym typeface="+mn-lt"/>
              </a:endParaRPr>
            </a:p>
          </p:txBody>
        </p:sp>
        <p:sp>
          <p:nvSpPr>
            <p:cNvPr id="40" name="任意多边形: 形状 39">
              <a:extLst>
                <a:ext uri="{FF2B5EF4-FFF2-40B4-BE49-F238E27FC236}">
                  <a16:creationId xmlns:a16="http://schemas.microsoft.com/office/drawing/2014/main" id="{630E866E-1913-465A-937B-1F6DE6314CD8}"/>
                </a:ext>
              </a:extLst>
            </p:cNvPr>
            <p:cNvSpPr/>
            <p:nvPr/>
          </p:nvSpPr>
          <p:spPr>
            <a:xfrm>
              <a:off x="7624095" y="838389"/>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endParaRPr lang="zh-CN" altLang="en-US">
                <a:cs typeface="+mn-ea"/>
                <a:sym typeface="+mn-lt"/>
              </a:endParaRPr>
            </a:p>
          </p:txBody>
        </p:sp>
        <p:sp>
          <p:nvSpPr>
            <p:cNvPr id="41" name="任意多边形: 形状 40">
              <a:extLst>
                <a:ext uri="{FF2B5EF4-FFF2-40B4-BE49-F238E27FC236}">
                  <a16:creationId xmlns:a16="http://schemas.microsoft.com/office/drawing/2014/main" id="{1F42247E-3DE8-497E-BBEC-C0459BC4D3A5}"/>
                </a:ext>
              </a:extLst>
            </p:cNvPr>
            <p:cNvSpPr/>
            <p:nvPr/>
          </p:nvSpPr>
          <p:spPr>
            <a:xfrm>
              <a:off x="7784877" y="846486"/>
              <a:ext cx="166306" cy="223361"/>
            </a:xfrm>
            <a:custGeom>
              <a:avLst/>
              <a:gdLst>
                <a:gd name="connsiteX0" fmla="*/ 0 w 166306"/>
                <a:gd name="connsiteY0" fmla="*/ 103632 h 223361"/>
                <a:gd name="connsiteX1" fmla="*/ 155162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162" y="223361"/>
                  </a:lnTo>
                  <a:lnTo>
                    <a:pt x="166307" y="0"/>
                  </a:lnTo>
                  <a:close/>
                </a:path>
              </a:pathLst>
            </a:custGeom>
            <a:grpFill/>
            <a:ln w="9525" cap="flat">
              <a:noFill/>
              <a:prstDash val="solid"/>
              <a:miter/>
            </a:ln>
          </p:spPr>
          <p:txBody>
            <a:bodyPr rtlCol="0" anchor="ctr"/>
            <a:lstStyle/>
            <a:p>
              <a:endParaRPr lang="zh-CN" altLang="en-US">
                <a:cs typeface="+mn-ea"/>
                <a:sym typeface="+mn-lt"/>
              </a:endParaRPr>
            </a:p>
          </p:txBody>
        </p:sp>
      </p:grpSp>
      <p:sp>
        <p:nvSpPr>
          <p:cNvPr id="28" name="文本框 27">
            <a:extLst>
              <a:ext uri="{FF2B5EF4-FFF2-40B4-BE49-F238E27FC236}">
                <a16:creationId xmlns:a16="http://schemas.microsoft.com/office/drawing/2014/main" id="{57274840-799F-4524-96CF-B6CDEB9B177D}"/>
              </a:ext>
            </a:extLst>
          </p:cNvPr>
          <p:cNvSpPr txBox="1"/>
          <p:nvPr/>
        </p:nvSpPr>
        <p:spPr>
          <a:xfrm>
            <a:off x="1318661" y="296862"/>
            <a:ext cx="4777339" cy="461665"/>
          </a:xfrm>
          <a:prstGeom prst="rect">
            <a:avLst/>
          </a:prstGeom>
          <a:noFill/>
        </p:spPr>
        <p:txBody>
          <a:bodyPr wrap="square" rtlCol="0">
            <a:spAutoFit/>
          </a:bodyPr>
          <a:lstStyle/>
          <a:p>
            <a:pPr algn="dist"/>
            <a:r>
              <a:rPr lang="en-US" altLang="zh-CN" sz="2400" dirty="0">
                <a:solidFill>
                  <a:schemeClr val="accent6">
                    <a:lumMod val="75000"/>
                  </a:schemeClr>
                </a:solidFill>
                <a:cs typeface="+mn-ea"/>
                <a:sym typeface="+mn-lt"/>
              </a:rPr>
              <a:t>Participation and Efficiency</a:t>
            </a:r>
            <a:endParaRPr lang="zh-CN" altLang="en-US" sz="2400" dirty="0">
              <a:solidFill>
                <a:schemeClr val="accent6">
                  <a:lumMod val="75000"/>
                </a:schemeClr>
              </a:solidFill>
              <a:cs typeface="+mn-ea"/>
              <a:sym typeface="+mn-lt"/>
            </a:endParaRPr>
          </a:p>
        </p:txBody>
      </p:sp>
      <p:sp>
        <p:nvSpPr>
          <p:cNvPr id="25" name="文本框 24">
            <a:extLst>
              <a:ext uri="{FF2B5EF4-FFF2-40B4-BE49-F238E27FC236}">
                <a16:creationId xmlns:a16="http://schemas.microsoft.com/office/drawing/2014/main" id="{DC372852-4034-4EFE-BEEC-074F6F477515}"/>
              </a:ext>
            </a:extLst>
          </p:cNvPr>
          <p:cNvSpPr txBox="1"/>
          <p:nvPr/>
        </p:nvSpPr>
        <p:spPr>
          <a:xfrm>
            <a:off x="1163403" y="1204818"/>
            <a:ext cx="8565195" cy="461665"/>
          </a:xfrm>
          <a:prstGeom prst="rect">
            <a:avLst/>
          </a:prstGeom>
          <a:noFill/>
        </p:spPr>
        <p:txBody>
          <a:bodyPr wrap="square">
            <a:spAutoFit/>
          </a:bodyPr>
          <a:lstStyle/>
          <a:p>
            <a:r>
              <a:rPr lang="en-US" altLang="zh-CN" sz="2400" kern="100" dirty="0">
                <a:effectLst/>
                <a:latin typeface="微软雅黑" panose="020B0503020204020204" pitchFamily="34" charset="-122"/>
                <a:ea typeface="等线" panose="02010600030101010101" pitchFamily="2" charset="-122"/>
                <a:cs typeface="Times New Roman" panose="02020603050405020304" pitchFamily="18" charset="0"/>
              </a:rPr>
              <a:t>Q17: Do you prioritize group tasks over individual tasks?</a:t>
            </a:r>
            <a:endParaRPr lang="zh-CN" altLang="en-US" sz="2400" dirty="0"/>
          </a:p>
        </p:txBody>
      </p:sp>
      <p:graphicFrame>
        <p:nvGraphicFramePr>
          <p:cNvPr id="7" name="表格 6">
            <a:extLst>
              <a:ext uri="{FF2B5EF4-FFF2-40B4-BE49-F238E27FC236}">
                <a16:creationId xmlns:a16="http://schemas.microsoft.com/office/drawing/2014/main" id="{B88064ED-44BD-448F-94F7-8E1FD66BC9BD}"/>
              </a:ext>
            </a:extLst>
          </p:cNvPr>
          <p:cNvGraphicFramePr>
            <a:graphicFrameLocks noGrp="1"/>
          </p:cNvGraphicFramePr>
          <p:nvPr>
            <p:extLst>
              <p:ext uri="{D42A27DB-BD31-4B8C-83A1-F6EECF244321}">
                <p14:modId xmlns:p14="http://schemas.microsoft.com/office/powerpoint/2010/main" val="316286770"/>
              </p:ext>
            </p:extLst>
          </p:nvPr>
        </p:nvGraphicFramePr>
        <p:xfrm>
          <a:off x="2240948" y="2112774"/>
          <a:ext cx="6743522" cy="2923762"/>
        </p:xfrm>
        <a:graphic>
          <a:graphicData uri="http://schemas.openxmlformats.org/drawingml/2006/table">
            <a:tbl>
              <a:tblPr firstRow="1" firstCol="1" bandRow="1">
                <a:tableStyleId>{93296810-A885-4BE3-A3E7-6D5BEEA58F35}</a:tableStyleId>
              </a:tblPr>
              <a:tblGrid>
                <a:gridCol w="4317373">
                  <a:extLst>
                    <a:ext uri="{9D8B030D-6E8A-4147-A177-3AD203B41FA5}">
                      <a16:colId xmlns:a16="http://schemas.microsoft.com/office/drawing/2014/main" val="1043419154"/>
                    </a:ext>
                  </a:extLst>
                </a:gridCol>
                <a:gridCol w="1393794">
                  <a:extLst>
                    <a:ext uri="{9D8B030D-6E8A-4147-A177-3AD203B41FA5}">
                      <a16:colId xmlns:a16="http://schemas.microsoft.com/office/drawing/2014/main" val="3241723672"/>
                    </a:ext>
                  </a:extLst>
                </a:gridCol>
                <a:gridCol w="1032355">
                  <a:extLst>
                    <a:ext uri="{9D8B030D-6E8A-4147-A177-3AD203B41FA5}">
                      <a16:colId xmlns:a16="http://schemas.microsoft.com/office/drawing/2014/main" val="1567247319"/>
                    </a:ext>
                  </a:extLst>
                </a:gridCol>
              </a:tblGrid>
              <a:tr h="488272">
                <a:tc>
                  <a:txBody>
                    <a:bodyPr/>
                    <a:lstStyle/>
                    <a:p>
                      <a:pPr algn="ctr">
                        <a:lnSpc>
                          <a:spcPct val="150000"/>
                        </a:lnSpc>
                      </a:pPr>
                      <a:r>
                        <a:rPr lang="en-US" sz="1600" kern="0" dirty="0">
                          <a:effectLst/>
                          <a:latin typeface="+mn-lt"/>
                        </a:rPr>
                        <a:t>Options</a:t>
                      </a:r>
                      <a:endParaRPr lang="zh-CN" sz="1600" kern="100" dirty="0">
                        <a:effectLst/>
                        <a:latin typeface="+mn-lt"/>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sz="1600" kern="0">
                          <a:effectLst/>
                          <a:latin typeface="+mn-lt"/>
                        </a:rPr>
                        <a:t>Frequency</a:t>
                      </a:r>
                      <a:endParaRPr lang="zh-CN" sz="1600" kern="100">
                        <a:effectLst/>
                        <a:latin typeface="+mn-lt"/>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sz="1600" kern="0">
                          <a:effectLst/>
                          <a:latin typeface="+mn-lt"/>
                        </a:rPr>
                        <a:t>%</a:t>
                      </a:r>
                      <a:endParaRPr lang="zh-CN" sz="1600" kern="100">
                        <a:effectLst/>
                        <a:latin typeface="+mn-lt"/>
                        <a:ea typeface="等线"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6723567"/>
                  </a:ext>
                </a:extLst>
              </a:tr>
              <a:tr h="479394">
                <a:tc>
                  <a:txBody>
                    <a:bodyPr/>
                    <a:lstStyle/>
                    <a:p>
                      <a:pPr algn="ctr">
                        <a:lnSpc>
                          <a:spcPct val="150000"/>
                        </a:lnSpc>
                      </a:pPr>
                      <a:r>
                        <a:rPr lang="en-US" altLang="zh-CN" sz="1600" kern="0" dirty="0">
                          <a:effectLst/>
                          <a:latin typeface="+mn-lt"/>
                          <a:ea typeface="等线" panose="02010600030101010101" pitchFamily="2" charset="-122"/>
                          <a:cs typeface="Times New Roman" panose="02020603050405020304" pitchFamily="18" charset="0"/>
                        </a:rPr>
                        <a:t>Personal task first</a:t>
                      </a:r>
                      <a:endParaRPr lang="zh-CN" sz="1600" kern="100" dirty="0">
                        <a:effectLst/>
                        <a:latin typeface="+mn-lt"/>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altLang="zh-CN" sz="1600" kern="0" dirty="0">
                          <a:effectLst/>
                          <a:latin typeface="+mn-lt"/>
                          <a:ea typeface="等线" panose="02010600030101010101" pitchFamily="2" charset="-122"/>
                          <a:cs typeface="Times New Roman" panose="02020603050405020304" pitchFamily="18" charset="0"/>
                        </a:rPr>
                        <a:t>10</a:t>
                      </a:r>
                      <a:endParaRPr lang="zh-CN" sz="1600" kern="100" dirty="0">
                        <a:effectLst/>
                        <a:latin typeface="+mn-lt"/>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sz="1600" kern="0" dirty="0">
                          <a:effectLst/>
                          <a:latin typeface="+mn-lt"/>
                        </a:rPr>
                        <a:t>7%</a:t>
                      </a:r>
                      <a:endParaRPr lang="zh-CN" sz="1600" kern="100" dirty="0">
                        <a:effectLst/>
                        <a:latin typeface="+mn-lt"/>
                        <a:ea typeface="等线"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698111815"/>
                  </a:ext>
                </a:extLst>
              </a:tr>
              <a:tr h="497150">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zh-CN" sz="1600" kern="0" dirty="0">
                          <a:effectLst/>
                          <a:latin typeface="+mn-lt"/>
                          <a:ea typeface="等线" panose="02010600030101010101" pitchFamily="2" charset="-122"/>
                          <a:cs typeface="Times New Roman" panose="02020603050405020304" pitchFamily="18" charset="0"/>
                        </a:rPr>
                        <a:t>Personal task first</a:t>
                      </a:r>
                      <a:r>
                        <a:rPr lang="en-US" altLang="zh-CN" sz="1600" kern="100" dirty="0">
                          <a:effectLst/>
                          <a:latin typeface="+mn-lt"/>
                          <a:ea typeface="等线" panose="02010600030101010101" pitchFamily="2" charset="-122"/>
                          <a:cs typeface="Times New Roman" panose="02020603050405020304" pitchFamily="18" charset="0"/>
                        </a:rPr>
                        <a:t> most of the time</a:t>
                      </a:r>
                      <a:endParaRPr lang="zh-CN" altLang="zh-CN" sz="1600" kern="100" dirty="0">
                        <a:effectLst/>
                        <a:latin typeface="+mn-lt"/>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altLang="zh-CN" sz="1600" kern="0" dirty="0">
                          <a:effectLst/>
                          <a:latin typeface="+mn-lt"/>
                          <a:ea typeface="等线" panose="02010600030101010101" pitchFamily="2" charset="-122"/>
                          <a:cs typeface="Times New Roman" panose="02020603050405020304" pitchFamily="18" charset="0"/>
                        </a:rPr>
                        <a:t>46</a:t>
                      </a:r>
                      <a:endParaRPr lang="zh-CN" sz="1600" kern="100" dirty="0">
                        <a:effectLst/>
                        <a:latin typeface="+mn-lt"/>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sz="1600" kern="0" dirty="0">
                          <a:effectLst/>
                          <a:latin typeface="+mn-lt"/>
                        </a:rPr>
                        <a:t>33%</a:t>
                      </a:r>
                      <a:endParaRPr lang="zh-CN" sz="1600" kern="100" dirty="0">
                        <a:effectLst/>
                        <a:latin typeface="+mn-lt"/>
                        <a:ea typeface="等线"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571383514"/>
                  </a:ext>
                </a:extLst>
              </a:tr>
              <a:tr h="532660">
                <a:tc>
                  <a:txBody>
                    <a:bodyPr/>
                    <a:lstStyle/>
                    <a:p>
                      <a:pPr algn="ctr">
                        <a:lnSpc>
                          <a:spcPct val="150000"/>
                        </a:lnSpc>
                      </a:pPr>
                      <a:r>
                        <a:rPr lang="en-US" altLang="zh-CN" sz="1600" kern="100" dirty="0">
                          <a:effectLst/>
                          <a:latin typeface="+mn-lt"/>
                          <a:ea typeface="等线" panose="02010600030101010101" pitchFamily="2" charset="-122"/>
                          <a:cs typeface="Times New Roman" panose="02020603050405020304" pitchFamily="18" charset="0"/>
                        </a:rPr>
                        <a:t>Group task first most of the time</a:t>
                      </a:r>
                      <a:endParaRPr lang="zh-CN" sz="1600" kern="100" dirty="0">
                        <a:effectLst/>
                        <a:latin typeface="+mn-lt"/>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altLang="zh-CN" sz="1600" kern="0" dirty="0">
                          <a:effectLst/>
                          <a:latin typeface="+mn-lt"/>
                          <a:ea typeface="等线" panose="02010600030101010101" pitchFamily="2" charset="-122"/>
                          <a:cs typeface="Times New Roman" panose="02020603050405020304" pitchFamily="18" charset="0"/>
                        </a:rPr>
                        <a:t>57</a:t>
                      </a:r>
                      <a:endParaRPr lang="zh-CN" sz="1600" kern="100" dirty="0">
                        <a:effectLst/>
                        <a:latin typeface="+mn-lt"/>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sz="1600" kern="0" dirty="0">
                          <a:effectLst/>
                          <a:latin typeface="+mn-lt"/>
                        </a:rPr>
                        <a:t>41%</a:t>
                      </a:r>
                      <a:endParaRPr lang="zh-CN" sz="1600" kern="100" dirty="0">
                        <a:effectLst/>
                        <a:latin typeface="+mn-lt"/>
                        <a:ea typeface="等线"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1944070"/>
                  </a:ext>
                </a:extLst>
              </a:tr>
              <a:tr h="485311">
                <a:tc>
                  <a:txBody>
                    <a:bodyPr/>
                    <a:lstStyle/>
                    <a:p>
                      <a:pPr algn="ctr">
                        <a:lnSpc>
                          <a:spcPct val="150000"/>
                        </a:lnSpc>
                      </a:pPr>
                      <a:r>
                        <a:rPr lang="en-US" altLang="zh-CN" sz="1600" kern="100" dirty="0">
                          <a:effectLst/>
                          <a:latin typeface="+mn-lt"/>
                          <a:ea typeface="等线" panose="02010600030101010101" pitchFamily="2" charset="-122"/>
                          <a:cs typeface="Times New Roman" panose="02020603050405020304" pitchFamily="18" charset="0"/>
                        </a:rPr>
                        <a:t>Group task first</a:t>
                      </a:r>
                      <a:endParaRPr lang="zh-CN" sz="1600" kern="100" dirty="0">
                        <a:effectLst/>
                        <a:latin typeface="+mn-lt"/>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altLang="zh-CN" sz="1600" kern="0" dirty="0">
                          <a:effectLst/>
                          <a:latin typeface="+mn-lt"/>
                          <a:ea typeface="等线" panose="02010600030101010101" pitchFamily="2" charset="-122"/>
                          <a:cs typeface="Times New Roman" panose="02020603050405020304" pitchFamily="18" charset="0"/>
                        </a:rPr>
                        <a:t>25</a:t>
                      </a:r>
                      <a:endParaRPr lang="zh-CN" sz="1600" kern="100" dirty="0">
                        <a:effectLst/>
                        <a:latin typeface="+mn-lt"/>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sz="1600" kern="0" dirty="0">
                          <a:effectLst/>
                          <a:latin typeface="+mn-lt"/>
                        </a:rPr>
                        <a:t>18%</a:t>
                      </a:r>
                      <a:endParaRPr lang="zh-CN" sz="1600" kern="100" dirty="0">
                        <a:effectLst/>
                        <a:latin typeface="+mn-lt"/>
                        <a:ea typeface="等线"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033703898"/>
                  </a:ext>
                </a:extLst>
              </a:tr>
              <a:tr h="440975">
                <a:tc>
                  <a:txBody>
                    <a:bodyPr/>
                    <a:lstStyle/>
                    <a:p>
                      <a:pPr algn="ctr">
                        <a:lnSpc>
                          <a:spcPct val="150000"/>
                        </a:lnSpc>
                      </a:pPr>
                      <a:r>
                        <a:rPr lang="en-US" sz="1600" kern="0" dirty="0">
                          <a:effectLst/>
                          <a:latin typeface="+mn-lt"/>
                        </a:rPr>
                        <a:t>Total</a:t>
                      </a:r>
                      <a:endParaRPr lang="zh-CN" sz="1600" kern="100" dirty="0">
                        <a:effectLst/>
                        <a:latin typeface="+mn-lt"/>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sz="1600" kern="0" dirty="0">
                          <a:effectLst/>
                          <a:latin typeface="+mn-lt"/>
                        </a:rPr>
                        <a:t>138</a:t>
                      </a:r>
                      <a:endParaRPr lang="zh-CN" sz="1600" kern="100" dirty="0">
                        <a:effectLst/>
                        <a:latin typeface="+mn-lt"/>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sz="1600" kern="0" dirty="0">
                          <a:effectLst/>
                          <a:latin typeface="+mn-lt"/>
                        </a:rPr>
                        <a:t>100%</a:t>
                      </a:r>
                      <a:endParaRPr lang="zh-CN" sz="1600" kern="100" dirty="0">
                        <a:effectLst/>
                        <a:latin typeface="+mn-lt"/>
                        <a:ea typeface="等线"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561748916"/>
                  </a:ext>
                </a:extLst>
              </a:tr>
            </a:tbl>
          </a:graphicData>
        </a:graphic>
      </p:graphicFrame>
    </p:spTree>
    <p:extLst>
      <p:ext uri="{BB962C8B-B14F-4D97-AF65-F5344CB8AC3E}">
        <p14:creationId xmlns:p14="http://schemas.microsoft.com/office/powerpoint/2010/main" val="38209181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图形 2">
            <a:extLst>
              <a:ext uri="{FF2B5EF4-FFF2-40B4-BE49-F238E27FC236}">
                <a16:creationId xmlns:a16="http://schemas.microsoft.com/office/drawing/2014/main" id="{3EAB05A0-41FD-4C99-8926-0DB75631947D}"/>
              </a:ext>
            </a:extLst>
          </p:cNvPr>
          <p:cNvGrpSpPr/>
          <p:nvPr/>
        </p:nvGrpSpPr>
        <p:grpSpPr>
          <a:xfrm rot="21448510">
            <a:off x="10585989" y="631507"/>
            <a:ext cx="809434" cy="255460"/>
            <a:chOff x="7141749" y="814387"/>
            <a:chExt cx="809434" cy="255460"/>
          </a:xfrm>
          <a:solidFill>
            <a:srgbClr val="E1801F"/>
          </a:solidFill>
        </p:grpSpPr>
        <p:sp>
          <p:nvSpPr>
            <p:cNvPr id="4" name="任意多边形: 形状 3">
              <a:extLst>
                <a:ext uri="{FF2B5EF4-FFF2-40B4-BE49-F238E27FC236}">
                  <a16:creationId xmlns:a16="http://schemas.microsoft.com/office/drawing/2014/main" id="{AA0C833E-4D20-42A8-AE95-9F1AA33A8F60}"/>
                </a:ext>
              </a:extLst>
            </p:cNvPr>
            <p:cNvSpPr/>
            <p:nvPr/>
          </p:nvSpPr>
          <p:spPr>
            <a:xfrm>
              <a:off x="7141749" y="814387"/>
              <a:ext cx="166306" cy="223361"/>
            </a:xfrm>
            <a:custGeom>
              <a:avLst/>
              <a:gdLst>
                <a:gd name="connsiteX0" fmla="*/ 0 w 166306"/>
                <a:gd name="connsiteY0" fmla="*/ 103632 h 223361"/>
                <a:gd name="connsiteX1" fmla="*/ 155258 w 166306"/>
                <a:gd name="connsiteY1" fmla="*/ 223361 h 223361"/>
                <a:gd name="connsiteX2" fmla="*/ 166306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258" y="223361"/>
                  </a:lnTo>
                  <a:lnTo>
                    <a:pt x="166306" y="0"/>
                  </a:lnTo>
                  <a:close/>
                </a:path>
              </a:pathLst>
            </a:custGeom>
            <a:grpFill/>
            <a:ln w="9525" cap="flat">
              <a:noFill/>
              <a:prstDash val="solid"/>
              <a:miter/>
            </a:ln>
          </p:spPr>
          <p:txBody>
            <a:bodyPr rtlCol="0" anchor="ctr"/>
            <a:lstStyle/>
            <a:p>
              <a:endParaRPr lang="zh-CN" altLang="en-US">
                <a:cs typeface="+mn-ea"/>
                <a:sym typeface="+mn-lt"/>
              </a:endParaRPr>
            </a:p>
          </p:txBody>
        </p:sp>
        <p:sp>
          <p:nvSpPr>
            <p:cNvPr id="6" name="任意多边形: 形状 5">
              <a:extLst>
                <a:ext uri="{FF2B5EF4-FFF2-40B4-BE49-F238E27FC236}">
                  <a16:creationId xmlns:a16="http://schemas.microsoft.com/office/drawing/2014/main" id="{FF8993EF-6587-4C86-957A-BA21A4B6B30E}"/>
                </a:ext>
              </a:extLst>
            </p:cNvPr>
            <p:cNvSpPr/>
            <p:nvPr/>
          </p:nvSpPr>
          <p:spPr>
            <a:xfrm>
              <a:off x="7302531" y="822387"/>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endParaRPr lang="zh-CN" altLang="en-US">
                <a:cs typeface="+mn-ea"/>
                <a:sym typeface="+mn-lt"/>
              </a:endParaRPr>
            </a:p>
          </p:txBody>
        </p:sp>
        <p:sp>
          <p:nvSpPr>
            <p:cNvPr id="7" name="任意多边形: 形状 6">
              <a:extLst>
                <a:ext uri="{FF2B5EF4-FFF2-40B4-BE49-F238E27FC236}">
                  <a16:creationId xmlns:a16="http://schemas.microsoft.com/office/drawing/2014/main" id="{69E18A35-6F4C-4845-A70B-AC294480E202}"/>
                </a:ext>
              </a:extLst>
            </p:cNvPr>
            <p:cNvSpPr/>
            <p:nvPr/>
          </p:nvSpPr>
          <p:spPr>
            <a:xfrm>
              <a:off x="7463313" y="830388"/>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endParaRPr lang="zh-CN" altLang="en-US">
                <a:cs typeface="+mn-ea"/>
                <a:sym typeface="+mn-lt"/>
              </a:endParaRPr>
            </a:p>
          </p:txBody>
        </p:sp>
        <p:sp>
          <p:nvSpPr>
            <p:cNvPr id="8" name="任意多边形: 形状 7">
              <a:extLst>
                <a:ext uri="{FF2B5EF4-FFF2-40B4-BE49-F238E27FC236}">
                  <a16:creationId xmlns:a16="http://schemas.microsoft.com/office/drawing/2014/main" id="{0FDCB6C6-7DBC-478B-977F-91EEEA192B14}"/>
                </a:ext>
              </a:extLst>
            </p:cNvPr>
            <p:cNvSpPr/>
            <p:nvPr/>
          </p:nvSpPr>
          <p:spPr>
            <a:xfrm>
              <a:off x="7624095" y="838389"/>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endParaRPr lang="zh-CN" altLang="en-US">
                <a:cs typeface="+mn-ea"/>
                <a:sym typeface="+mn-lt"/>
              </a:endParaRPr>
            </a:p>
          </p:txBody>
        </p:sp>
        <p:sp>
          <p:nvSpPr>
            <p:cNvPr id="9" name="任意多边形: 形状 8">
              <a:extLst>
                <a:ext uri="{FF2B5EF4-FFF2-40B4-BE49-F238E27FC236}">
                  <a16:creationId xmlns:a16="http://schemas.microsoft.com/office/drawing/2014/main" id="{89B5F5A1-B640-400B-9EED-E85A39EEDD2B}"/>
                </a:ext>
              </a:extLst>
            </p:cNvPr>
            <p:cNvSpPr/>
            <p:nvPr/>
          </p:nvSpPr>
          <p:spPr>
            <a:xfrm>
              <a:off x="7784877" y="846486"/>
              <a:ext cx="166306" cy="223361"/>
            </a:xfrm>
            <a:custGeom>
              <a:avLst/>
              <a:gdLst>
                <a:gd name="connsiteX0" fmla="*/ 0 w 166306"/>
                <a:gd name="connsiteY0" fmla="*/ 103632 h 223361"/>
                <a:gd name="connsiteX1" fmla="*/ 155162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162" y="223361"/>
                  </a:lnTo>
                  <a:lnTo>
                    <a:pt x="166307" y="0"/>
                  </a:lnTo>
                  <a:close/>
                </a:path>
              </a:pathLst>
            </a:custGeom>
            <a:grpFill/>
            <a:ln w="9525" cap="flat">
              <a:noFill/>
              <a:prstDash val="solid"/>
              <a:miter/>
            </a:ln>
          </p:spPr>
          <p:txBody>
            <a:bodyPr rtlCol="0" anchor="ctr"/>
            <a:lstStyle/>
            <a:p>
              <a:endParaRPr lang="zh-CN" altLang="en-US">
                <a:cs typeface="+mn-ea"/>
                <a:sym typeface="+mn-lt"/>
              </a:endParaRPr>
            </a:p>
          </p:txBody>
        </p:sp>
      </p:grpSp>
      <p:sp>
        <p:nvSpPr>
          <p:cNvPr id="10" name="iṩļïḓè">
            <a:extLst>
              <a:ext uri="{FF2B5EF4-FFF2-40B4-BE49-F238E27FC236}">
                <a16:creationId xmlns:a16="http://schemas.microsoft.com/office/drawing/2014/main" id="{C057E24C-B685-4FE7-9BF0-9F8BF7217201}"/>
              </a:ext>
            </a:extLst>
          </p:cNvPr>
          <p:cNvSpPr txBox="1"/>
          <p:nvPr/>
        </p:nvSpPr>
        <p:spPr bwMode="auto">
          <a:xfrm rot="5400000">
            <a:off x="-314051" y="2991745"/>
            <a:ext cx="1864874" cy="580942"/>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en-US" altLang="zh-CN" sz="600" dirty="0">
                <a:solidFill>
                  <a:srgbClr val="252935"/>
                </a:solidFill>
                <a:cs typeface="+mn-ea"/>
                <a:sym typeface="+mn-lt"/>
              </a:rPr>
              <a:t>1PPT.COM</a:t>
            </a:r>
          </a:p>
        </p:txBody>
      </p:sp>
      <p:sp>
        <p:nvSpPr>
          <p:cNvPr id="11" name="椭圆 10">
            <a:extLst>
              <a:ext uri="{FF2B5EF4-FFF2-40B4-BE49-F238E27FC236}">
                <a16:creationId xmlns:a16="http://schemas.microsoft.com/office/drawing/2014/main" id="{37C0A9CE-DBFC-477A-B7E0-2D107AA6C48B}"/>
              </a:ext>
            </a:extLst>
          </p:cNvPr>
          <p:cNvSpPr/>
          <p:nvPr/>
        </p:nvSpPr>
        <p:spPr>
          <a:xfrm>
            <a:off x="11110316" y="2509606"/>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935"/>
              </a:solidFill>
              <a:cs typeface="+mn-ea"/>
              <a:sym typeface="+mn-lt"/>
            </a:endParaRPr>
          </a:p>
        </p:txBody>
      </p:sp>
      <p:cxnSp>
        <p:nvCxnSpPr>
          <p:cNvPr id="12" name="直接连接符 11">
            <a:extLst>
              <a:ext uri="{FF2B5EF4-FFF2-40B4-BE49-F238E27FC236}">
                <a16:creationId xmlns:a16="http://schemas.microsoft.com/office/drawing/2014/main" id="{03CF7F26-5605-4B2B-B0F8-EAF2040F2A4F}"/>
              </a:ext>
            </a:extLst>
          </p:cNvPr>
          <p:cNvCxnSpPr/>
          <p:nvPr/>
        </p:nvCxnSpPr>
        <p:spPr>
          <a:xfrm>
            <a:off x="11208700" y="2911621"/>
            <a:ext cx="0" cy="585926"/>
          </a:xfrm>
          <a:prstGeom prst="line">
            <a:avLst/>
          </a:prstGeom>
          <a:ln>
            <a:solidFill>
              <a:srgbClr val="E1801F"/>
            </a:solidFill>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F4941015-AF23-496B-A262-53A1DEBA62FA}"/>
              </a:ext>
            </a:extLst>
          </p:cNvPr>
          <p:cNvSpPr/>
          <p:nvPr/>
        </p:nvSpPr>
        <p:spPr>
          <a:xfrm>
            <a:off x="11110315" y="3702793"/>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935"/>
              </a:solidFill>
              <a:cs typeface="+mn-ea"/>
              <a:sym typeface="+mn-lt"/>
            </a:endParaRPr>
          </a:p>
        </p:txBody>
      </p:sp>
      <p:cxnSp>
        <p:nvCxnSpPr>
          <p:cNvPr id="14" name="直接连接符 13">
            <a:extLst>
              <a:ext uri="{FF2B5EF4-FFF2-40B4-BE49-F238E27FC236}">
                <a16:creationId xmlns:a16="http://schemas.microsoft.com/office/drawing/2014/main" id="{B8DB399F-053A-419A-9131-BA4052E8AC2D}"/>
              </a:ext>
            </a:extLst>
          </p:cNvPr>
          <p:cNvCxnSpPr/>
          <p:nvPr/>
        </p:nvCxnSpPr>
        <p:spPr>
          <a:xfrm>
            <a:off x="11208699" y="4104808"/>
            <a:ext cx="0" cy="585926"/>
          </a:xfrm>
          <a:prstGeom prst="line">
            <a:avLst/>
          </a:prstGeom>
          <a:ln>
            <a:solidFill>
              <a:srgbClr val="E1801F"/>
            </a:solidFill>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BD9562C8-8B3C-4710-A4A2-4593AD08D42D}"/>
              </a:ext>
            </a:extLst>
          </p:cNvPr>
          <p:cNvSpPr/>
          <p:nvPr/>
        </p:nvSpPr>
        <p:spPr>
          <a:xfrm>
            <a:off x="11110315" y="4895980"/>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935"/>
              </a:solidFill>
              <a:cs typeface="+mn-ea"/>
              <a:sym typeface="+mn-lt"/>
            </a:endParaRPr>
          </a:p>
        </p:txBody>
      </p:sp>
      <p:sp>
        <p:nvSpPr>
          <p:cNvPr id="38" name="îṡ1íḑe">
            <a:extLst>
              <a:ext uri="{FF2B5EF4-FFF2-40B4-BE49-F238E27FC236}">
                <a16:creationId xmlns:a16="http://schemas.microsoft.com/office/drawing/2014/main" id="{921F9F60-0733-4EA2-84FE-95C3D3D8ECDC}"/>
              </a:ext>
            </a:extLst>
          </p:cNvPr>
          <p:cNvSpPr/>
          <p:nvPr/>
        </p:nvSpPr>
        <p:spPr bwMode="auto">
          <a:xfrm>
            <a:off x="9975558" y="-7888"/>
            <a:ext cx="83306" cy="2357667"/>
          </a:xfrm>
          <a:prstGeom prst="rect">
            <a:avLst/>
          </a:prstGeom>
          <a:solidFill>
            <a:srgbClr val="252935"/>
          </a:solidFill>
          <a:ln w="19050">
            <a:solidFill>
              <a:srgbClr val="252935"/>
            </a:solidFill>
            <a:round/>
            <a:headEnd/>
            <a:tailEnd/>
          </a:ln>
        </p:spPr>
        <p:txBody>
          <a:bodyPr wrap="square" lIns="91440" tIns="45720" rIns="91440" bIns="45720" anchor="ctr">
            <a:normAutofit/>
          </a:bodyPr>
          <a:lstStyle/>
          <a:p>
            <a:pPr algn="ctr"/>
            <a:endParaRPr>
              <a:cs typeface="+mn-ea"/>
              <a:sym typeface="+mn-lt"/>
            </a:endParaRPr>
          </a:p>
        </p:txBody>
      </p:sp>
      <p:sp>
        <p:nvSpPr>
          <p:cNvPr id="39" name="îŝliḑè">
            <a:extLst>
              <a:ext uri="{FF2B5EF4-FFF2-40B4-BE49-F238E27FC236}">
                <a16:creationId xmlns:a16="http://schemas.microsoft.com/office/drawing/2014/main" id="{377BB34C-6656-4429-9C64-3180FBBFE969}"/>
              </a:ext>
            </a:extLst>
          </p:cNvPr>
          <p:cNvSpPr/>
          <p:nvPr/>
        </p:nvSpPr>
        <p:spPr bwMode="auto">
          <a:xfrm>
            <a:off x="9133175" y="1333299"/>
            <a:ext cx="1800200" cy="1116124"/>
          </a:xfrm>
          <a:custGeom>
            <a:avLst/>
            <a:gdLst>
              <a:gd name="connsiteX0" fmla="*/ 900100 w 1800200"/>
              <a:gd name="connsiteY0" fmla="*/ 0 h 1116124"/>
              <a:gd name="connsiteX1" fmla="*/ 1800200 w 1800200"/>
              <a:gd name="connsiteY1" fmla="*/ 900100 h 1116124"/>
              <a:gd name="connsiteX2" fmla="*/ 1781913 w 1800200"/>
              <a:gd name="connsiteY2" fmla="*/ 1081502 h 1116124"/>
              <a:gd name="connsiteX3" fmla="*/ 1773011 w 1800200"/>
              <a:gd name="connsiteY3" fmla="*/ 1116124 h 1116124"/>
              <a:gd name="connsiteX4" fmla="*/ 27190 w 1800200"/>
              <a:gd name="connsiteY4" fmla="*/ 1116124 h 1116124"/>
              <a:gd name="connsiteX5" fmla="*/ 18287 w 1800200"/>
              <a:gd name="connsiteY5" fmla="*/ 1081502 h 1116124"/>
              <a:gd name="connsiteX6" fmla="*/ 0 w 1800200"/>
              <a:gd name="connsiteY6" fmla="*/ 900100 h 1116124"/>
              <a:gd name="connsiteX7" fmla="*/ 900100 w 1800200"/>
              <a:gd name="connsiteY7" fmla="*/ 0 h 1116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0200" h="1116124">
                <a:moveTo>
                  <a:pt x="900100" y="0"/>
                </a:moveTo>
                <a:cubicBezTo>
                  <a:pt x="1397212" y="0"/>
                  <a:pt x="1800200" y="402988"/>
                  <a:pt x="1800200" y="900100"/>
                </a:cubicBezTo>
                <a:cubicBezTo>
                  <a:pt x="1800200" y="962239"/>
                  <a:pt x="1793903" y="1022907"/>
                  <a:pt x="1781913" y="1081502"/>
                </a:cubicBezTo>
                <a:lnTo>
                  <a:pt x="1773011" y="1116124"/>
                </a:lnTo>
                <a:lnTo>
                  <a:pt x="27190" y="1116124"/>
                </a:lnTo>
                <a:lnTo>
                  <a:pt x="18287" y="1081502"/>
                </a:lnTo>
                <a:cubicBezTo>
                  <a:pt x="6297" y="1022907"/>
                  <a:pt x="0" y="962239"/>
                  <a:pt x="0" y="900100"/>
                </a:cubicBezTo>
                <a:cubicBezTo>
                  <a:pt x="0" y="402988"/>
                  <a:pt x="402988" y="0"/>
                  <a:pt x="900100" y="0"/>
                </a:cubicBezTo>
                <a:close/>
              </a:path>
            </a:pathLst>
          </a:custGeom>
          <a:solidFill>
            <a:srgbClr val="252935"/>
          </a:solidFill>
          <a:ln w="19050">
            <a:noFill/>
            <a:round/>
            <a:headEnd/>
            <a:tailEnd/>
          </a:ln>
        </p:spPr>
        <p:txBody>
          <a:bodyPr wrap="square" lIns="91440" tIns="45720" rIns="91440" bIns="45720" anchor="ctr">
            <a:normAutofit/>
          </a:bodyPr>
          <a:lstStyle/>
          <a:p>
            <a:pPr algn="ctr"/>
            <a:endParaRPr>
              <a:cs typeface="+mn-ea"/>
              <a:sym typeface="+mn-lt"/>
            </a:endParaRPr>
          </a:p>
        </p:txBody>
      </p:sp>
      <p:sp>
        <p:nvSpPr>
          <p:cNvPr id="18" name="ïŝľïďe">
            <a:extLst>
              <a:ext uri="{FF2B5EF4-FFF2-40B4-BE49-F238E27FC236}">
                <a16:creationId xmlns:a16="http://schemas.microsoft.com/office/drawing/2014/main" id="{2C6A0F27-9AD7-41CC-BF20-1612BCBC45A7}"/>
              </a:ext>
            </a:extLst>
          </p:cNvPr>
          <p:cNvSpPr/>
          <p:nvPr/>
        </p:nvSpPr>
        <p:spPr>
          <a:xfrm>
            <a:off x="9740212" y="2600599"/>
            <a:ext cx="553998" cy="1972656"/>
          </a:xfrm>
          <a:prstGeom prst="rect">
            <a:avLst/>
          </a:prstGeom>
        </p:spPr>
        <p:txBody>
          <a:bodyPr vert="eaVert" wrap="square" lIns="91440" tIns="45720" rIns="91440" bIns="45720">
            <a:normAutofit/>
          </a:bodyPr>
          <a:lstStyle/>
          <a:p>
            <a:pPr algn="dist"/>
            <a:r>
              <a:rPr lang="en-US" altLang="zh-CN" sz="2400" b="1" spc="300" dirty="0">
                <a:cs typeface="+mn-ea"/>
                <a:sym typeface="+mn-lt"/>
              </a:rPr>
              <a:t>CONTE</a:t>
            </a:r>
            <a:r>
              <a:rPr lang="en-US" altLang="zh-CN" sz="100" b="1" spc="300" dirty="0">
                <a:cs typeface="+mn-ea"/>
                <a:sym typeface="+mn-lt"/>
              </a:rPr>
              <a:t> </a:t>
            </a:r>
            <a:r>
              <a:rPr lang="en-US" altLang="zh-CN" sz="2400" b="1" spc="300" dirty="0">
                <a:cs typeface="+mn-ea"/>
                <a:sym typeface="+mn-lt"/>
              </a:rPr>
              <a:t>NT</a:t>
            </a:r>
            <a:r>
              <a:rPr lang="zh-CN" altLang="en-US" sz="2400" b="1" spc="300" dirty="0">
                <a:cs typeface="+mn-ea"/>
                <a:sym typeface="+mn-lt"/>
              </a:rPr>
              <a:t> </a:t>
            </a:r>
          </a:p>
        </p:txBody>
      </p:sp>
      <p:sp>
        <p:nvSpPr>
          <p:cNvPr id="36" name="îšļíḑê">
            <a:extLst>
              <a:ext uri="{FF2B5EF4-FFF2-40B4-BE49-F238E27FC236}">
                <a16:creationId xmlns:a16="http://schemas.microsoft.com/office/drawing/2014/main" id="{2FC7B183-75BF-4733-AC02-436EEA1FF78D}"/>
              </a:ext>
            </a:extLst>
          </p:cNvPr>
          <p:cNvSpPr/>
          <p:nvPr/>
        </p:nvSpPr>
        <p:spPr>
          <a:xfrm>
            <a:off x="1342648" y="940644"/>
            <a:ext cx="624349" cy="624349"/>
          </a:xfrm>
          <a:prstGeom prst="ellipse">
            <a:avLst/>
          </a:prstGeom>
          <a:solidFill>
            <a:srgbClr val="252935"/>
          </a:solidFill>
          <a:ln>
            <a:solidFill>
              <a:srgbClr val="252935"/>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92500"/>
          </a:bodyPr>
          <a:lstStyle/>
          <a:p>
            <a:pPr algn="ctr"/>
            <a:r>
              <a:rPr lang="en-US" altLang="zh-CN">
                <a:solidFill>
                  <a:schemeClr val="bg1"/>
                </a:solidFill>
                <a:cs typeface="+mn-ea"/>
                <a:sym typeface="+mn-lt"/>
              </a:rPr>
              <a:t>0</a:t>
            </a:r>
            <a:r>
              <a:rPr lang="en-US" altLang="zh-CN" sz="100">
                <a:solidFill>
                  <a:schemeClr val="bg1"/>
                </a:solidFill>
                <a:cs typeface="+mn-ea"/>
                <a:sym typeface="+mn-lt"/>
              </a:rPr>
              <a:t> </a:t>
            </a:r>
            <a:r>
              <a:rPr lang="en-US" altLang="zh-CN">
                <a:solidFill>
                  <a:schemeClr val="bg1"/>
                </a:solidFill>
                <a:cs typeface="+mn-ea"/>
                <a:sym typeface="+mn-lt"/>
              </a:rPr>
              <a:t>1</a:t>
            </a:r>
          </a:p>
        </p:txBody>
      </p:sp>
      <p:sp>
        <p:nvSpPr>
          <p:cNvPr id="34" name="i$lîḑé">
            <a:extLst>
              <a:ext uri="{FF2B5EF4-FFF2-40B4-BE49-F238E27FC236}">
                <a16:creationId xmlns:a16="http://schemas.microsoft.com/office/drawing/2014/main" id="{C3FD1FF2-E506-4201-ABE8-BBAE2E36DE7A}"/>
              </a:ext>
            </a:extLst>
          </p:cNvPr>
          <p:cNvSpPr/>
          <p:nvPr/>
        </p:nvSpPr>
        <p:spPr>
          <a:xfrm>
            <a:off x="1342647" y="1885257"/>
            <a:ext cx="624349" cy="624349"/>
          </a:xfrm>
          <a:prstGeom prst="ellipse">
            <a:avLst/>
          </a:prstGeom>
          <a:no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92500"/>
          </a:bodyPr>
          <a:lstStyle/>
          <a:p>
            <a:pPr algn="ctr"/>
            <a:r>
              <a:rPr lang="en-US" altLang="zh-CN" dirty="0">
                <a:solidFill>
                  <a:srgbClr val="E1801F"/>
                </a:solidFill>
                <a:cs typeface="+mn-ea"/>
                <a:sym typeface="+mn-lt"/>
              </a:rPr>
              <a:t>0</a:t>
            </a:r>
            <a:r>
              <a:rPr lang="en-US" altLang="zh-CN" sz="100" dirty="0">
                <a:solidFill>
                  <a:srgbClr val="E1801F"/>
                </a:solidFill>
                <a:cs typeface="+mn-ea"/>
                <a:sym typeface="+mn-lt"/>
              </a:rPr>
              <a:t> </a:t>
            </a:r>
            <a:r>
              <a:rPr lang="en-US" altLang="zh-CN" dirty="0">
                <a:solidFill>
                  <a:srgbClr val="E1801F"/>
                </a:solidFill>
                <a:cs typeface="+mn-ea"/>
                <a:sym typeface="+mn-lt"/>
              </a:rPr>
              <a:t>2</a:t>
            </a:r>
          </a:p>
        </p:txBody>
      </p:sp>
      <p:sp>
        <p:nvSpPr>
          <p:cNvPr id="32" name="iṣḷíde">
            <a:extLst>
              <a:ext uri="{FF2B5EF4-FFF2-40B4-BE49-F238E27FC236}">
                <a16:creationId xmlns:a16="http://schemas.microsoft.com/office/drawing/2014/main" id="{21A293C0-90CD-4F65-A6E1-C534E97C9F33}"/>
              </a:ext>
            </a:extLst>
          </p:cNvPr>
          <p:cNvSpPr/>
          <p:nvPr/>
        </p:nvSpPr>
        <p:spPr>
          <a:xfrm>
            <a:off x="1340838" y="2781973"/>
            <a:ext cx="624349" cy="624349"/>
          </a:xfrm>
          <a:prstGeom prst="ellipse">
            <a:avLst/>
          </a:prstGeom>
          <a:solidFill>
            <a:srgbClr val="252935"/>
          </a:solidFill>
          <a:ln>
            <a:solidFill>
              <a:srgbClr val="252935"/>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92500"/>
          </a:bodyPr>
          <a:lstStyle/>
          <a:p>
            <a:pPr algn="ctr"/>
            <a:r>
              <a:rPr lang="en-US" altLang="zh-CN" dirty="0">
                <a:solidFill>
                  <a:schemeClr val="bg1"/>
                </a:solidFill>
                <a:cs typeface="+mn-ea"/>
                <a:sym typeface="+mn-lt"/>
              </a:rPr>
              <a:t>0</a:t>
            </a:r>
            <a:r>
              <a:rPr lang="en-US" altLang="zh-CN" sz="100" dirty="0">
                <a:solidFill>
                  <a:schemeClr val="bg1"/>
                </a:solidFill>
                <a:cs typeface="+mn-ea"/>
                <a:sym typeface="+mn-lt"/>
              </a:rPr>
              <a:t> </a:t>
            </a:r>
            <a:r>
              <a:rPr lang="en-US" altLang="zh-CN" dirty="0">
                <a:solidFill>
                  <a:schemeClr val="bg1"/>
                </a:solidFill>
                <a:cs typeface="+mn-ea"/>
                <a:sym typeface="+mn-lt"/>
              </a:rPr>
              <a:t>3</a:t>
            </a:r>
          </a:p>
        </p:txBody>
      </p:sp>
      <p:sp>
        <p:nvSpPr>
          <p:cNvPr id="30" name="ï$ḷiḓe">
            <a:extLst>
              <a:ext uri="{FF2B5EF4-FFF2-40B4-BE49-F238E27FC236}">
                <a16:creationId xmlns:a16="http://schemas.microsoft.com/office/drawing/2014/main" id="{20173AD6-6344-4752-AECB-2AD2BD8CB109}"/>
              </a:ext>
            </a:extLst>
          </p:cNvPr>
          <p:cNvSpPr/>
          <p:nvPr/>
        </p:nvSpPr>
        <p:spPr>
          <a:xfrm>
            <a:off x="1342646" y="3763852"/>
            <a:ext cx="624349" cy="624349"/>
          </a:xfrm>
          <a:prstGeom prst="ellipse">
            <a:avLst/>
          </a:prstGeom>
          <a:no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92500"/>
          </a:bodyPr>
          <a:lstStyle/>
          <a:p>
            <a:pPr algn="ctr"/>
            <a:r>
              <a:rPr lang="en-US" altLang="zh-CN">
                <a:solidFill>
                  <a:srgbClr val="E1801F"/>
                </a:solidFill>
                <a:cs typeface="+mn-ea"/>
                <a:sym typeface="+mn-lt"/>
              </a:rPr>
              <a:t>0</a:t>
            </a:r>
            <a:r>
              <a:rPr lang="en-US" altLang="zh-CN" sz="100">
                <a:solidFill>
                  <a:srgbClr val="E1801F"/>
                </a:solidFill>
                <a:cs typeface="+mn-ea"/>
                <a:sym typeface="+mn-lt"/>
              </a:rPr>
              <a:t> </a:t>
            </a:r>
            <a:r>
              <a:rPr lang="en-US" altLang="zh-CN">
                <a:solidFill>
                  <a:srgbClr val="E1801F"/>
                </a:solidFill>
                <a:cs typeface="+mn-ea"/>
                <a:sym typeface="+mn-lt"/>
              </a:rPr>
              <a:t>4</a:t>
            </a:r>
            <a:endParaRPr lang="en-US" altLang="zh-CN" dirty="0">
              <a:solidFill>
                <a:srgbClr val="E1801F"/>
              </a:solidFill>
              <a:cs typeface="+mn-ea"/>
              <a:sym typeface="+mn-lt"/>
            </a:endParaRPr>
          </a:p>
        </p:txBody>
      </p:sp>
      <p:sp>
        <p:nvSpPr>
          <p:cNvPr id="28" name="ï$1ïḓe">
            <a:extLst>
              <a:ext uri="{FF2B5EF4-FFF2-40B4-BE49-F238E27FC236}">
                <a16:creationId xmlns:a16="http://schemas.microsoft.com/office/drawing/2014/main" id="{507860B4-C41E-4876-9DE1-C744EEFF9C8A}"/>
              </a:ext>
            </a:extLst>
          </p:cNvPr>
          <p:cNvSpPr/>
          <p:nvPr/>
        </p:nvSpPr>
        <p:spPr>
          <a:xfrm>
            <a:off x="1340838" y="4696664"/>
            <a:ext cx="624349" cy="624349"/>
          </a:xfrm>
          <a:prstGeom prst="ellipse">
            <a:avLst/>
          </a:prstGeom>
          <a:solidFill>
            <a:srgbClr val="252935"/>
          </a:solidFill>
          <a:ln>
            <a:solidFill>
              <a:srgbClr val="252935"/>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92500"/>
          </a:bodyPr>
          <a:lstStyle/>
          <a:p>
            <a:pPr algn="ctr"/>
            <a:r>
              <a:rPr lang="en-US" altLang="zh-CN">
                <a:solidFill>
                  <a:schemeClr val="bg1"/>
                </a:solidFill>
                <a:cs typeface="+mn-ea"/>
                <a:sym typeface="+mn-lt"/>
              </a:rPr>
              <a:t>0</a:t>
            </a:r>
            <a:r>
              <a:rPr lang="en-US" altLang="zh-CN" sz="100">
                <a:solidFill>
                  <a:schemeClr val="bg1"/>
                </a:solidFill>
                <a:cs typeface="+mn-ea"/>
                <a:sym typeface="+mn-lt"/>
              </a:rPr>
              <a:t> </a:t>
            </a:r>
            <a:r>
              <a:rPr lang="en-US" altLang="zh-CN">
                <a:solidFill>
                  <a:schemeClr val="bg1"/>
                </a:solidFill>
                <a:cs typeface="+mn-ea"/>
                <a:sym typeface="+mn-lt"/>
              </a:rPr>
              <a:t>5</a:t>
            </a:r>
            <a:endParaRPr lang="en-US" altLang="zh-CN" dirty="0">
              <a:solidFill>
                <a:schemeClr val="bg1"/>
              </a:solidFill>
              <a:cs typeface="+mn-ea"/>
              <a:sym typeface="+mn-lt"/>
            </a:endParaRPr>
          </a:p>
        </p:txBody>
      </p:sp>
      <p:cxnSp>
        <p:nvCxnSpPr>
          <p:cNvPr id="24" name="直接连接符 23">
            <a:extLst>
              <a:ext uri="{FF2B5EF4-FFF2-40B4-BE49-F238E27FC236}">
                <a16:creationId xmlns:a16="http://schemas.microsoft.com/office/drawing/2014/main" id="{6E87BDCF-87C1-48B2-B85B-E0607505CCE2}"/>
              </a:ext>
            </a:extLst>
          </p:cNvPr>
          <p:cNvCxnSpPr>
            <a:cxnSpLocks/>
          </p:cNvCxnSpPr>
          <p:nvPr/>
        </p:nvCxnSpPr>
        <p:spPr>
          <a:xfrm>
            <a:off x="2158725" y="1519076"/>
            <a:ext cx="360045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E3D7F9A-991D-40AF-B144-CA7389B7081D}"/>
              </a:ext>
            </a:extLst>
          </p:cNvPr>
          <p:cNvCxnSpPr/>
          <p:nvPr/>
        </p:nvCxnSpPr>
        <p:spPr>
          <a:xfrm>
            <a:off x="2158725" y="2449423"/>
            <a:ext cx="360045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99330FE1-B0D2-46B1-BEA7-339806D36551}"/>
              </a:ext>
            </a:extLst>
          </p:cNvPr>
          <p:cNvCxnSpPr/>
          <p:nvPr/>
        </p:nvCxnSpPr>
        <p:spPr>
          <a:xfrm>
            <a:off x="2157233" y="3401123"/>
            <a:ext cx="360045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1DD2C8C1-14B5-41B8-A51E-8D02FF539163}"/>
              </a:ext>
            </a:extLst>
          </p:cNvPr>
          <p:cNvCxnSpPr/>
          <p:nvPr/>
        </p:nvCxnSpPr>
        <p:spPr>
          <a:xfrm>
            <a:off x="2157233" y="4339787"/>
            <a:ext cx="360045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C82CEE79-F6C7-456F-83C3-4685A160EA6A}"/>
              </a:ext>
            </a:extLst>
          </p:cNvPr>
          <p:cNvSpPr txBox="1"/>
          <p:nvPr/>
        </p:nvSpPr>
        <p:spPr>
          <a:xfrm>
            <a:off x="2158725" y="1050739"/>
            <a:ext cx="4526139" cy="400110"/>
          </a:xfrm>
          <a:prstGeom prst="rect">
            <a:avLst/>
          </a:prstGeom>
          <a:noFill/>
        </p:spPr>
        <p:txBody>
          <a:bodyPr wrap="square" rtlCol="0">
            <a:spAutoFit/>
          </a:bodyPr>
          <a:lstStyle/>
          <a:p>
            <a:pPr algn="dist"/>
            <a:r>
              <a:rPr lang="en-US" altLang="zh-CN" sz="2000" dirty="0">
                <a:solidFill>
                  <a:srgbClr val="252935"/>
                </a:solidFill>
                <a:cs typeface="+mn-ea"/>
                <a:sym typeface="+mn-lt"/>
              </a:rPr>
              <a:t>Background and Basic Information</a:t>
            </a:r>
            <a:endParaRPr lang="zh-CN" altLang="en-US" sz="2000" dirty="0">
              <a:solidFill>
                <a:srgbClr val="252935"/>
              </a:solidFill>
              <a:cs typeface="+mn-ea"/>
              <a:sym typeface="+mn-lt"/>
            </a:endParaRPr>
          </a:p>
        </p:txBody>
      </p:sp>
      <p:sp>
        <p:nvSpPr>
          <p:cNvPr id="41" name="文本框 40">
            <a:extLst>
              <a:ext uri="{FF2B5EF4-FFF2-40B4-BE49-F238E27FC236}">
                <a16:creationId xmlns:a16="http://schemas.microsoft.com/office/drawing/2014/main" id="{B4837A77-F0B2-4F64-8982-626C95E23E9B}"/>
              </a:ext>
            </a:extLst>
          </p:cNvPr>
          <p:cNvSpPr txBox="1"/>
          <p:nvPr/>
        </p:nvSpPr>
        <p:spPr>
          <a:xfrm>
            <a:off x="2157233" y="1955367"/>
            <a:ext cx="6813221" cy="400110"/>
          </a:xfrm>
          <a:prstGeom prst="rect">
            <a:avLst/>
          </a:prstGeom>
          <a:noFill/>
        </p:spPr>
        <p:txBody>
          <a:bodyPr wrap="square" rtlCol="0">
            <a:spAutoFit/>
          </a:bodyPr>
          <a:lstStyle/>
          <a:p>
            <a:r>
              <a:rPr lang="en-US" altLang="zh-CN" sz="2000" dirty="0"/>
              <a:t>Attitudes and Views towards Group Collaboration</a:t>
            </a:r>
            <a:endParaRPr lang="zh-CN" altLang="en-US" sz="2000" dirty="0">
              <a:solidFill>
                <a:srgbClr val="252935"/>
              </a:solidFill>
              <a:cs typeface="+mn-ea"/>
              <a:sym typeface="+mn-lt"/>
            </a:endParaRPr>
          </a:p>
        </p:txBody>
      </p:sp>
      <p:sp>
        <p:nvSpPr>
          <p:cNvPr id="42" name="文本框 41">
            <a:extLst>
              <a:ext uri="{FF2B5EF4-FFF2-40B4-BE49-F238E27FC236}">
                <a16:creationId xmlns:a16="http://schemas.microsoft.com/office/drawing/2014/main" id="{CD28D668-55CB-47F5-A286-DB411CE5EF6B}"/>
              </a:ext>
            </a:extLst>
          </p:cNvPr>
          <p:cNvSpPr txBox="1"/>
          <p:nvPr/>
        </p:nvSpPr>
        <p:spPr>
          <a:xfrm>
            <a:off x="2110007" y="2942857"/>
            <a:ext cx="7658370" cy="400110"/>
          </a:xfrm>
          <a:prstGeom prst="rect">
            <a:avLst/>
          </a:prstGeom>
          <a:noFill/>
        </p:spPr>
        <p:txBody>
          <a:bodyPr wrap="square" rtlCol="0">
            <a:spAutoFit/>
          </a:bodyPr>
          <a:lstStyle/>
          <a:p>
            <a:r>
              <a:rPr lang="en-US" altLang="zh-CN" sz="2000" dirty="0">
                <a:solidFill>
                  <a:srgbClr val="252935"/>
                </a:solidFill>
                <a:cs typeface="+mn-ea"/>
                <a:sym typeface="+mn-lt"/>
              </a:rPr>
              <a:t>Participation, Efficiency and Impact of Group Collaboration </a:t>
            </a:r>
            <a:endParaRPr lang="zh-CN" altLang="en-US" sz="2000" dirty="0">
              <a:solidFill>
                <a:srgbClr val="252935"/>
              </a:solidFill>
              <a:cs typeface="+mn-ea"/>
              <a:sym typeface="+mn-lt"/>
            </a:endParaRPr>
          </a:p>
        </p:txBody>
      </p:sp>
      <p:sp>
        <p:nvSpPr>
          <p:cNvPr id="43" name="文本框 42">
            <a:extLst>
              <a:ext uri="{FF2B5EF4-FFF2-40B4-BE49-F238E27FC236}">
                <a16:creationId xmlns:a16="http://schemas.microsoft.com/office/drawing/2014/main" id="{5DD82F6E-9F3A-4613-8188-9C855748260B}"/>
              </a:ext>
            </a:extLst>
          </p:cNvPr>
          <p:cNvSpPr txBox="1"/>
          <p:nvPr/>
        </p:nvSpPr>
        <p:spPr>
          <a:xfrm>
            <a:off x="2157233" y="3890782"/>
            <a:ext cx="4716547" cy="707886"/>
          </a:xfrm>
          <a:prstGeom prst="rect">
            <a:avLst/>
          </a:prstGeom>
          <a:noFill/>
        </p:spPr>
        <p:txBody>
          <a:bodyPr wrap="square" rtlCol="0">
            <a:spAutoFit/>
          </a:bodyPr>
          <a:lstStyle/>
          <a:p>
            <a:r>
              <a:rPr lang="en-US" altLang="zh-CN" sz="2000" dirty="0">
                <a:solidFill>
                  <a:srgbClr val="252935"/>
                </a:solidFill>
                <a:cs typeface="+mn-ea"/>
                <a:sym typeface="+mn-lt"/>
              </a:rPr>
              <a:t>Interesting Findings and Discussions</a:t>
            </a:r>
          </a:p>
          <a:p>
            <a:endParaRPr lang="zh-CN" altLang="en-US" sz="2000" dirty="0">
              <a:solidFill>
                <a:srgbClr val="252935"/>
              </a:solidFill>
              <a:cs typeface="+mn-ea"/>
              <a:sym typeface="+mn-lt"/>
            </a:endParaRPr>
          </a:p>
        </p:txBody>
      </p:sp>
      <p:sp>
        <p:nvSpPr>
          <p:cNvPr id="44" name="文本框 43">
            <a:extLst>
              <a:ext uri="{FF2B5EF4-FFF2-40B4-BE49-F238E27FC236}">
                <a16:creationId xmlns:a16="http://schemas.microsoft.com/office/drawing/2014/main" id="{758EF94A-9183-4AB4-8DEA-64D6EC3E367C}"/>
              </a:ext>
            </a:extLst>
          </p:cNvPr>
          <p:cNvSpPr txBox="1"/>
          <p:nvPr/>
        </p:nvSpPr>
        <p:spPr>
          <a:xfrm>
            <a:off x="2157232" y="4834903"/>
            <a:ext cx="4447754" cy="400110"/>
          </a:xfrm>
          <a:prstGeom prst="rect">
            <a:avLst/>
          </a:prstGeom>
          <a:noFill/>
        </p:spPr>
        <p:txBody>
          <a:bodyPr wrap="square" rtlCol="0">
            <a:spAutoFit/>
          </a:bodyPr>
          <a:lstStyle/>
          <a:p>
            <a:r>
              <a:rPr lang="en-US" altLang="zh-CN" sz="2000" dirty="0">
                <a:solidFill>
                  <a:srgbClr val="252935"/>
                </a:solidFill>
                <a:cs typeface="+mn-ea"/>
                <a:sym typeface="+mn-lt"/>
              </a:rPr>
              <a:t>Conclusions and Suggestions</a:t>
            </a:r>
            <a:endParaRPr lang="zh-CN" altLang="en-US" sz="2000" dirty="0">
              <a:solidFill>
                <a:srgbClr val="252935"/>
              </a:solidFill>
              <a:cs typeface="+mn-ea"/>
              <a:sym typeface="+mn-lt"/>
            </a:endParaRPr>
          </a:p>
        </p:txBody>
      </p:sp>
      <p:sp>
        <p:nvSpPr>
          <p:cNvPr id="45" name="椭圆 44">
            <a:extLst>
              <a:ext uri="{FF2B5EF4-FFF2-40B4-BE49-F238E27FC236}">
                <a16:creationId xmlns:a16="http://schemas.microsoft.com/office/drawing/2014/main" id="{565F31FF-9F05-4A29-B576-137A31B4953F}"/>
              </a:ext>
            </a:extLst>
          </p:cNvPr>
          <p:cNvSpPr/>
          <p:nvPr/>
        </p:nvSpPr>
        <p:spPr>
          <a:xfrm>
            <a:off x="9571608" y="1738755"/>
            <a:ext cx="196769" cy="1967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935"/>
              </a:solidFill>
              <a:cs typeface="+mn-ea"/>
              <a:sym typeface="+mn-lt"/>
            </a:endParaRPr>
          </a:p>
        </p:txBody>
      </p:sp>
      <p:sp>
        <p:nvSpPr>
          <p:cNvPr id="35" name="i$lîḑé">
            <a:extLst>
              <a:ext uri="{FF2B5EF4-FFF2-40B4-BE49-F238E27FC236}">
                <a16:creationId xmlns:a16="http://schemas.microsoft.com/office/drawing/2014/main" id="{F77FDFB8-4CBE-4FA4-9C34-ECE2BCFA0375}"/>
              </a:ext>
            </a:extLst>
          </p:cNvPr>
          <p:cNvSpPr/>
          <p:nvPr/>
        </p:nvSpPr>
        <p:spPr>
          <a:xfrm>
            <a:off x="1340837" y="5678543"/>
            <a:ext cx="624349" cy="624349"/>
          </a:xfrm>
          <a:prstGeom prst="ellipse">
            <a:avLst/>
          </a:prstGeom>
          <a:no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92500"/>
          </a:bodyPr>
          <a:lstStyle/>
          <a:p>
            <a:pPr algn="ctr"/>
            <a:r>
              <a:rPr lang="en-US" altLang="zh-CN" dirty="0">
                <a:solidFill>
                  <a:srgbClr val="E1801F"/>
                </a:solidFill>
                <a:cs typeface="+mn-ea"/>
                <a:sym typeface="+mn-lt"/>
              </a:rPr>
              <a:t>06</a:t>
            </a:r>
            <a:r>
              <a:rPr lang="en-US" altLang="zh-CN" sz="100" dirty="0">
                <a:solidFill>
                  <a:srgbClr val="E1801F"/>
                </a:solidFill>
                <a:cs typeface="+mn-ea"/>
                <a:sym typeface="+mn-lt"/>
              </a:rPr>
              <a:t> 66</a:t>
            </a:r>
            <a:endParaRPr lang="en-US" altLang="zh-CN" dirty="0">
              <a:solidFill>
                <a:srgbClr val="E1801F"/>
              </a:solidFill>
              <a:cs typeface="+mn-ea"/>
              <a:sym typeface="+mn-lt"/>
            </a:endParaRPr>
          </a:p>
        </p:txBody>
      </p:sp>
      <p:cxnSp>
        <p:nvCxnSpPr>
          <p:cNvPr id="37" name="直接连接符 36">
            <a:extLst>
              <a:ext uri="{FF2B5EF4-FFF2-40B4-BE49-F238E27FC236}">
                <a16:creationId xmlns:a16="http://schemas.microsoft.com/office/drawing/2014/main" id="{BEC4593F-64D9-49A2-9F5E-EC5C0ABEDF91}"/>
              </a:ext>
            </a:extLst>
          </p:cNvPr>
          <p:cNvCxnSpPr/>
          <p:nvPr/>
        </p:nvCxnSpPr>
        <p:spPr>
          <a:xfrm>
            <a:off x="2157233" y="5267449"/>
            <a:ext cx="360045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0BA6991D-93C1-4E6E-AAC1-BEA76301E743}"/>
              </a:ext>
            </a:extLst>
          </p:cNvPr>
          <p:cNvSpPr txBox="1"/>
          <p:nvPr/>
        </p:nvSpPr>
        <p:spPr>
          <a:xfrm>
            <a:off x="2135636" y="5760131"/>
            <a:ext cx="3938767" cy="400110"/>
          </a:xfrm>
          <a:prstGeom prst="rect">
            <a:avLst/>
          </a:prstGeom>
          <a:noFill/>
        </p:spPr>
        <p:txBody>
          <a:bodyPr wrap="square" rtlCol="0">
            <a:spAutoFit/>
          </a:bodyPr>
          <a:lstStyle/>
          <a:p>
            <a:r>
              <a:rPr lang="en-US" altLang="zh-CN" sz="2000" dirty="0">
                <a:solidFill>
                  <a:srgbClr val="252935"/>
                </a:solidFill>
                <a:cs typeface="+mn-ea"/>
                <a:sym typeface="+mn-lt"/>
              </a:rPr>
              <a:t>Supplementary Information</a:t>
            </a:r>
            <a:endParaRPr lang="zh-CN" altLang="en-US" sz="2000" dirty="0">
              <a:solidFill>
                <a:srgbClr val="252935"/>
              </a:solidFill>
              <a:cs typeface="+mn-ea"/>
              <a:sym typeface="+mn-lt"/>
            </a:endParaRPr>
          </a:p>
        </p:txBody>
      </p:sp>
      <p:cxnSp>
        <p:nvCxnSpPr>
          <p:cNvPr id="47" name="直接连接符 46">
            <a:extLst>
              <a:ext uri="{FF2B5EF4-FFF2-40B4-BE49-F238E27FC236}">
                <a16:creationId xmlns:a16="http://schemas.microsoft.com/office/drawing/2014/main" id="{6931802D-F716-4808-84A5-8E0CAB68BF61}"/>
              </a:ext>
            </a:extLst>
          </p:cNvPr>
          <p:cNvCxnSpPr/>
          <p:nvPr/>
        </p:nvCxnSpPr>
        <p:spPr>
          <a:xfrm>
            <a:off x="2133136" y="6207371"/>
            <a:ext cx="360045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6905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197FDE5F-72AC-4D99-9105-8CF39AD31266}"/>
              </a:ext>
            </a:extLst>
          </p:cNvPr>
          <p:cNvGrpSpPr/>
          <p:nvPr/>
        </p:nvGrpSpPr>
        <p:grpSpPr>
          <a:xfrm flipH="1">
            <a:off x="11475611" y="2559848"/>
            <a:ext cx="132415" cy="1738303"/>
            <a:chOff x="11110315" y="2509606"/>
            <a:chExt cx="196770" cy="2583143"/>
          </a:xfrm>
        </p:grpSpPr>
        <p:sp>
          <p:nvSpPr>
            <p:cNvPr id="14" name="椭圆 13">
              <a:extLst>
                <a:ext uri="{FF2B5EF4-FFF2-40B4-BE49-F238E27FC236}">
                  <a16:creationId xmlns:a16="http://schemas.microsoft.com/office/drawing/2014/main" id="{18F756DC-A405-4B70-9D65-91E2BAB64CEF}"/>
                </a:ext>
              </a:extLst>
            </p:cNvPr>
            <p:cNvSpPr/>
            <p:nvPr/>
          </p:nvSpPr>
          <p:spPr>
            <a:xfrm>
              <a:off x="11110316" y="2509606"/>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935"/>
                </a:solidFill>
                <a:cs typeface="+mn-ea"/>
                <a:sym typeface="+mn-lt"/>
              </a:endParaRPr>
            </a:p>
          </p:txBody>
        </p:sp>
        <p:cxnSp>
          <p:nvCxnSpPr>
            <p:cNvPr id="15" name="直接连接符 14">
              <a:extLst>
                <a:ext uri="{FF2B5EF4-FFF2-40B4-BE49-F238E27FC236}">
                  <a16:creationId xmlns:a16="http://schemas.microsoft.com/office/drawing/2014/main" id="{00A6CC3D-0347-416C-A963-B0B47CFDA9BE}"/>
                </a:ext>
              </a:extLst>
            </p:cNvPr>
            <p:cNvCxnSpPr/>
            <p:nvPr/>
          </p:nvCxnSpPr>
          <p:spPr>
            <a:xfrm>
              <a:off x="11208700" y="2911621"/>
              <a:ext cx="0" cy="585926"/>
            </a:xfrm>
            <a:prstGeom prst="line">
              <a:avLst/>
            </a:prstGeom>
            <a:ln>
              <a:solidFill>
                <a:srgbClr val="E1801F"/>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88F0404A-BFDC-4A00-8389-6D0BD50F5DB1}"/>
                </a:ext>
              </a:extLst>
            </p:cNvPr>
            <p:cNvSpPr/>
            <p:nvPr/>
          </p:nvSpPr>
          <p:spPr>
            <a:xfrm>
              <a:off x="11110315" y="3702793"/>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935"/>
                </a:solidFill>
                <a:cs typeface="+mn-ea"/>
                <a:sym typeface="+mn-lt"/>
              </a:endParaRPr>
            </a:p>
          </p:txBody>
        </p:sp>
        <p:cxnSp>
          <p:nvCxnSpPr>
            <p:cNvPr id="17" name="直接连接符 16">
              <a:extLst>
                <a:ext uri="{FF2B5EF4-FFF2-40B4-BE49-F238E27FC236}">
                  <a16:creationId xmlns:a16="http://schemas.microsoft.com/office/drawing/2014/main" id="{A8988DD2-DBF6-450B-985B-7256EE90F66F}"/>
                </a:ext>
              </a:extLst>
            </p:cNvPr>
            <p:cNvCxnSpPr/>
            <p:nvPr/>
          </p:nvCxnSpPr>
          <p:spPr>
            <a:xfrm>
              <a:off x="11208699" y="4104808"/>
              <a:ext cx="0" cy="585926"/>
            </a:xfrm>
            <a:prstGeom prst="line">
              <a:avLst/>
            </a:prstGeom>
            <a:ln>
              <a:solidFill>
                <a:srgbClr val="E1801F"/>
              </a:soli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6C322D38-7CE8-4F41-9B91-2DC5590B0CF8}"/>
                </a:ext>
              </a:extLst>
            </p:cNvPr>
            <p:cNvSpPr/>
            <p:nvPr/>
          </p:nvSpPr>
          <p:spPr>
            <a:xfrm>
              <a:off x="11110315" y="4895980"/>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935"/>
                </a:solidFill>
                <a:cs typeface="+mn-ea"/>
                <a:sym typeface="+mn-lt"/>
              </a:endParaRPr>
            </a:p>
          </p:txBody>
        </p:sp>
      </p:grpSp>
      <p:sp>
        <p:nvSpPr>
          <p:cNvPr id="19" name="iṩļïḓè">
            <a:extLst>
              <a:ext uri="{FF2B5EF4-FFF2-40B4-BE49-F238E27FC236}">
                <a16:creationId xmlns:a16="http://schemas.microsoft.com/office/drawing/2014/main" id="{E043B076-8DFC-4A60-A7FE-171E9E0C696C}"/>
              </a:ext>
            </a:extLst>
          </p:cNvPr>
          <p:cNvSpPr txBox="1"/>
          <p:nvPr/>
        </p:nvSpPr>
        <p:spPr bwMode="auto">
          <a:xfrm rot="5400000">
            <a:off x="-236630" y="2001766"/>
            <a:ext cx="1864874" cy="580942"/>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en-US" altLang="zh-CN" sz="600" dirty="0">
                <a:solidFill>
                  <a:srgbClr val="252935"/>
                </a:solidFill>
                <a:cs typeface="+mn-ea"/>
                <a:sym typeface="+mn-lt"/>
              </a:rPr>
              <a:t>1PPT.COM</a:t>
            </a:r>
          </a:p>
        </p:txBody>
      </p:sp>
      <p:sp>
        <p:nvSpPr>
          <p:cNvPr id="20" name="任意多边形: 形状 19">
            <a:extLst>
              <a:ext uri="{FF2B5EF4-FFF2-40B4-BE49-F238E27FC236}">
                <a16:creationId xmlns:a16="http://schemas.microsoft.com/office/drawing/2014/main" id="{C99FEDEB-657C-4785-93B2-BB9C293DE38E}"/>
              </a:ext>
            </a:extLst>
          </p:cNvPr>
          <p:cNvSpPr/>
          <p:nvPr/>
        </p:nvSpPr>
        <p:spPr>
          <a:xfrm>
            <a:off x="10932725" y="865059"/>
            <a:ext cx="271843" cy="271843"/>
          </a:xfrm>
          <a:custGeom>
            <a:avLst/>
            <a:gdLst>
              <a:gd name="connsiteX0" fmla="*/ 271844 w 271843"/>
              <a:gd name="connsiteY0" fmla="*/ 66675 h 271843"/>
              <a:gd name="connsiteX1" fmla="*/ 205169 w 271843"/>
              <a:gd name="connsiteY1" fmla="*/ 0 h 271843"/>
              <a:gd name="connsiteX2" fmla="*/ 135922 w 271843"/>
              <a:gd name="connsiteY2" fmla="*/ 69247 h 271843"/>
              <a:gd name="connsiteX3" fmla="*/ 66675 w 271843"/>
              <a:gd name="connsiteY3" fmla="*/ 0 h 271843"/>
              <a:gd name="connsiteX4" fmla="*/ 0 w 271843"/>
              <a:gd name="connsiteY4" fmla="*/ 66675 h 271843"/>
              <a:gd name="connsiteX5" fmla="*/ 69247 w 271843"/>
              <a:gd name="connsiteY5" fmla="*/ 135922 h 271843"/>
              <a:gd name="connsiteX6" fmla="*/ 0 w 271843"/>
              <a:gd name="connsiteY6" fmla="*/ 205169 h 271843"/>
              <a:gd name="connsiteX7" fmla="*/ 66675 w 271843"/>
              <a:gd name="connsiteY7" fmla="*/ 271844 h 271843"/>
              <a:gd name="connsiteX8" fmla="*/ 135922 w 271843"/>
              <a:gd name="connsiteY8" fmla="*/ 202597 h 271843"/>
              <a:gd name="connsiteX9" fmla="*/ 205169 w 271843"/>
              <a:gd name="connsiteY9" fmla="*/ 271844 h 271843"/>
              <a:gd name="connsiteX10" fmla="*/ 271844 w 271843"/>
              <a:gd name="connsiteY10" fmla="*/ 205169 h 271843"/>
              <a:gd name="connsiteX11" fmla="*/ 202597 w 271843"/>
              <a:gd name="connsiteY11" fmla="*/ 135922 h 271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1843" h="271843">
                <a:moveTo>
                  <a:pt x="271844" y="66675"/>
                </a:moveTo>
                <a:lnTo>
                  <a:pt x="205169" y="0"/>
                </a:lnTo>
                <a:lnTo>
                  <a:pt x="135922" y="69247"/>
                </a:lnTo>
                <a:lnTo>
                  <a:pt x="66675" y="0"/>
                </a:lnTo>
                <a:lnTo>
                  <a:pt x="0" y="66675"/>
                </a:lnTo>
                <a:lnTo>
                  <a:pt x="69247" y="135922"/>
                </a:lnTo>
                <a:lnTo>
                  <a:pt x="0" y="205169"/>
                </a:lnTo>
                <a:lnTo>
                  <a:pt x="66675" y="271844"/>
                </a:lnTo>
                <a:lnTo>
                  <a:pt x="135922" y="202597"/>
                </a:lnTo>
                <a:lnTo>
                  <a:pt x="205169" y="271844"/>
                </a:lnTo>
                <a:lnTo>
                  <a:pt x="271844" y="205169"/>
                </a:lnTo>
                <a:lnTo>
                  <a:pt x="202597" y="135922"/>
                </a:lnTo>
                <a:close/>
              </a:path>
            </a:pathLst>
          </a:custGeom>
          <a:solidFill>
            <a:schemeClr val="accent6">
              <a:lumMod val="75000"/>
            </a:schemeClr>
          </a:solidFill>
          <a:ln w="9525" cap="flat">
            <a:noFill/>
            <a:prstDash val="solid"/>
            <a:miter/>
          </a:ln>
        </p:spPr>
        <p:txBody>
          <a:bodyPr rtlCol="0" anchor="ctr"/>
          <a:lstStyle/>
          <a:p>
            <a:endParaRPr lang="zh-CN" altLang="en-US">
              <a:cs typeface="+mn-ea"/>
              <a:sym typeface="+mn-lt"/>
            </a:endParaRPr>
          </a:p>
        </p:txBody>
      </p:sp>
      <p:sp>
        <p:nvSpPr>
          <p:cNvPr id="21" name="任意多边形: 形状 20">
            <a:extLst>
              <a:ext uri="{FF2B5EF4-FFF2-40B4-BE49-F238E27FC236}">
                <a16:creationId xmlns:a16="http://schemas.microsoft.com/office/drawing/2014/main" id="{487A8F14-8031-4CA1-B775-735AD22733F4}"/>
              </a:ext>
            </a:extLst>
          </p:cNvPr>
          <p:cNvSpPr/>
          <p:nvPr/>
        </p:nvSpPr>
        <p:spPr>
          <a:xfrm>
            <a:off x="482080" y="4318854"/>
            <a:ext cx="115824" cy="115823"/>
          </a:xfrm>
          <a:custGeom>
            <a:avLst/>
            <a:gdLst>
              <a:gd name="connsiteX0" fmla="*/ 115824 w 115824"/>
              <a:gd name="connsiteY0" fmla="*/ 57912 h 115823"/>
              <a:gd name="connsiteX1" fmla="*/ 57912 w 115824"/>
              <a:gd name="connsiteY1" fmla="*/ 115824 h 115823"/>
              <a:gd name="connsiteX2" fmla="*/ 0 w 115824"/>
              <a:gd name="connsiteY2" fmla="*/ 57912 h 115823"/>
              <a:gd name="connsiteX3" fmla="*/ 57912 w 115824"/>
              <a:gd name="connsiteY3" fmla="*/ 0 h 115823"/>
              <a:gd name="connsiteX4" fmla="*/ 115824 w 115824"/>
              <a:gd name="connsiteY4" fmla="*/ 57912 h 115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24" h="115823">
                <a:moveTo>
                  <a:pt x="115824" y="57912"/>
                </a:moveTo>
                <a:cubicBezTo>
                  <a:pt x="115824" y="89896"/>
                  <a:pt x="89896" y="115824"/>
                  <a:pt x="57912" y="115824"/>
                </a:cubicBezTo>
                <a:cubicBezTo>
                  <a:pt x="25928" y="115824"/>
                  <a:pt x="0" y="89896"/>
                  <a:pt x="0" y="57912"/>
                </a:cubicBezTo>
                <a:cubicBezTo>
                  <a:pt x="0" y="25928"/>
                  <a:pt x="25928" y="0"/>
                  <a:pt x="57912" y="0"/>
                </a:cubicBezTo>
                <a:cubicBezTo>
                  <a:pt x="89896" y="0"/>
                  <a:pt x="115824" y="25928"/>
                  <a:pt x="115824" y="57912"/>
                </a:cubicBezTo>
                <a:close/>
              </a:path>
            </a:pathLst>
          </a:custGeom>
          <a:solidFill>
            <a:schemeClr val="accent6">
              <a:lumMod val="75000"/>
            </a:schemeClr>
          </a:solidFill>
          <a:ln w="9525" cap="flat">
            <a:solidFill>
              <a:srgbClr val="E1801F"/>
            </a:solidFill>
            <a:prstDash val="solid"/>
            <a:miter/>
          </a:ln>
        </p:spPr>
        <p:txBody>
          <a:bodyPr rtlCol="0" anchor="ctr"/>
          <a:lstStyle/>
          <a:p>
            <a:endParaRPr lang="zh-CN" altLang="en-US">
              <a:cs typeface="+mn-ea"/>
              <a:sym typeface="+mn-lt"/>
            </a:endParaRPr>
          </a:p>
        </p:txBody>
      </p:sp>
      <p:sp>
        <p:nvSpPr>
          <p:cNvPr id="22" name="任意多边形: 形状 21">
            <a:extLst>
              <a:ext uri="{FF2B5EF4-FFF2-40B4-BE49-F238E27FC236}">
                <a16:creationId xmlns:a16="http://schemas.microsoft.com/office/drawing/2014/main" id="{50FBC3E2-B206-4083-9196-466AABF69509}"/>
              </a:ext>
            </a:extLst>
          </p:cNvPr>
          <p:cNvSpPr/>
          <p:nvPr/>
        </p:nvSpPr>
        <p:spPr>
          <a:xfrm>
            <a:off x="836315" y="5528857"/>
            <a:ext cx="371855" cy="371855"/>
          </a:xfrm>
          <a:custGeom>
            <a:avLst/>
            <a:gdLst>
              <a:gd name="connsiteX0" fmla="*/ 185928 w 371855"/>
              <a:gd name="connsiteY0" fmla="*/ 0 h 371855"/>
              <a:gd name="connsiteX1" fmla="*/ 0 w 371855"/>
              <a:gd name="connsiteY1" fmla="*/ 185928 h 371855"/>
              <a:gd name="connsiteX2" fmla="*/ 185928 w 371855"/>
              <a:gd name="connsiteY2" fmla="*/ 371856 h 371855"/>
              <a:gd name="connsiteX3" fmla="*/ 371856 w 371855"/>
              <a:gd name="connsiteY3" fmla="*/ 185928 h 371855"/>
              <a:gd name="connsiteX4" fmla="*/ 185928 w 371855"/>
              <a:gd name="connsiteY4" fmla="*/ 0 h 371855"/>
              <a:gd name="connsiteX5" fmla="*/ 185928 w 371855"/>
              <a:gd name="connsiteY5" fmla="*/ 295560 h 371855"/>
              <a:gd name="connsiteX6" fmla="*/ 76295 w 371855"/>
              <a:gd name="connsiteY6" fmla="*/ 185928 h 371855"/>
              <a:gd name="connsiteX7" fmla="*/ 185928 w 371855"/>
              <a:gd name="connsiteY7" fmla="*/ 76295 h 371855"/>
              <a:gd name="connsiteX8" fmla="*/ 295561 w 371855"/>
              <a:gd name="connsiteY8" fmla="*/ 185928 h 371855"/>
              <a:gd name="connsiteX9" fmla="*/ 185928 w 371855"/>
              <a:gd name="connsiteY9" fmla="*/ 295560 h 37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1855" h="371855">
                <a:moveTo>
                  <a:pt x="185928" y="0"/>
                </a:moveTo>
                <a:cubicBezTo>
                  <a:pt x="83248" y="0"/>
                  <a:pt x="0" y="83248"/>
                  <a:pt x="0" y="185928"/>
                </a:cubicBezTo>
                <a:cubicBezTo>
                  <a:pt x="0" y="288607"/>
                  <a:pt x="83248" y="371856"/>
                  <a:pt x="185928" y="371856"/>
                </a:cubicBezTo>
                <a:cubicBezTo>
                  <a:pt x="288607" y="371856"/>
                  <a:pt x="371856" y="288607"/>
                  <a:pt x="371856" y="185928"/>
                </a:cubicBezTo>
                <a:cubicBezTo>
                  <a:pt x="371856" y="83248"/>
                  <a:pt x="288607" y="0"/>
                  <a:pt x="185928" y="0"/>
                </a:cubicBezTo>
                <a:close/>
                <a:moveTo>
                  <a:pt x="185928" y="295560"/>
                </a:moveTo>
                <a:cubicBezTo>
                  <a:pt x="125349" y="295560"/>
                  <a:pt x="76295" y="246507"/>
                  <a:pt x="76295" y="185928"/>
                </a:cubicBezTo>
                <a:cubicBezTo>
                  <a:pt x="76295" y="125349"/>
                  <a:pt x="125349" y="76295"/>
                  <a:pt x="185928" y="76295"/>
                </a:cubicBezTo>
                <a:cubicBezTo>
                  <a:pt x="246507" y="76295"/>
                  <a:pt x="295561" y="125349"/>
                  <a:pt x="295561" y="185928"/>
                </a:cubicBezTo>
                <a:cubicBezTo>
                  <a:pt x="295561" y="246507"/>
                  <a:pt x="246412" y="295560"/>
                  <a:pt x="185928" y="295560"/>
                </a:cubicBezTo>
                <a:close/>
              </a:path>
            </a:pathLst>
          </a:custGeom>
          <a:solidFill>
            <a:schemeClr val="accent6">
              <a:lumMod val="75000"/>
            </a:schemeClr>
          </a:solidFill>
          <a:ln w="9525" cap="flat">
            <a:solidFill>
              <a:srgbClr val="E1801F"/>
            </a:solidFill>
            <a:prstDash val="solid"/>
            <a:miter/>
          </a:ln>
        </p:spPr>
        <p:txBody>
          <a:bodyPr rtlCol="0" anchor="ctr"/>
          <a:lstStyle/>
          <a:p>
            <a:endParaRPr lang="zh-CN" altLang="en-US">
              <a:cs typeface="+mn-ea"/>
              <a:sym typeface="+mn-lt"/>
            </a:endParaRPr>
          </a:p>
        </p:txBody>
      </p:sp>
      <p:grpSp>
        <p:nvGrpSpPr>
          <p:cNvPr id="36" name="图形 2">
            <a:extLst>
              <a:ext uri="{FF2B5EF4-FFF2-40B4-BE49-F238E27FC236}">
                <a16:creationId xmlns:a16="http://schemas.microsoft.com/office/drawing/2014/main" id="{E285A522-2530-4FF5-A896-99E2FD3507C9}"/>
              </a:ext>
            </a:extLst>
          </p:cNvPr>
          <p:cNvGrpSpPr/>
          <p:nvPr/>
        </p:nvGrpSpPr>
        <p:grpSpPr>
          <a:xfrm>
            <a:off x="353969" y="400014"/>
            <a:ext cx="809434" cy="255460"/>
            <a:chOff x="7141749" y="814387"/>
            <a:chExt cx="809434" cy="255460"/>
          </a:xfrm>
          <a:solidFill>
            <a:srgbClr val="E1801F"/>
          </a:solidFill>
        </p:grpSpPr>
        <p:sp>
          <p:nvSpPr>
            <p:cNvPr id="37" name="任意多边形: 形状 36">
              <a:extLst>
                <a:ext uri="{FF2B5EF4-FFF2-40B4-BE49-F238E27FC236}">
                  <a16:creationId xmlns:a16="http://schemas.microsoft.com/office/drawing/2014/main" id="{13EC82B5-06B9-48A6-83F7-4B612E799E25}"/>
                </a:ext>
              </a:extLst>
            </p:cNvPr>
            <p:cNvSpPr/>
            <p:nvPr/>
          </p:nvSpPr>
          <p:spPr>
            <a:xfrm>
              <a:off x="7141749" y="814387"/>
              <a:ext cx="166306" cy="223361"/>
            </a:xfrm>
            <a:custGeom>
              <a:avLst/>
              <a:gdLst>
                <a:gd name="connsiteX0" fmla="*/ 0 w 166306"/>
                <a:gd name="connsiteY0" fmla="*/ 103632 h 223361"/>
                <a:gd name="connsiteX1" fmla="*/ 155258 w 166306"/>
                <a:gd name="connsiteY1" fmla="*/ 223361 h 223361"/>
                <a:gd name="connsiteX2" fmla="*/ 166306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258" y="223361"/>
                  </a:lnTo>
                  <a:lnTo>
                    <a:pt x="166306" y="0"/>
                  </a:lnTo>
                  <a:close/>
                </a:path>
              </a:pathLst>
            </a:custGeom>
            <a:grpFill/>
            <a:ln w="9525" cap="flat">
              <a:noFill/>
              <a:prstDash val="solid"/>
              <a:miter/>
            </a:ln>
          </p:spPr>
          <p:txBody>
            <a:bodyPr rtlCol="0" anchor="ctr"/>
            <a:lstStyle/>
            <a:p>
              <a:endParaRPr lang="zh-CN" altLang="en-US">
                <a:cs typeface="+mn-ea"/>
                <a:sym typeface="+mn-lt"/>
              </a:endParaRPr>
            </a:p>
          </p:txBody>
        </p:sp>
        <p:sp>
          <p:nvSpPr>
            <p:cNvPr id="38" name="任意多边形: 形状 37">
              <a:extLst>
                <a:ext uri="{FF2B5EF4-FFF2-40B4-BE49-F238E27FC236}">
                  <a16:creationId xmlns:a16="http://schemas.microsoft.com/office/drawing/2014/main" id="{707D6703-D389-44F9-8859-3E197E566AF9}"/>
                </a:ext>
              </a:extLst>
            </p:cNvPr>
            <p:cNvSpPr/>
            <p:nvPr/>
          </p:nvSpPr>
          <p:spPr>
            <a:xfrm>
              <a:off x="7302531" y="822387"/>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endParaRPr lang="zh-CN" altLang="en-US">
                <a:cs typeface="+mn-ea"/>
                <a:sym typeface="+mn-lt"/>
              </a:endParaRPr>
            </a:p>
          </p:txBody>
        </p:sp>
        <p:sp>
          <p:nvSpPr>
            <p:cNvPr id="39" name="任意多边形: 形状 38">
              <a:extLst>
                <a:ext uri="{FF2B5EF4-FFF2-40B4-BE49-F238E27FC236}">
                  <a16:creationId xmlns:a16="http://schemas.microsoft.com/office/drawing/2014/main" id="{25A0A673-E5A3-46D3-B764-0486B7CDA5DE}"/>
                </a:ext>
              </a:extLst>
            </p:cNvPr>
            <p:cNvSpPr/>
            <p:nvPr/>
          </p:nvSpPr>
          <p:spPr>
            <a:xfrm>
              <a:off x="7463313" y="830388"/>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endParaRPr lang="zh-CN" altLang="en-US">
                <a:cs typeface="+mn-ea"/>
                <a:sym typeface="+mn-lt"/>
              </a:endParaRPr>
            </a:p>
          </p:txBody>
        </p:sp>
        <p:sp>
          <p:nvSpPr>
            <p:cNvPr id="40" name="任意多边形: 形状 39">
              <a:extLst>
                <a:ext uri="{FF2B5EF4-FFF2-40B4-BE49-F238E27FC236}">
                  <a16:creationId xmlns:a16="http://schemas.microsoft.com/office/drawing/2014/main" id="{630E866E-1913-465A-937B-1F6DE6314CD8}"/>
                </a:ext>
              </a:extLst>
            </p:cNvPr>
            <p:cNvSpPr/>
            <p:nvPr/>
          </p:nvSpPr>
          <p:spPr>
            <a:xfrm>
              <a:off x="7624095" y="838389"/>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endParaRPr lang="zh-CN" altLang="en-US">
                <a:cs typeface="+mn-ea"/>
                <a:sym typeface="+mn-lt"/>
              </a:endParaRPr>
            </a:p>
          </p:txBody>
        </p:sp>
        <p:sp>
          <p:nvSpPr>
            <p:cNvPr id="41" name="任意多边形: 形状 40">
              <a:extLst>
                <a:ext uri="{FF2B5EF4-FFF2-40B4-BE49-F238E27FC236}">
                  <a16:creationId xmlns:a16="http://schemas.microsoft.com/office/drawing/2014/main" id="{1F42247E-3DE8-497E-BBEC-C0459BC4D3A5}"/>
                </a:ext>
              </a:extLst>
            </p:cNvPr>
            <p:cNvSpPr/>
            <p:nvPr/>
          </p:nvSpPr>
          <p:spPr>
            <a:xfrm>
              <a:off x="7784877" y="846486"/>
              <a:ext cx="166306" cy="223361"/>
            </a:xfrm>
            <a:custGeom>
              <a:avLst/>
              <a:gdLst>
                <a:gd name="connsiteX0" fmla="*/ 0 w 166306"/>
                <a:gd name="connsiteY0" fmla="*/ 103632 h 223361"/>
                <a:gd name="connsiteX1" fmla="*/ 155162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162" y="223361"/>
                  </a:lnTo>
                  <a:lnTo>
                    <a:pt x="166307" y="0"/>
                  </a:lnTo>
                  <a:close/>
                </a:path>
              </a:pathLst>
            </a:custGeom>
            <a:grpFill/>
            <a:ln w="9525" cap="flat">
              <a:noFill/>
              <a:prstDash val="solid"/>
              <a:miter/>
            </a:ln>
          </p:spPr>
          <p:txBody>
            <a:bodyPr rtlCol="0" anchor="ctr"/>
            <a:lstStyle/>
            <a:p>
              <a:endParaRPr lang="zh-CN" altLang="en-US">
                <a:cs typeface="+mn-ea"/>
                <a:sym typeface="+mn-lt"/>
              </a:endParaRPr>
            </a:p>
          </p:txBody>
        </p:sp>
      </p:grpSp>
      <p:sp>
        <p:nvSpPr>
          <p:cNvPr id="28" name="文本框 27">
            <a:extLst>
              <a:ext uri="{FF2B5EF4-FFF2-40B4-BE49-F238E27FC236}">
                <a16:creationId xmlns:a16="http://schemas.microsoft.com/office/drawing/2014/main" id="{57274840-799F-4524-96CF-B6CDEB9B177D}"/>
              </a:ext>
            </a:extLst>
          </p:cNvPr>
          <p:cNvSpPr txBox="1"/>
          <p:nvPr/>
        </p:nvSpPr>
        <p:spPr>
          <a:xfrm>
            <a:off x="1318661" y="296862"/>
            <a:ext cx="4777339" cy="461665"/>
          </a:xfrm>
          <a:prstGeom prst="rect">
            <a:avLst/>
          </a:prstGeom>
          <a:noFill/>
        </p:spPr>
        <p:txBody>
          <a:bodyPr wrap="square" rtlCol="0">
            <a:spAutoFit/>
          </a:bodyPr>
          <a:lstStyle/>
          <a:p>
            <a:pPr algn="dist"/>
            <a:r>
              <a:rPr lang="en-US" altLang="zh-CN" sz="2400" dirty="0">
                <a:solidFill>
                  <a:schemeClr val="accent6">
                    <a:lumMod val="75000"/>
                  </a:schemeClr>
                </a:solidFill>
                <a:cs typeface="+mn-ea"/>
                <a:sym typeface="+mn-lt"/>
              </a:rPr>
              <a:t>Participation and Efficiency</a:t>
            </a:r>
            <a:endParaRPr lang="zh-CN" altLang="en-US" sz="2400" dirty="0">
              <a:solidFill>
                <a:schemeClr val="accent6">
                  <a:lumMod val="75000"/>
                </a:schemeClr>
              </a:solidFill>
              <a:cs typeface="+mn-ea"/>
              <a:sym typeface="+mn-lt"/>
            </a:endParaRPr>
          </a:p>
        </p:txBody>
      </p:sp>
      <p:sp>
        <p:nvSpPr>
          <p:cNvPr id="5" name="文本框 4">
            <a:extLst>
              <a:ext uri="{FF2B5EF4-FFF2-40B4-BE49-F238E27FC236}">
                <a16:creationId xmlns:a16="http://schemas.microsoft.com/office/drawing/2014/main" id="{98BA7FB5-6FEF-4167-9370-BEA6115E65D3}"/>
              </a:ext>
            </a:extLst>
          </p:cNvPr>
          <p:cNvSpPr txBox="1"/>
          <p:nvPr/>
        </p:nvSpPr>
        <p:spPr>
          <a:xfrm>
            <a:off x="997097" y="957288"/>
            <a:ext cx="9769322" cy="1569660"/>
          </a:xfrm>
          <a:prstGeom prst="rect">
            <a:avLst/>
          </a:prstGeom>
          <a:noFill/>
        </p:spPr>
        <p:txBody>
          <a:bodyPr wrap="square" rtlCol="0">
            <a:spAutoFit/>
          </a:bodyPr>
          <a:lstStyle/>
          <a:p>
            <a:r>
              <a:rPr lang="en-US" altLang="zh-CN" sz="2400" kern="100" dirty="0">
                <a:effectLst/>
                <a:latin typeface="微软雅黑" panose="020B0503020204020204" pitchFamily="34" charset="-122"/>
                <a:ea typeface="等线" panose="02010600030101010101" pitchFamily="2" charset="-122"/>
                <a:cs typeface="Times New Roman" panose="02020603050405020304" pitchFamily="18" charset="0"/>
              </a:rPr>
              <a:t>Q18: When was your task completed before DDL in the last 	  	    groupwork?</a:t>
            </a:r>
          </a:p>
          <a:p>
            <a:r>
              <a:rPr lang="en-US" altLang="zh-CN" sz="2400" kern="100" dirty="0">
                <a:latin typeface="微软雅黑" panose="020B0503020204020204" pitchFamily="34" charset="-122"/>
                <a:ea typeface="等线" panose="02010600030101010101" pitchFamily="2" charset="-122"/>
                <a:cs typeface="Times New Roman" panose="02020603050405020304" pitchFamily="18" charset="0"/>
              </a:rPr>
              <a:t>Q19: When will your tasks be completed before DDL for regular 	    independent assignments?</a:t>
            </a:r>
            <a:endParaRPr lang="zh-CN" altLang="en-US" dirty="0"/>
          </a:p>
        </p:txBody>
      </p:sp>
      <p:graphicFrame>
        <p:nvGraphicFramePr>
          <p:cNvPr id="23" name="图表 22">
            <a:extLst>
              <a:ext uri="{FF2B5EF4-FFF2-40B4-BE49-F238E27FC236}">
                <a16:creationId xmlns:a16="http://schemas.microsoft.com/office/drawing/2014/main" id="{A243597D-AE18-4822-84F8-72450549876E}"/>
              </a:ext>
            </a:extLst>
          </p:cNvPr>
          <p:cNvGraphicFramePr/>
          <p:nvPr>
            <p:extLst>
              <p:ext uri="{D42A27DB-BD31-4B8C-83A1-F6EECF244321}">
                <p14:modId xmlns:p14="http://schemas.microsoft.com/office/powerpoint/2010/main" val="3081189898"/>
              </p:ext>
            </p:extLst>
          </p:nvPr>
        </p:nvGraphicFramePr>
        <p:xfrm>
          <a:off x="1692459" y="2559848"/>
          <a:ext cx="7389397" cy="39967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45532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197FDE5F-72AC-4D99-9105-8CF39AD31266}"/>
              </a:ext>
            </a:extLst>
          </p:cNvPr>
          <p:cNvGrpSpPr/>
          <p:nvPr/>
        </p:nvGrpSpPr>
        <p:grpSpPr>
          <a:xfrm flipH="1">
            <a:off x="11475611" y="2559848"/>
            <a:ext cx="132415" cy="1738303"/>
            <a:chOff x="11110315" y="2509606"/>
            <a:chExt cx="196770" cy="2583143"/>
          </a:xfrm>
        </p:grpSpPr>
        <p:sp>
          <p:nvSpPr>
            <p:cNvPr id="14" name="椭圆 13">
              <a:extLst>
                <a:ext uri="{FF2B5EF4-FFF2-40B4-BE49-F238E27FC236}">
                  <a16:creationId xmlns:a16="http://schemas.microsoft.com/office/drawing/2014/main" id="{18F756DC-A405-4B70-9D65-91E2BAB64CEF}"/>
                </a:ext>
              </a:extLst>
            </p:cNvPr>
            <p:cNvSpPr/>
            <p:nvPr/>
          </p:nvSpPr>
          <p:spPr>
            <a:xfrm>
              <a:off x="11110316" y="2509606"/>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935"/>
                </a:solidFill>
                <a:cs typeface="+mn-ea"/>
                <a:sym typeface="+mn-lt"/>
              </a:endParaRPr>
            </a:p>
          </p:txBody>
        </p:sp>
        <p:cxnSp>
          <p:nvCxnSpPr>
            <p:cNvPr id="15" name="直接连接符 14">
              <a:extLst>
                <a:ext uri="{FF2B5EF4-FFF2-40B4-BE49-F238E27FC236}">
                  <a16:creationId xmlns:a16="http://schemas.microsoft.com/office/drawing/2014/main" id="{00A6CC3D-0347-416C-A963-B0B47CFDA9BE}"/>
                </a:ext>
              </a:extLst>
            </p:cNvPr>
            <p:cNvCxnSpPr/>
            <p:nvPr/>
          </p:nvCxnSpPr>
          <p:spPr>
            <a:xfrm>
              <a:off x="11208700" y="2911621"/>
              <a:ext cx="0" cy="585926"/>
            </a:xfrm>
            <a:prstGeom prst="line">
              <a:avLst/>
            </a:prstGeom>
            <a:ln>
              <a:solidFill>
                <a:srgbClr val="E1801F"/>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88F0404A-BFDC-4A00-8389-6D0BD50F5DB1}"/>
                </a:ext>
              </a:extLst>
            </p:cNvPr>
            <p:cNvSpPr/>
            <p:nvPr/>
          </p:nvSpPr>
          <p:spPr>
            <a:xfrm>
              <a:off x="11110315" y="3702793"/>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935"/>
                </a:solidFill>
                <a:cs typeface="+mn-ea"/>
                <a:sym typeface="+mn-lt"/>
              </a:endParaRPr>
            </a:p>
          </p:txBody>
        </p:sp>
        <p:cxnSp>
          <p:nvCxnSpPr>
            <p:cNvPr id="17" name="直接连接符 16">
              <a:extLst>
                <a:ext uri="{FF2B5EF4-FFF2-40B4-BE49-F238E27FC236}">
                  <a16:creationId xmlns:a16="http://schemas.microsoft.com/office/drawing/2014/main" id="{A8988DD2-DBF6-450B-985B-7256EE90F66F}"/>
                </a:ext>
              </a:extLst>
            </p:cNvPr>
            <p:cNvCxnSpPr/>
            <p:nvPr/>
          </p:nvCxnSpPr>
          <p:spPr>
            <a:xfrm>
              <a:off x="11208699" y="4104808"/>
              <a:ext cx="0" cy="585926"/>
            </a:xfrm>
            <a:prstGeom prst="line">
              <a:avLst/>
            </a:prstGeom>
            <a:ln>
              <a:solidFill>
                <a:srgbClr val="E1801F"/>
              </a:soli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6C322D38-7CE8-4F41-9B91-2DC5590B0CF8}"/>
                </a:ext>
              </a:extLst>
            </p:cNvPr>
            <p:cNvSpPr/>
            <p:nvPr/>
          </p:nvSpPr>
          <p:spPr>
            <a:xfrm>
              <a:off x="11110315" y="4895980"/>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935"/>
                </a:solidFill>
                <a:cs typeface="+mn-ea"/>
                <a:sym typeface="+mn-lt"/>
              </a:endParaRPr>
            </a:p>
          </p:txBody>
        </p:sp>
      </p:grpSp>
      <p:sp>
        <p:nvSpPr>
          <p:cNvPr id="19" name="iṩļïḓè">
            <a:extLst>
              <a:ext uri="{FF2B5EF4-FFF2-40B4-BE49-F238E27FC236}">
                <a16:creationId xmlns:a16="http://schemas.microsoft.com/office/drawing/2014/main" id="{E043B076-8DFC-4A60-A7FE-171E9E0C696C}"/>
              </a:ext>
            </a:extLst>
          </p:cNvPr>
          <p:cNvSpPr txBox="1"/>
          <p:nvPr/>
        </p:nvSpPr>
        <p:spPr bwMode="auto">
          <a:xfrm rot="5400000">
            <a:off x="-236630" y="2001766"/>
            <a:ext cx="1864874" cy="580942"/>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en-US" altLang="zh-CN" sz="600" dirty="0">
                <a:solidFill>
                  <a:srgbClr val="252935"/>
                </a:solidFill>
                <a:cs typeface="+mn-ea"/>
                <a:sym typeface="+mn-lt"/>
              </a:rPr>
              <a:t>1PPT.COM</a:t>
            </a:r>
          </a:p>
        </p:txBody>
      </p:sp>
      <p:sp>
        <p:nvSpPr>
          <p:cNvPr id="20" name="任意多边形: 形状 19">
            <a:extLst>
              <a:ext uri="{FF2B5EF4-FFF2-40B4-BE49-F238E27FC236}">
                <a16:creationId xmlns:a16="http://schemas.microsoft.com/office/drawing/2014/main" id="{C99FEDEB-657C-4785-93B2-BB9C293DE38E}"/>
              </a:ext>
            </a:extLst>
          </p:cNvPr>
          <p:cNvSpPr/>
          <p:nvPr/>
        </p:nvSpPr>
        <p:spPr>
          <a:xfrm>
            <a:off x="10932725" y="865059"/>
            <a:ext cx="271843" cy="271843"/>
          </a:xfrm>
          <a:custGeom>
            <a:avLst/>
            <a:gdLst>
              <a:gd name="connsiteX0" fmla="*/ 271844 w 271843"/>
              <a:gd name="connsiteY0" fmla="*/ 66675 h 271843"/>
              <a:gd name="connsiteX1" fmla="*/ 205169 w 271843"/>
              <a:gd name="connsiteY1" fmla="*/ 0 h 271843"/>
              <a:gd name="connsiteX2" fmla="*/ 135922 w 271843"/>
              <a:gd name="connsiteY2" fmla="*/ 69247 h 271843"/>
              <a:gd name="connsiteX3" fmla="*/ 66675 w 271843"/>
              <a:gd name="connsiteY3" fmla="*/ 0 h 271843"/>
              <a:gd name="connsiteX4" fmla="*/ 0 w 271843"/>
              <a:gd name="connsiteY4" fmla="*/ 66675 h 271843"/>
              <a:gd name="connsiteX5" fmla="*/ 69247 w 271843"/>
              <a:gd name="connsiteY5" fmla="*/ 135922 h 271843"/>
              <a:gd name="connsiteX6" fmla="*/ 0 w 271843"/>
              <a:gd name="connsiteY6" fmla="*/ 205169 h 271843"/>
              <a:gd name="connsiteX7" fmla="*/ 66675 w 271843"/>
              <a:gd name="connsiteY7" fmla="*/ 271844 h 271843"/>
              <a:gd name="connsiteX8" fmla="*/ 135922 w 271843"/>
              <a:gd name="connsiteY8" fmla="*/ 202597 h 271843"/>
              <a:gd name="connsiteX9" fmla="*/ 205169 w 271843"/>
              <a:gd name="connsiteY9" fmla="*/ 271844 h 271843"/>
              <a:gd name="connsiteX10" fmla="*/ 271844 w 271843"/>
              <a:gd name="connsiteY10" fmla="*/ 205169 h 271843"/>
              <a:gd name="connsiteX11" fmla="*/ 202597 w 271843"/>
              <a:gd name="connsiteY11" fmla="*/ 135922 h 271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1843" h="271843">
                <a:moveTo>
                  <a:pt x="271844" y="66675"/>
                </a:moveTo>
                <a:lnTo>
                  <a:pt x="205169" y="0"/>
                </a:lnTo>
                <a:lnTo>
                  <a:pt x="135922" y="69247"/>
                </a:lnTo>
                <a:lnTo>
                  <a:pt x="66675" y="0"/>
                </a:lnTo>
                <a:lnTo>
                  <a:pt x="0" y="66675"/>
                </a:lnTo>
                <a:lnTo>
                  <a:pt x="69247" y="135922"/>
                </a:lnTo>
                <a:lnTo>
                  <a:pt x="0" y="205169"/>
                </a:lnTo>
                <a:lnTo>
                  <a:pt x="66675" y="271844"/>
                </a:lnTo>
                <a:lnTo>
                  <a:pt x="135922" y="202597"/>
                </a:lnTo>
                <a:lnTo>
                  <a:pt x="205169" y="271844"/>
                </a:lnTo>
                <a:lnTo>
                  <a:pt x="271844" y="205169"/>
                </a:lnTo>
                <a:lnTo>
                  <a:pt x="202597" y="135922"/>
                </a:lnTo>
                <a:close/>
              </a:path>
            </a:pathLst>
          </a:custGeom>
          <a:solidFill>
            <a:schemeClr val="accent6">
              <a:lumMod val="75000"/>
            </a:schemeClr>
          </a:solidFill>
          <a:ln w="9525" cap="flat">
            <a:noFill/>
            <a:prstDash val="solid"/>
            <a:miter/>
          </a:ln>
        </p:spPr>
        <p:txBody>
          <a:bodyPr rtlCol="0" anchor="ctr"/>
          <a:lstStyle/>
          <a:p>
            <a:endParaRPr lang="zh-CN" altLang="en-US">
              <a:cs typeface="+mn-ea"/>
              <a:sym typeface="+mn-lt"/>
            </a:endParaRPr>
          </a:p>
        </p:txBody>
      </p:sp>
      <p:sp>
        <p:nvSpPr>
          <p:cNvPr id="21" name="任意多边形: 形状 20">
            <a:extLst>
              <a:ext uri="{FF2B5EF4-FFF2-40B4-BE49-F238E27FC236}">
                <a16:creationId xmlns:a16="http://schemas.microsoft.com/office/drawing/2014/main" id="{487A8F14-8031-4CA1-B775-735AD22733F4}"/>
              </a:ext>
            </a:extLst>
          </p:cNvPr>
          <p:cNvSpPr/>
          <p:nvPr/>
        </p:nvSpPr>
        <p:spPr>
          <a:xfrm>
            <a:off x="482080" y="4298151"/>
            <a:ext cx="115824" cy="115823"/>
          </a:xfrm>
          <a:custGeom>
            <a:avLst/>
            <a:gdLst>
              <a:gd name="connsiteX0" fmla="*/ 115824 w 115824"/>
              <a:gd name="connsiteY0" fmla="*/ 57912 h 115823"/>
              <a:gd name="connsiteX1" fmla="*/ 57912 w 115824"/>
              <a:gd name="connsiteY1" fmla="*/ 115824 h 115823"/>
              <a:gd name="connsiteX2" fmla="*/ 0 w 115824"/>
              <a:gd name="connsiteY2" fmla="*/ 57912 h 115823"/>
              <a:gd name="connsiteX3" fmla="*/ 57912 w 115824"/>
              <a:gd name="connsiteY3" fmla="*/ 0 h 115823"/>
              <a:gd name="connsiteX4" fmla="*/ 115824 w 115824"/>
              <a:gd name="connsiteY4" fmla="*/ 57912 h 115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24" h="115823">
                <a:moveTo>
                  <a:pt x="115824" y="57912"/>
                </a:moveTo>
                <a:cubicBezTo>
                  <a:pt x="115824" y="89896"/>
                  <a:pt x="89896" y="115824"/>
                  <a:pt x="57912" y="115824"/>
                </a:cubicBezTo>
                <a:cubicBezTo>
                  <a:pt x="25928" y="115824"/>
                  <a:pt x="0" y="89896"/>
                  <a:pt x="0" y="57912"/>
                </a:cubicBezTo>
                <a:cubicBezTo>
                  <a:pt x="0" y="25928"/>
                  <a:pt x="25928" y="0"/>
                  <a:pt x="57912" y="0"/>
                </a:cubicBezTo>
                <a:cubicBezTo>
                  <a:pt x="89896" y="0"/>
                  <a:pt x="115824" y="25928"/>
                  <a:pt x="115824" y="57912"/>
                </a:cubicBezTo>
                <a:close/>
              </a:path>
            </a:pathLst>
          </a:custGeom>
          <a:solidFill>
            <a:schemeClr val="accent6">
              <a:lumMod val="75000"/>
            </a:schemeClr>
          </a:solidFill>
          <a:ln w="9525" cap="flat">
            <a:solidFill>
              <a:srgbClr val="E1801F"/>
            </a:solidFill>
            <a:prstDash val="solid"/>
            <a:miter/>
          </a:ln>
        </p:spPr>
        <p:txBody>
          <a:bodyPr rtlCol="0" anchor="ctr"/>
          <a:lstStyle/>
          <a:p>
            <a:endParaRPr lang="zh-CN" altLang="en-US">
              <a:cs typeface="+mn-ea"/>
              <a:sym typeface="+mn-lt"/>
            </a:endParaRPr>
          </a:p>
        </p:txBody>
      </p:sp>
      <p:sp>
        <p:nvSpPr>
          <p:cNvPr id="22" name="任意多边形: 形状 21">
            <a:extLst>
              <a:ext uri="{FF2B5EF4-FFF2-40B4-BE49-F238E27FC236}">
                <a16:creationId xmlns:a16="http://schemas.microsoft.com/office/drawing/2014/main" id="{50FBC3E2-B206-4083-9196-466AABF69509}"/>
              </a:ext>
            </a:extLst>
          </p:cNvPr>
          <p:cNvSpPr/>
          <p:nvPr/>
        </p:nvSpPr>
        <p:spPr>
          <a:xfrm>
            <a:off x="836315" y="5516062"/>
            <a:ext cx="371855" cy="371855"/>
          </a:xfrm>
          <a:custGeom>
            <a:avLst/>
            <a:gdLst>
              <a:gd name="connsiteX0" fmla="*/ 185928 w 371855"/>
              <a:gd name="connsiteY0" fmla="*/ 0 h 371855"/>
              <a:gd name="connsiteX1" fmla="*/ 0 w 371855"/>
              <a:gd name="connsiteY1" fmla="*/ 185928 h 371855"/>
              <a:gd name="connsiteX2" fmla="*/ 185928 w 371855"/>
              <a:gd name="connsiteY2" fmla="*/ 371856 h 371855"/>
              <a:gd name="connsiteX3" fmla="*/ 371856 w 371855"/>
              <a:gd name="connsiteY3" fmla="*/ 185928 h 371855"/>
              <a:gd name="connsiteX4" fmla="*/ 185928 w 371855"/>
              <a:gd name="connsiteY4" fmla="*/ 0 h 371855"/>
              <a:gd name="connsiteX5" fmla="*/ 185928 w 371855"/>
              <a:gd name="connsiteY5" fmla="*/ 295560 h 371855"/>
              <a:gd name="connsiteX6" fmla="*/ 76295 w 371855"/>
              <a:gd name="connsiteY6" fmla="*/ 185928 h 371855"/>
              <a:gd name="connsiteX7" fmla="*/ 185928 w 371855"/>
              <a:gd name="connsiteY7" fmla="*/ 76295 h 371855"/>
              <a:gd name="connsiteX8" fmla="*/ 295561 w 371855"/>
              <a:gd name="connsiteY8" fmla="*/ 185928 h 371855"/>
              <a:gd name="connsiteX9" fmla="*/ 185928 w 371855"/>
              <a:gd name="connsiteY9" fmla="*/ 295560 h 37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1855" h="371855">
                <a:moveTo>
                  <a:pt x="185928" y="0"/>
                </a:moveTo>
                <a:cubicBezTo>
                  <a:pt x="83248" y="0"/>
                  <a:pt x="0" y="83248"/>
                  <a:pt x="0" y="185928"/>
                </a:cubicBezTo>
                <a:cubicBezTo>
                  <a:pt x="0" y="288607"/>
                  <a:pt x="83248" y="371856"/>
                  <a:pt x="185928" y="371856"/>
                </a:cubicBezTo>
                <a:cubicBezTo>
                  <a:pt x="288607" y="371856"/>
                  <a:pt x="371856" y="288607"/>
                  <a:pt x="371856" y="185928"/>
                </a:cubicBezTo>
                <a:cubicBezTo>
                  <a:pt x="371856" y="83248"/>
                  <a:pt x="288607" y="0"/>
                  <a:pt x="185928" y="0"/>
                </a:cubicBezTo>
                <a:close/>
                <a:moveTo>
                  <a:pt x="185928" y="295560"/>
                </a:moveTo>
                <a:cubicBezTo>
                  <a:pt x="125349" y="295560"/>
                  <a:pt x="76295" y="246507"/>
                  <a:pt x="76295" y="185928"/>
                </a:cubicBezTo>
                <a:cubicBezTo>
                  <a:pt x="76295" y="125349"/>
                  <a:pt x="125349" y="76295"/>
                  <a:pt x="185928" y="76295"/>
                </a:cubicBezTo>
                <a:cubicBezTo>
                  <a:pt x="246507" y="76295"/>
                  <a:pt x="295561" y="125349"/>
                  <a:pt x="295561" y="185928"/>
                </a:cubicBezTo>
                <a:cubicBezTo>
                  <a:pt x="295561" y="246507"/>
                  <a:pt x="246412" y="295560"/>
                  <a:pt x="185928" y="295560"/>
                </a:cubicBezTo>
                <a:close/>
              </a:path>
            </a:pathLst>
          </a:custGeom>
          <a:solidFill>
            <a:schemeClr val="accent6">
              <a:lumMod val="75000"/>
            </a:schemeClr>
          </a:solidFill>
          <a:ln w="9525" cap="flat">
            <a:solidFill>
              <a:srgbClr val="E1801F"/>
            </a:solidFill>
            <a:prstDash val="solid"/>
            <a:miter/>
          </a:ln>
        </p:spPr>
        <p:txBody>
          <a:bodyPr rtlCol="0" anchor="ctr"/>
          <a:lstStyle/>
          <a:p>
            <a:endParaRPr lang="zh-CN" altLang="en-US">
              <a:cs typeface="+mn-ea"/>
              <a:sym typeface="+mn-lt"/>
            </a:endParaRPr>
          </a:p>
        </p:txBody>
      </p:sp>
      <p:grpSp>
        <p:nvGrpSpPr>
          <p:cNvPr id="36" name="图形 2">
            <a:extLst>
              <a:ext uri="{FF2B5EF4-FFF2-40B4-BE49-F238E27FC236}">
                <a16:creationId xmlns:a16="http://schemas.microsoft.com/office/drawing/2014/main" id="{E285A522-2530-4FF5-A896-99E2FD3507C9}"/>
              </a:ext>
            </a:extLst>
          </p:cNvPr>
          <p:cNvGrpSpPr/>
          <p:nvPr/>
        </p:nvGrpSpPr>
        <p:grpSpPr>
          <a:xfrm>
            <a:off x="353969" y="400014"/>
            <a:ext cx="809434" cy="255460"/>
            <a:chOff x="7141749" y="814387"/>
            <a:chExt cx="809434" cy="255460"/>
          </a:xfrm>
          <a:solidFill>
            <a:srgbClr val="E1801F"/>
          </a:solidFill>
        </p:grpSpPr>
        <p:sp>
          <p:nvSpPr>
            <p:cNvPr id="37" name="任意多边形: 形状 36">
              <a:extLst>
                <a:ext uri="{FF2B5EF4-FFF2-40B4-BE49-F238E27FC236}">
                  <a16:creationId xmlns:a16="http://schemas.microsoft.com/office/drawing/2014/main" id="{13EC82B5-06B9-48A6-83F7-4B612E799E25}"/>
                </a:ext>
              </a:extLst>
            </p:cNvPr>
            <p:cNvSpPr/>
            <p:nvPr/>
          </p:nvSpPr>
          <p:spPr>
            <a:xfrm>
              <a:off x="7141749" y="814387"/>
              <a:ext cx="166306" cy="223361"/>
            </a:xfrm>
            <a:custGeom>
              <a:avLst/>
              <a:gdLst>
                <a:gd name="connsiteX0" fmla="*/ 0 w 166306"/>
                <a:gd name="connsiteY0" fmla="*/ 103632 h 223361"/>
                <a:gd name="connsiteX1" fmla="*/ 155258 w 166306"/>
                <a:gd name="connsiteY1" fmla="*/ 223361 h 223361"/>
                <a:gd name="connsiteX2" fmla="*/ 166306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258" y="223361"/>
                  </a:lnTo>
                  <a:lnTo>
                    <a:pt x="166306" y="0"/>
                  </a:lnTo>
                  <a:close/>
                </a:path>
              </a:pathLst>
            </a:custGeom>
            <a:grpFill/>
            <a:ln w="9525" cap="flat">
              <a:noFill/>
              <a:prstDash val="solid"/>
              <a:miter/>
            </a:ln>
          </p:spPr>
          <p:txBody>
            <a:bodyPr rtlCol="0" anchor="ctr"/>
            <a:lstStyle/>
            <a:p>
              <a:endParaRPr lang="zh-CN" altLang="en-US">
                <a:cs typeface="+mn-ea"/>
                <a:sym typeface="+mn-lt"/>
              </a:endParaRPr>
            </a:p>
          </p:txBody>
        </p:sp>
        <p:sp>
          <p:nvSpPr>
            <p:cNvPr id="38" name="任意多边形: 形状 37">
              <a:extLst>
                <a:ext uri="{FF2B5EF4-FFF2-40B4-BE49-F238E27FC236}">
                  <a16:creationId xmlns:a16="http://schemas.microsoft.com/office/drawing/2014/main" id="{707D6703-D389-44F9-8859-3E197E566AF9}"/>
                </a:ext>
              </a:extLst>
            </p:cNvPr>
            <p:cNvSpPr/>
            <p:nvPr/>
          </p:nvSpPr>
          <p:spPr>
            <a:xfrm>
              <a:off x="7302531" y="822387"/>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endParaRPr lang="zh-CN" altLang="en-US">
                <a:cs typeface="+mn-ea"/>
                <a:sym typeface="+mn-lt"/>
              </a:endParaRPr>
            </a:p>
          </p:txBody>
        </p:sp>
        <p:sp>
          <p:nvSpPr>
            <p:cNvPr id="39" name="任意多边形: 形状 38">
              <a:extLst>
                <a:ext uri="{FF2B5EF4-FFF2-40B4-BE49-F238E27FC236}">
                  <a16:creationId xmlns:a16="http://schemas.microsoft.com/office/drawing/2014/main" id="{25A0A673-E5A3-46D3-B764-0486B7CDA5DE}"/>
                </a:ext>
              </a:extLst>
            </p:cNvPr>
            <p:cNvSpPr/>
            <p:nvPr/>
          </p:nvSpPr>
          <p:spPr>
            <a:xfrm>
              <a:off x="7463313" y="830388"/>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endParaRPr lang="zh-CN" altLang="en-US">
                <a:cs typeface="+mn-ea"/>
                <a:sym typeface="+mn-lt"/>
              </a:endParaRPr>
            </a:p>
          </p:txBody>
        </p:sp>
        <p:sp>
          <p:nvSpPr>
            <p:cNvPr id="40" name="任意多边形: 形状 39">
              <a:extLst>
                <a:ext uri="{FF2B5EF4-FFF2-40B4-BE49-F238E27FC236}">
                  <a16:creationId xmlns:a16="http://schemas.microsoft.com/office/drawing/2014/main" id="{630E866E-1913-465A-937B-1F6DE6314CD8}"/>
                </a:ext>
              </a:extLst>
            </p:cNvPr>
            <p:cNvSpPr/>
            <p:nvPr/>
          </p:nvSpPr>
          <p:spPr>
            <a:xfrm>
              <a:off x="7624095" y="838389"/>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endParaRPr lang="zh-CN" altLang="en-US">
                <a:cs typeface="+mn-ea"/>
                <a:sym typeface="+mn-lt"/>
              </a:endParaRPr>
            </a:p>
          </p:txBody>
        </p:sp>
        <p:sp>
          <p:nvSpPr>
            <p:cNvPr id="41" name="任意多边形: 形状 40">
              <a:extLst>
                <a:ext uri="{FF2B5EF4-FFF2-40B4-BE49-F238E27FC236}">
                  <a16:creationId xmlns:a16="http://schemas.microsoft.com/office/drawing/2014/main" id="{1F42247E-3DE8-497E-BBEC-C0459BC4D3A5}"/>
                </a:ext>
              </a:extLst>
            </p:cNvPr>
            <p:cNvSpPr/>
            <p:nvPr/>
          </p:nvSpPr>
          <p:spPr>
            <a:xfrm>
              <a:off x="7784877" y="846486"/>
              <a:ext cx="166306" cy="223361"/>
            </a:xfrm>
            <a:custGeom>
              <a:avLst/>
              <a:gdLst>
                <a:gd name="connsiteX0" fmla="*/ 0 w 166306"/>
                <a:gd name="connsiteY0" fmla="*/ 103632 h 223361"/>
                <a:gd name="connsiteX1" fmla="*/ 155162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162" y="223361"/>
                  </a:lnTo>
                  <a:lnTo>
                    <a:pt x="166307" y="0"/>
                  </a:lnTo>
                  <a:close/>
                </a:path>
              </a:pathLst>
            </a:custGeom>
            <a:grpFill/>
            <a:ln w="9525" cap="flat">
              <a:noFill/>
              <a:prstDash val="solid"/>
              <a:miter/>
            </a:ln>
          </p:spPr>
          <p:txBody>
            <a:bodyPr rtlCol="0" anchor="ctr"/>
            <a:lstStyle/>
            <a:p>
              <a:endParaRPr lang="zh-CN" altLang="en-US">
                <a:cs typeface="+mn-ea"/>
                <a:sym typeface="+mn-lt"/>
              </a:endParaRPr>
            </a:p>
          </p:txBody>
        </p:sp>
      </p:grpSp>
      <p:sp>
        <p:nvSpPr>
          <p:cNvPr id="28" name="文本框 27">
            <a:extLst>
              <a:ext uri="{FF2B5EF4-FFF2-40B4-BE49-F238E27FC236}">
                <a16:creationId xmlns:a16="http://schemas.microsoft.com/office/drawing/2014/main" id="{57274840-799F-4524-96CF-B6CDEB9B177D}"/>
              </a:ext>
            </a:extLst>
          </p:cNvPr>
          <p:cNvSpPr txBox="1"/>
          <p:nvPr/>
        </p:nvSpPr>
        <p:spPr>
          <a:xfrm>
            <a:off x="1318661" y="296862"/>
            <a:ext cx="4777339" cy="461665"/>
          </a:xfrm>
          <a:prstGeom prst="rect">
            <a:avLst/>
          </a:prstGeom>
          <a:noFill/>
        </p:spPr>
        <p:txBody>
          <a:bodyPr wrap="square" rtlCol="0">
            <a:spAutoFit/>
          </a:bodyPr>
          <a:lstStyle/>
          <a:p>
            <a:pPr algn="dist"/>
            <a:r>
              <a:rPr lang="en-US" altLang="zh-CN" sz="2400" dirty="0">
                <a:solidFill>
                  <a:schemeClr val="accent6">
                    <a:lumMod val="75000"/>
                  </a:schemeClr>
                </a:solidFill>
                <a:cs typeface="+mn-ea"/>
                <a:sym typeface="+mn-lt"/>
              </a:rPr>
              <a:t>Participation and Efficiency</a:t>
            </a:r>
            <a:endParaRPr lang="zh-CN" altLang="en-US" sz="2400" dirty="0">
              <a:solidFill>
                <a:schemeClr val="accent6">
                  <a:lumMod val="75000"/>
                </a:schemeClr>
              </a:solidFill>
              <a:cs typeface="+mn-ea"/>
              <a:sym typeface="+mn-lt"/>
            </a:endParaRPr>
          </a:p>
        </p:txBody>
      </p:sp>
      <p:sp>
        <p:nvSpPr>
          <p:cNvPr id="23" name="文本框 22">
            <a:extLst>
              <a:ext uri="{FF2B5EF4-FFF2-40B4-BE49-F238E27FC236}">
                <a16:creationId xmlns:a16="http://schemas.microsoft.com/office/drawing/2014/main" id="{88D1090D-4C5C-4377-BE73-713459191753}"/>
              </a:ext>
            </a:extLst>
          </p:cNvPr>
          <p:cNvSpPr txBox="1"/>
          <p:nvPr/>
        </p:nvSpPr>
        <p:spPr>
          <a:xfrm>
            <a:off x="1080250" y="1136902"/>
            <a:ext cx="9769322" cy="461665"/>
          </a:xfrm>
          <a:prstGeom prst="rect">
            <a:avLst/>
          </a:prstGeom>
          <a:noFill/>
        </p:spPr>
        <p:txBody>
          <a:bodyPr wrap="square" rtlCol="0">
            <a:spAutoFit/>
          </a:bodyPr>
          <a:lstStyle/>
          <a:p>
            <a:r>
              <a:rPr lang="en-US" altLang="zh-CN" sz="2400" kern="100" dirty="0">
                <a:effectLst/>
                <a:latin typeface="微软雅黑" panose="020B0503020204020204" pitchFamily="34" charset="-122"/>
                <a:ea typeface="等线" panose="02010600030101010101" pitchFamily="2" charset="-122"/>
                <a:cs typeface="Times New Roman" panose="02020603050405020304" pitchFamily="18" charset="0"/>
              </a:rPr>
              <a:t>Q20: How much does group collaboration affect your schedule?</a:t>
            </a:r>
            <a:endParaRPr lang="zh-CN" altLang="en-US" dirty="0"/>
          </a:p>
        </p:txBody>
      </p:sp>
      <p:graphicFrame>
        <p:nvGraphicFramePr>
          <p:cNvPr id="2" name="表格 1">
            <a:extLst>
              <a:ext uri="{FF2B5EF4-FFF2-40B4-BE49-F238E27FC236}">
                <a16:creationId xmlns:a16="http://schemas.microsoft.com/office/drawing/2014/main" id="{DA5DF9FC-EC8B-4C7A-9D31-16BC213BF6AF}"/>
              </a:ext>
            </a:extLst>
          </p:cNvPr>
          <p:cNvGraphicFramePr>
            <a:graphicFrameLocks noGrp="1"/>
          </p:cNvGraphicFramePr>
          <p:nvPr>
            <p:extLst>
              <p:ext uri="{D42A27DB-BD31-4B8C-83A1-F6EECF244321}">
                <p14:modId xmlns:p14="http://schemas.microsoft.com/office/powerpoint/2010/main" val="1213729470"/>
              </p:ext>
            </p:extLst>
          </p:nvPr>
        </p:nvGraphicFramePr>
        <p:xfrm>
          <a:off x="2352368" y="1976942"/>
          <a:ext cx="6743522" cy="2923762"/>
        </p:xfrm>
        <a:graphic>
          <a:graphicData uri="http://schemas.openxmlformats.org/drawingml/2006/table">
            <a:tbl>
              <a:tblPr firstRow="1" firstCol="1" bandRow="1">
                <a:tableStyleId>{93296810-A885-4BE3-A3E7-6D5BEEA58F35}</a:tableStyleId>
              </a:tblPr>
              <a:tblGrid>
                <a:gridCol w="4317373">
                  <a:extLst>
                    <a:ext uri="{9D8B030D-6E8A-4147-A177-3AD203B41FA5}">
                      <a16:colId xmlns:a16="http://schemas.microsoft.com/office/drawing/2014/main" val="1832043352"/>
                    </a:ext>
                  </a:extLst>
                </a:gridCol>
                <a:gridCol w="1393794">
                  <a:extLst>
                    <a:ext uri="{9D8B030D-6E8A-4147-A177-3AD203B41FA5}">
                      <a16:colId xmlns:a16="http://schemas.microsoft.com/office/drawing/2014/main" val="1699850131"/>
                    </a:ext>
                  </a:extLst>
                </a:gridCol>
                <a:gridCol w="1032355">
                  <a:extLst>
                    <a:ext uri="{9D8B030D-6E8A-4147-A177-3AD203B41FA5}">
                      <a16:colId xmlns:a16="http://schemas.microsoft.com/office/drawing/2014/main" val="3706333341"/>
                    </a:ext>
                  </a:extLst>
                </a:gridCol>
              </a:tblGrid>
              <a:tr h="488272">
                <a:tc>
                  <a:txBody>
                    <a:bodyPr/>
                    <a:lstStyle/>
                    <a:p>
                      <a:pPr algn="ctr">
                        <a:lnSpc>
                          <a:spcPct val="150000"/>
                        </a:lnSpc>
                      </a:pPr>
                      <a:r>
                        <a:rPr lang="en-US" sz="1600" kern="0" dirty="0">
                          <a:effectLst/>
                          <a:latin typeface="+mn-lt"/>
                        </a:rPr>
                        <a:t>Options</a:t>
                      </a:r>
                      <a:endParaRPr lang="zh-CN" sz="1600" kern="100" dirty="0">
                        <a:effectLst/>
                        <a:latin typeface="+mn-lt"/>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sz="1600" kern="0">
                          <a:effectLst/>
                          <a:latin typeface="+mn-lt"/>
                        </a:rPr>
                        <a:t>Frequency</a:t>
                      </a:r>
                      <a:endParaRPr lang="zh-CN" sz="1600" kern="100">
                        <a:effectLst/>
                        <a:latin typeface="+mn-lt"/>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sz="1600" kern="0">
                          <a:effectLst/>
                          <a:latin typeface="+mn-lt"/>
                        </a:rPr>
                        <a:t>%</a:t>
                      </a:r>
                      <a:endParaRPr lang="zh-CN" sz="1600" kern="100">
                        <a:effectLst/>
                        <a:latin typeface="+mn-lt"/>
                        <a:ea typeface="等线"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017481214"/>
                  </a:ext>
                </a:extLst>
              </a:tr>
              <a:tr h="479394">
                <a:tc>
                  <a:txBody>
                    <a:bodyPr/>
                    <a:lstStyle/>
                    <a:p>
                      <a:pPr algn="ctr">
                        <a:lnSpc>
                          <a:spcPct val="150000"/>
                        </a:lnSpc>
                      </a:pPr>
                      <a:r>
                        <a:rPr lang="en-US" altLang="zh-CN" sz="1600" kern="100" dirty="0">
                          <a:effectLst/>
                          <a:latin typeface="+mn-lt"/>
                          <a:ea typeface="等线" panose="02010600030101010101" pitchFamily="2" charset="-122"/>
                          <a:cs typeface="Times New Roman" panose="02020603050405020304" pitchFamily="18" charset="0"/>
                        </a:rPr>
                        <a:t>Completely no effect</a:t>
                      </a:r>
                      <a:endParaRPr lang="zh-CN" sz="1600" kern="100" dirty="0">
                        <a:effectLst/>
                        <a:latin typeface="+mn-lt"/>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altLang="zh-CN" sz="1600" kern="0" dirty="0">
                          <a:effectLst/>
                          <a:latin typeface="+mn-lt"/>
                          <a:ea typeface="等线" panose="02010600030101010101" pitchFamily="2" charset="-122"/>
                          <a:cs typeface="Times New Roman" panose="02020603050405020304" pitchFamily="18" charset="0"/>
                        </a:rPr>
                        <a:t>27</a:t>
                      </a:r>
                      <a:endParaRPr lang="zh-CN" sz="1600" kern="100" dirty="0">
                        <a:effectLst/>
                        <a:latin typeface="+mn-lt"/>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sz="1600" kern="0" dirty="0">
                          <a:effectLst/>
                          <a:latin typeface="+mn-lt"/>
                        </a:rPr>
                        <a:t>20%</a:t>
                      </a:r>
                      <a:endParaRPr lang="zh-CN" sz="1600" kern="100" dirty="0">
                        <a:effectLst/>
                        <a:latin typeface="+mn-lt"/>
                        <a:ea typeface="等线"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092014118"/>
                  </a:ext>
                </a:extLst>
              </a:tr>
              <a:tr h="497150">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zh-CN" sz="1600" kern="100" dirty="0">
                          <a:effectLst/>
                          <a:latin typeface="+mn-lt"/>
                          <a:ea typeface="等线" panose="02010600030101010101" pitchFamily="2" charset="-122"/>
                          <a:cs typeface="Times New Roman" panose="02020603050405020304" pitchFamily="18" charset="0"/>
                        </a:rPr>
                        <a:t>A little effect on schedule</a:t>
                      </a:r>
                      <a:endParaRPr lang="zh-CN" altLang="zh-CN" sz="1600" kern="100" dirty="0">
                        <a:effectLst/>
                        <a:latin typeface="+mn-lt"/>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altLang="zh-CN" sz="1600" kern="0" dirty="0">
                          <a:effectLst/>
                          <a:latin typeface="+mn-lt"/>
                          <a:ea typeface="等线" panose="02010600030101010101" pitchFamily="2" charset="-122"/>
                          <a:cs typeface="Times New Roman" panose="02020603050405020304" pitchFamily="18" charset="0"/>
                        </a:rPr>
                        <a:t>64</a:t>
                      </a:r>
                      <a:endParaRPr lang="zh-CN" sz="1600" kern="100" dirty="0">
                        <a:effectLst/>
                        <a:latin typeface="+mn-lt"/>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sz="1600" kern="0" dirty="0">
                          <a:effectLst/>
                          <a:latin typeface="+mn-lt"/>
                        </a:rPr>
                        <a:t>46%</a:t>
                      </a:r>
                      <a:endParaRPr lang="zh-CN" sz="1600" kern="100" dirty="0">
                        <a:effectLst/>
                        <a:latin typeface="+mn-lt"/>
                        <a:ea typeface="等线"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449316606"/>
                  </a:ext>
                </a:extLst>
              </a:tr>
              <a:tr h="532660">
                <a:tc>
                  <a:txBody>
                    <a:bodyPr/>
                    <a:lstStyle/>
                    <a:p>
                      <a:pPr algn="ctr">
                        <a:lnSpc>
                          <a:spcPct val="150000"/>
                        </a:lnSpc>
                      </a:pPr>
                      <a:r>
                        <a:rPr lang="en-US" altLang="zh-CN" sz="1600" kern="100" dirty="0">
                          <a:effectLst/>
                          <a:latin typeface="+mn-lt"/>
                          <a:ea typeface="等线" panose="02010600030101010101" pitchFamily="2" charset="-122"/>
                          <a:cs typeface="Times New Roman" panose="02020603050405020304" pitchFamily="18" charset="0"/>
                        </a:rPr>
                        <a:t>Big impact on schedule</a:t>
                      </a:r>
                      <a:endParaRPr lang="zh-CN" sz="1600" kern="100" dirty="0">
                        <a:effectLst/>
                        <a:latin typeface="+mn-lt"/>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altLang="zh-CN" sz="1600" kern="0" dirty="0">
                          <a:effectLst/>
                          <a:latin typeface="+mn-lt"/>
                          <a:ea typeface="等线" panose="02010600030101010101" pitchFamily="2" charset="-122"/>
                          <a:cs typeface="Times New Roman" panose="02020603050405020304" pitchFamily="18" charset="0"/>
                        </a:rPr>
                        <a:t>35</a:t>
                      </a:r>
                      <a:endParaRPr lang="zh-CN" sz="1600" kern="100" dirty="0">
                        <a:effectLst/>
                        <a:latin typeface="+mn-lt"/>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sz="1600" kern="0" dirty="0">
                          <a:effectLst/>
                          <a:latin typeface="+mn-lt"/>
                        </a:rPr>
                        <a:t>25%</a:t>
                      </a:r>
                      <a:endParaRPr lang="zh-CN" sz="1600" kern="100" dirty="0">
                        <a:effectLst/>
                        <a:latin typeface="+mn-lt"/>
                        <a:ea typeface="等线"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4195349338"/>
                  </a:ext>
                </a:extLst>
              </a:tr>
              <a:tr h="485311">
                <a:tc>
                  <a:txBody>
                    <a:bodyPr/>
                    <a:lstStyle/>
                    <a:p>
                      <a:pPr algn="ctr">
                        <a:lnSpc>
                          <a:spcPct val="150000"/>
                        </a:lnSpc>
                      </a:pPr>
                      <a:r>
                        <a:rPr lang="en-US" altLang="zh-CN" sz="1600" kern="100" dirty="0">
                          <a:effectLst/>
                          <a:latin typeface="+mn-lt"/>
                          <a:ea typeface="等线" panose="02010600030101010101" pitchFamily="2" charset="-122"/>
                          <a:cs typeface="Times New Roman" panose="02020603050405020304" pitchFamily="18" charset="0"/>
                        </a:rPr>
                        <a:t>Severely affect schedule</a:t>
                      </a:r>
                      <a:endParaRPr lang="zh-CN" sz="1600" kern="100" dirty="0">
                        <a:effectLst/>
                        <a:latin typeface="+mn-lt"/>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altLang="zh-CN" sz="1600" kern="0" dirty="0">
                          <a:effectLst/>
                          <a:latin typeface="+mn-lt"/>
                          <a:ea typeface="等线" panose="02010600030101010101" pitchFamily="2" charset="-122"/>
                          <a:cs typeface="Times New Roman" panose="02020603050405020304" pitchFamily="18" charset="0"/>
                        </a:rPr>
                        <a:t>12</a:t>
                      </a:r>
                      <a:endParaRPr lang="zh-CN" sz="1600" kern="100" dirty="0">
                        <a:effectLst/>
                        <a:latin typeface="+mn-lt"/>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sz="1600" kern="0" dirty="0">
                          <a:effectLst/>
                          <a:latin typeface="+mn-lt"/>
                        </a:rPr>
                        <a:t>9%</a:t>
                      </a:r>
                      <a:endParaRPr lang="zh-CN" sz="1600" kern="100" dirty="0">
                        <a:effectLst/>
                        <a:latin typeface="+mn-lt"/>
                        <a:ea typeface="等线"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469864862"/>
                  </a:ext>
                </a:extLst>
              </a:tr>
              <a:tr h="440975">
                <a:tc>
                  <a:txBody>
                    <a:bodyPr/>
                    <a:lstStyle/>
                    <a:p>
                      <a:pPr algn="ctr">
                        <a:lnSpc>
                          <a:spcPct val="150000"/>
                        </a:lnSpc>
                      </a:pPr>
                      <a:r>
                        <a:rPr lang="en-US" sz="1600" kern="0" dirty="0">
                          <a:effectLst/>
                          <a:latin typeface="+mn-lt"/>
                        </a:rPr>
                        <a:t>Total</a:t>
                      </a:r>
                      <a:endParaRPr lang="zh-CN" sz="1600" kern="100" dirty="0">
                        <a:effectLst/>
                        <a:latin typeface="+mn-lt"/>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sz="1600" kern="0" dirty="0">
                          <a:effectLst/>
                          <a:latin typeface="+mn-lt"/>
                        </a:rPr>
                        <a:t>138</a:t>
                      </a:r>
                      <a:endParaRPr lang="zh-CN" sz="1600" kern="100" dirty="0">
                        <a:effectLst/>
                        <a:latin typeface="+mn-lt"/>
                        <a:ea typeface="等线"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pPr>
                      <a:r>
                        <a:rPr lang="en-US" sz="1600" kern="0" dirty="0">
                          <a:effectLst/>
                          <a:latin typeface="+mn-lt"/>
                        </a:rPr>
                        <a:t>100%</a:t>
                      </a:r>
                      <a:endParaRPr lang="zh-CN" sz="1600" kern="100" dirty="0">
                        <a:effectLst/>
                        <a:latin typeface="+mn-lt"/>
                        <a:ea typeface="等线"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818262906"/>
                  </a:ext>
                </a:extLst>
              </a:tr>
            </a:tbl>
          </a:graphicData>
        </a:graphic>
      </p:graphicFrame>
    </p:spTree>
    <p:extLst>
      <p:ext uri="{BB962C8B-B14F-4D97-AF65-F5344CB8AC3E}">
        <p14:creationId xmlns:p14="http://schemas.microsoft.com/office/powerpoint/2010/main" val="1224589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197FDE5F-72AC-4D99-9105-8CF39AD31266}"/>
              </a:ext>
            </a:extLst>
          </p:cNvPr>
          <p:cNvGrpSpPr/>
          <p:nvPr/>
        </p:nvGrpSpPr>
        <p:grpSpPr>
          <a:xfrm flipH="1">
            <a:off x="11475611" y="2559848"/>
            <a:ext cx="132415" cy="1738303"/>
            <a:chOff x="11110315" y="2509606"/>
            <a:chExt cx="196770" cy="2583143"/>
          </a:xfrm>
        </p:grpSpPr>
        <p:sp>
          <p:nvSpPr>
            <p:cNvPr id="14" name="椭圆 13">
              <a:extLst>
                <a:ext uri="{FF2B5EF4-FFF2-40B4-BE49-F238E27FC236}">
                  <a16:creationId xmlns:a16="http://schemas.microsoft.com/office/drawing/2014/main" id="{18F756DC-A405-4B70-9D65-91E2BAB64CEF}"/>
                </a:ext>
              </a:extLst>
            </p:cNvPr>
            <p:cNvSpPr/>
            <p:nvPr/>
          </p:nvSpPr>
          <p:spPr>
            <a:xfrm>
              <a:off x="11110316" y="2509606"/>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935"/>
                </a:solidFill>
                <a:cs typeface="+mn-ea"/>
                <a:sym typeface="+mn-lt"/>
              </a:endParaRPr>
            </a:p>
          </p:txBody>
        </p:sp>
        <p:cxnSp>
          <p:nvCxnSpPr>
            <p:cNvPr id="15" name="直接连接符 14">
              <a:extLst>
                <a:ext uri="{FF2B5EF4-FFF2-40B4-BE49-F238E27FC236}">
                  <a16:creationId xmlns:a16="http://schemas.microsoft.com/office/drawing/2014/main" id="{00A6CC3D-0347-416C-A963-B0B47CFDA9BE}"/>
                </a:ext>
              </a:extLst>
            </p:cNvPr>
            <p:cNvCxnSpPr/>
            <p:nvPr/>
          </p:nvCxnSpPr>
          <p:spPr>
            <a:xfrm>
              <a:off x="11208700" y="2911621"/>
              <a:ext cx="0" cy="585926"/>
            </a:xfrm>
            <a:prstGeom prst="line">
              <a:avLst/>
            </a:prstGeom>
            <a:ln>
              <a:solidFill>
                <a:srgbClr val="E1801F"/>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88F0404A-BFDC-4A00-8389-6D0BD50F5DB1}"/>
                </a:ext>
              </a:extLst>
            </p:cNvPr>
            <p:cNvSpPr/>
            <p:nvPr/>
          </p:nvSpPr>
          <p:spPr>
            <a:xfrm>
              <a:off x="11110315" y="3702793"/>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935"/>
                </a:solidFill>
                <a:cs typeface="+mn-ea"/>
                <a:sym typeface="+mn-lt"/>
              </a:endParaRPr>
            </a:p>
          </p:txBody>
        </p:sp>
        <p:cxnSp>
          <p:nvCxnSpPr>
            <p:cNvPr id="17" name="直接连接符 16">
              <a:extLst>
                <a:ext uri="{FF2B5EF4-FFF2-40B4-BE49-F238E27FC236}">
                  <a16:creationId xmlns:a16="http://schemas.microsoft.com/office/drawing/2014/main" id="{A8988DD2-DBF6-450B-985B-7256EE90F66F}"/>
                </a:ext>
              </a:extLst>
            </p:cNvPr>
            <p:cNvCxnSpPr/>
            <p:nvPr/>
          </p:nvCxnSpPr>
          <p:spPr>
            <a:xfrm>
              <a:off x="11208699" y="4104808"/>
              <a:ext cx="0" cy="585926"/>
            </a:xfrm>
            <a:prstGeom prst="line">
              <a:avLst/>
            </a:prstGeom>
            <a:ln>
              <a:solidFill>
                <a:srgbClr val="E1801F"/>
              </a:soli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6C322D38-7CE8-4F41-9B91-2DC5590B0CF8}"/>
                </a:ext>
              </a:extLst>
            </p:cNvPr>
            <p:cNvSpPr/>
            <p:nvPr/>
          </p:nvSpPr>
          <p:spPr>
            <a:xfrm>
              <a:off x="11110315" y="4895980"/>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935"/>
                </a:solidFill>
                <a:cs typeface="+mn-ea"/>
                <a:sym typeface="+mn-lt"/>
              </a:endParaRPr>
            </a:p>
          </p:txBody>
        </p:sp>
      </p:grpSp>
      <p:sp>
        <p:nvSpPr>
          <p:cNvPr id="19" name="iṩļïḓè">
            <a:extLst>
              <a:ext uri="{FF2B5EF4-FFF2-40B4-BE49-F238E27FC236}">
                <a16:creationId xmlns:a16="http://schemas.microsoft.com/office/drawing/2014/main" id="{E043B076-8DFC-4A60-A7FE-171E9E0C696C}"/>
              </a:ext>
            </a:extLst>
          </p:cNvPr>
          <p:cNvSpPr txBox="1"/>
          <p:nvPr/>
        </p:nvSpPr>
        <p:spPr bwMode="auto">
          <a:xfrm rot="5400000">
            <a:off x="-236630" y="2001766"/>
            <a:ext cx="1864874" cy="580942"/>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en-US" altLang="zh-CN" sz="600" dirty="0">
                <a:solidFill>
                  <a:srgbClr val="252935"/>
                </a:solidFill>
                <a:cs typeface="+mn-ea"/>
                <a:sym typeface="+mn-lt"/>
              </a:rPr>
              <a:t>1PPT.COM</a:t>
            </a:r>
          </a:p>
        </p:txBody>
      </p:sp>
      <p:sp>
        <p:nvSpPr>
          <p:cNvPr id="20" name="任意多边形: 形状 19">
            <a:extLst>
              <a:ext uri="{FF2B5EF4-FFF2-40B4-BE49-F238E27FC236}">
                <a16:creationId xmlns:a16="http://schemas.microsoft.com/office/drawing/2014/main" id="{C99FEDEB-657C-4785-93B2-BB9C293DE38E}"/>
              </a:ext>
            </a:extLst>
          </p:cNvPr>
          <p:cNvSpPr/>
          <p:nvPr/>
        </p:nvSpPr>
        <p:spPr>
          <a:xfrm>
            <a:off x="10932725" y="865059"/>
            <a:ext cx="271843" cy="271843"/>
          </a:xfrm>
          <a:custGeom>
            <a:avLst/>
            <a:gdLst>
              <a:gd name="connsiteX0" fmla="*/ 271844 w 271843"/>
              <a:gd name="connsiteY0" fmla="*/ 66675 h 271843"/>
              <a:gd name="connsiteX1" fmla="*/ 205169 w 271843"/>
              <a:gd name="connsiteY1" fmla="*/ 0 h 271843"/>
              <a:gd name="connsiteX2" fmla="*/ 135922 w 271843"/>
              <a:gd name="connsiteY2" fmla="*/ 69247 h 271843"/>
              <a:gd name="connsiteX3" fmla="*/ 66675 w 271843"/>
              <a:gd name="connsiteY3" fmla="*/ 0 h 271843"/>
              <a:gd name="connsiteX4" fmla="*/ 0 w 271843"/>
              <a:gd name="connsiteY4" fmla="*/ 66675 h 271843"/>
              <a:gd name="connsiteX5" fmla="*/ 69247 w 271843"/>
              <a:gd name="connsiteY5" fmla="*/ 135922 h 271843"/>
              <a:gd name="connsiteX6" fmla="*/ 0 w 271843"/>
              <a:gd name="connsiteY6" fmla="*/ 205169 h 271843"/>
              <a:gd name="connsiteX7" fmla="*/ 66675 w 271843"/>
              <a:gd name="connsiteY7" fmla="*/ 271844 h 271843"/>
              <a:gd name="connsiteX8" fmla="*/ 135922 w 271843"/>
              <a:gd name="connsiteY8" fmla="*/ 202597 h 271843"/>
              <a:gd name="connsiteX9" fmla="*/ 205169 w 271843"/>
              <a:gd name="connsiteY9" fmla="*/ 271844 h 271843"/>
              <a:gd name="connsiteX10" fmla="*/ 271844 w 271843"/>
              <a:gd name="connsiteY10" fmla="*/ 205169 h 271843"/>
              <a:gd name="connsiteX11" fmla="*/ 202597 w 271843"/>
              <a:gd name="connsiteY11" fmla="*/ 135922 h 271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1843" h="271843">
                <a:moveTo>
                  <a:pt x="271844" y="66675"/>
                </a:moveTo>
                <a:lnTo>
                  <a:pt x="205169" y="0"/>
                </a:lnTo>
                <a:lnTo>
                  <a:pt x="135922" y="69247"/>
                </a:lnTo>
                <a:lnTo>
                  <a:pt x="66675" y="0"/>
                </a:lnTo>
                <a:lnTo>
                  <a:pt x="0" y="66675"/>
                </a:lnTo>
                <a:lnTo>
                  <a:pt x="69247" y="135922"/>
                </a:lnTo>
                <a:lnTo>
                  <a:pt x="0" y="205169"/>
                </a:lnTo>
                <a:lnTo>
                  <a:pt x="66675" y="271844"/>
                </a:lnTo>
                <a:lnTo>
                  <a:pt x="135922" y="202597"/>
                </a:lnTo>
                <a:lnTo>
                  <a:pt x="205169" y="271844"/>
                </a:lnTo>
                <a:lnTo>
                  <a:pt x="271844" y="205169"/>
                </a:lnTo>
                <a:lnTo>
                  <a:pt x="202597" y="135922"/>
                </a:lnTo>
                <a:close/>
              </a:path>
            </a:pathLst>
          </a:custGeom>
          <a:solidFill>
            <a:schemeClr val="accent6">
              <a:lumMod val="75000"/>
            </a:schemeClr>
          </a:solidFill>
          <a:ln w="9525" cap="flat">
            <a:noFill/>
            <a:prstDash val="solid"/>
            <a:miter/>
          </a:ln>
        </p:spPr>
        <p:txBody>
          <a:bodyPr rtlCol="0" anchor="ctr"/>
          <a:lstStyle/>
          <a:p>
            <a:endParaRPr lang="zh-CN" altLang="en-US">
              <a:cs typeface="+mn-ea"/>
              <a:sym typeface="+mn-lt"/>
            </a:endParaRPr>
          </a:p>
        </p:txBody>
      </p:sp>
      <p:sp>
        <p:nvSpPr>
          <p:cNvPr id="21" name="任意多边形: 形状 20">
            <a:extLst>
              <a:ext uri="{FF2B5EF4-FFF2-40B4-BE49-F238E27FC236}">
                <a16:creationId xmlns:a16="http://schemas.microsoft.com/office/drawing/2014/main" id="{487A8F14-8031-4CA1-B775-735AD22733F4}"/>
              </a:ext>
            </a:extLst>
          </p:cNvPr>
          <p:cNvSpPr/>
          <p:nvPr/>
        </p:nvSpPr>
        <p:spPr>
          <a:xfrm>
            <a:off x="514751" y="4298151"/>
            <a:ext cx="115824" cy="115823"/>
          </a:xfrm>
          <a:custGeom>
            <a:avLst/>
            <a:gdLst>
              <a:gd name="connsiteX0" fmla="*/ 115824 w 115824"/>
              <a:gd name="connsiteY0" fmla="*/ 57912 h 115823"/>
              <a:gd name="connsiteX1" fmla="*/ 57912 w 115824"/>
              <a:gd name="connsiteY1" fmla="*/ 115824 h 115823"/>
              <a:gd name="connsiteX2" fmla="*/ 0 w 115824"/>
              <a:gd name="connsiteY2" fmla="*/ 57912 h 115823"/>
              <a:gd name="connsiteX3" fmla="*/ 57912 w 115824"/>
              <a:gd name="connsiteY3" fmla="*/ 0 h 115823"/>
              <a:gd name="connsiteX4" fmla="*/ 115824 w 115824"/>
              <a:gd name="connsiteY4" fmla="*/ 57912 h 115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24" h="115823">
                <a:moveTo>
                  <a:pt x="115824" y="57912"/>
                </a:moveTo>
                <a:cubicBezTo>
                  <a:pt x="115824" y="89896"/>
                  <a:pt x="89896" y="115824"/>
                  <a:pt x="57912" y="115824"/>
                </a:cubicBezTo>
                <a:cubicBezTo>
                  <a:pt x="25928" y="115824"/>
                  <a:pt x="0" y="89896"/>
                  <a:pt x="0" y="57912"/>
                </a:cubicBezTo>
                <a:cubicBezTo>
                  <a:pt x="0" y="25928"/>
                  <a:pt x="25928" y="0"/>
                  <a:pt x="57912" y="0"/>
                </a:cubicBezTo>
                <a:cubicBezTo>
                  <a:pt x="89896" y="0"/>
                  <a:pt x="115824" y="25928"/>
                  <a:pt x="115824" y="57912"/>
                </a:cubicBezTo>
                <a:close/>
              </a:path>
            </a:pathLst>
          </a:custGeom>
          <a:solidFill>
            <a:schemeClr val="accent6">
              <a:lumMod val="75000"/>
            </a:schemeClr>
          </a:solidFill>
          <a:ln w="9525" cap="flat">
            <a:solidFill>
              <a:srgbClr val="E1801F"/>
            </a:solidFill>
            <a:prstDash val="solid"/>
            <a:miter/>
          </a:ln>
        </p:spPr>
        <p:txBody>
          <a:bodyPr rtlCol="0" anchor="ctr"/>
          <a:lstStyle/>
          <a:p>
            <a:endParaRPr lang="zh-CN" altLang="en-US">
              <a:cs typeface="+mn-ea"/>
              <a:sym typeface="+mn-lt"/>
            </a:endParaRPr>
          </a:p>
        </p:txBody>
      </p:sp>
      <p:sp>
        <p:nvSpPr>
          <p:cNvPr id="22" name="任意多边形: 形状 21">
            <a:extLst>
              <a:ext uri="{FF2B5EF4-FFF2-40B4-BE49-F238E27FC236}">
                <a16:creationId xmlns:a16="http://schemas.microsoft.com/office/drawing/2014/main" id="{50FBC3E2-B206-4083-9196-466AABF69509}"/>
              </a:ext>
            </a:extLst>
          </p:cNvPr>
          <p:cNvSpPr/>
          <p:nvPr/>
        </p:nvSpPr>
        <p:spPr>
          <a:xfrm>
            <a:off x="894322" y="5498200"/>
            <a:ext cx="371855" cy="371855"/>
          </a:xfrm>
          <a:custGeom>
            <a:avLst/>
            <a:gdLst>
              <a:gd name="connsiteX0" fmla="*/ 185928 w 371855"/>
              <a:gd name="connsiteY0" fmla="*/ 0 h 371855"/>
              <a:gd name="connsiteX1" fmla="*/ 0 w 371855"/>
              <a:gd name="connsiteY1" fmla="*/ 185928 h 371855"/>
              <a:gd name="connsiteX2" fmla="*/ 185928 w 371855"/>
              <a:gd name="connsiteY2" fmla="*/ 371856 h 371855"/>
              <a:gd name="connsiteX3" fmla="*/ 371856 w 371855"/>
              <a:gd name="connsiteY3" fmla="*/ 185928 h 371855"/>
              <a:gd name="connsiteX4" fmla="*/ 185928 w 371855"/>
              <a:gd name="connsiteY4" fmla="*/ 0 h 371855"/>
              <a:gd name="connsiteX5" fmla="*/ 185928 w 371855"/>
              <a:gd name="connsiteY5" fmla="*/ 295560 h 371855"/>
              <a:gd name="connsiteX6" fmla="*/ 76295 w 371855"/>
              <a:gd name="connsiteY6" fmla="*/ 185928 h 371855"/>
              <a:gd name="connsiteX7" fmla="*/ 185928 w 371855"/>
              <a:gd name="connsiteY7" fmla="*/ 76295 h 371855"/>
              <a:gd name="connsiteX8" fmla="*/ 295561 w 371855"/>
              <a:gd name="connsiteY8" fmla="*/ 185928 h 371855"/>
              <a:gd name="connsiteX9" fmla="*/ 185928 w 371855"/>
              <a:gd name="connsiteY9" fmla="*/ 295560 h 37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1855" h="371855">
                <a:moveTo>
                  <a:pt x="185928" y="0"/>
                </a:moveTo>
                <a:cubicBezTo>
                  <a:pt x="83248" y="0"/>
                  <a:pt x="0" y="83248"/>
                  <a:pt x="0" y="185928"/>
                </a:cubicBezTo>
                <a:cubicBezTo>
                  <a:pt x="0" y="288607"/>
                  <a:pt x="83248" y="371856"/>
                  <a:pt x="185928" y="371856"/>
                </a:cubicBezTo>
                <a:cubicBezTo>
                  <a:pt x="288607" y="371856"/>
                  <a:pt x="371856" y="288607"/>
                  <a:pt x="371856" y="185928"/>
                </a:cubicBezTo>
                <a:cubicBezTo>
                  <a:pt x="371856" y="83248"/>
                  <a:pt x="288607" y="0"/>
                  <a:pt x="185928" y="0"/>
                </a:cubicBezTo>
                <a:close/>
                <a:moveTo>
                  <a:pt x="185928" y="295560"/>
                </a:moveTo>
                <a:cubicBezTo>
                  <a:pt x="125349" y="295560"/>
                  <a:pt x="76295" y="246507"/>
                  <a:pt x="76295" y="185928"/>
                </a:cubicBezTo>
                <a:cubicBezTo>
                  <a:pt x="76295" y="125349"/>
                  <a:pt x="125349" y="76295"/>
                  <a:pt x="185928" y="76295"/>
                </a:cubicBezTo>
                <a:cubicBezTo>
                  <a:pt x="246507" y="76295"/>
                  <a:pt x="295561" y="125349"/>
                  <a:pt x="295561" y="185928"/>
                </a:cubicBezTo>
                <a:cubicBezTo>
                  <a:pt x="295561" y="246507"/>
                  <a:pt x="246412" y="295560"/>
                  <a:pt x="185928" y="295560"/>
                </a:cubicBezTo>
                <a:close/>
              </a:path>
            </a:pathLst>
          </a:custGeom>
          <a:solidFill>
            <a:schemeClr val="accent6">
              <a:lumMod val="75000"/>
            </a:schemeClr>
          </a:solidFill>
          <a:ln w="9525" cap="flat">
            <a:solidFill>
              <a:srgbClr val="E1801F"/>
            </a:solidFill>
            <a:prstDash val="solid"/>
            <a:miter/>
          </a:ln>
        </p:spPr>
        <p:txBody>
          <a:bodyPr rtlCol="0" anchor="ctr"/>
          <a:lstStyle/>
          <a:p>
            <a:endParaRPr lang="zh-CN" altLang="en-US">
              <a:cs typeface="+mn-ea"/>
              <a:sym typeface="+mn-lt"/>
            </a:endParaRPr>
          </a:p>
        </p:txBody>
      </p:sp>
      <p:grpSp>
        <p:nvGrpSpPr>
          <p:cNvPr id="36" name="图形 2">
            <a:extLst>
              <a:ext uri="{FF2B5EF4-FFF2-40B4-BE49-F238E27FC236}">
                <a16:creationId xmlns:a16="http://schemas.microsoft.com/office/drawing/2014/main" id="{E285A522-2530-4FF5-A896-99E2FD3507C9}"/>
              </a:ext>
            </a:extLst>
          </p:cNvPr>
          <p:cNvGrpSpPr/>
          <p:nvPr/>
        </p:nvGrpSpPr>
        <p:grpSpPr>
          <a:xfrm>
            <a:off x="353969" y="400014"/>
            <a:ext cx="809434" cy="255460"/>
            <a:chOff x="7141749" y="814387"/>
            <a:chExt cx="809434" cy="255460"/>
          </a:xfrm>
          <a:solidFill>
            <a:srgbClr val="E1801F"/>
          </a:solidFill>
        </p:grpSpPr>
        <p:sp>
          <p:nvSpPr>
            <p:cNvPr id="37" name="任意多边形: 形状 36">
              <a:extLst>
                <a:ext uri="{FF2B5EF4-FFF2-40B4-BE49-F238E27FC236}">
                  <a16:creationId xmlns:a16="http://schemas.microsoft.com/office/drawing/2014/main" id="{13EC82B5-06B9-48A6-83F7-4B612E799E25}"/>
                </a:ext>
              </a:extLst>
            </p:cNvPr>
            <p:cNvSpPr/>
            <p:nvPr/>
          </p:nvSpPr>
          <p:spPr>
            <a:xfrm>
              <a:off x="7141749" y="814387"/>
              <a:ext cx="166306" cy="223361"/>
            </a:xfrm>
            <a:custGeom>
              <a:avLst/>
              <a:gdLst>
                <a:gd name="connsiteX0" fmla="*/ 0 w 166306"/>
                <a:gd name="connsiteY0" fmla="*/ 103632 h 223361"/>
                <a:gd name="connsiteX1" fmla="*/ 155258 w 166306"/>
                <a:gd name="connsiteY1" fmla="*/ 223361 h 223361"/>
                <a:gd name="connsiteX2" fmla="*/ 166306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258" y="223361"/>
                  </a:lnTo>
                  <a:lnTo>
                    <a:pt x="166306" y="0"/>
                  </a:lnTo>
                  <a:close/>
                </a:path>
              </a:pathLst>
            </a:custGeom>
            <a:grpFill/>
            <a:ln w="9525" cap="flat">
              <a:noFill/>
              <a:prstDash val="solid"/>
              <a:miter/>
            </a:ln>
          </p:spPr>
          <p:txBody>
            <a:bodyPr rtlCol="0" anchor="ctr"/>
            <a:lstStyle/>
            <a:p>
              <a:endParaRPr lang="zh-CN" altLang="en-US">
                <a:cs typeface="+mn-ea"/>
                <a:sym typeface="+mn-lt"/>
              </a:endParaRPr>
            </a:p>
          </p:txBody>
        </p:sp>
        <p:sp>
          <p:nvSpPr>
            <p:cNvPr id="38" name="任意多边形: 形状 37">
              <a:extLst>
                <a:ext uri="{FF2B5EF4-FFF2-40B4-BE49-F238E27FC236}">
                  <a16:creationId xmlns:a16="http://schemas.microsoft.com/office/drawing/2014/main" id="{707D6703-D389-44F9-8859-3E197E566AF9}"/>
                </a:ext>
              </a:extLst>
            </p:cNvPr>
            <p:cNvSpPr/>
            <p:nvPr/>
          </p:nvSpPr>
          <p:spPr>
            <a:xfrm>
              <a:off x="7302531" y="822387"/>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endParaRPr lang="zh-CN" altLang="en-US">
                <a:cs typeface="+mn-ea"/>
                <a:sym typeface="+mn-lt"/>
              </a:endParaRPr>
            </a:p>
          </p:txBody>
        </p:sp>
        <p:sp>
          <p:nvSpPr>
            <p:cNvPr id="39" name="任意多边形: 形状 38">
              <a:extLst>
                <a:ext uri="{FF2B5EF4-FFF2-40B4-BE49-F238E27FC236}">
                  <a16:creationId xmlns:a16="http://schemas.microsoft.com/office/drawing/2014/main" id="{25A0A673-E5A3-46D3-B764-0486B7CDA5DE}"/>
                </a:ext>
              </a:extLst>
            </p:cNvPr>
            <p:cNvSpPr/>
            <p:nvPr/>
          </p:nvSpPr>
          <p:spPr>
            <a:xfrm>
              <a:off x="7463313" y="830388"/>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endParaRPr lang="zh-CN" altLang="en-US">
                <a:cs typeface="+mn-ea"/>
                <a:sym typeface="+mn-lt"/>
              </a:endParaRPr>
            </a:p>
          </p:txBody>
        </p:sp>
        <p:sp>
          <p:nvSpPr>
            <p:cNvPr id="40" name="任意多边形: 形状 39">
              <a:extLst>
                <a:ext uri="{FF2B5EF4-FFF2-40B4-BE49-F238E27FC236}">
                  <a16:creationId xmlns:a16="http://schemas.microsoft.com/office/drawing/2014/main" id="{630E866E-1913-465A-937B-1F6DE6314CD8}"/>
                </a:ext>
              </a:extLst>
            </p:cNvPr>
            <p:cNvSpPr/>
            <p:nvPr/>
          </p:nvSpPr>
          <p:spPr>
            <a:xfrm>
              <a:off x="7624095" y="838389"/>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endParaRPr lang="zh-CN" altLang="en-US">
                <a:cs typeface="+mn-ea"/>
                <a:sym typeface="+mn-lt"/>
              </a:endParaRPr>
            </a:p>
          </p:txBody>
        </p:sp>
        <p:sp>
          <p:nvSpPr>
            <p:cNvPr id="41" name="任意多边形: 形状 40">
              <a:extLst>
                <a:ext uri="{FF2B5EF4-FFF2-40B4-BE49-F238E27FC236}">
                  <a16:creationId xmlns:a16="http://schemas.microsoft.com/office/drawing/2014/main" id="{1F42247E-3DE8-497E-BBEC-C0459BC4D3A5}"/>
                </a:ext>
              </a:extLst>
            </p:cNvPr>
            <p:cNvSpPr/>
            <p:nvPr/>
          </p:nvSpPr>
          <p:spPr>
            <a:xfrm>
              <a:off x="7784877" y="846486"/>
              <a:ext cx="166306" cy="223361"/>
            </a:xfrm>
            <a:custGeom>
              <a:avLst/>
              <a:gdLst>
                <a:gd name="connsiteX0" fmla="*/ 0 w 166306"/>
                <a:gd name="connsiteY0" fmla="*/ 103632 h 223361"/>
                <a:gd name="connsiteX1" fmla="*/ 155162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162" y="223361"/>
                  </a:lnTo>
                  <a:lnTo>
                    <a:pt x="166307" y="0"/>
                  </a:lnTo>
                  <a:close/>
                </a:path>
              </a:pathLst>
            </a:custGeom>
            <a:grpFill/>
            <a:ln w="9525" cap="flat">
              <a:noFill/>
              <a:prstDash val="solid"/>
              <a:miter/>
            </a:ln>
          </p:spPr>
          <p:txBody>
            <a:bodyPr rtlCol="0" anchor="ctr"/>
            <a:lstStyle/>
            <a:p>
              <a:endParaRPr lang="zh-CN" altLang="en-US">
                <a:cs typeface="+mn-ea"/>
                <a:sym typeface="+mn-lt"/>
              </a:endParaRPr>
            </a:p>
          </p:txBody>
        </p:sp>
      </p:grpSp>
      <p:sp>
        <p:nvSpPr>
          <p:cNvPr id="28" name="文本框 27">
            <a:extLst>
              <a:ext uri="{FF2B5EF4-FFF2-40B4-BE49-F238E27FC236}">
                <a16:creationId xmlns:a16="http://schemas.microsoft.com/office/drawing/2014/main" id="{57274840-799F-4524-96CF-B6CDEB9B177D}"/>
              </a:ext>
            </a:extLst>
          </p:cNvPr>
          <p:cNvSpPr txBox="1"/>
          <p:nvPr/>
        </p:nvSpPr>
        <p:spPr>
          <a:xfrm>
            <a:off x="1318662" y="296862"/>
            <a:ext cx="1406783" cy="461665"/>
          </a:xfrm>
          <a:prstGeom prst="rect">
            <a:avLst/>
          </a:prstGeom>
          <a:noFill/>
        </p:spPr>
        <p:txBody>
          <a:bodyPr wrap="square" rtlCol="0">
            <a:spAutoFit/>
          </a:bodyPr>
          <a:lstStyle/>
          <a:p>
            <a:pPr algn="dist"/>
            <a:r>
              <a:rPr lang="en-US" altLang="zh-CN" sz="2400" dirty="0">
                <a:solidFill>
                  <a:schemeClr val="accent6">
                    <a:lumMod val="75000"/>
                  </a:schemeClr>
                </a:solidFill>
                <a:cs typeface="+mn-ea"/>
                <a:sym typeface="+mn-lt"/>
              </a:rPr>
              <a:t>Impact</a:t>
            </a:r>
            <a:endParaRPr lang="zh-CN" altLang="en-US" sz="2400" dirty="0">
              <a:solidFill>
                <a:schemeClr val="accent6">
                  <a:lumMod val="75000"/>
                </a:schemeClr>
              </a:solidFill>
              <a:cs typeface="+mn-ea"/>
              <a:sym typeface="+mn-lt"/>
            </a:endParaRPr>
          </a:p>
        </p:txBody>
      </p:sp>
      <p:sp>
        <p:nvSpPr>
          <p:cNvPr id="5" name="文本框 4">
            <a:extLst>
              <a:ext uri="{FF2B5EF4-FFF2-40B4-BE49-F238E27FC236}">
                <a16:creationId xmlns:a16="http://schemas.microsoft.com/office/drawing/2014/main" id="{98BA7FB5-6FEF-4167-9370-BEA6115E65D3}"/>
              </a:ext>
            </a:extLst>
          </p:cNvPr>
          <p:cNvSpPr txBox="1"/>
          <p:nvPr/>
        </p:nvSpPr>
        <p:spPr>
          <a:xfrm>
            <a:off x="997097" y="1177807"/>
            <a:ext cx="9769322" cy="830997"/>
          </a:xfrm>
          <a:prstGeom prst="rect">
            <a:avLst/>
          </a:prstGeom>
          <a:noFill/>
        </p:spPr>
        <p:txBody>
          <a:bodyPr wrap="square" rtlCol="0">
            <a:spAutoFit/>
          </a:bodyPr>
          <a:lstStyle/>
          <a:p>
            <a:r>
              <a:rPr lang="en-US" altLang="zh-CN" sz="2400" kern="100" dirty="0">
                <a:effectLst/>
                <a:latin typeface="微软雅黑" panose="020B0503020204020204" pitchFamily="34" charset="-122"/>
                <a:ea typeface="等线" panose="02010600030101010101" pitchFamily="2" charset="-122"/>
                <a:cs typeface="Times New Roman" panose="02020603050405020304" pitchFamily="18" charset="0"/>
              </a:rPr>
              <a:t>Q21: What aspect do you think you have improved most by working in a group?</a:t>
            </a:r>
            <a:endParaRPr lang="zh-CN" altLang="en-US" dirty="0"/>
          </a:p>
        </p:txBody>
      </p:sp>
      <p:graphicFrame>
        <p:nvGraphicFramePr>
          <p:cNvPr id="23" name="图表 22">
            <a:extLst>
              <a:ext uri="{FF2B5EF4-FFF2-40B4-BE49-F238E27FC236}">
                <a16:creationId xmlns:a16="http://schemas.microsoft.com/office/drawing/2014/main" id="{3B8DD7D9-ED01-435C-9E13-4B678E18DA23}"/>
              </a:ext>
            </a:extLst>
          </p:cNvPr>
          <p:cNvGraphicFramePr>
            <a:graphicFrameLocks/>
          </p:cNvGraphicFramePr>
          <p:nvPr>
            <p:extLst>
              <p:ext uri="{D42A27DB-BD31-4B8C-83A1-F6EECF244321}">
                <p14:modId xmlns:p14="http://schemas.microsoft.com/office/powerpoint/2010/main" val="2587274838"/>
              </p:ext>
            </p:extLst>
          </p:nvPr>
        </p:nvGraphicFramePr>
        <p:xfrm>
          <a:off x="2217362" y="2206037"/>
          <a:ext cx="6981066" cy="39193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52214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252935"/>
        </a:solidFill>
        <a:effectLst/>
      </p:bgPr>
    </p:bg>
    <p:spTree>
      <p:nvGrpSpPr>
        <p:cNvPr id="1" name=""/>
        <p:cNvGrpSpPr/>
        <p:nvPr/>
      </p:nvGrpSpPr>
      <p:grpSpPr>
        <a:xfrm>
          <a:off x="0" y="0"/>
          <a:ext cx="0" cy="0"/>
          <a:chOff x="0" y="0"/>
          <a:chExt cx="0" cy="0"/>
        </a:xfrm>
      </p:grpSpPr>
      <p:pic>
        <p:nvPicPr>
          <p:cNvPr id="13" name="图形 12">
            <a:extLst>
              <a:ext uri="{FF2B5EF4-FFF2-40B4-BE49-F238E27FC236}">
                <a16:creationId xmlns:a16="http://schemas.microsoft.com/office/drawing/2014/main" id="{4BD858D0-961E-46A0-8D0D-648F2E112DFD}"/>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392674" y="2316512"/>
            <a:ext cx="3339126" cy="2186892"/>
          </a:xfrm>
          <a:prstGeom prst="rect">
            <a:avLst/>
          </a:prstGeom>
        </p:spPr>
      </p:pic>
      <p:pic>
        <p:nvPicPr>
          <p:cNvPr id="2" name="图形 1">
            <a:extLst>
              <a:ext uri="{FF2B5EF4-FFF2-40B4-BE49-F238E27FC236}">
                <a16:creationId xmlns:a16="http://schemas.microsoft.com/office/drawing/2014/main" id="{4BB4DC74-A4A5-4862-A590-F04ED6A919EB}"/>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149541" y="-1097183"/>
            <a:ext cx="5764784" cy="3574166"/>
          </a:xfrm>
          <a:prstGeom prst="rect">
            <a:avLst/>
          </a:prstGeom>
        </p:spPr>
      </p:pic>
      <p:pic>
        <p:nvPicPr>
          <p:cNvPr id="3" name="图形 2">
            <a:extLst>
              <a:ext uri="{FF2B5EF4-FFF2-40B4-BE49-F238E27FC236}">
                <a16:creationId xmlns:a16="http://schemas.microsoft.com/office/drawing/2014/main" id="{FD5012C6-61D9-4AEF-8104-09BDDB8E4BA8}"/>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rot="1346310">
            <a:off x="-1769963" y="5070916"/>
            <a:ext cx="5764784" cy="3574166"/>
          </a:xfrm>
          <a:prstGeom prst="rect">
            <a:avLst/>
          </a:prstGeom>
        </p:spPr>
      </p:pic>
      <p:sp>
        <p:nvSpPr>
          <p:cNvPr id="4" name="任意多边形: 形状 3">
            <a:extLst>
              <a:ext uri="{FF2B5EF4-FFF2-40B4-BE49-F238E27FC236}">
                <a16:creationId xmlns:a16="http://schemas.microsoft.com/office/drawing/2014/main" id="{53A1A350-7CA9-4844-9B41-2EC1569FDF48}"/>
              </a:ext>
            </a:extLst>
          </p:cNvPr>
          <p:cNvSpPr/>
          <p:nvPr/>
        </p:nvSpPr>
        <p:spPr>
          <a:xfrm>
            <a:off x="3034677" y="2075968"/>
            <a:ext cx="247269" cy="247268"/>
          </a:xfrm>
          <a:custGeom>
            <a:avLst/>
            <a:gdLst>
              <a:gd name="connsiteX0" fmla="*/ 247269 w 247269"/>
              <a:gd name="connsiteY0" fmla="*/ 247269 h 247268"/>
              <a:gd name="connsiteX1" fmla="*/ 247269 w 247269"/>
              <a:gd name="connsiteY1" fmla="*/ 0 h 247268"/>
              <a:gd name="connsiteX2" fmla="*/ 0 w 247269"/>
              <a:gd name="connsiteY2" fmla="*/ 247269 h 247268"/>
            </a:gdLst>
            <a:ahLst/>
            <a:cxnLst>
              <a:cxn ang="0">
                <a:pos x="connsiteX0" y="connsiteY0"/>
              </a:cxn>
              <a:cxn ang="0">
                <a:pos x="connsiteX1" y="connsiteY1"/>
              </a:cxn>
              <a:cxn ang="0">
                <a:pos x="connsiteX2" y="connsiteY2"/>
              </a:cxn>
            </a:cxnLst>
            <a:rect l="l" t="t" r="r" b="b"/>
            <a:pathLst>
              <a:path w="247269" h="247268">
                <a:moveTo>
                  <a:pt x="247269" y="247269"/>
                </a:moveTo>
                <a:lnTo>
                  <a:pt x="247269" y="0"/>
                </a:lnTo>
                <a:lnTo>
                  <a:pt x="0" y="247269"/>
                </a:lnTo>
                <a:close/>
              </a:path>
            </a:pathLst>
          </a:custGeom>
          <a:solidFill>
            <a:schemeClr val="accent6">
              <a:lumMod val="75000"/>
            </a:schemeClr>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5" name="任意多边形: 形状 4">
            <a:extLst>
              <a:ext uri="{FF2B5EF4-FFF2-40B4-BE49-F238E27FC236}">
                <a16:creationId xmlns:a16="http://schemas.microsoft.com/office/drawing/2014/main" id="{C9E734B1-ECB5-4878-9EB2-C1B3C443CB99}"/>
              </a:ext>
            </a:extLst>
          </p:cNvPr>
          <p:cNvSpPr/>
          <p:nvPr/>
        </p:nvSpPr>
        <p:spPr>
          <a:xfrm>
            <a:off x="1380110" y="4974705"/>
            <a:ext cx="271843" cy="271843"/>
          </a:xfrm>
          <a:custGeom>
            <a:avLst/>
            <a:gdLst>
              <a:gd name="connsiteX0" fmla="*/ 271844 w 271843"/>
              <a:gd name="connsiteY0" fmla="*/ 66675 h 271843"/>
              <a:gd name="connsiteX1" fmla="*/ 205169 w 271843"/>
              <a:gd name="connsiteY1" fmla="*/ 0 h 271843"/>
              <a:gd name="connsiteX2" fmla="*/ 135922 w 271843"/>
              <a:gd name="connsiteY2" fmla="*/ 69247 h 271843"/>
              <a:gd name="connsiteX3" fmla="*/ 66675 w 271843"/>
              <a:gd name="connsiteY3" fmla="*/ 0 h 271843"/>
              <a:gd name="connsiteX4" fmla="*/ 0 w 271843"/>
              <a:gd name="connsiteY4" fmla="*/ 66675 h 271843"/>
              <a:gd name="connsiteX5" fmla="*/ 69247 w 271843"/>
              <a:gd name="connsiteY5" fmla="*/ 135922 h 271843"/>
              <a:gd name="connsiteX6" fmla="*/ 0 w 271843"/>
              <a:gd name="connsiteY6" fmla="*/ 205169 h 271843"/>
              <a:gd name="connsiteX7" fmla="*/ 66675 w 271843"/>
              <a:gd name="connsiteY7" fmla="*/ 271844 h 271843"/>
              <a:gd name="connsiteX8" fmla="*/ 135922 w 271843"/>
              <a:gd name="connsiteY8" fmla="*/ 202597 h 271843"/>
              <a:gd name="connsiteX9" fmla="*/ 205169 w 271843"/>
              <a:gd name="connsiteY9" fmla="*/ 271844 h 271843"/>
              <a:gd name="connsiteX10" fmla="*/ 271844 w 271843"/>
              <a:gd name="connsiteY10" fmla="*/ 205169 h 271843"/>
              <a:gd name="connsiteX11" fmla="*/ 202597 w 271843"/>
              <a:gd name="connsiteY11" fmla="*/ 135922 h 271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1843" h="271843">
                <a:moveTo>
                  <a:pt x="271844" y="66675"/>
                </a:moveTo>
                <a:lnTo>
                  <a:pt x="205169" y="0"/>
                </a:lnTo>
                <a:lnTo>
                  <a:pt x="135922" y="69247"/>
                </a:lnTo>
                <a:lnTo>
                  <a:pt x="66675" y="0"/>
                </a:lnTo>
                <a:lnTo>
                  <a:pt x="0" y="66675"/>
                </a:lnTo>
                <a:lnTo>
                  <a:pt x="69247" y="135922"/>
                </a:lnTo>
                <a:lnTo>
                  <a:pt x="0" y="205169"/>
                </a:lnTo>
                <a:lnTo>
                  <a:pt x="66675" y="271844"/>
                </a:lnTo>
                <a:lnTo>
                  <a:pt x="135922" y="202597"/>
                </a:lnTo>
                <a:lnTo>
                  <a:pt x="205169" y="271844"/>
                </a:lnTo>
                <a:lnTo>
                  <a:pt x="271844" y="205169"/>
                </a:lnTo>
                <a:lnTo>
                  <a:pt x="202597" y="135922"/>
                </a:lnTo>
                <a:close/>
              </a:path>
            </a:pathLst>
          </a:custGeom>
          <a:solidFill>
            <a:schemeClr val="accent6">
              <a:lumMod val="75000"/>
            </a:schemeClr>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6" name="任意多边形: 形状 5">
            <a:extLst>
              <a:ext uri="{FF2B5EF4-FFF2-40B4-BE49-F238E27FC236}">
                <a16:creationId xmlns:a16="http://schemas.microsoft.com/office/drawing/2014/main" id="{6A3CE9BF-ECE6-4FEB-9B78-CCD48A1C8B0D}"/>
              </a:ext>
            </a:extLst>
          </p:cNvPr>
          <p:cNvSpPr/>
          <p:nvPr/>
        </p:nvSpPr>
        <p:spPr>
          <a:xfrm>
            <a:off x="10846005" y="3429000"/>
            <a:ext cx="371855" cy="371855"/>
          </a:xfrm>
          <a:custGeom>
            <a:avLst/>
            <a:gdLst>
              <a:gd name="connsiteX0" fmla="*/ 185928 w 371855"/>
              <a:gd name="connsiteY0" fmla="*/ 0 h 371855"/>
              <a:gd name="connsiteX1" fmla="*/ 0 w 371855"/>
              <a:gd name="connsiteY1" fmla="*/ 185928 h 371855"/>
              <a:gd name="connsiteX2" fmla="*/ 185928 w 371855"/>
              <a:gd name="connsiteY2" fmla="*/ 371856 h 371855"/>
              <a:gd name="connsiteX3" fmla="*/ 371856 w 371855"/>
              <a:gd name="connsiteY3" fmla="*/ 185928 h 371855"/>
              <a:gd name="connsiteX4" fmla="*/ 185928 w 371855"/>
              <a:gd name="connsiteY4" fmla="*/ 0 h 371855"/>
              <a:gd name="connsiteX5" fmla="*/ 185928 w 371855"/>
              <a:gd name="connsiteY5" fmla="*/ 295560 h 371855"/>
              <a:gd name="connsiteX6" fmla="*/ 76295 w 371855"/>
              <a:gd name="connsiteY6" fmla="*/ 185928 h 371855"/>
              <a:gd name="connsiteX7" fmla="*/ 185928 w 371855"/>
              <a:gd name="connsiteY7" fmla="*/ 76295 h 371855"/>
              <a:gd name="connsiteX8" fmla="*/ 295561 w 371855"/>
              <a:gd name="connsiteY8" fmla="*/ 185928 h 371855"/>
              <a:gd name="connsiteX9" fmla="*/ 185928 w 371855"/>
              <a:gd name="connsiteY9" fmla="*/ 295560 h 37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1855" h="371855">
                <a:moveTo>
                  <a:pt x="185928" y="0"/>
                </a:moveTo>
                <a:cubicBezTo>
                  <a:pt x="83248" y="0"/>
                  <a:pt x="0" y="83248"/>
                  <a:pt x="0" y="185928"/>
                </a:cubicBezTo>
                <a:cubicBezTo>
                  <a:pt x="0" y="288607"/>
                  <a:pt x="83248" y="371856"/>
                  <a:pt x="185928" y="371856"/>
                </a:cubicBezTo>
                <a:cubicBezTo>
                  <a:pt x="288607" y="371856"/>
                  <a:pt x="371856" y="288607"/>
                  <a:pt x="371856" y="185928"/>
                </a:cubicBezTo>
                <a:cubicBezTo>
                  <a:pt x="371856" y="83248"/>
                  <a:pt x="288607" y="0"/>
                  <a:pt x="185928" y="0"/>
                </a:cubicBezTo>
                <a:close/>
                <a:moveTo>
                  <a:pt x="185928" y="295560"/>
                </a:moveTo>
                <a:cubicBezTo>
                  <a:pt x="125349" y="295560"/>
                  <a:pt x="76295" y="246507"/>
                  <a:pt x="76295" y="185928"/>
                </a:cubicBezTo>
                <a:cubicBezTo>
                  <a:pt x="76295" y="125349"/>
                  <a:pt x="125349" y="76295"/>
                  <a:pt x="185928" y="76295"/>
                </a:cubicBezTo>
                <a:cubicBezTo>
                  <a:pt x="246507" y="76295"/>
                  <a:pt x="295561" y="125349"/>
                  <a:pt x="295561" y="185928"/>
                </a:cubicBezTo>
                <a:cubicBezTo>
                  <a:pt x="295561" y="246507"/>
                  <a:pt x="246412" y="295560"/>
                  <a:pt x="185928" y="295560"/>
                </a:cubicBezTo>
                <a:close/>
              </a:path>
            </a:pathLst>
          </a:custGeom>
          <a:solidFill>
            <a:schemeClr val="accent6">
              <a:lumMod val="75000"/>
            </a:schemeClr>
          </a:solidFill>
          <a:ln w="9525" cap="flat">
            <a:solidFill>
              <a:srgbClr val="E1801F"/>
            </a:solid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7" name="文本框 6">
            <a:extLst>
              <a:ext uri="{FF2B5EF4-FFF2-40B4-BE49-F238E27FC236}">
                <a16:creationId xmlns:a16="http://schemas.microsoft.com/office/drawing/2014/main" id="{25513BDF-FC6A-4FA0-A18B-2A6514D7436D}"/>
              </a:ext>
            </a:extLst>
          </p:cNvPr>
          <p:cNvSpPr txBox="1"/>
          <p:nvPr/>
        </p:nvSpPr>
        <p:spPr>
          <a:xfrm>
            <a:off x="3108727" y="2075968"/>
            <a:ext cx="6180175" cy="186204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1500" b="0" i="0" u="none" strike="noStrike" kern="1200" cap="none" spc="-300" normalizeH="0" baseline="0" noProof="0" dirty="0">
                <a:ln>
                  <a:noFill/>
                </a:ln>
                <a:solidFill>
                  <a:prstClr val="white"/>
                </a:solidFill>
                <a:effectLst/>
                <a:uLnTx/>
                <a:uFillTx/>
                <a:latin typeface="微软雅黑"/>
                <a:ea typeface="微软雅黑"/>
                <a:cs typeface="+mn-ea"/>
                <a:sym typeface="+mn-lt"/>
              </a:rPr>
              <a:t>Part four</a:t>
            </a:r>
            <a:endParaRPr kumimoji="0" lang="zh-CN" altLang="en-US" sz="8000" b="0" i="0" u="none" strike="noStrike" kern="1200" cap="none" spc="-300" normalizeH="0" baseline="0" noProof="0" dirty="0">
              <a:ln>
                <a:noFill/>
              </a:ln>
              <a:solidFill>
                <a:prstClr val="white"/>
              </a:solidFill>
              <a:effectLst/>
              <a:uLnTx/>
              <a:uFillTx/>
              <a:latin typeface="微软雅黑"/>
              <a:ea typeface="微软雅黑"/>
              <a:cs typeface="+mn-ea"/>
              <a:sym typeface="+mn-lt"/>
            </a:endParaRPr>
          </a:p>
        </p:txBody>
      </p:sp>
      <p:sp>
        <p:nvSpPr>
          <p:cNvPr id="8" name="任意多边形: 形状 7">
            <a:extLst>
              <a:ext uri="{FF2B5EF4-FFF2-40B4-BE49-F238E27FC236}">
                <a16:creationId xmlns:a16="http://schemas.microsoft.com/office/drawing/2014/main" id="{9A39F4CB-975F-4742-9B0C-2CD396B89EF0}"/>
              </a:ext>
            </a:extLst>
          </p:cNvPr>
          <p:cNvSpPr/>
          <p:nvPr/>
        </p:nvSpPr>
        <p:spPr>
          <a:xfrm>
            <a:off x="10395286" y="1159515"/>
            <a:ext cx="115824" cy="115823"/>
          </a:xfrm>
          <a:custGeom>
            <a:avLst/>
            <a:gdLst>
              <a:gd name="connsiteX0" fmla="*/ 115824 w 115824"/>
              <a:gd name="connsiteY0" fmla="*/ 57912 h 115823"/>
              <a:gd name="connsiteX1" fmla="*/ 57912 w 115824"/>
              <a:gd name="connsiteY1" fmla="*/ 115824 h 115823"/>
              <a:gd name="connsiteX2" fmla="*/ 0 w 115824"/>
              <a:gd name="connsiteY2" fmla="*/ 57912 h 115823"/>
              <a:gd name="connsiteX3" fmla="*/ 57912 w 115824"/>
              <a:gd name="connsiteY3" fmla="*/ 0 h 115823"/>
              <a:gd name="connsiteX4" fmla="*/ 115824 w 115824"/>
              <a:gd name="connsiteY4" fmla="*/ 57912 h 115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24" h="115823">
                <a:moveTo>
                  <a:pt x="115824" y="57912"/>
                </a:moveTo>
                <a:cubicBezTo>
                  <a:pt x="115824" y="89896"/>
                  <a:pt x="89896" y="115824"/>
                  <a:pt x="57912" y="115824"/>
                </a:cubicBezTo>
                <a:cubicBezTo>
                  <a:pt x="25928" y="115824"/>
                  <a:pt x="0" y="89896"/>
                  <a:pt x="0" y="57912"/>
                </a:cubicBezTo>
                <a:cubicBezTo>
                  <a:pt x="0" y="25928"/>
                  <a:pt x="25928" y="0"/>
                  <a:pt x="57912" y="0"/>
                </a:cubicBezTo>
                <a:cubicBezTo>
                  <a:pt x="89896" y="0"/>
                  <a:pt x="115824" y="25928"/>
                  <a:pt x="115824" y="57912"/>
                </a:cubicBezTo>
                <a:close/>
              </a:path>
            </a:pathLst>
          </a:custGeom>
          <a:solidFill>
            <a:schemeClr val="accent6">
              <a:lumMod val="75000"/>
            </a:schemeClr>
          </a:solidFill>
          <a:ln w="9525" cap="flat">
            <a:solidFill>
              <a:srgbClr val="E1801F"/>
            </a:solid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9" name="Synergistically utilize technically sound portals with frictionless chains. Dramatically customize…">
            <a:extLst>
              <a:ext uri="{FF2B5EF4-FFF2-40B4-BE49-F238E27FC236}">
                <a16:creationId xmlns:a16="http://schemas.microsoft.com/office/drawing/2014/main" id="{4235CA74-DCA7-4483-8CA2-C04A63E3D44E}"/>
              </a:ext>
            </a:extLst>
          </p:cNvPr>
          <p:cNvSpPr txBox="1"/>
          <p:nvPr/>
        </p:nvSpPr>
        <p:spPr>
          <a:xfrm>
            <a:off x="3843839" y="4400373"/>
            <a:ext cx="4036497" cy="20518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0" marR="0" lvl="0" indent="0" algn="ctr" defTabSz="412750" rtl="0" eaLnBrk="1" fontAlgn="auto" latinLnBrk="0" hangingPunct="0">
              <a:lnSpc>
                <a:spcPct val="150000"/>
              </a:lnSpc>
              <a:spcBef>
                <a:spcPts val="0"/>
              </a:spcBef>
              <a:spcAft>
                <a:spcPts val="0"/>
              </a:spcAft>
              <a:buClrTx/>
              <a:buSzTx/>
              <a:buFontTx/>
              <a:buNone/>
              <a:tabLst/>
              <a:defRPr sz="2000" b="0">
                <a:solidFill>
                  <a:srgbClr val="1C1F25"/>
                </a:solidFill>
                <a:latin typeface="Roboto Bold"/>
                <a:ea typeface="Roboto Bold"/>
                <a:cs typeface="Roboto Bold"/>
                <a:sym typeface="Roboto Bold"/>
              </a:defRPr>
            </a:pPr>
            <a:endParaRPr kumimoji="0" lang="en-US" altLang="zh-CN" sz="1000" b="0" i="0" u="none" strike="noStrike" kern="0" cap="none" spc="0" normalizeH="0" baseline="0" noProof="0" dirty="0">
              <a:ln>
                <a:noFill/>
              </a:ln>
              <a:solidFill>
                <a:prstClr val="white"/>
              </a:solidFill>
              <a:effectLst/>
              <a:uLnTx/>
              <a:uFillTx/>
              <a:latin typeface="Roboto Bold"/>
              <a:cs typeface="+mn-ea"/>
              <a:sym typeface="+mn-lt"/>
            </a:endParaRPr>
          </a:p>
        </p:txBody>
      </p:sp>
      <p:sp>
        <p:nvSpPr>
          <p:cNvPr id="10" name="文本框 9">
            <a:extLst>
              <a:ext uri="{FF2B5EF4-FFF2-40B4-BE49-F238E27FC236}">
                <a16:creationId xmlns:a16="http://schemas.microsoft.com/office/drawing/2014/main" id="{DBE9058B-E8CC-4A86-874C-6724B40C8597}"/>
              </a:ext>
            </a:extLst>
          </p:cNvPr>
          <p:cNvSpPr txBox="1"/>
          <p:nvPr/>
        </p:nvSpPr>
        <p:spPr>
          <a:xfrm>
            <a:off x="960008" y="3816831"/>
            <a:ext cx="10204458"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微软雅黑"/>
                <a:ea typeface="微软雅黑"/>
                <a:cs typeface="+mn-ea"/>
                <a:sym typeface="+mn-lt"/>
              </a:rPr>
              <a:t>04. Interesting </a:t>
            </a:r>
            <a:r>
              <a:rPr lang="en-US" altLang="zh-CN" sz="2400" dirty="0">
                <a:solidFill>
                  <a:prstClr val="white"/>
                </a:solidFill>
                <a:latin typeface="微软雅黑"/>
                <a:ea typeface="微软雅黑"/>
                <a:cs typeface="+mn-ea"/>
                <a:sym typeface="+mn-lt"/>
              </a:rPr>
              <a:t>F</a:t>
            </a:r>
            <a:r>
              <a:rPr kumimoji="0" lang="en-US" altLang="zh-CN" sz="2400" b="0" i="0" u="none" strike="noStrike" kern="1200" cap="none" spc="0" normalizeH="0" baseline="0" noProof="0" dirty="0" err="1">
                <a:ln>
                  <a:noFill/>
                </a:ln>
                <a:solidFill>
                  <a:prstClr val="white"/>
                </a:solidFill>
                <a:effectLst/>
                <a:uLnTx/>
                <a:uFillTx/>
                <a:latin typeface="微软雅黑"/>
                <a:ea typeface="微软雅黑"/>
                <a:cs typeface="+mn-ea"/>
                <a:sym typeface="+mn-lt"/>
              </a:rPr>
              <a:t>indings</a:t>
            </a:r>
            <a:r>
              <a:rPr kumimoji="0" lang="en-US" altLang="zh-CN" sz="2400" b="0" i="0" u="none" strike="noStrike" kern="1200" cap="none" spc="0" normalizeH="0" baseline="0" noProof="0" dirty="0">
                <a:ln>
                  <a:noFill/>
                </a:ln>
                <a:solidFill>
                  <a:prstClr val="white"/>
                </a:solidFill>
                <a:effectLst/>
                <a:uLnTx/>
                <a:uFillTx/>
                <a:latin typeface="微软雅黑"/>
                <a:ea typeface="微软雅黑"/>
                <a:cs typeface="+mn-ea"/>
                <a:sym typeface="+mn-lt"/>
              </a:rPr>
              <a:t> &amp; Discussions</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ea"/>
              <a:sym typeface="+mn-lt"/>
            </a:endParaRPr>
          </a:p>
        </p:txBody>
      </p:sp>
      <p:sp>
        <p:nvSpPr>
          <p:cNvPr id="11" name="任意多边形: 形状 10">
            <a:extLst>
              <a:ext uri="{FF2B5EF4-FFF2-40B4-BE49-F238E27FC236}">
                <a16:creationId xmlns:a16="http://schemas.microsoft.com/office/drawing/2014/main" id="{6CECAEA4-496E-49A3-B70C-0AF328FB067F}"/>
              </a:ext>
            </a:extLst>
          </p:cNvPr>
          <p:cNvSpPr/>
          <p:nvPr/>
        </p:nvSpPr>
        <p:spPr>
          <a:xfrm>
            <a:off x="1112429" y="5960115"/>
            <a:ext cx="115824" cy="115823"/>
          </a:xfrm>
          <a:custGeom>
            <a:avLst/>
            <a:gdLst>
              <a:gd name="connsiteX0" fmla="*/ 115824 w 115824"/>
              <a:gd name="connsiteY0" fmla="*/ 57912 h 115823"/>
              <a:gd name="connsiteX1" fmla="*/ 57912 w 115824"/>
              <a:gd name="connsiteY1" fmla="*/ 115824 h 115823"/>
              <a:gd name="connsiteX2" fmla="*/ 0 w 115824"/>
              <a:gd name="connsiteY2" fmla="*/ 57912 h 115823"/>
              <a:gd name="connsiteX3" fmla="*/ 57912 w 115824"/>
              <a:gd name="connsiteY3" fmla="*/ 0 h 115823"/>
              <a:gd name="connsiteX4" fmla="*/ 115824 w 115824"/>
              <a:gd name="connsiteY4" fmla="*/ 57912 h 115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24" h="115823">
                <a:moveTo>
                  <a:pt x="115824" y="57912"/>
                </a:moveTo>
                <a:cubicBezTo>
                  <a:pt x="115824" y="89896"/>
                  <a:pt x="89896" y="115824"/>
                  <a:pt x="57912" y="115824"/>
                </a:cubicBezTo>
                <a:cubicBezTo>
                  <a:pt x="25928" y="115824"/>
                  <a:pt x="0" y="89896"/>
                  <a:pt x="0" y="57912"/>
                </a:cubicBezTo>
                <a:cubicBezTo>
                  <a:pt x="0" y="25928"/>
                  <a:pt x="25928" y="0"/>
                  <a:pt x="57912" y="0"/>
                </a:cubicBezTo>
                <a:cubicBezTo>
                  <a:pt x="89896" y="0"/>
                  <a:pt x="115824" y="25928"/>
                  <a:pt x="115824" y="57912"/>
                </a:cubicBezTo>
                <a:close/>
              </a:path>
            </a:pathLst>
          </a:custGeom>
          <a:solidFill>
            <a:schemeClr val="accent6">
              <a:lumMod val="75000"/>
            </a:schemeClr>
          </a:solidFill>
          <a:ln w="9525" cap="flat">
            <a:solidFill>
              <a:srgbClr val="E1801F"/>
            </a:solid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12" name="任意多边形: 形状 11">
            <a:extLst>
              <a:ext uri="{FF2B5EF4-FFF2-40B4-BE49-F238E27FC236}">
                <a16:creationId xmlns:a16="http://schemas.microsoft.com/office/drawing/2014/main" id="{6AC216E4-8C46-4D83-8E23-22983DBAD9B4}"/>
              </a:ext>
            </a:extLst>
          </p:cNvPr>
          <p:cNvSpPr/>
          <p:nvPr/>
        </p:nvSpPr>
        <p:spPr>
          <a:xfrm>
            <a:off x="8642997" y="3581382"/>
            <a:ext cx="247269" cy="247268"/>
          </a:xfrm>
          <a:custGeom>
            <a:avLst/>
            <a:gdLst>
              <a:gd name="connsiteX0" fmla="*/ 247269 w 247269"/>
              <a:gd name="connsiteY0" fmla="*/ 247269 h 247268"/>
              <a:gd name="connsiteX1" fmla="*/ 247269 w 247269"/>
              <a:gd name="connsiteY1" fmla="*/ 0 h 247268"/>
              <a:gd name="connsiteX2" fmla="*/ 0 w 247269"/>
              <a:gd name="connsiteY2" fmla="*/ 247269 h 247268"/>
            </a:gdLst>
            <a:ahLst/>
            <a:cxnLst>
              <a:cxn ang="0">
                <a:pos x="connsiteX0" y="connsiteY0"/>
              </a:cxn>
              <a:cxn ang="0">
                <a:pos x="connsiteX1" y="connsiteY1"/>
              </a:cxn>
              <a:cxn ang="0">
                <a:pos x="connsiteX2" y="connsiteY2"/>
              </a:cxn>
            </a:cxnLst>
            <a:rect l="l" t="t" r="r" b="b"/>
            <a:pathLst>
              <a:path w="247269" h="247268">
                <a:moveTo>
                  <a:pt x="247269" y="247269"/>
                </a:moveTo>
                <a:lnTo>
                  <a:pt x="247269" y="0"/>
                </a:lnTo>
                <a:lnTo>
                  <a:pt x="0" y="247269"/>
                </a:lnTo>
                <a:close/>
              </a:path>
            </a:pathLst>
          </a:custGeom>
          <a:solidFill>
            <a:schemeClr val="accent6">
              <a:lumMod val="75000"/>
            </a:schemeClr>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Tree>
    <p:extLst>
      <p:ext uri="{BB962C8B-B14F-4D97-AF65-F5344CB8AC3E}">
        <p14:creationId xmlns:p14="http://schemas.microsoft.com/office/powerpoint/2010/main" val="4132558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ṩļïḓè">
            <a:extLst>
              <a:ext uri="{FF2B5EF4-FFF2-40B4-BE49-F238E27FC236}">
                <a16:creationId xmlns:a16="http://schemas.microsoft.com/office/drawing/2014/main" id="{EBC10A9C-98C4-4835-B48C-1BB0B1F3FCBE}"/>
              </a:ext>
            </a:extLst>
          </p:cNvPr>
          <p:cNvSpPr txBox="1"/>
          <p:nvPr/>
        </p:nvSpPr>
        <p:spPr bwMode="auto">
          <a:xfrm>
            <a:off x="2831270" y="561882"/>
            <a:ext cx="7105929" cy="475788"/>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600" b="0" i="0" u="none" strike="noStrike" kern="1200" cap="none" spc="-300" normalizeH="0" baseline="0" noProof="0" dirty="0">
                <a:ln>
                  <a:noFill/>
                </a:ln>
                <a:solidFill>
                  <a:srgbClr val="252935"/>
                </a:solidFill>
                <a:effectLst/>
                <a:uLnTx/>
                <a:uFillTx/>
                <a:latin typeface="微软雅黑"/>
                <a:ea typeface="微软雅黑"/>
                <a:cs typeface="+mn-ea"/>
                <a:sym typeface="+mn-lt"/>
              </a:rPr>
              <a:t>Grading system</a:t>
            </a:r>
            <a:endParaRPr kumimoji="0" lang="zh-CN" altLang="en-US" sz="6600" b="0" i="0" u="none" strike="noStrike" kern="1200" cap="none" spc="-300" normalizeH="0" baseline="0" noProof="0" dirty="0">
              <a:ln>
                <a:noFill/>
              </a:ln>
              <a:solidFill>
                <a:srgbClr val="252935"/>
              </a:solidFill>
              <a:effectLst/>
              <a:uLnTx/>
              <a:uFillTx/>
              <a:latin typeface="微软雅黑"/>
              <a:ea typeface="微软雅黑"/>
              <a:cs typeface="+mn-ea"/>
              <a:sym typeface="+mn-lt"/>
            </a:endParaRPr>
          </a:p>
        </p:txBody>
      </p:sp>
      <p:graphicFrame>
        <p:nvGraphicFramePr>
          <p:cNvPr id="6" name="图表 5">
            <a:extLst>
              <a:ext uri="{FF2B5EF4-FFF2-40B4-BE49-F238E27FC236}">
                <a16:creationId xmlns:a16="http://schemas.microsoft.com/office/drawing/2014/main" id="{683B5ABF-0DE1-4D89-8299-5D277A3D1FCF}"/>
              </a:ext>
            </a:extLst>
          </p:cNvPr>
          <p:cNvGraphicFramePr>
            <a:graphicFrameLocks/>
          </p:cNvGraphicFramePr>
          <p:nvPr/>
        </p:nvGraphicFramePr>
        <p:xfrm>
          <a:off x="163439" y="2241504"/>
          <a:ext cx="6851981" cy="3344287"/>
        </p:xfrm>
        <a:graphic>
          <a:graphicData uri="http://schemas.openxmlformats.org/drawingml/2006/chart">
            <c:chart xmlns:c="http://schemas.openxmlformats.org/drawingml/2006/chart" xmlns:r="http://schemas.openxmlformats.org/officeDocument/2006/relationships" r:id="rId2"/>
          </a:graphicData>
        </a:graphic>
      </p:graphicFrame>
      <p:sp>
        <p:nvSpPr>
          <p:cNvPr id="7" name="iṩļïḓè">
            <a:extLst>
              <a:ext uri="{FF2B5EF4-FFF2-40B4-BE49-F238E27FC236}">
                <a16:creationId xmlns:a16="http://schemas.microsoft.com/office/drawing/2014/main" id="{C62AC118-007F-44F5-9896-6D1FDB03B8F8}"/>
              </a:ext>
            </a:extLst>
          </p:cNvPr>
          <p:cNvSpPr txBox="1"/>
          <p:nvPr/>
        </p:nvSpPr>
        <p:spPr bwMode="auto">
          <a:xfrm>
            <a:off x="8299776" y="3181811"/>
            <a:ext cx="1762264" cy="475788"/>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300" normalizeH="0" baseline="0" noProof="0" dirty="0">
                <a:ln>
                  <a:noFill/>
                </a:ln>
                <a:solidFill>
                  <a:srgbClr val="252935"/>
                </a:solidFill>
                <a:effectLst/>
                <a:uLnTx/>
                <a:uFillTx/>
                <a:latin typeface="微软雅黑"/>
                <a:ea typeface="微软雅黑"/>
                <a:cs typeface="+mn-ea"/>
                <a:sym typeface="+mn-lt"/>
              </a:rPr>
              <a:t>  n = 134</a:t>
            </a:r>
            <a:endParaRPr kumimoji="0" lang="zh-CN" altLang="en-US" sz="2800" b="0" i="0" u="none" strike="noStrike" kern="1200" cap="none" spc="-300" normalizeH="0" baseline="0" noProof="0" dirty="0">
              <a:ln>
                <a:noFill/>
              </a:ln>
              <a:solidFill>
                <a:srgbClr val="252935"/>
              </a:solidFill>
              <a:effectLst/>
              <a:uLnTx/>
              <a:uFillTx/>
              <a:latin typeface="微软雅黑"/>
              <a:ea typeface="微软雅黑"/>
              <a:cs typeface="+mn-ea"/>
              <a:sym typeface="+mn-lt"/>
            </a:endParaRPr>
          </a:p>
        </p:txBody>
      </p:sp>
      <p:grpSp>
        <p:nvGrpSpPr>
          <p:cNvPr id="8" name="图形 2">
            <a:extLst>
              <a:ext uri="{FF2B5EF4-FFF2-40B4-BE49-F238E27FC236}">
                <a16:creationId xmlns:a16="http://schemas.microsoft.com/office/drawing/2014/main" id="{FBC8EAEB-E0B1-4F4C-9FB0-519460FCE3AA}"/>
              </a:ext>
            </a:extLst>
          </p:cNvPr>
          <p:cNvGrpSpPr/>
          <p:nvPr/>
        </p:nvGrpSpPr>
        <p:grpSpPr>
          <a:xfrm>
            <a:off x="353969" y="400014"/>
            <a:ext cx="809434" cy="255460"/>
            <a:chOff x="7141749" y="814387"/>
            <a:chExt cx="809434" cy="255460"/>
          </a:xfrm>
          <a:solidFill>
            <a:srgbClr val="E1801F"/>
          </a:solidFill>
        </p:grpSpPr>
        <p:sp>
          <p:nvSpPr>
            <p:cNvPr id="9" name="任意多边形: 形状 8">
              <a:extLst>
                <a:ext uri="{FF2B5EF4-FFF2-40B4-BE49-F238E27FC236}">
                  <a16:creationId xmlns:a16="http://schemas.microsoft.com/office/drawing/2014/main" id="{F76B38A8-8670-4300-BE61-030EEC8B54F9}"/>
                </a:ext>
              </a:extLst>
            </p:cNvPr>
            <p:cNvSpPr/>
            <p:nvPr/>
          </p:nvSpPr>
          <p:spPr>
            <a:xfrm>
              <a:off x="7141749" y="814387"/>
              <a:ext cx="166306" cy="223361"/>
            </a:xfrm>
            <a:custGeom>
              <a:avLst/>
              <a:gdLst>
                <a:gd name="connsiteX0" fmla="*/ 0 w 166306"/>
                <a:gd name="connsiteY0" fmla="*/ 103632 h 223361"/>
                <a:gd name="connsiteX1" fmla="*/ 155258 w 166306"/>
                <a:gd name="connsiteY1" fmla="*/ 223361 h 223361"/>
                <a:gd name="connsiteX2" fmla="*/ 166306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258" y="223361"/>
                  </a:lnTo>
                  <a:lnTo>
                    <a:pt x="166306"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10" name="任意多边形: 形状 9">
              <a:extLst>
                <a:ext uri="{FF2B5EF4-FFF2-40B4-BE49-F238E27FC236}">
                  <a16:creationId xmlns:a16="http://schemas.microsoft.com/office/drawing/2014/main" id="{9E895D5A-7919-4E52-8EAE-0DB43220EE91}"/>
                </a:ext>
              </a:extLst>
            </p:cNvPr>
            <p:cNvSpPr/>
            <p:nvPr/>
          </p:nvSpPr>
          <p:spPr>
            <a:xfrm>
              <a:off x="7302531" y="822387"/>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11" name="任意多边形: 形状 10">
              <a:extLst>
                <a:ext uri="{FF2B5EF4-FFF2-40B4-BE49-F238E27FC236}">
                  <a16:creationId xmlns:a16="http://schemas.microsoft.com/office/drawing/2014/main" id="{DC4A3504-F620-4755-85B7-0350945438EE}"/>
                </a:ext>
              </a:extLst>
            </p:cNvPr>
            <p:cNvSpPr/>
            <p:nvPr/>
          </p:nvSpPr>
          <p:spPr>
            <a:xfrm>
              <a:off x="7463313" y="830388"/>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12" name="任意多边形: 形状 11">
              <a:extLst>
                <a:ext uri="{FF2B5EF4-FFF2-40B4-BE49-F238E27FC236}">
                  <a16:creationId xmlns:a16="http://schemas.microsoft.com/office/drawing/2014/main" id="{FE704A6B-A9A6-49A9-BB00-1C2B49081BB1}"/>
                </a:ext>
              </a:extLst>
            </p:cNvPr>
            <p:cNvSpPr/>
            <p:nvPr/>
          </p:nvSpPr>
          <p:spPr>
            <a:xfrm>
              <a:off x="7624095" y="838389"/>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13" name="任意多边形: 形状 12">
              <a:extLst>
                <a:ext uri="{FF2B5EF4-FFF2-40B4-BE49-F238E27FC236}">
                  <a16:creationId xmlns:a16="http://schemas.microsoft.com/office/drawing/2014/main" id="{C79613A6-75D2-4141-A91D-6D314AA0A3C2}"/>
                </a:ext>
              </a:extLst>
            </p:cNvPr>
            <p:cNvSpPr/>
            <p:nvPr/>
          </p:nvSpPr>
          <p:spPr>
            <a:xfrm>
              <a:off x="7784877" y="846486"/>
              <a:ext cx="166306" cy="223361"/>
            </a:xfrm>
            <a:custGeom>
              <a:avLst/>
              <a:gdLst>
                <a:gd name="connsiteX0" fmla="*/ 0 w 166306"/>
                <a:gd name="connsiteY0" fmla="*/ 103632 h 223361"/>
                <a:gd name="connsiteX1" fmla="*/ 155162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162" y="223361"/>
                  </a:lnTo>
                  <a:lnTo>
                    <a:pt x="166307"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grpSp>
      <p:grpSp>
        <p:nvGrpSpPr>
          <p:cNvPr id="14" name="组合 13">
            <a:extLst>
              <a:ext uri="{FF2B5EF4-FFF2-40B4-BE49-F238E27FC236}">
                <a16:creationId xmlns:a16="http://schemas.microsoft.com/office/drawing/2014/main" id="{1AC77BE4-71A1-4096-AC02-39CB8757FAE5}"/>
              </a:ext>
            </a:extLst>
          </p:cNvPr>
          <p:cNvGrpSpPr/>
          <p:nvPr/>
        </p:nvGrpSpPr>
        <p:grpSpPr>
          <a:xfrm flipH="1">
            <a:off x="11471511" y="2559848"/>
            <a:ext cx="132415" cy="1738303"/>
            <a:chOff x="11110315" y="2509606"/>
            <a:chExt cx="196770" cy="2583143"/>
          </a:xfrm>
        </p:grpSpPr>
        <p:sp>
          <p:nvSpPr>
            <p:cNvPr id="15" name="椭圆 14">
              <a:extLst>
                <a:ext uri="{FF2B5EF4-FFF2-40B4-BE49-F238E27FC236}">
                  <a16:creationId xmlns:a16="http://schemas.microsoft.com/office/drawing/2014/main" id="{A352401A-CCEC-4E4D-9DE3-B7771E3F6487}"/>
                </a:ext>
              </a:extLst>
            </p:cNvPr>
            <p:cNvSpPr/>
            <p:nvPr/>
          </p:nvSpPr>
          <p:spPr>
            <a:xfrm>
              <a:off x="11110316" y="2509606"/>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52935"/>
                </a:solidFill>
                <a:effectLst/>
                <a:uLnTx/>
                <a:uFillTx/>
                <a:latin typeface="微软雅黑"/>
                <a:ea typeface="微软雅黑"/>
                <a:cs typeface="+mn-ea"/>
                <a:sym typeface="+mn-lt"/>
              </a:endParaRPr>
            </a:p>
          </p:txBody>
        </p:sp>
        <p:cxnSp>
          <p:nvCxnSpPr>
            <p:cNvPr id="16" name="直接连接符 15">
              <a:extLst>
                <a:ext uri="{FF2B5EF4-FFF2-40B4-BE49-F238E27FC236}">
                  <a16:creationId xmlns:a16="http://schemas.microsoft.com/office/drawing/2014/main" id="{DD57F527-401A-4474-80DD-7B038EB59F96}"/>
                </a:ext>
              </a:extLst>
            </p:cNvPr>
            <p:cNvCxnSpPr/>
            <p:nvPr/>
          </p:nvCxnSpPr>
          <p:spPr>
            <a:xfrm>
              <a:off x="11208700" y="2911621"/>
              <a:ext cx="0" cy="585926"/>
            </a:xfrm>
            <a:prstGeom prst="line">
              <a:avLst/>
            </a:prstGeom>
            <a:ln>
              <a:solidFill>
                <a:srgbClr val="E1801F"/>
              </a:solidFill>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6A233DAA-13E0-4B2E-8446-4A276861D1C0}"/>
                </a:ext>
              </a:extLst>
            </p:cNvPr>
            <p:cNvSpPr/>
            <p:nvPr/>
          </p:nvSpPr>
          <p:spPr>
            <a:xfrm>
              <a:off x="11110315" y="3702793"/>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52935"/>
                </a:solidFill>
                <a:effectLst/>
                <a:uLnTx/>
                <a:uFillTx/>
                <a:latin typeface="微软雅黑"/>
                <a:ea typeface="微软雅黑"/>
                <a:cs typeface="+mn-ea"/>
                <a:sym typeface="+mn-lt"/>
              </a:endParaRPr>
            </a:p>
          </p:txBody>
        </p:sp>
        <p:cxnSp>
          <p:nvCxnSpPr>
            <p:cNvPr id="18" name="直接连接符 17">
              <a:extLst>
                <a:ext uri="{FF2B5EF4-FFF2-40B4-BE49-F238E27FC236}">
                  <a16:creationId xmlns:a16="http://schemas.microsoft.com/office/drawing/2014/main" id="{FBC315BA-A6C8-450E-A56F-F63F29BD5355}"/>
                </a:ext>
              </a:extLst>
            </p:cNvPr>
            <p:cNvCxnSpPr/>
            <p:nvPr/>
          </p:nvCxnSpPr>
          <p:spPr>
            <a:xfrm>
              <a:off x="11208699" y="4104808"/>
              <a:ext cx="0" cy="585926"/>
            </a:xfrm>
            <a:prstGeom prst="line">
              <a:avLst/>
            </a:prstGeom>
            <a:ln>
              <a:solidFill>
                <a:srgbClr val="E1801F"/>
              </a:solidFill>
            </a:ln>
          </p:spPr>
          <p:style>
            <a:lnRef idx="1">
              <a:schemeClr val="accent1"/>
            </a:lnRef>
            <a:fillRef idx="0">
              <a:schemeClr val="accent1"/>
            </a:fillRef>
            <a:effectRef idx="0">
              <a:schemeClr val="accent1"/>
            </a:effectRef>
            <a:fontRef idx="minor">
              <a:schemeClr val="tx1"/>
            </a:fontRef>
          </p:style>
        </p:cxnSp>
        <p:sp>
          <p:nvSpPr>
            <p:cNvPr id="19" name="椭圆 18">
              <a:extLst>
                <a:ext uri="{FF2B5EF4-FFF2-40B4-BE49-F238E27FC236}">
                  <a16:creationId xmlns:a16="http://schemas.microsoft.com/office/drawing/2014/main" id="{91C990C3-00E6-4E7A-862B-36AAE76C544C}"/>
                </a:ext>
              </a:extLst>
            </p:cNvPr>
            <p:cNvSpPr/>
            <p:nvPr/>
          </p:nvSpPr>
          <p:spPr>
            <a:xfrm>
              <a:off x="11110315" y="4895980"/>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52935"/>
                </a:solidFill>
                <a:effectLst/>
                <a:uLnTx/>
                <a:uFillTx/>
                <a:latin typeface="微软雅黑"/>
                <a:ea typeface="微软雅黑"/>
                <a:cs typeface="+mn-ea"/>
                <a:sym typeface="+mn-lt"/>
              </a:endParaRPr>
            </a:p>
          </p:txBody>
        </p:sp>
      </p:grpSp>
      <p:sp>
        <p:nvSpPr>
          <p:cNvPr id="21" name="文本框 20">
            <a:extLst>
              <a:ext uri="{FF2B5EF4-FFF2-40B4-BE49-F238E27FC236}">
                <a16:creationId xmlns:a16="http://schemas.microsoft.com/office/drawing/2014/main" id="{051C56FE-A667-4C01-B19A-B04974697071}"/>
              </a:ext>
            </a:extLst>
          </p:cNvPr>
          <p:cNvSpPr txBox="1"/>
          <p:nvPr/>
        </p:nvSpPr>
        <p:spPr>
          <a:xfrm>
            <a:off x="7140537" y="4231944"/>
            <a:ext cx="4080742" cy="646331"/>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00" cap="none" spc="0" normalizeH="0" baseline="0" noProof="0" dirty="0">
                <a:ln>
                  <a:noFill/>
                </a:ln>
                <a:solidFill>
                  <a:prstClr val="black"/>
                </a:solidFill>
                <a:effectLst/>
                <a:uLnTx/>
                <a:uFillTx/>
                <a:latin typeface="Roboto Bold"/>
                <a:ea typeface="等线" panose="02010600030101010101" pitchFamily="2" charset="-122"/>
                <a:cs typeface="Times New Roman" panose="02020603050405020304" pitchFamily="18" charset="0"/>
              </a:rPr>
              <a:t>From the Fisher’s test, we discover that the p-value is less than 2.2 </a:t>
            </a:r>
            <a:r>
              <a:rPr kumimoji="0" lang="zh-CN" altLang="zh-CN" sz="1800" b="0" i="0" u="none" strike="noStrike" kern="100" cap="none" spc="0" normalizeH="0" baseline="0" noProof="0" dirty="0">
                <a:ln>
                  <a:noFill/>
                </a:ln>
                <a:solidFill>
                  <a:prstClr val="black"/>
                </a:solidFill>
                <a:effectLst/>
                <a:uLnTx/>
                <a:uFillTx/>
                <a:latin typeface="Roboto Bold"/>
                <a:ea typeface="等线" panose="02010600030101010101" pitchFamily="2" charset="-122"/>
                <a:cs typeface="Times New Roman" panose="02020603050405020304" pitchFamily="18" charset="0"/>
              </a:rPr>
              <a:t>×</a:t>
            </a:r>
            <a:r>
              <a:rPr kumimoji="0" lang="en-US" altLang="zh-CN" sz="1800" b="0" i="0" u="none" strike="noStrike" kern="100" cap="none" spc="0" normalizeH="0" baseline="0" noProof="0" dirty="0">
                <a:ln>
                  <a:noFill/>
                </a:ln>
                <a:solidFill>
                  <a:prstClr val="black"/>
                </a:solidFill>
                <a:effectLst/>
                <a:uLnTx/>
                <a:uFillTx/>
                <a:latin typeface="Roboto Bold"/>
                <a:ea typeface="等线" panose="02010600030101010101" pitchFamily="2" charset="-122"/>
                <a:cs typeface="Times New Roman" panose="02020603050405020304" pitchFamily="18" charset="0"/>
              </a:rPr>
              <a:t> 10</a:t>
            </a:r>
            <a:r>
              <a:rPr kumimoji="0" lang="en-US" altLang="zh-CN" sz="1800" b="0" i="0" u="none" strike="noStrike" kern="100" cap="none" spc="0" normalizeH="0" baseline="30000" noProof="0" dirty="0">
                <a:ln>
                  <a:noFill/>
                </a:ln>
                <a:solidFill>
                  <a:prstClr val="black"/>
                </a:solidFill>
                <a:effectLst/>
                <a:uLnTx/>
                <a:uFillTx/>
                <a:latin typeface="Roboto Bold"/>
                <a:ea typeface="等线" panose="02010600030101010101" pitchFamily="2" charset="-122"/>
                <a:cs typeface="Times New Roman" panose="02020603050405020304" pitchFamily="18" charset="0"/>
              </a:rPr>
              <a:t>-16</a:t>
            </a:r>
            <a:endParaRPr kumimoji="0" lang="zh-CN" altLang="zh-CN" sz="1800" b="0" i="0" u="none" strike="noStrike" kern="100" cap="none" spc="0" normalizeH="0" baseline="0" noProof="0" dirty="0">
              <a:ln>
                <a:noFill/>
              </a:ln>
              <a:solidFill>
                <a:prstClr val="black"/>
              </a:solidFill>
              <a:effectLst/>
              <a:uLnTx/>
              <a:uFillTx/>
              <a:latin typeface="Roboto Bold"/>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742624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a:extLst>
              <a:ext uri="{FF2B5EF4-FFF2-40B4-BE49-F238E27FC236}">
                <a16:creationId xmlns:a16="http://schemas.microsoft.com/office/drawing/2014/main" id="{A8674F63-4246-48CA-A73B-1C768F29EE96}"/>
              </a:ext>
            </a:extLst>
          </p:cNvPr>
          <p:cNvGrpSpPr/>
          <p:nvPr/>
        </p:nvGrpSpPr>
        <p:grpSpPr>
          <a:xfrm flipH="1">
            <a:off x="11471511" y="2559848"/>
            <a:ext cx="132415" cy="1738303"/>
            <a:chOff x="11110315" y="2509606"/>
            <a:chExt cx="196770" cy="2583143"/>
          </a:xfrm>
        </p:grpSpPr>
        <p:sp>
          <p:nvSpPr>
            <p:cNvPr id="38" name="椭圆 37">
              <a:extLst>
                <a:ext uri="{FF2B5EF4-FFF2-40B4-BE49-F238E27FC236}">
                  <a16:creationId xmlns:a16="http://schemas.microsoft.com/office/drawing/2014/main" id="{EA220B1C-0D7B-4687-9DB1-D69CF014EE08}"/>
                </a:ext>
              </a:extLst>
            </p:cNvPr>
            <p:cNvSpPr/>
            <p:nvPr/>
          </p:nvSpPr>
          <p:spPr>
            <a:xfrm>
              <a:off x="11110316" y="2509606"/>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52935"/>
                </a:solidFill>
                <a:effectLst/>
                <a:uLnTx/>
                <a:uFillTx/>
                <a:latin typeface="微软雅黑"/>
                <a:ea typeface="微软雅黑"/>
                <a:cs typeface="+mn-ea"/>
                <a:sym typeface="+mn-lt"/>
              </a:endParaRPr>
            </a:p>
          </p:txBody>
        </p:sp>
        <p:cxnSp>
          <p:nvCxnSpPr>
            <p:cNvPr id="39" name="直接连接符 38">
              <a:extLst>
                <a:ext uri="{FF2B5EF4-FFF2-40B4-BE49-F238E27FC236}">
                  <a16:creationId xmlns:a16="http://schemas.microsoft.com/office/drawing/2014/main" id="{94AD6DA5-D787-4367-AA63-E650742260F1}"/>
                </a:ext>
              </a:extLst>
            </p:cNvPr>
            <p:cNvCxnSpPr/>
            <p:nvPr/>
          </p:nvCxnSpPr>
          <p:spPr>
            <a:xfrm>
              <a:off x="11208700" y="2911621"/>
              <a:ext cx="0" cy="585926"/>
            </a:xfrm>
            <a:prstGeom prst="line">
              <a:avLst/>
            </a:prstGeom>
            <a:ln>
              <a:solidFill>
                <a:srgbClr val="E1801F"/>
              </a:solidFill>
            </a:ln>
          </p:spPr>
          <p:style>
            <a:lnRef idx="1">
              <a:schemeClr val="accent1"/>
            </a:lnRef>
            <a:fillRef idx="0">
              <a:schemeClr val="accent1"/>
            </a:fillRef>
            <a:effectRef idx="0">
              <a:schemeClr val="accent1"/>
            </a:effectRef>
            <a:fontRef idx="minor">
              <a:schemeClr val="tx1"/>
            </a:fontRef>
          </p:style>
        </p:cxnSp>
        <p:sp>
          <p:nvSpPr>
            <p:cNvPr id="40" name="椭圆 39">
              <a:extLst>
                <a:ext uri="{FF2B5EF4-FFF2-40B4-BE49-F238E27FC236}">
                  <a16:creationId xmlns:a16="http://schemas.microsoft.com/office/drawing/2014/main" id="{2F10C368-B082-4E5A-A559-0F61226B706C}"/>
                </a:ext>
              </a:extLst>
            </p:cNvPr>
            <p:cNvSpPr/>
            <p:nvPr/>
          </p:nvSpPr>
          <p:spPr>
            <a:xfrm>
              <a:off x="11110315" y="3702793"/>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52935"/>
                </a:solidFill>
                <a:effectLst/>
                <a:uLnTx/>
                <a:uFillTx/>
                <a:latin typeface="微软雅黑"/>
                <a:ea typeface="微软雅黑"/>
                <a:cs typeface="+mn-ea"/>
                <a:sym typeface="+mn-lt"/>
              </a:endParaRPr>
            </a:p>
          </p:txBody>
        </p:sp>
        <p:cxnSp>
          <p:nvCxnSpPr>
            <p:cNvPr id="41" name="直接连接符 40">
              <a:extLst>
                <a:ext uri="{FF2B5EF4-FFF2-40B4-BE49-F238E27FC236}">
                  <a16:creationId xmlns:a16="http://schemas.microsoft.com/office/drawing/2014/main" id="{DAB1F506-11A0-4F92-9B57-D946F0A9519E}"/>
                </a:ext>
              </a:extLst>
            </p:cNvPr>
            <p:cNvCxnSpPr/>
            <p:nvPr/>
          </p:nvCxnSpPr>
          <p:spPr>
            <a:xfrm>
              <a:off x="11208699" y="4104808"/>
              <a:ext cx="0" cy="585926"/>
            </a:xfrm>
            <a:prstGeom prst="line">
              <a:avLst/>
            </a:prstGeom>
            <a:ln>
              <a:solidFill>
                <a:srgbClr val="E1801F"/>
              </a:solidFill>
            </a:ln>
          </p:spPr>
          <p:style>
            <a:lnRef idx="1">
              <a:schemeClr val="accent1"/>
            </a:lnRef>
            <a:fillRef idx="0">
              <a:schemeClr val="accent1"/>
            </a:fillRef>
            <a:effectRef idx="0">
              <a:schemeClr val="accent1"/>
            </a:effectRef>
            <a:fontRef idx="minor">
              <a:schemeClr val="tx1"/>
            </a:fontRef>
          </p:style>
        </p:cxnSp>
        <p:sp>
          <p:nvSpPr>
            <p:cNvPr id="42" name="椭圆 41">
              <a:extLst>
                <a:ext uri="{FF2B5EF4-FFF2-40B4-BE49-F238E27FC236}">
                  <a16:creationId xmlns:a16="http://schemas.microsoft.com/office/drawing/2014/main" id="{55DF5640-08B7-46E4-B75C-9FB893A33B47}"/>
                </a:ext>
              </a:extLst>
            </p:cNvPr>
            <p:cNvSpPr/>
            <p:nvPr/>
          </p:nvSpPr>
          <p:spPr>
            <a:xfrm>
              <a:off x="11110315" y="4895980"/>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52935"/>
                </a:solidFill>
                <a:effectLst/>
                <a:uLnTx/>
                <a:uFillTx/>
                <a:latin typeface="微软雅黑"/>
                <a:ea typeface="微软雅黑"/>
                <a:cs typeface="+mn-ea"/>
                <a:sym typeface="+mn-lt"/>
              </a:endParaRPr>
            </a:p>
          </p:txBody>
        </p:sp>
      </p:grpSp>
      <p:sp>
        <p:nvSpPr>
          <p:cNvPr id="43" name="ïṩľíḋé">
            <a:extLst>
              <a:ext uri="{FF2B5EF4-FFF2-40B4-BE49-F238E27FC236}">
                <a16:creationId xmlns:a16="http://schemas.microsoft.com/office/drawing/2014/main" id="{CD4EED22-C3F3-4F4E-96C0-69FC51FB7F9A}"/>
              </a:ext>
            </a:extLst>
          </p:cNvPr>
          <p:cNvSpPr/>
          <p:nvPr/>
        </p:nvSpPr>
        <p:spPr>
          <a:xfrm>
            <a:off x="997097" y="3088405"/>
            <a:ext cx="294990" cy="272537"/>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887"/>
                  <a:pt x="0" y="10996"/>
                </a:cubicBezTo>
                <a:cubicBezTo>
                  <a:pt x="0" y="5105"/>
                  <a:pt x="4713" y="0"/>
                  <a:pt x="10604" y="0"/>
                </a:cubicBezTo>
                <a:cubicBezTo>
                  <a:pt x="16495" y="0"/>
                  <a:pt x="21600" y="5105"/>
                  <a:pt x="21600" y="10996"/>
                </a:cubicBezTo>
                <a:cubicBezTo>
                  <a:pt x="21600" y="16887"/>
                  <a:pt x="16495" y="21600"/>
                  <a:pt x="10604" y="21600"/>
                </a:cubicBezTo>
                <a:close/>
                <a:moveTo>
                  <a:pt x="16887" y="9818"/>
                </a:moveTo>
                <a:cubicBezTo>
                  <a:pt x="16887" y="9425"/>
                  <a:pt x="16495" y="9033"/>
                  <a:pt x="16102" y="9033"/>
                </a:cubicBezTo>
                <a:cubicBezTo>
                  <a:pt x="12567" y="9033"/>
                  <a:pt x="12567" y="9033"/>
                  <a:pt x="12567" y="9033"/>
                </a:cubicBezTo>
                <a:cubicBezTo>
                  <a:pt x="12567" y="5498"/>
                  <a:pt x="12567" y="5498"/>
                  <a:pt x="12567" y="5498"/>
                </a:cubicBezTo>
                <a:cubicBezTo>
                  <a:pt x="12567" y="5105"/>
                  <a:pt x="12175" y="4713"/>
                  <a:pt x="11389" y="4713"/>
                </a:cubicBezTo>
                <a:cubicBezTo>
                  <a:pt x="9818" y="4713"/>
                  <a:pt x="9818" y="4713"/>
                  <a:pt x="9818" y="4713"/>
                </a:cubicBezTo>
                <a:cubicBezTo>
                  <a:pt x="9425" y="4713"/>
                  <a:pt x="9033" y="5105"/>
                  <a:pt x="9033" y="5498"/>
                </a:cubicBezTo>
                <a:cubicBezTo>
                  <a:pt x="9033" y="9033"/>
                  <a:pt x="9033" y="9033"/>
                  <a:pt x="9033" y="9033"/>
                </a:cubicBezTo>
                <a:cubicBezTo>
                  <a:pt x="5105" y="9033"/>
                  <a:pt x="5105" y="9033"/>
                  <a:pt x="5105" y="9033"/>
                </a:cubicBezTo>
                <a:cubicBezTo>
                  <a:pt x="4713" y="9033"/>
                  <a:pt x="4320" y="9425"/>
                  <a:pt x="4320" y="9818"/>
                </a:cubicBezTo>
                <a:cubicBezTo>
                  <a:pt x="4320" y="11782"/>
                  <a:pt x="4320" y="11782"/>
                  <a:pt x="4320" y="11782"/>
                </a:cubicBezTo>
                <a:cubicBezTo>
                  <a:pt x="4320" y="12175"/>
                  <a:pt x="4713" y="12567"/>
                  <a:pt x="5105" y="12567"/>
                </a:cubicBezTo>
                <a:cubicBezTo>
                  <a:pt x="9033" y="12567"/>
                  <a:pt x="9033" y="12567"/>
                  <a:pt x="9033" y="12567"/>
                </a:cubicBezTo>
                <a:cubicBezTo>
                  <a:pt x="9033" y="16102"/>
                  <a:pt x="9033" y="16102"/>
                  <a:pt x="9033" y="16102"/>
                </a:cubicBezTo>
                <a:cubicBezTo>
                  <a:pt x="9033" y="16887"/>
                  <a:pt x="9425" y="17280"/>
                  <a:pt x="9818" y="17280"/>
                </a:cubicBezTo>
                <a:cubicBezTo>
                  <a:pt x="11389" y="17280"/>
                  <a:pt x="11389" y="17280"/>
                  <a:pt x="11389" y="17280"/>
                </a:cubicBezTo>
                <a:cubicBezTo>
                  <a:pt x="12175" y="17280"/>
                  <a:pt x="12567" y="16887"/>
                  <a:pt x="12567" y="16102"/>
                </a:cubicBezTo>
                <a:cubicBezTo>
                  <a:pt x="12567" y="12567"/>
                  <a:pt x="12567" y="12567"/>
                  <a:pt x="12567" y="12567"/>
                </a:cubicBezTo>
                <a:cubicBezTo>
                  <a:pt x="16102" y="12567"/>
                  <a:pt x="16102" y="12567"/>
                  <a:pt x="16102" y="12567"/>
                </a:cubicBezTo>
                <a:cubicBezTo>
                  <a:pt x="16495" y="12567"/>
                  <a:pt x="16887" y="12175"/>
                  <a:pt x="16887" y="11782"/>
                </a:cubicBezTo>
                <a:lnTo>
                  <a:pt x="16887" y="9818"/>
                </a:lnTo>
                <a:close/>
              </a:path>
            </a:pathLst>
          </a:custGeom>
          <a:solidFill>
            <a:srgbClr val="25293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wrap="square" lIns="91440" tIns="45720" rIns="91440" bIns="45720" anchor="ctr">
            <a:normAutofit lnSpcReduction="10000"/>
          </a:bodyPr>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srgbClr val="FFFFFF"/>
              </a:solidFill>
              <a:effectLst/>
              <a:uLnTx/>
              <a:uFillTx/>
              <a:latin typeface="微软雅黑"/>
              <a:ea typeface="微软雅黑"/>
              <a:cs typeface="+mn-ea"/>
              <a:sym typeface="+mn-lt"/>
            </a:endParaRPr>
          </a:p>
        </p:txBody>
      </p:sp>
      <p:sp>
        <p:nvSpPr>
          <p:cNvPr id="44" name="Synergistically utilize technically sound portals with frictionless chains. Dramatically customize…">
            <a:extLst>
              <a:ext uri="{FF2B5EF4-FFF2-40B4-BE49-F238E27FC236}">
                <a16:creationId xmlns:a16="http://schemas.microsoft.com/office/drawing/2014/main" id="{EFB820E0-F4C3-44F0-AA61-5CD191CCC58C}"/>
              </a:ext>
            </a:extLst>
          </p:cNvPr>
          <p:cNvSpPr txBox="1"/>
          <p:nvPr/>
        </p:nvSpPr>
        <p:spPr>
          <a:xfrm>
            <a:off x="1575306" y="2993843"/>
            <a:ext cx="6336239" cy="410369"/>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marL="0" marR="0" lvl="0" indent="0" algn="l" defTabSz="412750" rtl="0" eaLnBrk="1" fontAlgn="auto" latinLnBrk="0" hangingPunct="0">
              <a:lnSpc>
                <a:spcPct val="150000"/>
              </a:lnSpc>
              <a:spcBef>
                <a:spcPts val="0"/>
              </a:spcBef>
              <a:spcAft>
                <a:spcPts val="0"/>
              </a:spcAft>
              <a:buClrTx/>
              <a:buSzTx/>
              <a:buFontTx/>
              <a:buNone/>
              <a:tabLst/>
              <a:defRPr sz="2000" b="0">
                <a:solidFill>
                  <a:srgbClr val="1C1F25"/>
                </a:solidFill>
                <a:latin typeface="Roboto Bold"/>
                <a:ea typeface="Roboto Bold"/>
                <a:cs typeface="Roboto Bold"/>
                <a:sym typeface="Roboto Bold"/>
              </a:defRPr>
            </a:pPr>
            <a:r>
              <a:rPr kumimoji="0" lang="en-US" sz="2000" b="0" i="0" u="none" strike="noStrike" kern="0" cap="none" spc="0" normalizeH="0" baseline="0" noProof="0" dirty="0">
                <a:ln>
                  <a:noFill/>
                </a:ln>
                <a:solidFill>
                  <a:srgbClr val="252935"/>
                </a:solidFill>
                <a:effectLst/>
                <a:uLnTx/>
                <a:uFillTx/>
                <a:latin typeface="Roboto Bold"/>
                <a:cs typeface="+mn-ea"/>
                <a:sym typeface="+mn-lt"/>
              </a:rPr>
              <a:t>It’s difficult to measure the contribution.</a:t>
            </a:r>
            <a:endParaRPr kumimoji="0" lang="en-US" altLang="zh-CN" sz="2000" b="0" i="0" u="none" strike="noStrike" kern="0" cap="none" spc="0" normalizeH="0" baseline="0" noProof="0" dirty="0">
              <a:ln>
                <a:noFill/>
              </a:ln>
              <a:solidFill>
                <a:srgbClr val="252935"/>
              </a:solidFill>
              <a:effectLst/>
              <a:uLnTx/>
              <a:uFillTx/>
              <a:latin typeface="Roboto Bold"/>
              <a:cs typeface="+mn-ea"/>
              <a:sym typeface="+mn-lt"/>
            </a:endParaRPr>
          </a:p>
        </p:txBody>
      </p:sp>
      <p:sp>
        <p:nvSpPr>
          <p:cNvPr id="45" name="ïṩľíḋé">
            <a:extLst>
              <a:ext uri="{FF2B5EF4-FFF2-40B4-BE49-F238E27FC236}">
                <a16:creationId xmlns:a16="http://schemas.microsoft.com/office/drawing/2014/main" id="{EE177309-68D5-4344-B758-25D84ECB1A04}"/>
              </a:ext>
            </a:extLst>
          </p:cNvPr>
          <p:cNvSpPr/>
          <p:nvPr/>
        </p:nvSpPr>
        <p:spPr>
          <a:xfrm>
            <a:off x="997097" y="3855641"/>
            <a:ext cx="294990" cy="272537"/>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887"/>
                  <a:pt x="0" y="10996"/>
                </a:cubicBezTo>
                <a:cubicBezTo>
                  <a:pt x="0" y="5105"/>
                  <a:pt x="4713" y="0"/>
                  <a:pt x="10604" y="0"/>
                </a:cubicBezTo>
                <a:cubicBezTo>
                  <a:pt x="16495" y="0"/>
                  <a:pt x="21600" y="5105"/>
                  <a:pt x="21600" y="10996"/>
                </a:cubicBezTo>
                <a:cubicBezTo>
                  <a:pt x="21600" y="16887"/>
                  <a:pt x="16495" y="21600"/>
                  <a:pt x="10604" y="21600"/>
                </a:cubicBezTo>
                <a:close/>
                <a:moveTo>
                  <a:pt x="16887" y="9818"/>
                </a:moveTo>
                <a:cubicBezTo>
                  <a:pt x="16887" y="9425"/>
                  <a:pt x="16495" y="9033"/>
                  <a:pt x="16102" y="9033"/>
                </a:cubicBezTo>
                <a:cubicBezTo>
                  <a:pt x="12567" y="9033"/>
                  <a:pt x="12567" y="9033"/>
                  <a:pt x="12567" y="9033"/>
                </a:cubicBezTo>
                <a:cubicBezTo>
                  <a:pt x="12567" y="5498"/>
                  <a:pt x="12567" y="5498"/>
                  <a:pt x="12567" y="5498"/>
                </a:cubicBezTo>
                <a:cubicBezTo>
                  <a:pt x="12567" y="5105"/>
                  <a:pt x="12175" y="4713"/>
                  <a:pt x="11389" y="4713"/>
                </a:cubicBezTo>
                <a:cubicBezTo>
                  <a:pt x="9818" y="4713"/>
                  <a:pt x="9818" y="4713"/>
                  <a:pt x="9818" y="4713"/>
                </a:cubicBezTo>
                <a:cubicBezTo>
                  <a:pt x="9425" y="4713"/>
                  <a:pt x="9033" y="5105"/>
                  <a:pt x="9033" y="5498"/>
                </a:cubicBezTo>
                <a:cubicBezTo>
                  <a:pt x="9033" y="9033"/>
                  <a:pt x="9033" y="9033"/>
                  <a:pt x="9033" y="9033"/>
                </a:cubicBezTo>
                <a:cubicBezTo>
                  <a:pt x="5105" y="9033"/>
                  <a:pt x="5105" y="9033"/>
                  <a:pt x="5105" y="9033"/>
                </a:cubicBezTo>
                <a:cubicBezTo>
                  <a:pt x="4713" y="9033"/>
                  <a:pt x="4320" y="9425"/>
                  <a:pt x="4320" y="9818"/>
                </a:cubicBezTo>
                <a:cubicBezTo>
                  <a:pt x="4320" y="11782"/>
                  <a:pt x="4320" y="11782"/>
                  <a:pt x="4320" y="11782"/>
                </a:cubicBezTo>
                <a:cubicBezTo>
                  <a:pt x="4320" y="12175"/>
                  <a:pt x="4713" y="12567"/>
                  <a:pt x="5105" y="12567"/>
                </a:cubicBezTo>
                <a:cubicBezTo>
                  <a:pt x="9033" y="12567"/>
                  <a:pt x="9033" y="12567"/>
                  <a:pt x="9033" y="12567"/>
                </a:cubicBezTo>
                <a:cubicBezTo>
                  <a:pt x="9033" y="16102"/>
                  <a:pt x="9033" y="16102"/>
                  <a:pt x="9033" y="16102"/>
                </a:cubicBezTo>
                <a:cubicBezTo>
                  <a:pt x="9033" y="16887"/>
                  <a:pt x="9425" y="17280"/>
                  <a:pt x="9818" y="17280"/>
                </a:cubicBezTo>
                <a:cubicBezTo>
                  <a:pt x="11389" y="17280"/>
                  <a:pt x="11389" y="17280"/>
                  <a:pt x="11389" y="17280"/>
                </a:cubicBezTo>
                <a:cubicBezTo>
                  <a:pt x="12175" y="17280"/>
                  <a:pt x="12567" y="16887"/>
                  <a:pt x="12567" y="16102"/>
                </a:cubicBezTo>
                <a:cubicBezTo>
                  <a:pt x="12567" y="12567"/>
                  <a:pt x="12567" y="12567"/>
                  <a:pt x="12567" y="12567"/>
                </a:cubicBezTo>
                <a:cubicBezTo>
                  <a:pt x="16102" y="12567"/>
                  <a:pt x="16102" y="12567"/>
                  <a:pt x="16102" y="12567"/>
                </a:cubicBezTo>
                <a:cubicBezTo>
                  <a:pt x="16495" y="12567"/>
                  <a:pt x="16887" y="12175"/>
                  <a:pt x="16887" y="11782"/>
                </a:cubicBezTo>
                <a:lnTo>
                  <a:pt x="16887" y="9818"/>
                </a:lnTo>
                <a:close/>
              </a:path>
            </a:pathLst>
          </a:custGeom>
          <a:solidFill>
            <a:srgbClr val="25293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wrap="square" lIns="91440" tIns="45720" rIns="91440" bIns="45720" anchor="ctr">
            <a:normAutofit lnSpcReduction="10000"/>
          </a:bodyPr>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srgbClr val="FFFFFF"/>
              </a:solidFill>
              <a:effectLst/>
              <a:uLnTx/>
              <a:uFillTx/>
              <a:latin typeface="微软雅黑"/>
              <a:ea typeface="微软雅黑"/>
              <a:cs typeface="+mn-ea"/>
              <a:sym typeface="+mn-lt"/>
            </a:endParaRPr>
          </a:p>
        </p:txBody>
      </p:sp>
      <p:sp>
        <p:nvSpPr>
          <p:cNvPr id="46" name="Synergistically utilize technically sound portals with frictionless chains. Dramatically customize…">
            <a:extLst>
              <a:ext uri="{FF2B5EF4-FFF2-40B4-BE49-F238E27FC236}">
                <a16:creationId xmlns:a16="http://schemas.microsoft.com/office/drawing/2014/main" id="{2F602E62-B61C-41BE-862A-B2CDFACF7B19}"/>
              </a:ext>
            </a:extLst>
          </p:cNvPr>
          <p:cNvSpPr txBox="1"/>
          <p:nvPr/>
        </p:nvSpPr>
        <p:spPr>
          <a:xfrm>
            <a:off x="1575307" y="3686249"/>
            <a:ext cx="6702064" cy="410369"/>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marL="0" marR="0" lvl="0" indent="0" algn="l" defTabSz="412750" rtl="0" eaLnBrk="1" fontAlgn="auto" latinLnBrk="0" hangingPunct="0">
              <a:lnSpc>
                <a:spcPct val="150000"/>
              </a:lnSpc>
              <a:spcBef>
                <a:spcPts val="0"/>
              </a:spcBef>
              <a:spcAft>
                <a:spcPts val="0"/>
              </a:spcAft>
              <a:buClrTx/>
              <a:buSzTx/>
              <a:buFontTx/>
              <a:buNone/>
              <a:tabLst/>
              <a:defRPr sz="2000" b="0">
                <a:solidFill>
                  <a:srgbClr val="1C1F25"/>
                </a:solidFill>
                <a:latin typeface="Roboto Bold"/>
                <a:ea typeface="Roboto Bold"/>
                <a:cs typeface="Roboto Bold"/>
                <a:sym typeface="Roboto Bold"/>
              </a:defRPr>
            </a:pPr>
            <a:r>
              <a:rPr kumimoji="0" lang="en-US" altLang="zh-CN" sz="2000" b="0" i="0" u="none" strike="noStrike" kern="0" cap="none" spc="0" normalizeH="0" baseline="0" noProof="0" dirty="0">
                <a:ln>
                  <a:noFill/>
                </a:ln>
                <a:solidFill>
                  <a:srgbClr val="252935"/>
                </a:solidFill>
                <a:effectLst/>
                <a:uLnTx/>
                <a:uFillTx/>
                <a:latin typeface="Roboto Bold"/>
                <a:cs typeface="+mn-ea"/>
                <a:sym typeface="+mn-lt"/>
              </a:rPr>
              <a:t>They don’t want to have conflict with friends.</a:t>
            </a:r>
          </a:p>
        </p:txBody>
      </p:sp>
      <p:sp>
        <p:nvSpPr>
          <p:cNvPr id="47" name="ïṩľíḋé">
            <a:extLst>
              <a:ext uri="{FF2B5EF4-FFF2-40B4-BE49-F238E27FC236}">
                <a16:creationId xmlns:a16="http://schemas.microsoft.com/office/drawing/2014/main" id="{972FBEAC-839F-407C-BAD7-F23AF9DEFE3D}"/>
              </a:ext>
            </a:extLst>
          </p:cNvPr>
          <p:cNvSpPr/>
          <p:nvPr/>
        </p:nvSpPr>
        <p:spPr>
          <a:xfrm>
            <a:off x="997097" y="4591294"/>
            <a:ext cx="294990" cy="272537"/>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887"/>
                  <a:pt x="0" y="10996"/>
                </a:cubicBezTo>
                <a:cubicBezTo>
                  <a:pt x="0" y="5105"/>
                  <a:pt x="4713" y="0"/>
                  <a:pt x="10604" y="0"/>
                </a:cubicBezTo>
                <a:cubicBezTo>
                  <a:pt x="16495" y="0"/>
                  <a:pt x="21600" y="5105"/>
                  <a:pt x="21600" y="10996"/>
                </a:cubicBezTo>
                <a:cubicBezTo>
                  <a:pt x="21600" y="16887"/>
                  <a:pt x="16495" y="21600"/>
                  <a:pt x="10604" y="21600"/>
                </a:cubicBezTo>
                <a:close/>
                <a:moveTo>
                  <a:pt x="16887" y="9818"/>
                </a:moveTo>
                <a:cubicBezTo>
                  <a:pt x="16887" y="9425"/>
                  <a:pt x="16495" y="9033"/>
                  <a:pt x="16102" y="9033"/>
                </a:cubicBezTo>
                <a:cubicBezTo>
                  <a:pt x="12567" y="9033"/>
                  <a:pt x="12567" y="9033"/>
                  <a:pt x="12567" y="9033"/>
                </a:cubicBezTo>
                <a:cubicBezTo>
                  <a:pt x="12567" y="5498"/>
                  <a:pt x="12567" y="5498"/>
                  <a:pt x="12567" y="5498"/>
                </a:cubicBezTo>
                <a:cubicBezTo>
                  <a:pt x="12567" y="5105"/>
                  <a:pt x="12175" y="4713"/>
                  <a:pt x="11389" y="4713"/>
                </a:cubicBezTo>
                <a:cubicBezTo>
                  <a:pt x="9818" y="4713"/>
                  <a:pt x="9818" y="4713"/>
                  <a:pt x="9818" y="4713"/>
                </a:cubicBezTo>
                <a:cubicBezTo>
                  <a:pt x="9425" y="4713"/>
                  <a:pt x="9033" y="5105"/>
                  <a:pt x="9033" y="5498"/>
                </a:cubicBezTo>
                <a:cubicBezTo>
                  <a:pt x="9033" y="9033"/>
                  <a:pt x="9033" y="9033"/>
                  <a:pt x="9033" y="9033"/>
                </a:cubicBezTo>
                <a:cubicBezTo>
                  <a:pt x="5105" y="9033"/>
                  <a:pt x="5105" y="9033"/>
                  <a:pt x="5105" y="9033"/>
                </a:cubicBezTo>
                <a:cubicBezTo>
                  <a:pt x="4713" y="9033"/>
                  <a:pt x="4320" y="9425"/>
                  <a:pt x="4320" y="9818"/>
                </a:cubicBezTo>
                <a:cubicBezTo>
                  <a:pt x="4320" y="11782"/>
                  <a:pt x="4320" y="11782"/>
                  <a:pt x="4320" y="11782"/>
                </a:cubicBezTo>
                <a:cubicBezTo>
                  <a:pt x="4320" y="12175"/>
                  <a:pt x="4713" y="12567"/>
                  <a:pt x="5105" y="12567"/>
                </a:cubicBezTo>
                <a:cubicBezTo>
                  <a:pt x="9033" y="12567"/>
                  <a:pt x="9033" y="12567"/>
                  <a:pt x="9033" y="12567"/>
                </a:cubicBezTo>
                <a:cubicBezTo>
                  <a:pt x="9033" y="16102"/>
                  <a:pt x="9033" y="16102"/>
                  <a:pt x="9033" y="16102"/>
                </a:cubicBezTo>
                <a:cubicBezTo>
                  <a:pt x="9033" y="16887"/>
                  <a:pt x="9425" y="17280"/>
                  <a:pt x="9818" y="17280"/>
                </a:cubicBezTo>
                <a:cubicBezTo>
                  <a:pt x="11389" y="17280"/>
                  <a:pt x="11389" y="17280"/>
                  <a:pt x="11389" y="17280"/>
                </a:cubicBezTo>
                <a:cubicBezTo>
                  <a:pt x="12175" y="17280"/>
                  <a:pt x="12567" y="16887"/>
                  <a:pt x="12567" y="16102"/>
                </a:cubicBezTo>
                <a:cubicBezTo>
                  <a:pt x="12567" y="12567"/>
                  <a:pt x="12567" y="12567"/>
                  <a:pt x="12567" y="12567"/>
                </a:cubicBezTo>
                <a:cubicBezTo>
                  <a:pt x="16102" y="12567"/>
                  <a:pt x="16102" y="12567"/>
                  <a:pt x="16102" y="12567"/>
                </a:cubicBezTo>
                <a:cubicBezTo>
                  <a:pt x="16495" y="12567"/>
                  <a:pt x="16887" y="12175"/>
                  <a:pt x="16887" y="11782"/>
                </a:cubicBezTo>
                <a:lnTo>
                  <a:pt x="16887" y="9818"/>
                </a:lnTo>
                <a:close/>
              </a:path>
            </a:pathLst>
          </a:custGeom>
          <a:solidFill>
            <a:srgbClr val="25293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wrap="square" lIns="91440" tIns="45720" rIns="91440" bIns="45720" anchor="ctr">
            <a:normAutofit lnSpcReduction="10000"/>
          </a:bodyPr>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srgbClr val="FFFFFF"/>
              </a:solidFill>
              <a:effectLst/>
              <a:uLnTx/>
              <a:uFillTx/>
              <a:latin typeface="微软雅黑"/>
              <a:ea typeface="微软雅黑"/>
              <a:cs typeface="+mn-ea"/>
              <a:sym typeface="+mn-lt"/>
            </a:endParaRPr>
          </a:p>
        </p:txBody>
      </p:sp>
      <p:sp>
        <p:nvSpPr>
          <p:cNvPr id="48" name="Synergistically utilize technically sound portals with frictionless chains. Dramatically customize…">
            <a:extLst>
              <a:ext uri="{FF2B5EF4-FFF2-40B4-BE49-F238E27FC236}">
                <a16:creationId xmlns:a16="http://schemas.microsoft.com/office/drawing/2014/main" id="{B00BB86C-5C17-419B-ABF7-1001DEF4D774}"/>
              </a:ext>
            </a:extLst>
          </p:cNvPr>
          <p:cNvSpPr txBox="1"/>
          <p:nvPr/>
        </p:nvSpPr>
        <p:spPr>
          <a:xfrm>
            <a:off x="1510703" y="4463732"/>
            <a:ext cx="5918798" cy="872034"/>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marL="0" marR="0" lvl="0" indent="0" algn="l" defTabSz="412750" rtl="0" eaLnBrk="1" fontAlgn="auto" latinLnBrk="0" hangingPunct="0">
              <a:lnSpc>
                <a:spcPct val="150000"/>
              </a:lnSpc>
              <a:spcBef>
                <a:spcPts val="0"/>
              </a:spcBef>
              <a:spcAft>
                <a:spcPts val="0"/>
              </a:spcAft>
              <a:buClrTx/>
              <a:buSzTx/>
              <a:buFontTx/>
              <a:buNone/>
              <a:tabLst/>
              <a:defRPr sz="2000" b="0">
                <a:solidFill>
                  <a:srgbClr val="1C1F25"/>
                </a:solidFill>
                <a:latin typeface="Roboto Bold"/>
                <a:ea typeface="Roboto Bold"/>
                <a:cs typeface="Roboto Bold"/>
                <a:sym typeface="Roboto Bold"/>
              </a:defRPr>
            </a:pPr>
            <a:r>
              <a:rPr kumimoji="0" lang="en-US" sz="2000" b="0" i="0" u="none" strike="noStrike" kern="0" cap="none" spc="0" normalizeH="0" baseline="0" noProof="0" dirty="0">
                <a:ln>
                  <a:noFill/>
                </a:ln>
                <a:solidFill>
                  <a:srgbClr val="252935"/>
                </a:solidFill>
                <a:effectLst/>
                <a:uLnTx/>
                <a:uFillTx/>
                <a:latin typeface="Roboto Bold"/>
                <a:cs typeface="+mn-ea"/>
                <a:sym typeface="+mn-lt"/>
              </a:rPr>
              <a:t>They don’t care about the grades or just want to keep things simple.</a:t>
            </a:r>
            <a:endParaRPr kumimoji="0" lang="en-US" altLang="zh-CN" sz="2000" b="0" i="0" u="none" strike="noStrike" kern="0" cap="none" spc="0" normalizeH="0" baseline="0" noProof="0" dirty="0">
              <a:ln>
                <a:noFill/>
              </a:ln>
              <a:solidFill>
                <a:srgbClr val="252935"/>
              </a:solidFill>
              <a:effectLst/>
              <a:uLnTx/>
              <a:uFillTx/>
              <a:latin typeface="Roboto Bold"/>
              <a:cs typeface="+mn-ea"/>
              <a:sym typeface="+mn-lt"/>
            </a:endParaRPr>
          </a:p>
        </p:txBody>
      </p:sp>
      <p:sp>
        <p:nvSpPr>
          <p:cNvPr id="49" name="ïṩľíḋé">
            <a:extLst>
              <a:ext uri="{FF2B5EF4-FFF2-40B4-BE49-F238E27FC236}">
                <a16:creationId xmlns:a16="http://schemas.microsoft.com/office/drawing/2014/main" id="{6B02E79E-5277-408F-8D4E-119DB921A40A}"/>
              </a:ext>
            </a:extLst>
          </p:cNvPr>
          <p:cNvSpPr/>
          <p:nvPr/>
        </p:nvSpPr>
        <p:spPr>
          <a:xfrm>
            <a:off x="997097" y="5573143"/>
            <a:ext cx="294990" cy="272537"/>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887"/>
                  <a:pt x="0" y="10996"/>
                </a:cubicBezTo>
                <a:cubicBezTo>
                  <a:pt x="0" y="5105"/>
                  <a:pt x="4713" y="0"/>
                  <a:pt x="10604" y="0"/>
                </a:cubicBezTo>
                <a:cubicBezTo>
                  <a:pt x="16495" y="0"/>
                  <a:pt x="21600" y="5105"/>
                  <a:pt x="21600" y="10996"/>
                </a:cubicBezTo>
                <a:cubicBezTo>
                  <a:pt x="21600" y="16887"/>
                  <a:pt x="16495" y="21600"/>
                  <a:pt x="10604" y="21600"/>
                </a:cubicBezTo>
                <a:close/>
                <a:moveTo>
                  <a:pt x="16887" y="9818"/>
                </a:moveTo>
                <a:cubicBezTo>
                  <a:pt x="16887" y="9425"/>
                  <a:pt x="16495" y="9033"/>
                  <a:pt x="16102" y="9033"/>
                </a:cubicBezTo>
                <a:cubicBezTo>
                  <a:pt x="12567" y="9033"/>
                  <a:pt x="12567" y="9033"/>
                  <a:pt x="12567" y="9033"/>
                </a:cubicBezTo>
                <a:cubicBezTo>
                  <a:pt x="12567" y="5498"/>
                  <a:pt x="12567" y="5498"/>
                  <a:pt x="12567" y="5498"/>
                </a:cubicBezTo>
                <a:cubicBezTo>
                  <a:pt x="12567" y="5105"/>
                  <a:pt x="12175" y="4713"/>
                  <a:pt x="11389" y="4713"/>
                </a:cubicBezTo>
                <a:cubicBezTo>
                  <a:pt x="9818" y="4713"/>
                  <a:pt x="9818" y="4713"/>
                  <a:pt x="9818" y="4713"/>
                </a:cubicBezTo>
                <a:cubicBezTo>
                  <a:pt x="9425" y="4713"/>
                  <a:pt x="9033" y="5105"/>
                  <a:pt x="9033" y="5498"/>
                </a:cubicBezTo>
                <a:cubicBezTo>
                  <a:pt x="9033" y="9033"/>
                  <a:pt x="9033" y="9033"/>
                  <a:pt x="9033" y="9033"/>
                </a:cubicBezTo>
                <a:cubicBezTo>
                  <a:pt x="5105" y="9033"/>
                  <a:pt x="5105" y="9033"/>
                  <a:pt x="5105" y="9033"/>
                </a:cubicBezTo>
                <a:cubicBezTo>
                  <a:pt x="4713" y="9033"/>
                  <a:pt x="4320" y="9425"/>
                  <a:pt x="4320" y="9818"/>
                </a:cubicBezTo>
                <a:cubicBezTo>
                  <a:pt x="4320" y="11782"/>
                  <a:pt x="4320" y="11782"/>
                  <a:pt x="4320" y="11782"/>
                </a:cubicBezTo>
                <a:cubicBezTo>
                  <a:pt x="4320" y="12175"/>
                  <a:pt x="4713" y="12567"/>
                  <a:pt x="5105" y="12567"/>
                </a:cubicBezTo>
                <a:cubicBezTo>
                  <a:pt x="9033" y="12567"/>
                  <a:pt x="9033" y="12567"/>
                  <a:pt x="9033" y="12567"/>
                </a:cubicBezTo>
                <a:cubicBezTo>
                  <a:pt x="9033" y="16102"/>
                  <a:pt x="9033" y="16102"/>
                  <a:pt x="9033" y="16102"/>
                </a:cubicBezTo>
                <a:cubicBezTo>
                  <a:pt x="9033" y="16887"/>
                  <a:pt x="9425" y="17280"/>
                  <a:pt x="9818" y="17280"/>
                </a:cubicBezTo>
                <a:cubicBezTo>
                  <a:pt x="11389" y="17280"/>
                  <a:pt x="11389" y="17280"/>
                  <a:pt x="11389" y="17280"/>
                </a:cubicBezTo>
                <a:cubicBezTo>
                  <a:pt x="12175" y="17280"/>
                  <a:pt x="12567" y="16887"/>
                  <a:pt x="12567" y="16102"/>
                </a:cubicBezTo>
                <a:cubicBezTo>
                  <a:pt x="12567" y="12567"/>
                  <a:pt x="12567" y="12567"/>
                  <a:pt x="12567" y="12567"/>
                </a:cubicBezTo>
                <a:cubicBezTo>
                  <a:pt x="16102" y="12567"/>
                  <a:pt x="16102" y="12567"/>
                  <a:pt x="16102" y="12567"/>
                </a:cubicBezTo>
                <a:cubicBezTo>
                  <a:pt x="16495" y="12567"/>
                  <a:pt x="16887" y="12175"/>
                  <a:pt x="16887" y="11782"/>
                </a:cubicBezTo>
                <a:lnTo>
                  <a:pt x="16887" y="9818"/>
                </a:lnTo>
                <a:close/>
              </a:path>
            </a:pathLst>
          </a:custGeom>
          <a:solidFill>
            <a:srgbClr val="25293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wrap="square" lIns="91440" tIns="45720" rIns="91440" bIns="45720" anchor="ctr">
            <a:normAutofit lnSpcReduction="10000"/>
          </a:bodyPr>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srgbClr val="FFFFFF"/>
              </a:solidFill>
              <a:effectLst/>
              <a:uLnTx/>
              <a:uFillTx/>
              <a:latin typeface="微软雅黑"/>
              <a:ea typeface="微软雅黑"/>
              <a:cs typeface="+mn-ea"/>
              <a:sym typeface="+mn-lt"/>
            </a:endParaRPr>
          </a:p>
        </p:txBody>
      </p:sp>
      <p:sp>
        <p:nvSpPr>
          <p:cNvPr id="50" name="Synergistically utilize technically sound portals with frictionless chains. Dramatically customize…">
            <a:extLst>
              <a:ext uri="{FF2B5EF4-FFF2-40B4-BE49-F238E27FC236}">
                <a16:creationId xmlns:a16="http://schemas.microsoft.com/office/drawing/2014/main" id="{D170D041-E2DC-4BB9-ABF5-A4E7258C524F}"/>
              </a:ext>
            </a:extLst>
          </p:cNvPr>
          <p:cNvSpPr txBox="1"/>
          <p:nvPr/>
        </p:nvSpPr>
        <p:spPr>
          <a:xfrm>
            <a:off x="1510703" y="5435311"/>
            <a:ext cx="7081282" cy="410369"/>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marL="0" marR="0" lvl="0" indent="0" algn="l" defTabSz="412750" rtl="0" eaLnBrk="1" fontAlgn="auto" latinLnBrk="0" hangingPunct="0">
              <a:lnSpc>
                <a:spcPct val="150000"/>
              </a:lnSpc>
              <a:spcBef>
                <a:spcPts val="0"/>
              </a:spcBef>
              <a:spcAft>
                <a:spcPts val="0"/>
              </a:spcAft>
              <a:buClrTx/>
              <a:buSzTx/>
              <a:buFontTx/>
              <a:buNone/>
              <a:tabLst/>
              <a:defRPr sz="2000" b="0">
                <a:solidFill>
                  <a:srgbClr val="1C1F25"/>
                </a:solidFill>
                <a:latin typeface="Roboto Bold"/>
                <a:ea typeface="Roboto Bold"/>
                <a:cs typeface="Roboto Bold"/>
                <a:sym typeface="Roboto Bold"/>
              </a:defRPr>
            </a:pPr>
            <a:r>
              <a:rPr kumimoji="0" lang="en-US" altLang="zh-CN" sz="2000" b="0" i="0" u="none" strike="noStrike" kern="0" cap="none" spc="0" normalizeH="0" baseline="0" noProof="0" dirty="0">
                <a:ln>
                  <a:noFill/>
                </a:ln>
                <a:solidFill>
                  <a:srgbClr val="252935"/>
                </a:solidFill>
                <a:effectLst/>
                <a:uLnTx/>
                <a:uFillTx/>
                <a:latin typeface="Roboto Bold"/>
                <a:cs typeface="+mn-ea"/>
                <a:sym typeface="+mn-lt"/>
              </a:rPr>
              <a:t>Some classes are forced to be distributed equally.</a:t>
            </a:r>
          </a:p>
        </p:txBody>
      </p:sp>
      <p:grpSp>
        <p:nvGrpSpPr>
          <p:cNvPr id="51" name="图形 2">
            <a:extLst>
              <a:ext uri="{FF2B5EF4-FFF2-40B4-BE49-F238E27FC236}">
                <a16:creationId xmlns:a16="http://schemas.microsoft.com/office/drawing/2014/main" id="{E36D9CD0-79BF-473A-BFDF-6607CA662A50}"/>
              </a:ext>
            </a:extLst>
          </p:cNvPr>
          <p:cNvGrpSpPr/>
          <p:nvPr/>
        </p:nvGrpSpPr>
        <p:grpSpPr>
          <a:xfrm>
            <a:off x="353969" y="400014"/>
            <a:ext cx="809434" cy="255460"/>
            <a:chOff x="7141749" y="814387"/>
            <a:chExt cx="809434" cy="255460"/>
          </a:xfrm>
          <a:solidFill>
            <a:srgbClr val="E1801F"/>
          </a:solidFill>
        </p:grpSpPr>
        <p:sp>
          <p:nvSpPr>
            <p:cNvPr id="52" name="任意多边形: 形状 51">
              <a:extLst>
                <a:ext uri="{FF2B5EF4-FFF2-40B4-BE49-F238E27FC236}">
                  <a16:creationId xmlns:a16="http://schemas.microsoft.com/office/drawing/2014/main" id="{2B6DC14D-2733-4CFD-8D25-5580DF26D30A}"/>
                </a:ext>
              </a:extLst>
            </p:cNvPr>
            <p:cNvSpPr/>
            <p:nvPr/>
          </p:nvSpPr>
          <p:spPr>
            <a:xfrm>
              <a:off x="7141749" y="814387"/>
              <a:ext cx="166306" cy="223361"/>
            </a:xfrm>
            <a:custGeom>
              <a:avLst/>
              <a:gdLst>
                <a:gd name="connsiteX0" fmla="*/ 0 w 166306"/>
                <a:gd name="connsiteY0" fmla="*/ 103632 h 223361"/>
                <a:gd name="connsiteX1" fmla="*/ 155258 w 166306"/>
                <a:gd name="connsiteY1" fmla="*/ 223361 h 223361"/>
                <a:gd name="connsiteX2" fmla="*/ 166306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258" y="223361"/>
                  </a:lnTo>
                  <a:lnTo>
                    <a:pt x="166306"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53" name="任意多边形: 形状 52">
              <a:extLst>
                <a:ext uri="{FF2B5EF4-FFF2-40B4-BE49-F238E27FC236}">
                  <a16:creationId xmlns:a16="http://schemas.microsoft.com/office/drawing/2014/main" id="{805627D9-63AC-4CB6-BA3F-9B79481B7D10}"/>
                </a:ext>
              </a:extLst>
            </p:cNvPr>
            <p:cNvSpPr/>
            <p:nvPr/>
          </p:nvSpPr>
          <p:spPr>
            <a:xfrm>
              <a:off x="7302531" y="822387"/>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54" name="任意多边形: 形状 53">
              <a:extLst>
                <a:ext uri="{FF2B5EF4-FFF2-40B4-BE49-F238E27FC236}">
                  <a16:creationId xmlns:a16="http://schemas.microsoft.com/office/drawing/2014/main" id="{8C3BB4DD-BA95-45A5-A6CA-283AA85F13AD}"/>
                </a:ext>
              </a:extLst>
            </p:cNvPr>
            <p:cNvSpPr/>
            <p:nvPr/>
          </p:nvSpPr>
          <p:spPr>
            <a:xfrm>
              <a:off x="7463313" y="830388"/>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55" name="任意多边形: 形状 54">
              <a:extLst>
                <a:ext uri="{FF2B5EF4-FFF2-40B4-BE49-F238E27FC236}">
                  <a16:creationId xmlns:a16="http://schemas.microsoft.com/office/drawing/2014/main" id="{7100C440-7389-4A92-AAC8-209AB07081D8}"/>
                </a:ext>
              </a:extLst>
            </p:cNvPr>
            <p:cNvSpPr/>
            <p:nvPr/>
          </p:nvSpPr>
          <p:spPr>
            <a:xfrm>
              <a:off x="7624095" y="838389"/>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56" name="任意多边形: 形状 55">
              <a:extLst>
                <a:ext uri="{FF2B5EF4-FFF2-40B4-BE49-F238E27FC236}">
                  <a16:creationId xmlns:a16="http://schemas.microsoft.com/office/drawing/2014/main" id="{A89C2EEA-7540-42CD-B360-0E60CFC2ACF8}"/>
                </a:ext>
              </a:extLst>
            </p:cNvPr>
            <p:cNvSpPr/>
            <p:nvPr/>
          </p:nvSpPr>
          <p:spPr>
            <a:xfrm>
              <a:off x="7784877" y="846486"/>
              <a:ext cx="166306" cy="223361"/>
            </a:xfrm>
            <a:custGeom>
              <a:avLst/>
              <a:gdLst>
                <a:gd name="connsiteX0" fmla="*/ 0 w 166306"/>
                <a:gd name="connsiteY0" fmla="*/ 103632 h 223361"/>
                <a:gd name="connsiteX1" fmla="*/ 155162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162" y="223361"/>
                  </a:lnTo>
                  <a:lnTo>
                    <a:pt x="166307"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grpSp>
      <p:sp>
        <p:nvSpPr>
          <p:cNvPr id="36" name="iṩļïḓè">
            <a:extLst>
              <a:ext uri="{FF2B5EF4-FFF2-40B4-BE49-F238E27FC236}">
                <a16:creationId xmlns:a16="http://schemas.microsoft.com/office/drawing/2014/main" id="{752E6B1C-064A-41B5-A0E8-22E9346660E9}"/>
              </a:ext>
            </a:extLst>
          </p:cNvPr>
          <p:cNvSpPr txBox="1"/>
          <p:nvPr/>
        </p:nvSpPr>
        <p:spPr bwMode="auto">
          <a:xfrm>
            <a:off x="1383181" y="432113"/>
            <a:ext cx="9476816" cy="475788"/>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300" normalizeH="0" baseline="0" noProof="0" dirty="0">
                <a:ln>
                  <a:noFill/>
                </a:ln>
                <a:solidFill>
                  <a:srgbClr val="252935"/>
                </a:solidFill>
                <a:effectLst/>
                <a:uLnTx/>
                <a:uFillTx/>
                <a:latin typeface="微软雅黑"/>
                <a:ea typeface="微软雅黑"/>
                <a:cs typeface="+mn-ea"/>
                <a:sym typeface="+mn-lt"/>
              </a:rPr>
              <a:t>So we ask some students from different genders, majors and grades. </a:t>
            </a:r>
            <a:endParaRPr kumimoji="0" lang="zh-CN" altLang="en-US" sz="2800" b="0" i="0" u="none" strike="noStrike" kern="1200" cap="none" spc="-300" normalizeH="0" baseline="0" noProof="0" dirty="0">
              <a:ln>
                <a:noFill/>
              </a:ln>
              <a:solidFill>
                <a:srgbClr val="252935"/>
              </a:solidFill>
              <a:effectLst/>
              <a:uLnTx/>
              <a:uFillTx/>
              <a:latin typeface="微软雅黑"/>
              <a:ea typeface="微软雅黑"/>
              <a:cs typeface="+mn-ea"/>
              <a:sym typeface="+mn-lt"/>
            </a:endParaRPr>
          </a:p>
        </p:txBody>
      </p:sp>
      <p:sp>
        <p:nvSpPr>
          <p:cNvPr id="57" name="ïṩ1ïḋè">
            <a:extLst>
              <a:ext uri="{FF2B5EF4-FFF2-40B4-BE49-F238E27FC236}">
                <a16:creationId xmlns:a16="http://schemas.microsoft.com/office/drawing/2014/main" id="{B28F1F37-6B7F-4CD6-B220-9B5A3935FD6C}"/>
              </a:ext>
            </a:extLst>
          </p:cNvPr>
          <p:cNvSpPr/>
          <p:nvPr/>
        </p:nvSpPr>
        <p:spPr>
          <a:xfrm>
            <a:off x="7911545" y="3903082"/>
            <a:ext cx="2992401" cy="824480"/>
          </a:xfrm>
          <a:prstGeom prst="rect">
            <a:avLst/>
          </a:prstGeom>
          <a:solidFill>
            <a:schemeClr val="accent6">
              <a:lumMod val="75000"/>
            </a:schemeClr>
          </a:solidFill>
          <a:ln w="9525" cap="flat">
            <a:noFill/>
            <a:prstDash val="solid"/>
            <a:miter/>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a:ea typeface="微软雅黑"/>
                <a:cs typeface="+mn-ea"/>
                <a:sym typeface="+mn-lt"/>
              </a:rPr>
              <a:t> Reality</a:t>
            </a:r>
          </a:p>
        </p:txBody>
      </p:sp>
      <p:sp>
        <p:nvSpPr>
          <p:cNvPr id="58" name="ïşľiďê">
            <a:extLst>
              <a:ext uri="{FF2B5EF4-FFF2-40B4-BE49-F238E27FC236}">
                <a16:creationId xmlns:a16="http://schemas.microsoft.com/office/drawing/2014/main" id="{65550A19-FE68-4E30-A4D7-07E656ABD32D}"/>
              </a:ext>
            </a:extLst>
          </p:cNvPr>
          <p:cNvSpPr/>
          <p:nvPr/>
        </p:nvSpPr>
        <p:spPr>
          <a:xfrm>
            <a:off x="7911545" y="1824467"/>
            <a:ext cx="2992401" cy="887340"/>
          </a:xfrm>
          <a:prstGeom prst="rect">
            <a:avLst/>
          </a:prstGeom>
          <a:solidFill>
            <a:srgbClr val="25293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wrap="square" lIns="91440" tIns="45720" rIns="91440" bIns="45720" anchor="ctr">
            <a:normAutofit/>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a:ea typeface="微软雅黑"/>
                <a:cs typeface="+mn-ea"/>
                <a:sym typeface="+mn-lt"/>
              </a:rPr>
              <a:t> Expected</a:t>
            </a:r>
          </a:p>
        </p:txBody>
      </p:sp>
      <p:grpSp>
        <p:nvGrpSpPr>
          <p:cNvPr id="59" name="íṥḻïḍè">
            <a:extLst>
              <a:ext uri="{FF2B5EF4-FFF2-40B4-BE49-F238E27FC236}">
                <a16:creationId xmlns:a16="http://schemas.microsoft.com/office/drawing/2014/main" id="{3A7F7432-9D6E-40C0-A1E4-146F54FC4BF4}"/>
              </a:ext>
            </a:extLst>
          </p:cNvPr>
          <p:cNvGrpSpPr/>
          <p:nvPr/>
        </p:nvGrpSpPr>
        <p:grpSpPr>
          <a:xfrm>
            <a:off x="874279" y="1681642"/>
            <a:ext cx="578248" cy="521851"/>
            <a:chOff x="769412" y="1571625"/>
            <a:chExt cx="1209666" cy="1209666"/>
          </a:xfrm>
        </p:grpSpPr>
        <p:sp>
          <p:nvSpPr>
            <p:cNvPr id="60" name="îŝliḍè">
              <a:extLst>
                <a:ext uri="{FF2B5EF4-FFF2-40B4-BE49-F238E27FC236}">
                  <a16:creationId xmlns:a16="http://schemas.microsoft.com/office/drawing/2014/main" id="{83FB826C-89AD-4AA6-8F78-F3049DEE445C}"/>
                </a:ext>
              </a:extLst>
            </p:cNvPr>
            <p:cNvSpPr/>
            <p:nvPr/>
          </p:nvSpPr>
          <p:spPr>
            <a:xfrm>
              <a:off x="769412" y="1571625"/>
              <a:ext cx="1209666" cy="1209666"/>
            </a:xfrm>
            <a:prstGeom prst="diamond">
              <a:avLst/>
            </a:prstGeom>
            <a:solidFill>
              <a:srgbClr val="25293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wrap="square" lIns="91440" tIns="45720" rIns="91440" bIns="45720" anchor="ctr">
              <a:normAutofit fontScale="70000" lnSpcReduction="20000"/>
            </a:bodyPr>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微软雅黑"/>
                <a:ea typeface="微软雅黑"/>
                <a:cs typeface="+mn-ea"/>
                <a:sym typeface="+mn-lt"/>
              </a:endParaRPr>
            </a:p>
          </p:txBody>
        </p:sp>
        <p:sp>
          <p:nvSpPr>
            <p:cNvPr id="61" name="íṥ1iḋe">
              <a:extLst>
                <a:ext uri="{FF2B5EF4-FFF2-40B4-BE49-F238E27FC236}">
                  <a16:creationId xmlns:a16="http://schemas.microsoft.com/office/drawing/2014/main" id="{E5981FD5-1391-4176-8A93-0809597C0F3B}"/>
                </a:ext>
              </a:extLst>
            </p:cNvPr>
            <p:cNvSpPr/>
            <p:nvPr/>
          </p:nvSpPr>
          <p:spPr bwMode="auto">
            <a:xfrm>
              <a:off x="1186238" y="1995399"/>
              <a:ext cx="376014" cy="362118"/>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bg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wrap="square" lIns="91440" tIns="45720" rIns="91440" bIns="45720" anchor="ctr">
              <a:normAutofit fontScale="25000" lnSpcReduction="20000"/>
            </a:bodyPr>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微软雅黑"/>
                <a:ea typeface="微软雅黑"/>
                <a:cs typeface="+mn-ea"/>
                <a:sym typeface="+mn-lt"/>
              </a:endParaRPr>
            </a:p>
          </p:txBody>
        </p:sp>
      </p:grpSp>
      <p:sp>
        <p:nvSpPr>
          <p:cNvPr id="62" name="Synergistically utilize technically sound portals with frictionless chains. Dramatically customize…">
            <a:extLst>
              <a:ext uri="{FF2B5EF4-FFF2-40B4-BE49-F238E27FC236}">
                <a16:creationId xmlns:a16="http://schemas.microsoft.com/office/drawing/2014/main" id="{54938643-BDC3-4F8E-8094-913452449262}"/>
              </a:ext>
            </a:extLst>
          </p:cNvPr>
          <p:cNvSpPr txBox="1"/>
          <p:nvPr/>
        </p:nvSpPr>
        <p:spPr>
          <a:xfrm>
            <a:off x="1592663" y="1584659"/>
            <a:ext cx="5751317" cy="872034"/>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marL="0" marR="0" lvl="0" indent="0" algn="l" defTabSz="412750" rtl="0" eaLnBrk="1" fontAlgn="auto" latinLnBrk="0" hangingPunct="0">
              <a:lnSpc>
                <a:spcPct val="150000"/>
              </a:lnSpc>
              <a:spcBef>
                <a:spcPts val="0"/>
              </a:spcBef>
              <a:spcAft>
                <a:spcPts val="0"/>
              </a:spcAft>
              <a:buClrTx/>
              <a:buSzTx/>
              <a:buFontTx/>
              <a:buNone/>
              <a:tabLst/>
              <a:defRPr sz="2000" b="0">
                <a:solidFill>
                  <a:srgbClr val="1C1F25"/>
                </a:solidFill>
                <a:latin typeface="Roboto Bold"/>
                <a:ea typeface="Roboto Bold"/>
                <a:cs typeface="Roboto Bold"/>
                <a:sym typeface="Roboto Bold"/>
              </a:defRPr>
            </a:pPr>
            <a:r>
              <a:rPr kumimoji="0" lang="en-US" sz="2000" b="0" i="0" u="none" strike="noStrike" kern="0" cap="none" spc="0" normalizeH="0" baseline="0" noProof="0" dirty="0">
                <a:ln>
                  <a:noFill/>
                </a:ln>
                <a:solidFill>
                  <a:srgbClr val="252935"/>
                </a:solidFill>
                <a:effectLst/>
                <a:uLnTx/>
                <a:uFillTx/>
                <a:latin typeface="Roboto Bold"/>
                <a:cs typeface="+mn-ea"/>
                <a:sym typeface="+mn-lt"/>
              </a:rPr>
              <a:t>Many students had faced a situation when their groupmates paid less attention </a:t>
            </a:r>
            <a:r>
              <a:rPr kumimoji="0" lang="en-US" altLang="zh-CN" sz="2000" b="0" i="0" u="none" strike="noStrike" kern="0" cap="none" spc="0" normalizeH="0" baseline="0" noProof="0" dirty="0">
                <a:ln>
                  <a:noFill/>
                </a:ln>
                <a:solidFill>
                  <a:srgbClr val="252935"/>
                </a:solidFill>
                <a:effectLst/>
                <a:uLnTx/>
                <a:uFillTx/>
                <a:latin typeface="Roboto Bold"/>
                <a:cs typeface="+mn-ea"/>
                <a:sym typeface="+mn-lt"/>
              </a:rPr>
              <a:t>to</a:t>
            </a:r>
            <a:r>
              <a:rPr kumimoji="0" lang="en-US" sz="2000" b="0" i="0" u="none" strike="noStrike" kern="0" cap="none" spc="0" normalizeH="0" baseline="0" noProof="0" dirty="0">
                <a:ln>
                  <a:noFill/>
                </a:ln>
                <a:solidFill>
                  <a:srgbClr val="252935"/>
                </a:solidFill>
                <a:effectLst/>
                <a:uLnTx/>
                <a:uFillTx/>
                <a:latin typeface="Roboto Bold"/>
                <a:cs typeface="+mn-ea"/>
                <a:sym typeface="+mn-lt"/>
              </a:rPr>
              <a:t> their team work.</a:t>
            </a:r>
            <a:endParaRPr kumimoji="0" lang="en-US" altLang="zh-CN" sz="2000" b="0" i="0" u="none" strike="noStrike" kern="0" cap="none" spc="0" normalizeH="0" baseline="0" noProof="0" dirty="0">
              <a:ln>
                <a:noFill/>
              </a:ln>
              <a:solidFill>
                <a:srgbClr val="252935"/>
              </a:solidFill>
              <a:effectLst/>
              <a:uLnTx/>
              <a:uFillTx/>
              <a:latin typeface="Roboto Bold"/>
              <a:cs typeface="+mn-ea"/>
              <a:sym typeface="+mn-lt"/>
            </a:endParaRPr>
          </a:p>
        </p:txBody>
      </p:sp>
      <p:graphicFrame>
        <p:nvGraphicFramePr>
          <p:cNvPr id="29" name="图表 28">
            <a:extLst>
              <a:ext uri="{FF2B5EF4-FFF2-40B4-BE49-F238E27FC236}">
                <a16:creationId xmlns:a16="http://schemas.microsoft.com/office/drawing/2014/main" id="{1A3272C6-1AC7-4A8D-9E18-23B4A39920A3}"/>
              </a:ext>
            </a:extLst>
          </p:cNvPr>
          <p:cNvGraphicFramePr>
            <a:graphicFrameLocks/>
          </p:cNvGraphicFramePr>
          <p:nvPr/>
        </p:nvGraphicFramePr>
        <p:xfrm>
          <a:off x="7833233" y="5034170"/>
          <a:ext cx="3638278" cy="1275067"/>
        </p:xfrm>
        <a:graphic>
          <a:graphicData uri="http://schemas.openxmlformats.org/drawingml/2006/chart">
            <c:chart xmlns:c="http://schemas.openxmlformats.org/drawingml/2006/chart" xmlns:r="http://schemas.openxmlformats.org/officeDocument/2006/relationships" r:id="rId3"/>
          </a:graphicData>
        </a:graphic>
      </p:graphicFrame>
      <p:pic>
        <p:nvPicPr>
          <p:cNvPr id="3" name="图片 2">
            <a:extLst>
              <a:ext uri="{FF2B5EF4-FFF2-40B4-BE49-F238E27FC236}">
                <a16:creationId xmlns:a16="http://schemas.microsoft.com/office/drawing/2014/main" id="{6A749201-BB46-4131-BF30-32F63B2E8530}"/>
              </a:ext>
            </a:extLst>
          </p:cNvPr>
          <p:cNvPicPr>
            <a:picLocks noChangeAspect="1"/>
          </p:cNvPicPr>
          <p:nvPr/>
        </p:nvPicPr>
        <p:blipFill>
          <a:blip r:embed="rId4"/>
          <a:stretch>
            <a:fillRect/>
          </a:stretch>
        </p:blipFill>
        <p:spPr>
          <a:xfrm>
            <a:off x="8308737" y="6481274"/>
            <a:ext cx="2687269" cy="144309"/>
          </a:xfrm>
          <a:prstGeom prst="rect">
            <a:avLst/>
          </a:prstGeom>
        </p:spPr>
      </p:pic>
    </p:spTree>
    <p:custDataLst>
      <p:tags r:id="rId1"/>
    </p:custDataLst>
    <p:extLst>
      <p:ext uri="{BB962C8B-B14F-4D97-AF65-F5344CB8AC3E}">
        <p14:creationId xmlns:p14="http://schemas.microsoft.com/office/powerpoint/2010/main" val="40303962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6" grpId="0" animBg="1"/>
      <p:bldP spid="48" grpId="0" animBg="1"/>
      <p:bldP spid="50" grpId="0" animBg="1"/>
      <p:bldP spid="6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ED6180B-E8DA-4E42-8E8C-E399E48265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676" y="2588917"/>
            <a:ext cx="5577490" cy="3011557"/>
          </a:xfrm>
          <a:prstGeom prst="rect">
            <a:avLst/>
          </a:prstGeom>
        </p:spPr>
      </p:pic>
      <p:sp>
        <p:nvSpPr>
          <p:cNvPr id="7" name="iṩļïḓè">
            <a:extLst>
              <a:ext uri="{FF2B5EF4-FFF2-40B4-BE49-F238E27FC236}">
                <a16:creationId xmlns:a16="http://schemas.microsoft.com/office/drawing/2014/main" id="{39F443AD-431D-47CF-9B8F-1F0F51D2299F}"/>
              </a:ext>
            </a:extLst>
          </p:cNvPr>
          <p:cNvSpPr txBox="1"/>
          <p:nvPr/>
        </p:nvSpPr>
        <p:spPr bwMode="auto">
          <a:xfrm>
            <a:off x="3427618" y="616547"/>
            <a:ext cx="7105929" cy="475788"/>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600" b="0" i="0" u="none" strike="noStrike" kern="1200" cap="none" spc="-300" normalizeH="0" baseline="0" noProof="0" dirty="0">
                <a:ln>
                  <a:noFill/>
                </a:ln>
                <a:solidFill>
                  <a:srgbClr val="252935"/>
                </a:solidFill>
                <a:effectLst/>
                <a:uLnTx/>
                <a:uFillTx/>
                <a:latin typeface="微软雅黑"/>
                <a:ea typeface="微软雅黑"/>
                <a:cs typeface="+mn-ea"/>
                <a:sym typeface="+mn-lt"/>
              </a:rPr>
              <a:t>Finish Time</a:t>
            </a:r>
            <a:endParaRPr kumimoji="0" lang="zh-CN" altLang="en-US" sz="6600" b="0" i="0" u="none" strike="noStrike" kern="1200" cap="none" spc="-300" normalizeH="0" baseline="0" noProof="0" dirty="0">
              <a:ln>
                <a:noFill/>
              </a:ln>
              <a:solidFill>
                <a:srgbClr val="252935"/>
              </a:solidFill>
              <a:effectLst/>
              <a:uLnTx/>
              <a:uFillTx/>
              <a:latin typeface="微软雅黑"/>
              <a:ea typeface="微软雅黑"/>
              <a:cs typeface="+mn-ea"/>
              <a:sym typeface="+mn-lt"/>
            </a:endParaRPr>
          </a:p>
        </p:txBody>
      </p:sp>
      <p:graphicFrame>
        <p:nvGraphicFramePr>
          <p:cNvPr id="8" name="表格 8">
            <a:extLst>
              <a:ext uri="{FF2B5EF4-FFF2-40B4-BE49-F238E27FC236}">
                <a16:creationId xmlns:a16="http://schemas.microsoft.com/office/drawing/2014/main" id="{23E1028E-0E41-4CD6-B5F2-E26E846C413C}"/>
              </a:ext>
            </a:extLst>
          </p:cNvPr>
          <p:cNvGraphicFramePr>
            <a:graphicFrameLocks noGrp="1"/>
          </p:cNvGraphicFramePr>
          <p:nvPr/>
        </p:nvGraphicFramePr>
        <p:xfrm>
          <a:off x="6410739" y="3001617"/>
          <a:ext cx="4887291" cy="2186158"/>
        </p:xfrm>
        <a:graphic>
          <a:graphicData uri="http://schemas.openxmlformats.org/drawingml/2006/table">
            <a:tbl>
              <a:tblPr firstRow="1" bandRow="1">
                <a:tableStyleId>{93296810-A885-4BE3-A3E7-6D5BEEA58F35}</a:tableStyleId>
              </a:tblPr>
              <a:tblGrid>
                <a:gridCol w="1229277">
                  <a:extLst>
                    <a:ext uri="{9D8B030D-6E8A-4147-A177-3AD203B41FA5}">
                      <a16:colId xmlns:a16="http://schemas.microsoft.com/office/drawing/2014/main" val="3753428806"/>
                    </a:ext>
                  </a:extLst>
                </a:gridCol>
                <a:gridCol w="1219338">
                  <a:extLst>
                    <a:ext uri="{9D8B030D-6E8A-4147-A177-3AD203B41FA5}">
                      <a16:colId xmlns:a16="http://schemas.microsoft.com/office/drawing/2014/main" val="2577113622"/>
                    </a:ext>
                  </a:extLst>
                </a:gridCol>
                <a:gridCol w="1219338">
                  <a:extLst>
                    <a:ext uri="{9D8B030D-6E8A-4147-A177-3AD203B41FA5}">
                      <a16:colId xmlns:a16="http://schemas.microsoft.com/office/drawing/2014/main" val="1846564139"/>
                    </a:ext>
                  </a:extLst>
                </a:gridCol>
                <a:gridCol w="1219338">
                  <a:extLst>
                    <a:ext uri="{9D8B030D-6E8A-4147-A177-3AD203B41FA5}">
                      <a16:colId xmlns:a16="http://schemas.microsoft.com/office/drawing/2014/main" val="3330672941"/>
                    </a:ext>
                  </a:extLst>
                </a:gridCol>
              </a:tblGrid>
              <a:tr h="509758">
                <a:tc>
                  <a:txBody>
                    <a:bodyPr/>
                    <a:lstStyle/>
                    <a:p>
                      <a:endParaRPr lang="zh-CN" altLang="en-US" sz="1400" dirty="0"/>
                    </a:p>
                  </a:txBody>
                  <a:tcPr/>
                </a:tc>
                <a:tc>
                  <a:txBody>
                    <a:bodyPr/>
                    <a:lstStyle/>
                    <a:p>
                      <a:r>
                        <a:rPr lang="en-US" altLang="zh-CN" sz="1400" dirty="0"/>
                        <a:t>On the day of </a:t>
                      </a:r>
                      <a:r>
                        <a:rPr lang="en-US" altLang="zh-CN" sz="1400" dirty="0" err="1"/>
                        <a:t>ddl</a:t>
                      </a:r>
                      <a:endParaRPr lang="zh-CN" altLang="en-US" sz="1400" dirty="0"/>
                    </a:p>
                  </a:txBody>
                  <a:tcPr/>
                </a:tc>
                <a:tc>
                  <a:txBody>
                    <a:bodyPr/>
                    <a:lstStyle/>
                    <a:p>
                      <a:r>
                        <a:rPr lang="en-US" altLang="zh-CN" sz="1400" dirty="0"/>
                        <a:t>1-3 days before </a:t>
                      </a:r>
                      <a:r>
                        <a:rPr lang="en-US" altLang="zh-CN" sz="1400" dirty="0" err="1"/>
                        <a:t>ddl</a:t>
                      </a:r>
                      <a:endParaRPr lang="zh-CN" altLang="en-US" sz="1400" dirty="0"/>
                    </a:p>
                  </a:txBody>
                  <a:tcPr/>
                </a:tc>
                <a:tc>
                  <a:txBody>
                    <a:bodyPr/>
                    <a:lstStyle/>
                    <a:p>
                      <a:r>
                        <a:rPr lang="en-US" altLang="zh-CN" sz="1400" dirty="0"/>
                        <a:t>earlier</a:t>
                      </a:r>
                      <a:endParaRPr lang="zh-CN" altLang="en-US" sz="1400" dirty="0"/>
                    </a:p>
                  </a:txBody>
                  <a:tcPr/>
                </a:tc>
                <a:extLst>
                  <a:ext uri="{0D108BD9-81ED-4DB2-BD59-A6C34878D82A}">
                    <a16:rowId xmlns:a16="http://schemas.microsoft.com/office/drawing/2014/main" val="1137249976"/>
                  </a:ext>
                </a:extLst>
              </a:tr>
              <a:tr h="509758">
                <a:tc>
                  <a:txBody>
                    <a:bodyPr/>
                    <a:lstStyle/>
                    <a:p>
                      <a:r>
                        <a:rPr lang="en-US" altLang="zh-CN" sz="1600" dirty="0">
                          <a:solidFill>
                            <a:srgbClr val="252935"/>
                          </a:solidFill>
                        </a:rPr>
                        <a:t>On the day of </a:t>
                      </a:r>
                      <a:r>
                        <a:rPr lang="en-US" altLang="zh-CN" sz="1600" dirty="0" err="1">
                          <a:solidFill>
                            <a:srgbClr val="252935"/>
                          </a:solidFill>
                        </a:rPr>
                        <a:t>ddl</a:t>
                      </a:r>
                      <a:endParaRPr lang="zh-CN" altLang="en-US" sz="1600" dirty="0">
                        <a:solidFill>
                          <a:srgbClr val="252935"/>
                        </a:solidFill>
                      </a:endParaRPr>
                    </a:p>
                  </a:txBody>
                  <a:tcPr/>
                </a:tc>
                <a:tc>
                  <a:txBody>
                    <a:bodyPr/>
                    <a:lstStyle/>
                    <a:p>
                      <a:r>
                        <a:rPr lang="en-US" altLang="zh-CN" dirty="0">
                          <a:solidFill>
                            <a:srgbClr val="252935"/>
                          </a:solidFill>
                        </a:rPr>
                        <a:t>8</a:t>
                      </a:r>
                      <a:endParaRPr lang="zh-CN" altLang="en-US" dirty="0">
                        <a:solidFill>
                          <a:srgbClr val="252935"/>
                        </a:solidFill>
                      </a:endParaRPr>
                    </a:p>
                  </a:txBody>
                  <a:tcPr/>
                </a:tc>
                <a:tc>
                  <a:txBody>
                    <a:bodyPr/>
                    <a:lstStyle/>
                    <a:p>
                      <a:r>
                        <a:rPr lang="en-US" altLang="zh-CN" dirty="0">
                          <a:solidFill>
                            <a:srgbClr val="252935"/>
                          </a:solidFill>
                        </a:rPr>
                        <a:t>17</a:t>
                      </a:r>
                      <a:endParaRPr lang="zh-CN" altLang="en-US" dirty="0">
                        <a:solidFill>
                          <a:srgbClr val="252935"/>
                        </a:solidFill>
                      </a:endParaRPr>
                    </a:p>
                  </a:txBody>
                  <a:tcPr/>
                </a:tc>
                <a:tc>
                  <a:txBody>
                    <a:bodyPr/>
                    <a:lstStyle/>
                    <a:p>
                      <a:r>
                        <a:rPr lang="en-US" altLang="zh-CN" dirty="0">
                          <a:solidFill>
                            <a:srgbClr val="252935"/>
                          </a:solidFill>
                        </a:rPr>
                        <a:t>1</a:t>
                      </a:r>
                      <a:endParaRPr lang="zh-CN" altLang="en-US" dirty="0">
                        <a:solidFill>
                          <a:srgbClr val="252935"/>
                        </a:solidFill>
                      </a:endParaRPr>
                    </a:p>
                  </a:txBody>
                  <a:tcPr/>
                </a:tc>
                <a:extLst>
                  <a:ext uri="{0D108BD9-81ED-4DB2-BD59-A6C34878D82A}">
                    <a16:rowId xmlns:a16="http://schemas.microsoft.com/office/drawing/2014/main" val="2876241484"/>
                  </a:ext>
                </a:extLst>
              </a:tr>
              <a:tr h="509758">
                <a:tc>
                  <a:txBody>
                    <a:bodyPr/>
                    <a:lstStyle/>
                    <a:p>
                      <a:r>
                        <a:rPr lang="en-US" altLang="zh-CN" sz="1600" dirty="0">
                          <a:solidFill>
                            <a:srgbClr val="252935"/>
                          </a:solidFill>
                        </a:rPr>
                        <a:t>1-3 days before </a:t>
                      </a:r>
                      <a:r>
                        <a:rPr lang="en-US" altLang="zh-CN" sz="1600" dirty="0" err="1">
                          <a:solidFill>
                            <a:srgbClr val="252935"/>
                          </a:solidFill>
                        </a:rPr>
                        <a:t>ddl</a:t>
                      </a:r>
                      <a:endParaRPr lang="zh-CN" altLang="en-US" sz="1600" dirty="0">
                        <a:solidFill>
                          <a:srgbClr val="252935"/>
                        </a:solidFill>
                      </a:endParaRPr>
                    </a:p>
                  </a:txBody>
                  <a:tcPr/>
                </a:tc>
                <a:tc>
                  <a:txBody>
                    <a:bodyPr/>
                    <a:lstStyle/>
                    <a:p>
                      <a:r>
                        <a:rPr lang="en-US" altLang="zh-CN" dirty="0">
                          <a:solidFill>
                            <a:srgbClr val="252935"/>
                          </a:solidFill>
                        </a:rPr>
                        <a:t>16</a:t>
                      </a:r>
                      <a:endParaRPr lang="zh-CN" altLang="en-US" dirty="0">
                        <a:solidFill>
                          <a:srgbClr val="252935"/>
                        </a:solidFill>
                      </a:endParaRPr>
                    </a:p>
                  </a:txBody>
                  <a:tcPr/>
                </a:tc>
                <a:tc>
                  <a:txBody>
                    <a:bodyPr/>
                    <a:lstStyle/>
                    <a:p>
                      <a:r>
                        <a:rPr lang="en-US" altLang="zh-CN" dirty="0">
                          <a:solidFill>
                            <a:srgbClr val="252935"/>
                          </a:solidFill>
                        </a:rPr>
                        <a:t>56</a:t>
                      </a:r>
                      <a:endParaRPr lang="zh-CN" altLang="en-US" dirty="0">
                        <a:solidFill>
                          <a:srgbClr val="252935"/>
                        </a:solidFill>
                      </a:endParaRPr>
                    </a:p>
                  </a:txBody>
                  <a:tcPr/>
                </a:tc>
                <a:tc>
                  <a:txBody>
                    <a:bodyPr/>
                    <a:lstStyle/>
                    <a:p>
                      <a:r>
                        <a:rPr lang="en-US" altLang="zh-CN" dirty="0">
                          <a:solidFill>
                            <a:srgbClr val="252935"/>
                          </a:solidFill>
                        </a:rPr>
                        <a:t>14</a:t>
                      </a:r>
                      <a:endParaRPr lang="zh-CN" altLang="en-US" dirty="0">
                        <a:solidFill>
                          <a:srgbClr val="252935"/>
                        </a:solidFill>
                      </a:endParaRPr>
                    </a:p>
                  </a:txBody>
                  <a:tcPr/>
                </a:tc>
                <a:extLst>
                  <a:ext uri="{0D108BD9-81ED-4DB2-BD59-A6C34878D82A}">
                    <a16:rowId xmlns:a16="http://schemas.microsoft.com/office/drawing/2014/main" val="3050585646"/>
                  </a:ext>
                </a:extLst>
              </a:tr>
              <a:tr h="509758">
                <a:tc>
                  <a:txBody>
                    <a:bodyPr/>
                    <a:lstStyle/>
                    <a:p>
                      <a:r>
                        <a:rPr lang="en-US" altLang="zh-CN" sz="1600" dirty="0">
                          <a:solidFill>
                            <a:srgbClr val="252935"/>
                          </a:solidFill>
                        </a:rPr>
                        <a:t>earlier</a:t>
                      </a:r>
                      <a:endParaRPr lang="zh-CN" altLang="en-US" sz="1600" dirty="0">
                        <a:solidFill>
                          <a:srgbClr val="252935"/>
                        </a:solidFill>
                      </a:endParaRPr>
                    </a:p>
                  </a:txBody>
                  <a:tcPr/>
                </a:tc>
                <a:tc>
                  <a:txBody>
                    <a:bodyPr/>
                    <a:lstStyle/>
                    <a:p>
                      <a:r>
                        <a:rPr lang="en-US" altLang="zh-CN" dirty="0">
                          <a:solidFill>
                            <a:srgbClr val="252935"/>
                          </a:solidFill>
                        </a:rPr>
                        <a:t>2</a:t>
                      </a:r>
                      <a:endParaRPr lang="zh-CN" altLang="en-US" dirty="0">
                        <a:solidFill>
                          <a:srgbClr val="252935"/>
                        </a:solidFill>
                      </a:endParaRPr>
                    </a:p>
                  </a:txBody>
                  <a:tcPr/>
                </a:tc>
                <a:tc>
                  <a:txBody>
                    <a:bodyPr/>
                    <a:lstStyle/>
                    <a:p>
                      <a:r>
                        <a:rPr lang="en-US" altLang="zh-CN" dirty="0">
                          <a:solidFill>
                            <a:srgbClr val="252935"/>
                          </a:solidFill>
                        </a:rPr>
                        <a:t>10</a:t>
                      </a:r>
                      <a:endParaRPr lang="zh-CN" altLang="en-US" dirty="0">
                        <a:solidFill>
                          <a:srgbClr val="252935"/>
                        </a:solidFill>
                      </a:endParaRPr>
                    </a:p>
                  </a:txBody>
                  <a:tcPr/>
                </a:tc>
                <a:tc>
                  <a:txBody>
                    <a:bodyPr/>
                    <a:lstStyle/>
                    <a:p>
                      <a:r>
                        <a:rPr lang="en-US" altLang="zh-CN" dirty="0">
                          <a:solidFill>
                            <a:srgbClr val="252935"/>
                          </a:solidFill>
                        </a:rPr>
                        <a:t>12</a:t>
                      </a:r>
                      <a:endParaRPr lang="zh-CN" altLang="en-US" dirty="0">
                        <a:solidFill>
                          <a:srgbClr val="252935"/>
                        </a:solidFill>
                      </a:endParaRPr>
                    </a:p>
                  </a:txBody>
                  <a:tcPr/>
                </a:tc>
                <a:extLst>
                  <a:ext uri="{0D108BD9-81ED-4DB2-BD59-A6C34878D82A}">
                    <a16:rowId xmlns:a16="http://schemas.microsoft.com/office/drawing/2014/main" val="3923181131"/>
                  </a:ext>
                </a:extLst>
              </a:tr>
            </a:tbl>
          </a:graphicData>
        </a:graphic>
      </p:graphicFrame>
      <p:sp>
        <p:nvSpPr>
          <p:cNvPr id="10" name="文本框 9">
            <a:extLst>
              <a:ext uri="{FF2B5EF4-FFF2-40B4-BE49-F238E27FC236}">
                <a16:creationId xmlns:a16="http://schemas.microsoft.com/office/drawing/2014/main" id="{837630E9-87C4-4634-858C-024F0AA2D63E}"/>
              </a:ext>
            </a:extLst>
          </p:cNvPr>
          <p:cNvSpPr txBox="1"/>
          <p:nvPr/>
        </p:nvSpPr>
        <p:spPr>
          <a:xfrm>
            <a:off x="5363402" y="5779788"/>
            <a:ext cx="7731401" cy="369332"/>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00" cap="none" spc="0" normalizeH="0" baseline="0" noProof="0" dirty="0">
                <a:ln>
                  <a:noFill/>
                </a:ln>
                <a:solidFill>
                  <a:prstClr val="black"/>
                </a:solidFill>
                <a:effectLst/>
                <a:uLnTx/>
                <a:uFillTx/>
                <a:latin typeface="Roboto Bold"/>
                <a:ea typeface="等线" panose="02010600030101010101" pitchFamily="2" charset="-122"/>
                <a:cs typeface="Times New Roman" panose="02020603050405020304" pitchFamily="18" charset="0"/>
              </a:rPr>
              <a:t>From the Chi-square test, we discover that the p-value is 0.0005</a:t>
            </a:r>
          </a:p>
        </p:txBody>
      </p:sp>
      <p:sp>
        <p:nvSpPr>
          <p:cNvPr id="11" name="文本框 10">
            <a:extLst>
              <a:ext uri="{FF2B5EF4-FFF2-40B4-BE49-F238E27FC236}">
                <a16:creationId xmlns:a16="http://schemas.microsoft.com/office/drawing/2014/main" id="{9A475790-D8E2-453F-BDCD-9B734F802BA3}"/>
              </a:ext>
            </a:extLst>
          </p:cNvPr>
          <p:cNvSpPr txBox="1"/>
          <p:nvPr/>
        </p:nvSpPr>
        <p:spPr>
          <a:xfrm>
            <a:off x="8348869" y="2558690"/>
            <a:ext cx="277798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Homework</a:t>
            </a:r>
          </a:p>
        </p:txBody>
      </p:sp>
      <p:sp>
        <p:nvSpPr>
          <p:cNvPr id="12" name="文本框 11">
            <a:extLst>
              <a:ext uri="{FF2B5EF4-FFF2-40B4-BE49-F238E27FC236}">
                <a16:creationId xmlns:a16="http://schemas.microsoft.com/office/drawing/2014/main" id="{9EBC1EB6-2304-4E52-84DE-B49F90C045D2}"/>
              </a:ext>
            </a:extLst>
          </p:cNvPr>
          <p:cNvSpPr txBox="1"/>
          <p:nvPr/>
        </p:nvSpPr>
        <p:spPr>
          <a:xfrm rot="10800000">
            <a:off x="5865167" y="3314700"/>
            <a:ext cx="461665" cy="1396448"/>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Groupwork</a:t>
            </a: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3" name="文本框 12">
            <a:extLst>
              <a:ext uri="{FF2B5EF4-FFF2-40B4-BE49-F238E27FC236}">
                <a16:creationId xmlns:a16="http://schemas.microsoft.com/office/drawing/2014/main" id="{9FC0CBF2-7FAF-4CF6-B5DB-767879E561BC}"/>
              </a:ext>
            </a:extLst>
          </p:cNvPr>
          <p:cNvSpPr txBox="1"/>
          <p:nvPr/>
        </p:nvSpPr>
        <p:spPr>
          <a:xfrm>
            <a:off x="2305879" y="5814575"/>
            <a:ext cx="2499691" cy="36742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n = 138</a:t>
            </a: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Tree>
    <p:extLst>
      <p:ext uri="{BB962C8B-B14F-4D97-AF65-F5344CB8AC3E}">
        <p14:creationId xmlns:p14="http://schemas.microsoft.com/office/powerpoint/2010/main" val="34530804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P spid="12" grpId="0"/>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EE0148-E48B-4DAF-B063-04BEB04DF47E}"/>
              </a:ext>
            </a:extLst>
          </p:cNvPr>
          <p:cNvSpPr>
            <a:spLocks noGrp="1"/>
          </p:cNvSpPr>
          <p:nvPr>
            <p:ph type="title"/>
          </p:nvPr>
        </p:nvSpPr>
        <p:spPr>
          <a:xfrm>
            <a:off x="684144" y="519182"/>
            <a:ext cx="10515600" cy="1325563"/>
          </a:xfrm>
        </p:spPr>
        <p:txBody>
          <a:bodyPr/>
          <a:lstStyle/>
          <a:p>
            <a:pPr algn="ctr"/>
            <a:r>
              <a:rPr lang="en-US" altLang="zh-CN" sz="5400" dirty="0"/>
              <a:t>Non-significant test</a:t>
            </a:r>
            <a:endParaRPr lang="zh-CN" altLang="en-US" sz="5400" dirty="0"/>
          </a:p>
        </p:txBody>
      </p:sp>
      <p:sp>
        <p:nvSpPr>
          <p:cNvPr id="3" name="文本框 2">
            <a:extLst>
              <a:ext uri="{FF2B5EF4-FFF2-40B4-BE49-F238E27FC236}">
                <a16:creationId xmlns:a16="http://schemas.microsoft.com/office/drawing/2014/main" id="{7B4935A9-51B5-4D8D-82D0-4DB185D45405}"/>
              </a:ext>
            </a:extLst>
          </p:cNvPr>
          <p:cNvSpPr txBox="1"/>
          <p:nvPr/>
        </p:nvSpPr>
        <p:spPr>
          <a:xfrm>
            <a:off x="548641" y="1893404"/>
            <a:ext cx="11313712" cy="424731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 Tendency to be a group leader/member  &amp; Selection criteria for team members(ability, participation)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 Tendency to be a group leader/member  &amp; Gender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 Tendency to be a group leader/member &amp; Priority of the work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 Selection criteria for team members(ability, participation) &amp; Gender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 Expected grading system &amp; Whether the last groupwork was evenly distributed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 The</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 </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impact</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 </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on work-and-rest system &amp; the finish time of teamwork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 The</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 </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impact</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 </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on work-and-rest system &amp; grades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  ……</a:t>
            </a:r>
          </a:p>
        </p:txBody>
      </p:sp>
      <p:grpSp>
        <p:nvGrpSpPr>
          <p:cNvPr id="4" name="图形 2">
            <a:extLst>
              <a:ext uri="{FF2B5EF4-FFF2-40B4-BE49-F238E27FC236}">
                <a16:creationId xmlns:a16="http://schemas.microsoft.com/office/drawing/2014/main" id="{23CB12BF-6FF4-45E6-91A9-0069EA89329E}"/>
              </a:ext>
            </a:extLst>
          </p:cNvPr>
          <p:cNvGrpSpPr/>
          <p:nvPr/>
        </p:nvGrpSpPr>
        <p:grpSpPr>
          <a:xfrm>
            <a:off x="353969" y="400014"/>
            <a:ext cx="809434" cy="255460"/>
            <a:chOff x="7141749" y="814387"/>
            <a:chExt cx="809434" cy="255460"/>
          </a:xfrm>
          <a:solidFill>
            <a:srgbClr val="E1801F"/>
          </a:solidFill>
        </p:grpSpPr>
        <p:sp>
          <p:nvSpPr>
            <p:cNvPr id="5" name="任意多边形: 形状 4">
              <a:extLst>
                <a:ext uri="{FF2B5EF4-FFF2-40B4-BE49-F238E27FC236}">
                  <a16:creationId xmlns:a16="http://schemas.microsoft.com/office/drawing/2014/main" id="{17E35FF5-F210-447C-8616-65D84777D897}"/>
                </a:ext>
              </a:extLst>
            </p:cNvPr>
            <p:cNvSpPr/>
            <p:nvPr/>
          </p:nvSpPr>
          <p:spPr>
            <a:xfrm>
              <a:off x="7141749" y="814387"/>
              <a:ext cx="166306" cy="223361"/>
            </a:xfrm>
            <a:custGeom>
              <a:avLst/>
              <a:gdLst>
                <a:gd name="connsiteX0" fmla="*/ 0 w 166306"/>
                <a:gd name="connsiteY0" fmla="*/ 103632 h 223361"/>
                <a:gd name="connsiteX1" fmla="*/ 155258 w 166306"/>
                <a:gd name="connsiteY1" fmla="*/ 223361 h 223361"/>
                <a:gd name="connsiteX2" fmla="*/ 166306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258" y="223361"/>
                  </a:lnTo>
                  <a:lnTo>
                    <a:pt x="166306"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6" name="任意多边形: 形状 5">
              <a:extLst>
                <a:ext uri="{FF2B5EF4-FFF2-40B4-BE49-F238E27FC236}">
                  <a16:creationId xmlns:a16="http://schemas.microsoft.com/office/drawing/2014/main" id="{C2B641B1-CD80-40C4-87F4-F80BC6600B99}"/>
                </a:ext>
              </a:extLst>
            </p:cNvPr>
            <p:cNvSpPr/>
            <p:nvPr/>
          </p:nvSpPr>
          <p:spPr>
            <a:xfrm>
              <a:off x="7302531" y="822387"/>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7" name="任意多边形: 形状 6">
              <a:extLst>
                <a:ext uri="{FF2B5EF4-FFF2-40B4-BE49-F238E27FC236}">
                  <a16:creationId xmlns:a16="http://schemas.microsoft.com/office/drawing/2014/main" id="{C3F2466D-AEC3-47DD-86E3-31C71AB44808}"/>
                </a:ext>
              </a:extLst>
            </p:cNvPr>
            <p:cNvSpPr/>
            <p:nvPr/>
          </p:nvSpPr>
          <p:spPr>
            <a:xfrm>
              <a:off x="7463313" y="830388"/>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8" name="任意多边形: 形状 7">
              <a:extLst>
                <a:ext uri="{FF2B5EF4-FFF2-40B4-BE49-F238E27FC236}">
                  <a16:creationId xmlns:a16="http://schemas.microsoft.com/office/drawing/2014/main" id="{8BF51878-3A6A-4B27-892E-B2611142A820}"/>
                </a:ext>
              </a:extLst>
            </p:cNvPr>
            <p:cNvSpPr/>
            <p:nvPr/>
          </p:nvSpPr>
          <p:spPr>
            <a:xfrm>
              <a:off x="7624095" y="838389"/>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9" name="任意多边形: 形状 8">
              <a:extLst>
                <a:ext uri="{FF2B5EF4-FFF2-40B4-BE49-F238E27FC236}">
                  <a16:creationId xmlns:a16="http://schemas.microsoft.com/office/drawing/2014/main" id="{579759FB-F74C-4A6B-BCFF-11BF2CD0A2D5}"/>
                </a:ext>
              </a:extLst>
            </p:cNvPr>
            <p:cNvSpPr/>
            <p:nvPr/>
          </p:nvSpPr>
          <p:spPr>
            <a:xfrm>
              <a:off x="7784877" y="846486"/>
              <a:ext cx="166306" cy="223361"/>
            </a:xfrm>
            <a:custGeom>
              <a:avLst/>
              <a:gdLst>
                <a:gd name="connsiteX0" fmla="*/ 0 w 166306"/>
                <a:gd name="connsiteY0" fmla="*/ 103632 h 223361"/>
                <a:gd name="connsiteX1" fmla="*/ 155162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162" y="223361"/>
                  </a:lnTo>
                  <a:lnTo>
                    <a:pt x="166307"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grpSp>
      <p:grpSp>
        <p:nvGrpSpPr>
          <p:cNvPr id="10" name="组合 9">
            <a:extLst>
              <a:ext uri="{FF2B5EF4-FFF2-40B4-BE49-F238E27FC236}">
                <a16:creationId xmlns:a16="http://schemas.microsoft.com/office/drawing/2014/main" id="{EF3CE0A5-8049-43DB-9664-9324B5E09DF1}"/>
              </a:ext>
            </a:extLst>
          </p:cNvPr>
          <p:cNvGrpSpPr/>
          <p:nvPr/>
        </p:nvGrpSpPr>
        <p:grpSpPr>
          <a:xfrm flipH="1">
            <a:off x="11471511" y="2559848"/>
            <a:ext cx="132415" cy="1738303"/>
            <a:chOff x="11110315" y="2509606"/>
            <a:chExt cx="196770" cy="2583143"/>
          </a:xfrm>
        </p:grpSpPr>
        <p:sp>
          <p:nvSpPr>
            <p:cNvPr id="11" name="椭圆 10">
              <a:extLst>
                <a:ext uri="{FF2B5EF4-FFF2-40B4-BE49-F238E27FC236}">
                  <a16:creationId xmlns:a16="http://schemas.microsoft.com/office/drawing/2014/main" id="{4C53BCCE-2F7A-43A1-BAE1-AF44F96DA5D5}"/>
                </a:ext>
              </a:extLst>
            </p:cNvPr>
            <p:cNvSpPr/>
            <p:nvPr/>
          </p:nvSpPr>
          <p:spPr>
            <a:xfrm>
              <a:off x="11110316" y="2509606"/>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52935"/>
                </a:solidFill>
                <a:effectLst/>
                <a:uLnTx/>
                <a:uFillTx/>
                <a:latin typeface="微软雅黑"/>
                <a:ea typeface="微软雅黑"/>
                <a:cs typeface="+mn-ea"/>
                <a:sym typeface="+mn-lt"/>
              </a:endParaRPr>
            </a:p>
          </p:txBody>
        </p:sp>
        <p:cxnSp>
          <p:nvCxnSpPr>
            <p:cNvPr id="12" name="直接连接符 11">
              <a:extLst>
                <a:ext uri="{FF2B5EF4-FFF2-40B4-BE49-F238E27FC236}">
                  <a16:creationId xmlns:a16="http://schemas.microsoft.com/office/drawing/2014/main" id="{F355565E-42AF-41E9-B092-C78E6A1899BA}"/>
                </a:ext>
              </a:extLst>
            </p:cNvPr>
            <p:cNvCxnSpPr/>
            <p:nvPr/>
          </p:nvCxnSpPr>
          <p:spPr>
            <a:xfrm>
              <a:off x="11208700" y="2911621"/>
              <a:ext cx="0" cy="585926"/>
            </a:xfrm>
            <a:prstGeom prst="line">
              <a:avLst/>
            </a:prstGeom>
            <a:ln>
              <a:solidFill>
                <a:srgbClr val="E1801F"/>
              </a:solidFill>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DE659BE9-4476-496A-A2D3-2AA1733391DC}"/>
                </a:ext>
              </a:extLst>
            </p:cNvPr>
            <p:cNvSpPr/>
            <p:nvPr/>
          </p:nvSpPr>
          <p:spPr>
            <a:xfrm>
              <a:off x="11110315" y="3702793"/>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52935"/>
                </a:solidFill>
                <a:effectLst/>
                <a:uLnTx/>
                <a:uFillTx/>
                <a:latin typeface="微软雅黑"/>
                <a:ea typeface="微软雅黑"/>
                <a:cs typeface="+mn-ea"/>
                <a:sym typeface="+mn-lt"/>
              </a:endParaRPr>
            </a:p>
          </p:txBody>
        </p:sp>
        <p:cxnSp>
          <p:nvCxnSpPr>
            <p:cNvPr id="14" name="直接连接符 13">
              <a:extLst>
                <a:ext uri="{FF2B5EF4-FFF2-40B4-BE49-F238E27FC236}">
                  <a16:creationId xmlns:a16="http://schemas.microsoft.com/office/drawing/2014/main" id="{9F944F9B-7C48-488F-B823-9B800A40BEB1}"/>
                </a:ext>
              </a:extLst>
            </p:cNvPr>
            <p:cNvCxnSpPr/>
            <p:nvPr/>
          </p:nvCxnSpPr>
          <p:spPr>
            <a:xfrm>
              <a:off x="11208699" y="4104808"/>
              <a:ext cx="0" cy="585926"/>
            </a:xfrm>
            <a:prstGeom prst="line">
              <a:avLst/>
            </a:prstGeom>
            <a:ln>
              <a:solidFill>
                <a:srgbClr val="E1801F"/>
              </a:solidFill>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3B933AE7-B524-457A-A5F9-6572EB3DF07C}"/>
                </a:ext>
              </a:extLst>
            </p:cNvPr>
            <p:cNvSpPr/>
            <p:nvPr/>
          </p:nvSpPr>
          <p:spPr>
            <a:xfrm>
              <a:off x="11110315" y="4895980"/>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52935"/>
                </a:solidFill>
                <a:effectLst/>
                <a:uLnTx/>
                <a:uFillTx/>
                <a:latin typeface="微软雅黑"/>
                <a:ea typeface="微软雅黑"/>
                <a:cs typeface="+mn-ea"/>
                <a:sym typeface="+mn-lt"/>
              </a:endParaRPr>
            </a:p>
          </p:txBody>
        </p:sp>
      </p:grpSp>
    </p:spTree>
    <p:extLst>
      <p:ext uri="{BB962C8B-B14F-4D97-AF65-F5344CB8AC3E}">
        <p14:creationId xmlns:p14="http://schemas.microsoft.com/office/powerpoint/2010/main" val="42601636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F343E3-2647-4228-9A8E-4D9B73E58C34}"/>
              </a:ext>
            </a:extLst>
          </p:cNvPr>
          <p:cNvSpPr>
            <a:spLocks noGrp="1"/>
          </p:cNvSpPr>
          <p:nvPr>
            <p:ph type="title"/>
          </p:nvPr>
        </p:nvSpPr>
        <p:spPr>
          <a:xfrm>
            <a:off x="838200" y="976381"/>
            <a:ext cx="10515600" cy="1325563"/>
          </a:xfrm>
        </p:spPr>
        <p:txBody>
          <a:bodyPr/>
          <a:lstStyle/>
          <a:p>
            <a:r>
              <a:rPr lang="en-US" altLang="zh-CN" sz="2000" dirty="0"/>
              <a:t>Tendency to be a group leader/member  &amp; Selection criteria for team members</a:t>
            </a:r>
            <a:endParaRPr lang="zh-CN" altLang="en-US" sz="2000" dirty="0"/>
          </a:p>
        </p:txBody>
      </p:sp>
      <p:graphicFrame>
        <p:nvGraphicFramePr>
          <p:cNvPr id="3" name="图表 2">
            <a:extLst>
              <a:ext uri="{FF2B5EF4-FFF2-40B4-BE49-F238E27FC236}">
                <a16:creationId xmlns:a16="http://schemas.microsoft.com/office/drawing/2014/main" id="{B1ADF2A3-8839-41C0-8A44-C3CE16ECD2DC}"/>
              </a:ext>
            </a:extLst>
          </p:cNvPr>
          <p:cNvGraphicFramePr>
            <a:graphicFrameLocks/>
          </p:cNvGraphicFramePr>
          <p:nvPr>
            <p:extLst>
              <p:ext uri="{D42A27DB-BD31-4B8C-83A1-F6EECF244321}">
                <p14:modId xmlns:p14="http://schemas.microsoft.com/office/powerpoint/2010/main" val="534789652"/>
              </p:ext>
            </p:extLst>
          </p:nvPr>
        </p:nvGraphicFramePr>
        <p:xfrm>
          <a:off x="2918376" y="1598597"/>
          <a:ext cx="6004891" cy="3528391"/>
        </p:xfrm>
        <a:graphic>
          <a:graphicData uri="http://schemas.openxmlformats.org/drawingml/2006/chart">
            <c:chart xmlns:c="http://schemas.openxmlformats.org/drawingml/2006/chart" xmlns:r="http://schemas.openxmlformats.org/officeDocument/2006/relationships" r:id="rId2"/>
          </a:graphicData>
        </a:graphic>
      </p:graphicFrame>
      <p:grpSp>
        <p:nvGrpSpPr>
          <p:cNvPr id="4" name="图形 2">
            <a:extLst>
              <a:ext uri="{FF2B5EF4-FFF2-40B4-BE49-F238E27FC236}">
                <a16:creationId xmlns:a16="http://schemas.microsoft.com/office/drawing/2014/main" id="{553072A5-ABDF-47AC-B4B2-F2F789666827}"/>
              </a:ext>
            </a:extLst>
          </p:cNvPr>
          <p:cNvGrpSpPr/>
          <p:nvPr/>
        </p:nvGrpSpPr>
        <p:grpSpPr>
          <a:xfrm>
            <a:off x="353969" y="400014"/>
            <a:ext cx="809434" cy="255460"/>
            <a:chOff x="7141749" y="814387"/>
            <a:chExt cx="809434" cy="255460"/>
          </a:xfrm>
          <a:solidFill>
            <a:srgbClr val="E1801F"/>
          </a:solidFill>
        </p:grpSpPr>
        <p:sp>
          <p:nvSpPr>
            <p:cNvPr id="5" name="任意多边形: 形状 4">
              <a:extLst>
                <a:ext uri="{FF2B5EF4-FFF2-40B4-BE49-F238E27FC236}">
                  <a16:creationId xmlns:a16="http://schemas.microsoft.com/office/drawing/2014/main" id="{6DFABA52-E815-4F38-908E-4DE80FAE691C}"/>
                </a:ext>
              </a:extLst>
            </p:cNvPr>
            <p:cNvSpPr/>
            <p:nvPr/>
          </p:nvSpPr>
          <p:spPr>
            <a:xfrm>
              <a:off x="7141749" y="814387"/>
              <a:ext cx="166306" cy="223361"/>
            </a:xfrm>
            <a:custGeom>
              <a:avLst/>
              <a:gdLst>
                <a:gd name="connsiteX0" fmla="*/ 0 w 166306"/>
                <a:gd name="connsiteY0" fmla="*/ 103632 h 223361"/>
                <a:gd name="connsiteX1" fmla="*/ 155258 w 166306"/>
                <a:gd name="connsiteY1" fmla="*/ 223361 h 223361"/>
                <a:gd name="connsiteX2" fmla="*/ 166306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258" y="223361"/>
                  </a:lnTo>
                  <a:lnTo>
                    <a:pt x="166306"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6" name="任意多边形: 形状 5">
              <a:extLst>
                <a:ext uri="{FF2B5EF4-FFF2-40B4-BE49-F238E27FC236}">
                  <a16:creationId xmlns:a16="http://schemas.microsoft.com/office/drawing/2014/main" id="{7665DF4E-90EF-474E-94AC-11BEFE28A372}"/>
                </a:ext>
              </a:extLst>
            </p:cNvPr>
            <p:cNvSpPr/>
            <p:nvPr/>
          </p:nvSpPr>
          <p:spPr>
            <a:xfrm>
              <a:off x="7302531" y="822387"/>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7" name="任意多边形: 形状 6">
              <a:extLst>
                <a:ext uri="{FF2B5EF4-FFF2-40B4-BE49-F238E27FC236}">
                  <a16:creationId xmlns:a16="http://schemas.microsoft.com/office/drawing/2014/main" id="{07710051-18D6-4097-A57D-3C6008C9E9DB}"/>
                </a:ext>
              </a:extLst>
            </p:cNvPr>
            <p:cNvSpPr/>
            <p:nvPr/>
          </p:nvSpPr>
          <p:spPr>
            <a:xfrm>
              <a:off x="7463313" y="830388"/>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8" name="任意多边形: 形状 7">
              <a:extLst>
                <a:ext uri="{FF2B5EF4-FFF2-40B4-BE49-F238E27FC236}">
                  <a16:creationId xmlns:a16="http://schemas.microsoft.com/office/drawing/2014/main" id="{D063B492-5D61-4B4E-B4BF-001D641E4D79}"/>
                </a:ext>
              </a:extLst>
            </p:cNvPr>
            <p:cNvSpPr/>
            <p:nvPr/>
          </p:nvSpPr>
          <p:spPr>
            <a:xfrm>
              <a:off x="7624095" y="838389"/>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9" name="任意多边形: 形状 8">
              <a:extLst>
                <a:ext uri="{FF2B5EF4-FFF2-40B4-BE49-F238E27FC236}">
                  <a16:creationId xmlns:a16="http://schemas.microsoft.com/office/drawing/2014/main" id="{5B0C57AA-7D4F-43A1-A3C0-6EC81A7BF1ED}"/>
                </a:ext>
              </a:extLst>
            </p:cNvPr>
            <p:cNvSpPr/>
            <p:nvPr/>
          </p:nvSpPr>
          <p:spPr>
            <a:xfrm>
              <a:off x="7784877" y="846486"/>
              <a:ext cx="166306" cy="223361"/>
            </a:xfrm>
            <a:custGeom>
              <a:avLst/>
              <a:gdLst>
                <a:gd name="connsiteX0" fmla="*/ 0 w 166306"/>
                <a:gd name="connsiteY0" fmla="*/ 103632 h 223361"/>
                <a:gd name="connsiteX1" fmla="*/ 155162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162" y="223361"/>
                  </a:lnTo>
                  <a:lnTo>
                    <a:pt x="166307"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grpSp>
      <p:grpSp>
        <p:nvGrpSpPr>
          <p:cNvPr id="10" name="组合 9">
            <a:extLst>
              <a:ext uri="{FF2B5EF4-FFF2-40B4-BE49-F238E27FC236}">
                <a16:creationId xmlns:a16="http://schemas.microsoft.com/office/drawing/2014/main" id="{8A747192-BBE0-495D-9A1C-8F76B621562D}"/>
              </a:ext>
            </a:extLst>
          </p:cNvPr>
          <p:cNvGrpSpPr/>
          <p:nvPr/>
        </p:nvGrpSpPr>
        <p:grpSpPr>
          <a:xfrm flipH="1">
            <a:off x="11471511" y="2559848"/>
            <a:ext cx="132415" cy="1738303"/>
            <a:chOff x="11110315" y="2509606"/>
            <a:chExt cx="196770" cy="2583143"/>
          </a:xfrm>
        </p:grpSpPr>
        <p:sp>
          <p:nvSpPr>
            <p:cNvPr id="11" name="椭圆 10">
              <a:extLst>
                <a:ext uri="{FF2B5EF4-FFF2-40B4-BE49-F238E27FC236}">
                  <a16:creationId xmlns:a16="http://schemas.microsoft.com/office/drawing/2014/main" id="{FECFEDA4-A1AA-49CC-8871-67338DB5CABE}"/>
                </a:ext>
              </a:extLst>
            </p:cNvPr>
            <p:cNvSpPr/>
            <p:nvPr/>
          </p:nvSpPr>
          <p:spPr>
            <a:xfrm>
              <a:off x="11110316" y="2509606"/>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52935"/>
                </a:solidFill>
                <a:effectLst/>
                <a:uLnTx/>
                <a:uFillTx/>
                <a:latin typeface="微软雅黑"/>
                <a:ea typeface="微软雅黑"/>
                <a:cs typeface="+mn-ea"/>
                <a:sym typeface="+mn-lt"/>
              </a:endParaRPr>
            </a:p>
          </p:txBody>
        </p:sp>
        <p:cxnSp>
          <p:nvCxnSpPr>
            <p:cNvPr id="12" name="直接连接符 11">
              <a:extLst>
                <a:ext uri="{FF2B5EF4-FFF2-40B4-BE49-F238E27FC236}">
                  <a16:creationId xmlns:a16="http://schemas.microsoft.com/office/drawing/2014/main" id="{047AA4C8-8DCB-4D6D-9489-035A1D3E26B5}"/>
                </a:ext>
              </a:extLst>
            </p:cNvPr>
            <p:cNvCxnSpPr/>
            <p:nvPr/>
          </p:nvCxnSpPr>
          <p:spPr>
            <a:xfrm>
              <a:off x="11208700" y="2911621"/>
              <a:ext cx="0" cy="585926"/>
            </a:xfrm>
            <a:prstGeom prst="line">
              <a:avLst/>
            </a:prstGeom>
            <a:ln>
              <a:solidFill>
                <a:srgbClr val="E1801F"/>
              </a:solidFill>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B2E4CE1B-D6F1-40B2-84D6-87FCF4C798F0}"/>
                </a:ext>
              </a:extLst>
            </p:cNvPr>
            <p:cNvSpPr/>
            <p:nvPr/>
          </p:nvSpPr>
          <p:spPr>
            <a:xfrm>
              <a:off x="11110315" y="3702793"/>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52935"/>
                </a:solidFill>
                <a:effectLst/>
                <a:uLnTx/>
                <a:uFillTx/>
                <a:latin typeface="微软雅黑"/>
                <a:ea typeface="微软雅黑"/>
                <a:cs typeface="+mn-ea"/>
                <a:sym typeface="+mn-lt"/>
              </a:endParaRPr>
            </a:p>
          </p:txBody>
        </p:sp>
        <p:cxnSp>
          <p:nvCxnSpPr>
            <p:cNvPr id="14" name="直接连接符 13">
              <a:extLst>
                <a:ext uri="{FF2B5EF4-FFF2-40B4-BE49-F238E27FC236}">
                  <a16:creationId xmlns:a16="http://schemas.microsoft.com/office/drawing/2014/main" id="{CACD3E97-4214-4A8C-A379-928C2DF3E1ED}"/>
                </a:ext>
              </a:extLst>
            </p:cNvPr>
            <p:cNvCxnSpPr/>
            <p:nvPr/>
          </p:nvCxnSpPr>
          <p:spPr>
            <a:xfrm>
              <a:off x="11208699" y="4104808"/>
              <a:ext cx="0" cy="585926"/>
            </a:xfrm>
            <a:prstGeom prst="line">
              <a:avLst/>
            </a:prstGeom>
            <a:ln>
              <a:solidFill>
                <a:srgbClr val="E1801F"/>
              </a:solidFill>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53872414-1F32-42D2-BD83-6E136285BE53}"/>
                </a:ext>
              </a:extLst>
            </p:cNvPr>
            <p:cNvSpPr/>
            <p:nvPr/>
          </p:nvSpPr>
          <p:spPr>
            <a:xfrm>
              <a:off x="11110315" y="4895980"/>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52935"/>
                </a:solidFill>
                <a:effectLst/>
                <a:uLnTx/>
                <a:uFillTx/>
                <a:latin typeface="微软雅黑"/>
                <a:ea typeface="微软雅黑"/>
                <a:cs typeface="+mn-ea"/>
                <a:sym typeface="+mn-lt"/>
              </a:endParaRPr>
            </a:p>
          </p:txBody>
        </p:sp>
      </p:grpSp>
      <p:sp>
        <p:nvSpPr>
          <p:cNvPr id="16" name="文本框 15">
            <a:extLst>
              <a:ext uri="{FF2B5EF4-FFF2-40B4-BE49-F238E27FC236}">
                <a16:creationId xmlns:a16="http://schemas.microsoft.com/office/drawing/2014/main" id="{81035B1F-B7CA-4868-A706-B55029BE1FDB}"/>
              </a:ext>
            </a:extLst>
          </p:cNvPr>
          <p:cNvSpPr txBox="1"/>
          <p:nvPr/>
        </p:nvSpPr>
        <p:spPr>
          <a:xfrm>
            <a:off x="2087838" y="5100016"/>
            <a:ext cx="7818162" cy="1200329"/>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00" cap="none" spc="0" normalizeH="0" baseline="0" noProof="0" dirty="0">
                <a:ln>
                  <a:noFill/>
                </a:ln>
                <a:solidFill>
                  <a:prstClr val="black"/>
                </a:solidFill>
                <a:effectLst/>
                <a:uLnTx/>
                <a:uFillTx/>
                <a:latin typeface="Roboto Bold"/>
                <a:ea typeface="等线" panose="02010600030101010101" pitchFamily="2" charset="-122"/>
                <a:cs typeface="Times New Roman" panose="02020603050405020304" pitchFamily="18" charset="0"/>
              </a:rPr>
              <a:t>From the Chi-square test, we discover that the p-value is 0.3521 &gt; 0.05</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00" cap="none" spc="0" normalizeH="0" baseline="0" noProof="0" dirty="0">
              <a:ln>
                <a:noFill/>
              </a:ln>
              <a:solidFill>
                <a:prstClr val="black"/>
              </a:solidFill>
              <a:effectLst/>
              <a:uLnTx/>
              <a:uFillTx/>
              <a:latin typeface="Roboto Bold"/>
              <a:ea typeface="等线" panose="02010600030101010101" pitchFamily="2"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00" cap="none" spc="0" normalizeH="0" baseline="0" noProof="0" dirty="0">
                <a:ln>
                  <a:noFill/>
                </a:ln>
                <a:solidFill>
                  <a:prstClr val="black"/>
                </a:solidFill>
                <a:effectLst/>
                <a:uLnTx/>
                <a:uFillTx/>
                <a:latin typeface="Roboto Bold"/>
                <a:ea typeface="等线" panose="02010600030101010101" pitchFamily="2" charset="-122"/>
                <a:cs typeface="Times New Roman" panose="02020603050405020304" pitchFamily="18" charset="0"/>
              </a:rPr>
              <a:t>Which means,  no matter the person wants to be a team leader or team member, he/she prefers “enthusiasm” as the more important  factor.</a:t>
            </a:r>
          </a:p>
        </p:txBody>
      </p:sp>
    </p:spTree>
    <p:extLst>
      <p:ext uri="{BB962C8B-B14F-4D97-AF65-F5344CB8AC3E}">
        <p14:creationId xmlns:p14="http://schemas.microsoft.com/office/powerpoint/2010/main" val="25934252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252935"/>
        </a:solidFill>
        <a:effectLst/>
      </p:bgPr>
    </p:bg>
    <p:spTree>
      <p:nvGrpSpPr>
        <p:cNvPr id="1" name=""/>
        <p:cNvGrpSpPr/>
        <p:nvPr/>
      </p:nvGrpSpPr>
      <p:grpSpPr>
        <a:xfrm>
          <a:off x="0" y="0"/>
          <a:ext cx="0" cy="0"/>
          <a:chOff x="0" y="0"/>
          <a:chExt cx="0" cy="0"/>
        </a:xfrm>
      </p:grpSpPr>
      <p:pic>
        <p:nvPicPr>
          <p:cNvPr id="13" name="图形 12">
            <a:extLst>
              <a:ext uri="{FF2B5EF4-FFF2-40B4-BE49-F238E27FC236}">
                <a16:creationId xmlns:a16="http://schemas.microsoft.com/office/drawing/2014/main" id="{4BD858D0-961E-46A0-8D0D-648F2E112DFD}"/>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392674" y="2316512"/>
            <a:ext cx="3339126" cy="2186892"/>
          </a:xfrm>
          <a:prstGeom prst="rect">
            <a:avLst/>
          </a:prstGeom>
        </p:spPr>
      </p:pic>
      <p:pic>
        <p:nvPicPr>
          <p:cNvPr id="2" name="图形 1">
            <a:extLst>
              <a:ext uri="{FF2B5EF4-FFF2-40B4-BE49-F238E27FC236}">
                <a16:creationId xmlns:a16="http://schemas.microsoft.com/office/drawing/2014/main" id="{4BB4DC74-A4A5-4862-A590-F04ED6A919EB}"/>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149541" y="-1097183"/>
            <a:ext cx="5764784" cy="3574166"/>
          </a:xfrm>
          <a:prstGeom prst="rect">
            <a:avLst/>
          </a:prstGeom>
        </p:spPr>
      </p:pic>
      <p:pic>
        <p:nvPicPr>
          <p:cNvPr id="3" name="图形 2">
            <a:extLst>
              <a:ext uri="{FF2B5EF4-FFF2-40B4-BE49-F238E27FC236}">
                <a16:creationId xmlns:a16="http://schemas.microsoft.com/office/drawing/2014/main" id="{FD5012C6-61D9-4AEF-8104-09BDDB8E4BA8}"/>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rot="1346310">
            <a:off x="-1769963" y="5070916"/>
            <a:ext cx="5764784" cy="3574166"/>
          </a:xfrm>
          <a:prstGeom prst="rect">
            <a:avLst/>
          </a:prstGeom>
        </p:spPr>
      </p:pic>
      <p:sp>
        <p:nvSpPr>
          <p:cNvPr id="4" name="任意多边形: 形状 3">
            <a:extLst>
              <a:ext uri="{FF2B5EF4-FFF2-40B4-BE49-F238E27FC236}">
                <a16:creationId xmlns:a16="http://schemas.microsoft.com/office/drawing/2014/main" id="{53A1A350-7CA9-4844-9B41-2EC1569FDF48}"/>
              </a:ext>
            </a:extLst>
          </p:cNvPr>
          <p:cNvSpPr/>
          <p:nvPr/>
        </p:nvSpPr>
        <p:spPr>
          <a:xfrm>
            <a:off x="2901098" y="1994426"/>
            <a:ext cx="247269" cy="247268"/>
          </a:xfrm>
          <a:custGeom>
            <a:avLst/>
            <a:gdLst>
              <a:gd name="connsiteX0" fmla="*/ 247269 w 247269"/>
              <a:gd name="connsiteY0" fmla="*/ 247269 h 247268"/>
              <a:gd name="connsiteX1" fmla="*/ 247269 w 247269"/>
              <a:gd name="connsiteY1" fmla="*/ 0 h 247268"/>
              <a:gd name="connsiteX2" fmla="*/ 0 w 247269"/>
              <a:gd name="connsiteY2" fmla="*/ 247269 h 247268"/>
            </a:gdLst>
            <a:ahLst/>
            <a:cxnLst>
              <a:cxn ang="0">
                <a:pos x="connsiteX0" y="connsiteY0"/>
              </a:cxn>
              <a:cxn ang="0">
                <a:pos x="connsiteX1" y="connsiteY1"/>
              </a:cxn>
              <a:cxn ang="0">
                <a:pos x="connsiteX2" y="connsiteY2"/>
              </a:cxn>
            </a:cxnLst>
            <a:rect l="l" t="t" r="r" b="b"/>
            <a:pathLst>
              <a:path w="247269" h="247268">
                <a:moveTo>
                  <a:pt x="247269" y="247269"/>
                </a:moveTo>
                <a:lnTo>
                  <a:pt x="247269" y="0"/>
                </a:lnTo>
                <a:lnTo>
                  <a:pt x="0" y="247269"/>
                </a:lnTo>
                <a:close/>
              </a:path>
            </a:pathLst>
          </a:custGeom>
          <a:solidFill>
            <a:schemeClr val="accent6">
              <a:lumMod val="75000"/>
            </a:schemeClr>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5" name="任意多边形: 形状 4">
            <a:extLst>
              <a:ext uri="{FF2B5EF4-FFF2-40B4-BE49-F238E27FC236}">
                <a16:creationId xmlns:a16="http://schemas.microsoft.com/office/drawing/2014/main" id="{C9E734B1-ECB5-4878-9EB2-C1B3C443CB99}"/>
              </a:ext>
            </a:extLst>
          </p:cNvPr>
          <p:cNvSpPr/>
          <p:nvPr/>
        </p:nvSpPr>
        <p:spPr>
          <a:xfrm>
            <a:off x="1380110" y="4974705"/>
            <a:ext cx="271843" cy="271843"/>
          </a:xfrm>
          <a:custGeom>
            <a:avLst/>
            <a:gdLst>
              <a:gd name="connsiteX0" fmla="*/ 271844 w 271843"/>
              <a:gd name="connsiteY0" fmla="*/ 66675 h 271843"/>
              <a:gd name="connsiteX1" fmla="*/ 205169 w 271843"/>
              <a:gd name="connsiteY1" fmla="*/ 0 h 271843"/>
              <a:gd name="connsiteX2" fmla="*/ 135922 w 271843"/>
              <a:gd name="connsiteY2" fmla="*/ 69247 h 271843"/>
              <a:gd name="connsiteX3" fmla="*/ 66675 w 271843"/>
              <a:gd name="connsiteY3" fmla="*/ 0 h 271843"/>
              <a:gd name="connsiteX4" fmla="*/ 0 w 271843"/>
              <a:gd name="connsiteY4" fmla="*/ 66675 h 271843"/>
              <a:gd name="connsiteX5" fmla="*/ 69247 w 271843"/>
              <a:gd name="connsiteY5" fmla="*/ 135922 h 271843"/>
              <a:gd name="connsiteX6" fmla="*/ 0 w 271843"/>
              <a:gd name="connsiteY6" fmla="*/ 205169 h 271843"/>
              <a:gd name="connsiteX7" fmla="*/ 66675 w 271843"/>
              <a:gd name="connsiteY7" fmla="*/ 271844 h 271843"/>
              <a:gd name="connsiteX8" fmla="*/ 135922 w 271843"/>
              <a:gd name="connsiteY8" fmla="*/ 202597 h 271843"/>
              <a:gd name="connsiteX9" fmla="*/ 205169 w 271843"/>
              <a:gd name="connsiteY9" fmla="*/ 271844 h 271843"/>
              <a:gd name="connsiteX10" fmla="*/ 271844 w 271843"/>
              <a:gd name="connsiteY10" fmla="*/ 205169 h 271843"/>
              <a:gd name="connsiteX11" fmla="*/ 202597 w 271843"/>
              <a:gd name="connsiteY11" fmla="*/ 135922 h 271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1843" h="271843">
                <a:moveTo>
                  <a:pt x="271844" y="66675"/>
                </a:moveTo>
                <a:lnTo>
                  <a:pt x="205169" y="0"/>
                </a:lnTo>
                <a:lnTo>
                  <a:pt x="135922" y="69247"/>
                </a:lnTo>
                <a:lnTo>
                  <a:pt x="66675" y="0"/>
                </a:lnTo>
                <a:lnTo>
                  <a:pt x="0" y="66675"/>
                </a:lnTo>
                <a:lnTo>
                  <a:pt x="69247" y="135922"/>
                </a:lnTo>
                <a:lnTo>
                  <a:pt x="0" y="205169"/>
                </a:lnTo>
                <a:lnTo>
                  <a:pt x="66675" y="271844"/>
                </a:lnTo>
                <a:lnTo>
                  <a:pt x="135922" y="202597"/>
                </a:lnTo>
                <a:lnTo>
                  <a:pt x="205169" y="271844"/>
                </a:lnTo>
                <a:lnTo>
                  <a:pt x="271844" y="205169"/>
                </a:lnTo>
                <a:lnTo>
                  <a:pt x="202597" y="135922"/>
                </a:lnTo>
                <a:close/>
              </a:path>
            </a:pathLst>
          </a:custGeom>
          <a:solidFill>
            <a:schemeClr val="accent6">
              <a:lumMod val="75000"/>
            </a:schemeClr>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6" name="任意多边形: 形状 5">
            <a:extLst>
              <a:ext uri="{FF2B5EF4-FFF2-40B4-BE49-F238E27FC236}">
                <a16:creationId xmlns:a16="http://schemas.microsoft.com/office/drawing/2014/main" id="{6A3CE9BF-ECE6-4FEB-9B78-CCD48A1C8B0D}"/>
              </a:ext>
            </a:extLst>
          </p:cNvPr>
          <p:cNvSpPr/>
          <p:nvPr/>
        </p:nvSpPr>
        <p:spPr>
          <a:xfrm>
            <a:off x="10846005" y="3429000"/>
            <a:ext cx="371855" cy="371855"/>
          </a:xfrm>
          <a:custGeom>
            <a:avLst/>
            <a:gdLst>
              <a:gd name="connsiteX0" fmla="*/ 185928 w 371855"/>
              <a:gd name="connsiteY0" fmla="*/ 0 h 371855"/>
              <a:gd name="connsiteX1" fmla="*/ 0 w 371855"/>
              <a:gd name="connsiteY1" fmla="*/ 185928 h 371855"/>
              <a:gd name="connsiteX2" fmla="*/ 185928 w 371855"/>
              <a:gd name="connsiteY2" fmla="*/ 371856 h 371855"/>
              <a:gd name="connsiteX3" fmla="*/ 371856 w 371855"/>
              <a:gd name="connsiteY3" fmla="*/ 185928 h 371855"/>
              <a:gd name="connsiteX4" fmla="*/ 185928 w 371855"/>
              <a:gd name="connsiteY4" fmla="*/ 0 h 371855"/>
              <a:gd name="connsiteX5" fmla="*/ 185928 w 371855"/>
              <a:gd name="connsiteY5" fmla="*/ 295560 h 371855"/>
              <a:gd name="connsiteX6" fmla="*/ 76295 w 371855"/>
              <a:gd name="connsiteY6" fmla="*/ 185928 h 371855"/>
              <a:gd name="connsiteX7" fmla="*/ 185928 w 371855"/>
              <a:gd name="connsiteY7" fmla="*/ 76295 h 371855"/>
              <a:gd name="connsiteX8" fmla="*/ 295561 w 371855"/>
              <a:gd name="connsiteY8" fmla="*/ 185928 h 371855"/>
              <a:gd name="connsiteX9" fmla="*/ 185928 w 371855"/>
              <a:gd name="connsiteY9" fmla="*/ 295560 h 37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1855" h="371855">
                <a:moveTo>
                  <a:pt x="185928" y="0"/>
                </a:moveTo>
                <a:cubicBezTo>
                  <a:pt x="83248" y="0"/>
                  <a:pt x="0" y="83248"/>
                  <a:pt x="0" y="185928"/>
                </a:cubicBezTo>
                <a:cubicBezTo>
                  <a:pt x="0" y="288607"/>
                  <a:pt x="83248" y="371856"/>
                  <a:pt x="185928" y="371856"/>
                </a:cubicBezTo>
                <a:cubicBezTo>
                  <a:pt x="288607" y="371856"/>
                  <a:pt x="371856" y="288607"/>
                  <a:pt x="371856" y="185928"/>
                </a:cubicBezTo>
                <a:cubicBezTo>
                  <a:pt x="371856" y="83248"/>
                  <a:pt x="288607" y="0"/>
                  <a:pt x="185928" y="0"/>
                </a:cubicBezTo>
                <a:close/>
                <a:moveTo>
                  <a:pt x="185928" y="295560"/>
                </a:moveTo>
                <a:cubicBezTo>
                  <a:pt x="125349" y="295560"/>
                  <a:pt x="76295" y="246507"/>
                  <a:pt x="76295" y="185928"/>
                </a:cubicBezTo>
                <a:cubicBezTo>
                  <a:pt x="76295" y="125349"/>
                  <a:pt x="125349" y="76295"/>
                  <a:pt x="185928" y="76295"/>
                </a:cubicBezTo>
                <a:cubicBezTo>
                  <a:pt x="246507" y="76295"/>
                  <a:pt x="295561" y="125349"/>
                  <a:pt x="295561" y="185928"/>
                </a:cubicBezTo>
                <a:cubicBezTo>
                  <a:pt x="295561" y="246507"/>
                  <a:pt x="246412" y="295560"/>
                  <a:pt x="185928" y="295560"/>
                </a:cubicBezTo>
                <a:close/>
              </a:path>
            </a:pathLst>
          </a:custGeom>
          <a:solidFill>
            <a:schemeClr val="accent6">
              <a:lumMod val="75000"/>
            </a:schemeClr>
          </a:solidFill>
          <a:ln w="9525" cap="flat">
            <a:solidFill>
              <a:srgbClr val="E1801F"/>
            </a:solid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7" name="文本框 6">
            <a:extLst>
              <a:ext uri="{FF2B5EF4-FFF2-40B4-BE49-F238E27FC236}">
                <a16:creationId xmlns:a16="http://schemas.microsoft.com/office/drawing/2014/main" id="{25513BDF-FC6A-4FA0-A18B-2A6514D7436D}"/>
              </a:ext>
            </a:extLst>
          </p:cNvPr>
          <p:cNvSpPr txBox="1"/>
          <p:nvPr/>
        </p:nvSpPr>
        <p:spPr>
          <a:xfrm>
            <a:off x="3234512" y="2118060"/>
            <a:ext cx="6180175" cy="186204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1500" b="0" i="0" u="none" strike="noStrike" kern="1200" cap="none" spc="-300" normalizeH="0" baseline="0" noProof="0" dirty="0">
                <a:ln>
                  <a:noFill/>
                </a:ln>
                <a:solidFill>
                  <a:prstClr val="white"/>
                </a:solidFill>
                <a:effectLst/>
                <a:uLnTx/>
                <a:uFillTx/>
                <a:latin typeface="微软雅黑"/>
                <a:ea typeface="微软雅黑"/>
                <a:cs typeface="+mn-ea"/>
                <a:sym typeface="+mn-lt"/>
              </a:rPr>
              <a:t>Part five</a:t>
            </a:r>
            <a:endParaRPr kumimoji="0" lang="zh-CN" altLang="en-US" sz="8000" b="0" i="0" u="none" strike="noStrike" kern="1200" cap="none" spc="-300" normalizeH="0" baseline="0" noProof="0" dirty="0">
              <a:ln>
                <a:noFill/>
              </a:ln>
              <a:solidFill>
                <a:prstClr val="white"/>
              </a:solidFill>
              <a:effectLst/>
              <a:uLnTx/>
              <a:uFillTx/>
              <a:latin typeface="微软雅黑"/>
              <a:ea typeface="微软雅黑"/>
              <a:cs typeface="+mn-ea"/>
              <a:sym typeface="+mn-lt"/>
            </a:endParaRPr>
          </a:p>
        </p:txBody>
      </p:sp>
      <p:sp>
        <p:nvSpPr>
          <p:cNvPr id="8" name="任意多边形: 形状 7">
            <a:extLst>
              <a:ext uri="{FF2B5EF4-FFF2-40B4-BE49-F238E27FC236}">
                <a16:creationId xmlns:a16="http://schemas.microsoft.com/office/drawing/2014/main" id="{9A39F4CB-975F-4742-9B0C-2CD396B89EF0}"/>
              </a:ext>
            </a:extLst>
          </p:cNvPr>
          <p:cNvSpPr/>
          <p:nvPr/>
        </p:nvSpPr>
        <p:spPr>
          <a:xfrm>
            <a:off x="10395286" y="1159515"/>
            <a:ext cx="115824" cy="115823"/>
          </a:xfrm>
          <a:custGeom>
            <a:avLst/>
            <a:gdLst>
              <a:gd name="connsiteX0" fmla="*/ 115824 w 115824"/>
              <a:gd name="connsiteY0" fmla="*/ 57912 h 115823"/>
              <a:gd name="connsiteX1" fmla="*/ 57912 w 115824"/>
              <a:gd name="connsiteY1" fmla="*/ 115824 h 115823"/>
              <a:gd name="connsiteX2" fmla="*/ 0 w 115824"/>
              <a:gd name="connsiteY2" fmla="*/ 57912 h 115823"/>
              <a:gd name="connsiteX3" fmla="*/ 57912 w 115824"/>
              <a:gd name="connsiteY3" fmla="*/ 0 h 115823"/>
              <a:gd name="connsiteX4" fmla="*/ 115824 w 115824"/>
              <a:gd name="connsiteY4" fmla="*/ 57912 h 115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24" h="115823">
                <a:moveTo>
                  <a:pt x="115824" y="57912"/>
                </a:moveTo>
                <a:cubicBezTo>
                  <a:pt x="115824" y="89896"/>
                  <a:pt x="89896" y="115824"/>
                  <a:pt x="57912" y="115824"/>
                </a:cubicBezTo>
                <a:cubicBezTo>
                  <a:pt x="25928" y="115824"/>
                  <a:pt x="0" y="89896"/>
                  <a:pt x="0" y="57912"/>
                </a:cubicBezTo>
                <a:cubicBezTo>
                  <a:pt x="0" y="25928"/>
                  <a:pt x="25928" y="0"/>
                  <a:pt x="57912" y="0"/>
                </a:cubicBezTo>
                <a:cubicBezTo>
                  <a:pt x="89896" y="0"/>
                  <a:pt x="115824" y="25928"/>
                  <a:pt x="115824" y="57912"/>
                </a:cubicBezTo>
                <a:close/>
              </a:path>
            </a:pathLst>
          </a:custGeom>
          <a:solidFill>
            <a:schemeClr val="accent6">
              <a:lumMod val="75000"/>
            </a:schemeClr>
          </a:solidFill>
          <a:ln w="9525" cap="flat">
            <a:solidFill>
              <a:srgbClr val="E1801F"/>
            </a:solid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10" name="文本框 9">
            <a:extLst>
              <a:ext uri="{FF2B5EF4-FFF2-40B4-BE49-F238E27FC236}">
                <a16:creationId xmlns:a16="http://schemas.microsoft.com/office/drawing/2014/main" id="{DBE9058B-E8CC-4A86-874C-6724B40C8597}"/>
              </a:ext>
            </a:extLst>
          </p:cNvPr>
          <p:cNvSpPr txBox="1"/>
          <p:nvPr/>
        </p:nvSpPr>
        <p:spPr>
          <a:xfrm>
            <a:off x="3502356" y="3818315"/>
            <a:ext cx="5340171"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微软雅黑"/>
                <a:ea typeface="微软雅黑"/>
                <a:cs typeface="+mn-ea"/>
                <a:sym typeface="+mn-lt"/>
              </a:rPr>
              <a:t>05.Conclusions and Suggestions</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ea"/>
              <a:sym typeface="+mn-lt"/>
            </a:endParaRPr>
          </a:p>
        </p:txBody>
      </p:sp>
      <p:sp>
        <p:nvSpPr>
          <p:cNvPr id="11" name="任意多边形: 形状 10">
            <a:extLst>
              <a:ext uri="{FF2B5EF4-FFF2-40B4-BE49-F238E27FC236}">
                <a16:creationId xmlns:a16="http://schemas.microsoft.com/office/drawing/2014/main" id="{6CECAEA4-496E-49A3-B70C-0AF328FB067F}"/>
              </a:ext>
            </a:extLst>
          </p:cNvPr>
          <p:cNvSpPr/>
          <p:nvPr/>
        </p:nvSpPr>
        <p:spPr>
          <a:xfrm>
            <a:off x="1112429" y="5960115"/>
            <a:ext cx="115824" cy="115823"/>
          </a:xfrm>
          <a:custGeom>
            <a:avLst/>
            <a:gdLst>
              <a:gd name="connsiteX0" fmla="*/ 115824 w 115824"/>
              <a:gd name="connsiteY0" fmla="*/ 57912 h 115823"/>
              <a:gd name="connsiteX1" fmla="*/ 57912 w 115824"/>
              <a:gd name="connsiteY1" fmla="*/ 115824 h 115823"/>
              <a:gd name="connsiteX2" fmla="*/ 0 w 115824"/>
              <a:gd name="connsiteY2" fmla="*/ 57912 h 115823"/>
              <a:gd name="connsiteX3" fmla="*/ 57912 w 115824"/>
              <a:gd name="connsiteY3" fmla="*/ 0 h 115823"/>
              <a:gd name="connsiteX4" fmla="*/ 115824 w 115824"/>
              <a:gd name="connsiteY4" fmla="*/ 57912 h 115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24" h="115823">
                <a:moveTo>
                  <a:pt x="115824" y="57912"/>
                </a:moveTo>
                <a:cubicBezTo>
                  <a:pt x="115824" y="89896"/>
                  <a:pt x="89896" y="115824"/>
                  <a:pt x="57912" y="115824"/>
                </a:cubicBezTo>
                <a:cubicBezTo>
                  <a:pt x="25928" y="115824"/>
                  <a:pt x="0" y="89896"/>
                  <a:pt x="0" y="57912"/>
                </a:cubicBezTo>
                <a:cubicBezTo>
                  <a:pt x="0" y="25928"/>
                  <a:pt x="25928" y="0"/>
                  <a:pt x="57912" y="0"/>
                </a:cubicBezTo>
                <a:cubicBezTo>
                  <a:pt x="89896" y="0"/>
                  <a:pt x="115824" y="25928"/>
                  <a:pt x="115824" y="57912"/>
                </a:cubicBezTo>
                <a:close/>
              </a:path>
            </a:pathLst>
          </a:custGeom>
          <a:solidFill>
            <a:schemeClr val="accent6">
              <a:lumMod val="75000"/>
            </a:schemeClr>
          </a:solidFill>
          <a:ln w="9525" cap="flat">
            <a:solidFill>
              <a:srgbClr val="E1801F"/>
            </a:solid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12" name="任意多边形: 形状 11">
            <a:extLst>
              <a:ext uri="{FF2B5EF4-FFF2-40B4-BE49-F238E27FC236}">
                <a16:creationId xmlns:a16="http://schemas.microsoft.com/office/drawing/2014/main" id="{6AC216E4-8C46-4D83-8E23-22983DBAD9B4}"/>
              </a:ext>
            </a:extLst>
          </p:cNvPr>
          <p:cNvSpPr/>
          <p:nvPr/>
        </p:nvSpPr>
        <p:spPr>
          <a:xfrm>
            <a:off x="8842527" y="3925514"/>
            <a:ext cx="247269" cy="247268"/>
          </a:xfrm>
          <a:custGeom>
            <a:avLst/>
            <a:gdLst>
              <a:gd name="connsiteX0" fmla="*/ 247269 w 247269"/>
              <a:gd name="connsiteY0" fmla="*/ 247269 h 247268"/>
              <a:gd name="connsiteX1" fmla="*/ 247269 w 247269"/>
              <a:gd name="connsiteY1" fmla="*/ 0 h 247268"/>
              <a:gd name="connsiteX2" fmla="*/ 0 w 247269"/>
              <a:gd name="connsiteY2" fmla="*/ 247269 h 247268"/>
            </a:gdLst>
            <a:ahLst/>
            <a:cxnLst>
              <a:cxn ang="0">
                <a:pos x="connsiteX0" y="connsiteY0"/>
              </a:cxn>
              <a:cxn ang="0">
                <a:pos x="connsiteX1" y="connsiteY1"/>
              </a:cxn>
              <a:cxn ang="0">
                <a:pos x="connsiteX2" y="connsiteY2"/>
              </a:cxn>
            </a:cxnLst>
            <a:rect l="l" t="t" r="r" b="b"/>
            <a:pathLst>
              <a:path w="247269" h="247268">
                <a:moveTo>
                  <a:pt x="247269" y="247269"/>
                </a:moveTo>
                <a:lnTo>
                  <a:pt x="247269" y="0"/>
                </a:lnTo>
                <a:lnTo>
                  <a:pt x="0" y="247269"/>
                </a:lnTo>
                <a:close/>
              </a:path>
            </a:pathLst>
          </a:custGeom>
          <a:solidFill>
            <a:schemeClr val="accent6">
              <a:lumMod val="75000"/>
            </a:schemeClr>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Tree>
    <p:extLst>
      <p:ext uri="{BB962C8B-B14F-4D97-AF65-F5344CB8AC3E}">
        <p14:creationId xmlns:p14="http://schemas.microsoft.com/office/powerpoint/2010/main" val="12526184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52935"/>
        </a:solidFill>
        <a:effectLst/>
      </p:bgPr>
    </p:bg>
    <p:spTree>
      <p:nvGrpSpPr>
        <p:cNvPr id="1" name=""/>
        <p:cNvGrpSpPr/>
        <p:nvPr/>
      </p:nvGrpSpPr>
      <p:grpSpPr>
        <a:xfrm>
          <a:off x="0" y="0"/>
          <a:ext cx="0" cy="0"/>
          <a:chOff x="0" y="0"/>
          <a:chExt cx="0" cy="0"/>
        </a:xfrm>
      </p:grpSpPr>
      <p:pic>
        <p:nvPicPr>
          <p:cNvPr id="13" name="图形 12">
            <a:extLst>
              <a:ext uri="{FF2B5EF4-FFF2-40B4-BE49-F238E27FC236}">
                <a16:creationId xmlns:a16="http://schemas.microsoft.com/office/drawing/2014/main" id="{4BD858D0-961E-46A0-8D0D-648F2E112DFD}"/>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392674" y="2316512"/>
            <a:ext cx="3339126" cy="2186892"/>
          </a:xfrm>
          <a:prstGeom prst="rect">
            <a:avLst/>
          </a:prstGeom>
        </p:spPr>
      </p:pic>
      <p:pic>
        <p:nvPicPr>
          <p:cNvPr id="2" name="图形 1">
            <a:extLst>
              <a:ext uri="{FF2B5EF4-FFF2-40B4-BE49-F238E27FC236}">
                <a16:creationId xmlns:a16="http://schemas.microsoft.com/office/drawing/2014/main" id="{4BB4DC74-A4A5-4862-A590-F04ED6A919EB}"/>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149541" y="-1097183"/>
            <a:ext cx="5764784" cy="3574166"/>
          </a:xfrm>
          <a:prstGeom prst="rect">
            <a:avLst/>
          </a:prstGeom>
        </p:spPr>
      </p:pic>
      <p:pic>
        <p:nvPicPr>
          <p:cNvPr id="3" name="图形 2">
            <a:extLst>
              <a:ext uri="{FF2B5EF4-FFF2-40B4-BE49-F238E27FC236}">
                <a16:creationId xmlns:a16="http://schemas.microsoft.com/office/drawing/2014/main" id="{FD5012C6-61D9-4AEF-8104-09BDDB8E4BA8}"/>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rot="1346310">
            <a:off x="-1769963" y="5070916"/>
            <a:ext cx="5764784" cy="3574166"/>
          </a:xfrm>
          <a:prstGeom prst="rect">
            <a:avLst/>
          </a:prstGeom>
        </p:spPr>
      </p:pic>
      <p:sp>
        <p:nvSpPr>
          <p:cNvPr id="4" name="任意多边形: 形状 3">
            <a:extLst>
              <a:ext uri="{FF2B5EF4-FFF2-40B4-BE49-F238E27FC236}">
                <a16:creationId xmlns:a16="http://schemas.microsoft.com/office/drawing/2014/main" id="{53A1A350-7CA9-4844-9B41-2EC1569FDF48}"/>
              </a:ext>
            </a:extLst>
          </p:cNvPr>
          <p:cNvSpPr/>
          <p:nvPr/>
        </p:nvSpPr>
        <p:spPr>
          <a:xfrm>
            <a:off x="3034677" y="2075968"/>
            <a:ext cx="247269" cy="247268"/>
          </a:xfrm>
          <a:custGeom>
            <a:avLst/>
            <a:gdLst>
              <a:gd name="connsiteX0" fmla="*/ 247269 w 247269"/>
              <a:gd name="connsiteY0" fmla="*/ 247269 h 247268"/>
              <a:gd name="connsiteX1" fmla="*/ 247269 w 247269"/>
              <a:gd name="connsiteY1" fmla="*/ 0 h 247268"/>
              <a:gd name="connsiteX2" fmla="*/ 0 w 247269"/>
              <a:gd name="connsiteY2" fmla="*/ 247269 h 247268"/>
            </a:gdLst>
            <a:ahLst/>
            <a:cxnLst>
              <a:cxn ang="0">
                <a:pos x="connsiteX0" y="connsiteY0"/>
              </a:cxn>
              <a:cxn ang="0">
                <a:pos x="connsiteX1" y="connsiteY1"/>
              </a:cxn>
              <a:cxn ang="0">
                <a:pos x="connsiteX2" y="connsiteY2"/>
              </a:cxn>
            </a:cxnLst>
            <a:rect l="l" t="t" r="r" b="b"/>
            <a:pathLst>
              <a:path w="247269" h="247268">
                <a:moveTo>
                  <a:pt x="247269" y="247269"/>
                </a:moveTo>
                <a:lnTo>
                  <a:pt x="247269" y="0"/>
                </a:lnTo>
                <a:lnTo>
                  <a:pt x="0" y="247269"/>
                </a:lnTo>
                <a:close/>
              </a:path>
            </a:pathLst>
          </a:custGeom>
          <a:solidFill>
            <a:schemeClr val="accent6">
              <a:lumMod val="75000"/>
            </a:schemeClr>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5" name="任意多边形: 形状 4">
            <a:extLst>
              <a:ext uri="{FF2B5EF4-FFF2-40B4-BE49-F238E27FC236}">
                <a16:creationId xmlns:a16="http://schemas.microsoft.com/office/drawing/2014/main" id="{C9E734B1-ECB5-4878-9EB2-C1B3C443CB99}"/>
              </a:ext>
            </a:extLst>
          </p:cNvPr>
          <p:cNvSpPr/>
          <p:nvPr/>
        </p:nvSpPr>
        <p:spPr>
          <a:xfrm>
            <a:off x="1380110" y="4974705"/>
            <a:ext cx="271843" cy="271843"/>
          </a:xfrm>
          <a:custGeom>
            <a:avLst/>
            <a:gdLst>
              <a:gd name="connsiteX0" fmla="*/ 271844 w 271843"/>
              <a:gd name="connsiteY0" fmla="*/ 66675 h 271843"/>
              <a:gd name="connsiteX1" fmla="*/ 205169 w 271843"/>
              <a:gd name="connsiteY1" fmla="*/ 0 h 271843"/>
              <a:gd name="connsiteX2" fmla="*/ 135922 w 271843"/>
              <a:gd name="connsiteY2" fmla="*/ 69247 h 271843"/>
              <a:gd name="connsiteX3" fmla="*/ 66675 w 271843"/>
              <a:gd name="connsiteY3" fmla="*/ 0 h 271843"/>
              <a:gd name="connsiteX4" fmla="*/ 0 w 271843"/>
              <a:gd name="connsiteY4" fmla="*/ 66675 h 271843"/>
              <a:gd name="connsiteX5" fmla="*/ 69247 w 271843"/>
              <a:gd name="connsiteY5" fmla="*/ 135922 h 271843"/>
              <a:gd name="connsiteX6" fmla="*/ 0 w 271843"/>
              <a:gd name="connsiteY6" fmla="*/ 205169 h 271843"/>
              <a:gd name="connsiteX7" fmla="*/ 66675 w 271843"/>
              <a:gd name="connsiteY7" fmla="*/ 271844 h 271843"/>
              <a:gd name="connsiteX8" fmla="*/ 135922 w 271843"/>
              <a:gd name="connsiteY8" fmla="*/ 202597 h 271843"/>
              <a:gd name="connsiteX9" fmla="*/ 205169 w 271843"/>
              <a:gd name="connsiteY9" fmla="*/ 271844 h 271843"/>
              <a:gd name="connsiteX10" fmla="*/ 271844 w 271843"/>
              <a:gd name="connsiteY10" fmla="*/ 205169 h 271843"/>
              <a:gd name="connsiteX11" fmla="*/ 202597 w 271843"/>
              <a:gd name="connsiteY11" fmla="*/ 135922 h 271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1843" h="271843">
                <a:moveTo>
                  <a:pt x="271844" y="66675"/>
                </a:moveTo>
                <a:lnTo>
                  <a:pt x="205169" y="0"/>
                </a:lnTo>
                <a:lnTo>
                  <a:pt x="135922" y="69247"/>
                </a:lnTo>
                <a:lnTo>
                  <a:pt x="66675" y="0"/>
                </a:lnTo>
                <a:lnTo>
                  <a:pt x="0" y="66675"/>
                </a:lnTo>
                <a:lnTo>
                  <a:pt x="69247" y="135922"/>
                </a:lnTo>
                <a:lnTo>
                  <a:pt x="0" y="205169"/>
                </a:lnTo>
                <a:lnTo>
                  <a:pt x="66675" y="271844"/>
                </a:lnTo>
                <a:lnTo>
                  <a:pt x="135922" y="202597"/>
                </a:lnTo>
                <a:lnTo>
                  <a:pt x="205169" y="271844"/>
                </a:lnTo>
                <a:lnTo>
                  <a:pt x="271844" y="205169"/>
                </a:lnTo>
                <a:lnTo>
                  <a:pt x="202597" y="135922"/>
                </a:lnTo>
                <a:close/>
              </a:path>
            </a:pathLst>
          </a:custGeom>
          <a:solidFill>
            <a:schemeClr val="accent6">
              <a:lumMod val="75000"/>
            </a:schemeClr>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6" name="任意多边形: 形状 5">
            <a:extLst>
              <a:ext uri="{FF2B5EF4-FFF2-40B4-BE49-F238E27FC236}">
                <a16:creationId xmlns:a16="http://schemas.microsoft.com/office/drawing/2014/main" id="{6A3CE9BF-ECE6-4FEB-9B78-CCD48A1C8B0D}"/>
              </a:ext>
            </a:extLst>
          </p:cNvPr>
          <p:cNvSpPr/>
          <p:nvPr/>
        </p:nvSpPr>
        <p:spPr>
          <a:xfrm>
            <a:off x="10846005" y="3429000"/>
            <a:ext cx="371855" cy="371855"/>
          </a:xfrm>
          <a:custGeom>
            <a:avLst/>
            <a:gdLst>
              <a:gd name="connsiteX0" fmla="*/ 185928 w 371855"/>
              <a:gd name="connsiteY0" fmla="*/ 0 h 371855"/>
              <a:gd name="connsiteX1" fmla="*/ 0 w 371855"/>
              <a:gd name="connsiteY1" fmla="*/ 185928 h 371855"/>
              <a:gd name="connsiteX2" fmla="*/ 185928 w 371855"/>
              <a:gd name="connsiteY2" fmla="*/ 371856 h 371855"/>
              <a:gd name="connsiteX3" fmla="*/ 371856 w 371855"/>
              <a:gd name="connsiteY3" fmla="*/ 185928 h 371855"/>
              <a:gd name="connsiteX4" fmla="*/ 185928 w 371855"/>
              <a:gd name="connsiteY4" fmla="*/ 0 h 371855"/>
              <a:gd name="connsiteX5" fmla="*/ 185928 w 371855"/>
              <a:gd name="connsiteY5" fmla="*/ 295560 h 371855"/>
              <a:gd name="connsiteX6" fmla="*/ 76295 w 371855"/>
              <a:gd name="connsiteY6" fmla="*/ 185928 h 371855"/>
              <a:gd name="connsiteX7" fmla="*/ 185928 w 371855"/>
              <a:gd name="connsiteY7" fmla="*/ 76295 h 371855"/>
              <a:gd name="connsiteX8" fmla="*/ 295561 w 371855"/>
              <a:gd name="connsiteY8" fmla="*/ 185928 h 371855"/>
              <a:gd name="connsiteX9" fmla="*/ 185928 w 371855"/>
              <a:gd name="connsiteY9" fmla="*/ 295560 h 37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1855" h="371855">
                <a:moveTo>
                  <a:pt x="185928" y="0"/>
                </a:moveTo>
                <a:cubicBezTo>
                  <a:pt x="83248" y="0"/>
                  <a:pt x="0" y="83248"/>
                  <a:pt x="0" y="185928"/>
                </a:cubicBezTo>
                <a:cubicBezTo>
                  <a:pt x="0" y="288607"/>
                  <a:pt x="83248" y="371856"/>
                  <a:pt x="185928" y="371856"/>
                </a:cubicBezTo>
                <a:cubicBezTo>
                  <a:pt x="288607" y="371856"/>
                  <a:pt x="371856" y="288607"/>
                  <a:pt x="371856" y="185928"/>
                </a:cubicBezTo>
                <a:cubicBezTo>
                  <a:pt x="371856" y="83248"/>
                  <a:pt x="288607" y="0"/>
                  <a:pt x="185928" y="0"/>
                </a:cubicBezTo>
                <a:close/>
                <a:moveTo>
                  <a:pt x="185928" y="295560"/>
                </a:moveTo>
                <a:cubicBezTo>
                  <a:pt x="125349" y="295560"/>
                  <a:pt x="76295" y="246507"/>
                  <a:pt x="76295" y="185928"/>
                </a:cubicBezTo>
                <a:cubicBezTo>
                  <a:pt x="76295" y="125349"/>
                  <a:pt x="125349" y="76295"/>
                  <a:pt x="185928" y="76295"/>
                </a:cubicBezTo>
                <a:cubicBezTo>
                  <a:pt x="246507" y="76295"/>
                  <a:pt x="295561" y="125349"/>
                  <a:pt x="295561" y="185928"/>
                </a:cubicBezTo>
                <a:cubicBezTo>
                  <a:pt x="295561" y="246507"/>
                  <a:pt x="246412" y="295560"/>
                  <a:pt x="185928" y="295560"/>
                </a:cubicBezTo>
                <a:close/>
              </a:path>
            </a:pathLst>
          </a:custGeom>
          <a:solidFill>
            <a:schemeClr val="accent6">
              <a:lumMod val="75000"/>
            </a:schemeClr>
          </a:solidFill>
          <a:ln w="9525" cap="flat">
            <a:solidFill>
              <a:srgbClr val="E1801F"/>
            </a:solid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7" name="文本框 6">
            <a:extLst>
              <a:ext uri="{FF2B5EF4-FFF2-40B4-BE49-F238E27FC236}">
                <a16:creationId xmlns:a16="http://schemas.microsoft.com/office/drawing/2014/main" id="{25513BDF-FC6A-4FA0-A18B-2A6514D7436D}"/>
              </a:ext>
            </a:extLst>
          </p:cNvPr>
          <p:cNvSpPr txBox="1"/>
          <p:nvPr/>
        </p:nvSpPr>
        <p:spPr>
          <a:xfrm>
            <a:off x="3158312" y="2210521"/>
            <a:ext cx="6180175" cy="186204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1500" b="0" i="0" u="none" strike="noStrike" kern="1200" cap="none" spc="-300" normalizeH="0" baseline="0" noProof="0" dirty="0">
                <a:ln>
                  <a:noFill/>
                </a:ln>
                <a:solidFill>
                  <a:prstClr val="white"/>
                </a:solidFill>
                <a:effectLst/>
                <a:uLnTx/>
                <a:uFillTx/>
                <a:latin typeface="微软雅黑"/>
                <a:ea typeface="微软雅黑"/>
                <a:cs typeface="+mn-ea"/>
                <a:sym typeface="+mn-lt"/>
              </a:rPr>
              <a:t>Part one</a:t>
            </a:r>
            <a:endParaRPr kumimoji="0" lang="zh-CN" altLang="en-US" sz="8000" b="0" i="0" u="none" strike="noStrike" kern="1200" cap="none" spc="-300" normalizeH="0" baseline="0" noProof="0" dirty="0">
              <a:ln>
                <a:noFill/>
              </a:ln>
              <a:solidFill>
                <a:prstClr val="white"/>
              </a:solidFill>
              <a:effectLst/>
              <a:uLnTx/>
              <a:uFillTx/>
              <a:latin typeface="微软雅黑"/>
              <a:ea typeface="微软雅黑"/>
              <a:cs typeface="+mn-ea"/>
              <a:sym typeface="+mn-lt"/>
            </a:endParaRPr>
          </a:p>
        </p:txBody>
      </p:sp>
      <p:sp>
        <p:nvSpPr>
          <p:cNvPr id="8" name="任意多边形: 形状 7">
            <a:extLst>
              <a:ext uri="{FF2B5EF4-FFF2-40B4-BE49-F238E27FC236}">
                <a16:creationId xmlns:a16="http://schemas.microsoft.com/office/drawing/2014/main" id="{9A39F4CB-975F-4742-9B0C-2CD396B89EF0}"/>
              </a:ext>
            </a:extLst>
          </p:cNvPr>
          <p:cNvSpPr/>
          <p:nvPr/>
        </p:nvSpPr>
        <p:spPr>
          <a:xfrm>
            <a:off x="10395286" y="1159515"/>
            <a:ext cx="115824" cy="115823"/>
          </a:xfrm>
          <a:custGeom>
            <a:avLst/>
            <a:gdLst>
              <a:gd name="connsiteX0" fmla="*/ 115824 w 115824"/>
              <a:gd name="connsiteY0" fmla="*/ 57912 h 115823"/>
              <a:gd name="connsiteX1" fmla="*/ 57912 w 115824"/>
              <a:gd name="connsiteY1" fmla="*/ 115824 h 115823"/>
              <a:gd name="connsiteX2" fmla="*/ 0 w 115824"/>
              <a:gd name="connsiteY2" fmla="*/ 57912 h 115823"/>
              <a:gd name="connsiteX3" fmla="*/ 57912 w 115824"/>
              <a:gd name="connsiteY3" fmla="*/ 0 h 115823"/>
              <a:gd name="connsiteX4" fmla="*/ 115824 w 115824"/>
              <a:gd name="connsiteY4" fmla="*/ 57912 h 115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24" h="115823">
                <a:moveTo>
                  <a:pt x="115824" y="57912"/>
                </a:moveTo>
                <a:cubicBezTo>
                  <a:pt x="115824" y="89896"/>
                  <a:pt x="89896" y="115824"/>
                  <a:pt x="57912" y="115824"/>
                </a:cubicBezTo>
                <a:cubicBezTo>
                  <a:pt x="25928" y="115824"/>
                  <a:pt x="0" y="89896"/>
                  <a:pt x="0" y="57912"/>
                </a:cubicBezTo>
                <a:cubicBezTo>
                  <a:pt x="0" y="25928"/>
                  <a:pt x="25928" y="0"/>
                  <a:pt x="57912" y="0"/>
                </a:cubicBezTo>
                <a:cubicBezTo>
                  <a:pt x="89896" y="0"/>
                  <a:pt x="115824" y="25928"/>
                  <a:pt x="115824" y="57912"/>
                </a:cubicBezTo>
                <a:close/>
              </a:path>
            </a:pathLst>
          </a:custGeom>
          <a:solidFill>
            <a:schemeClr val="accent6">
              <a:lumMod val="75000"/>
            </a:schemeClr>
          </a:solidFill>
          <a:ln w="9525" cap="flat">
            <a:solidFill>
              <a:srgbClr val="E1801F"/>
            </a:solid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10" name="文本框 9">
            <a:extLst>
              <a:ext uri="{FF2B5EF4-FFF2-40B4-BE49-F238E27FC236}">
                <a16:creationId xmlns:a16="http://schemas.microsoft.com/office/drawing/2014/main" id="{DBE9058B-E8CC-4A86-874C-6724B40C8597}"/>
              </a:ext>
            </a:extLst>
          </p:cNvPr>
          <p:cNvSpPr txBox="1"/>
          <p:nvPr/>
        </p:nvSpPr>
        <p:spPr>
          <a:xfrm>
            <a:off x="3281946" y="3919353"/>
            <a:ext cx="5840103"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微软雅黑"/>
                <a:ea typeface="微软雅黑"/>
                <a:cs typeface="+mn-ea"/>
                <a:sym typeface="+mn-lt"/>
              </a:rPr>
              <a:t>01.</a:t>
            </a:r>
            <a:r>
              <a:rPr lang="en-US" altLang="zh-CN" sz="2400" dirty="0">
                <a:solidFill>
                  <a:prstClr val="white"/>
                </a:solidFill>
                <a:latin typeface="微软雅黑"/>
                <a:ea typeface="微软雅黑"/>
                <a:cs typeface="+mn-ea"/>
                <a:sym typeface="+mn-lt"/>
              </a:rPr>
              <a:t>Background and Basic Information</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ea"/>
              <a:sym typeface="+mn-lt"/>
            </a:endParaRPr>
          </a:p>
        </p:txBody>
      </p:sp>
      <p:sp>
        <p:nvSpPr>
          <p:cNvPr id="11" name="任意多边形: 形状 10">
            <a:extLst>
              <a:ext uri="{FF2B5EF4-FFF2-40B4-BE49-F238E27FC236}">
                <a16:creationId xmlns:a16="http://schemas.microsoft.com/office/drawing/2014/main" id="{6CECAEA4-496E-49A3-B70C-0AF328FB067F}"/>
              </a:ext>
            </a:extLst>
          </p:cNvPr>
          <p:cNvSpPr/>
          <p:nvPr/>
        </p:nvSpPr>
        <p:spPr>
          <a:xfrm>
            <a:off x="1112429" y="5960115"/>
            <a:ext cx="115824" cy="115823"/>
          </a:xfrm>
          <a:custGeom>
            <a:avLst/>
            <a:gdLst>
              <a:gd name="connsiteX0" fmla="*/ 115824 w 115824"/>
              <a:gd name="connsiteY0" fmla="*/ 57912 h 115823"/>
              <a:gd name="connsiteX1" fmla="*/ 57912 w 115824"/>
              <a:gd name="connsiteY1" fmla="*/ 115824 h 115823"/>
              <a:gd name="connsiteX2" fmla="*/ 0 w 115824"/>
              <a:gd name="connsiteY2" fmla="*/ 57912 h 115823"/>
              <a:gd name="connsiteX3" fmla="*/ 57912 w 115824"/>
              <a:gd name="connsiteY3" fmla="*/ 0 h 115823"/>
              <a:gd name="connsiteX4" fmla="*/ 115824 w 115824"/>
              <a:gd name="connsiteY4" fmla="*/ 57912 h 115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24" h="115823">
                <a:moveTo>
                  <a:pt x="115824" y="57912"/>
                </a:moveTo>
                <a:cubicBezTo>
                  <a:pt x="115824" y="89896"/>
                  <a:pt x="89896" y="115824"/>
                  <a:pt x="57912" y="115824"/>
                </a:cubicBezTo>
                <a:cubicBezTo>
                  <a:pt x="25928" y="115824"/>
                  <a:pt x="0" y="89896"/>
                  <a:pt x="0" y="57912"/>
                </a:cubicBezTo>
                <a:cubicBezTo>
                  <a:pt x="0" y="25928"/>
                  <a:pt x="25928" y="0"/>
                  <a:pt x="57912" y="0"/>
                </a:cubicBezTo>
                <a:cubicBezTo>
                  <a:pt x="89896" y="0"/>
                  <a:pt x="115824" y="25928"/>
                  <a:pt x="115824" y="57912"/>
                </a:cubicBezTo>
                <a:close/>
              </a:path>
            </a:pathLst>
          </a:custGeom>
          <a:solidFill>
            <a:schemeClr val="accent6">
              <a:lumMod val="75000"/>
            </a:schemeClr>
          </a:solidFill>
          <a:ln w="9525" cap="flat">
            <a:solidFill>
              <a:srgbClr val="E1801F"/>
            </a:solid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12" name="任意多边形: 形状 11">
            <a:extLst>
              <a:ext uri="{FF2B5EF4-FFF2-40B4-BE49-F238E27FC236}">
                <a16:creationId xmlns:a16="http://schemas.microsoft.com/office/drawing/2014/main" id="{6AC216E4-8C46-4D83-8E23-22983DBAD9B4}"/>
              </a:ext>
            </a:extLst>
          </p:cNvPr>
          <p:cNvSpPr/>
          <p:nvPr/>
        </p:nvSpPr>
        <p:spPr>
          <a:xfrm>
            <a:off x="8642997" y="3581382"/>
            <a:ext cx="247269" cy="247268"/>
          </a:xfrm>
          <a:custGeom>
            <a:avLst/>
            <a:gdLst>
              <a:gd name="connsiteX0" fmla="*/ 247269 w 247269"/>
              <a:gd name="connsiteY0" fmla="*/ 247269 h 247268"/>
              <a:gd name="connsiteX1" fmla="*/ 247269 w 247269"/>
              <a:gd name="connsiteY1" fmla="*/ 0 h 247268"/>
              <a:gd name="connsiteX2" fmla="*/ 0 w 247269"/>
              <a:gd name="connsiteY2" fmla="*/ 247269 h 247268"/>
            </a:gdLst>
            <a:ahLst/>
            <a:cxnLst>
              <a:cxn ang="0">
                <a:pos x="connsiteX0" y="connsiteY0"/>
              </a:cxn>
              <a:cxn ang="0">
                <a:pos x="connsiteX1" y="connsiteY1"/>
              </a:cxn>
              <a:cxn ang="0">
                <a:pos x="connsiteX2" y="connsiteY2"/>
              </a:cxn>
            </a:cxnLst>
            <a:rect l="l" t="t" r="r" b="b"/>
            <a:pathLst>
              <a:path w="247269" h="247268">
                <a:moveTo>
                  <a:pt x="247269" y="247269"/>
                </a:moveTo>
                <a:lnTo>
                  <a:pt x="247269" y="0"/>
                </a:lnTo>
                <a:lnTo>
                  <a:pt x="0" y="247269"/>
                </a:lnTo>
                <a:close/>
              </a:path>
            </a:pathLst>
          </a:custGeom>
          <a:solidFill>
            <a:schemeClr val="accent6">
              <a:lumMod val="75000"/>
            </a:schemeClr>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Tree>
    <p:extLst>
      <p:ext uri="{BB962C8B-B14F-4D97-AF65-F5344CB8AC3E}">
        <p14:creationId xmlns:p14="http://schemas.microsoft.com/office/powerpoint/2010/main" val="24044514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ṩ1îḓe">
            <a:extLst>
              <a:ext uri="{FF2B5EF4-FFF2-40B4-BE49-F238E27FC236}">
                <a16:creationId xmlns:a16="http://schemas.microsoft.com/office/drawing/2014/main" id="{B75B593D-5118-49BC-A389-D34D32D1AC16}"/>
              </a:ext>
            </a:extLst>
          </p:cNvPr>
          <p:cNvSpPr/>
          <p:nvPr/>
        </p:nvSpPr>
        <p:spPr>
          <a:xfrm>
            <a:off x="5702849" y="1511682"/>
            <a:ext cx="1099700" cy="4572020"/>
          </a:xfrm>
          <a:prstGeom prst="chevron">
            <a:avLst>
              <a:gd name="adj" fmla="val 7866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grpSp>
        <p:nvGrpSpPr>
          <p:cNvPr id="25" name="íṥḻïḍè">
            <a:extLst>
              <a:ext uri="{FF2B5EF4-FFF2-40B4-BE49-F238E27FC236}">
                <a16:creationId xmlns:a16="http://schemas.microsoft.com/office/drawing/2014/main" id="{7FE49435-30E4-45DF-8E48-59E4D437925B}"/>
              </a:ext>
            </a:extLst>
          </p:cNvPr>
          <p:cNvGrpSpPr/>
          <p:nvPr/>
        </p:nvGrpSpPr>
        <p:grpSpPr>
          <a:xfrm>
            <a:off x="1166069" y="1643546"/>
            <a:ext cx="1099701" cy="1099701"/>
            <a:chOff x="769412" y="1571625"/>
            <a:chExt cx="1209666" cy="1209666"/>
          </a:xfrm>
        </p:grpSpPr>
        <p:sp>
          <p:nvSpPr>
            <p:cNvPr id="29" name="îŝliḍè">
              <a:extLst>
                <a:ext uri="{FF2B5EF4-FFF2-40B4-BE49-F238E27FC236}">
                  <a16:creationId xmlns:a16="http://schemas.microsoft.com/office/drawing/2014/main" id="{69653AE2-418B-4708-9DBC-A84ECB6CB519}"/>
                </a:ext>
              </a:extLst>
            </p:cNvPr>
            <p:cNvSpPr/>
            <p:nvPr/>
          </p:nvSpPr>
          <p:spPr>
            <a:xfrm>
              <a:off x="769412" y="1571625"/>
              <a:ext cx="1209666" cy="1209666"/>
            </a:xfrm>
            <a:prstGeom prst="diamond">
              <a:avLst/>
            </a:prstGeom>
            <a:solidFill>
              <a:srgbClr val="25293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wrap="square" lIns="91440" tIns="45720" rIns="91440" bIns="45720" anchor="ctr">
              <a:normAutofit/>
            </a:bodyPr>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微软雅黑"/>
                <a:ea typeface="微软雅黑"/>
                <a:cs typeface="+mn-ea"/>
                <a:sym typeface="+mn-lt"/>
              </a:endParaRPr>
            </a:p>
          </p:txBody>
        </p:sp>
        <p:sp>
          <p:nvSpPr>
            <p:cNvPr id="30" name="íṥ1iḋe">
              <a:extLst>
                <a:ext uri="{FF2B5EF4-FFF2-40B4-BE49-F238E27FC236}">
                  <a16:creationId xmlns:a16="http://schemas.microsoft.com/office/drawing/2014/main" id="{FF046544-5666-410B-B63B-9CB9B7C43F50}"/>
                </a:ext>
              </a:extLst>
            </p:cNvPr>
            <p:cNvSpPr/>
            <p:nvPr/>
          </p:nvSpPr>
          <p:spPr bwMode="auto">
            <a:xfrm>
              <a:off x="1186238" y="1995399"/>
              <a:ext cx="376014" cy="362118"/>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bg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wrap="square" lIns="91440" tIns="45720" rIns="91440" bIns="45720" anchor="ctr">
              <a:normAutofit fontScale="92500" lnSpcReduction="10000"/>
            </a:bodyPr>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微软雅黑"/>
                <a:ea typeface="微软雅黑"/>
                <a:cs typeface="+mn-ea"/>
                <a:sym typeface="+mn-lt"/>
              </a:endParaRPr>
            </a:p>
          </p:txBody>
        </p:sp>
      </p:grpSp>
      <p:grpSp>
        <p:nvGrpSpPr>
          <p:cNvPr id="19" name="iṡľídè">
            <a:extLst>
              <a:ext uri="{FF2B5EF4-FFF2-40B4-BE49-F238E27FC236}">
                <a16:creationId xmlns:a16="http://schemas.microsoft.com/office/drawing/2014/main" id="{1FCA8220-1F75-4E4E-8E51-CCA0488371E4}"/>
              </a:ext>
            </a:extLst>
          </p:cNvPr>
          <p:cNvGrpSpPr/>
          <p:nvPr/>
        </p:nvGrpSpPr>
        <p:grpSpPr>
          <a:xfrm>
            <a:off x="1166069" y="3310887"/>
            <a:ext cx="1099701" cy="1099701"/>
            <a:chOff x="769412" y="1571625"/>
            <a:chExt cx="1209666" cy="1209666"/>
          </a:xfrm>
        </p:grpSpPr>
        <p:sp>
          <p:nvSpPr>
            <p:cNvPr id="23" name="ïşļídè">
              <a:extLst>
                <a:ext uri="{FF2B5EF4-FFF2-40B4-BE49-F238E27FC236}">
                  <a16:creationId xmlns:a16="http://schemas.microsoft.com/office/drawing/2014/main" id="{1F53D6A2-1FB7-456C-9155-D62CED03356D}"/>
                </a:ext>
              </a:extLst>
            </p:cNvPr>
            <p:cNvSpPr/>
            <p:nvPr/>
          </p:nvSpPr>
          <p:spPr>
            <a:xfrm>
              <a:off x="769412" y="1571625"/>
              <a:ext cx="1209666" cy="1209666"/>
            </a:xfrm>
            <a:prstGeom prst="diamond">
              <a:avLst/>
            </a:prstGeom>
            <a:solidFill>
              <a:srgbClr val="25293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wrap="square" lIns="91440" tIns="45720" rIns="91440" bIns="45720" anchor="ctr">
              <a:normAutofit/>
            </a:bodyPr>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微软雅黑"/>
                <a:ea typeface="微软雅黑"/>
                <a:cs typeface="+mn-ea"/>
                <a:sym typeface="+mn-lt"/>
              </a:endParaRPr>
            </a:p>
          </p:txBody>
        </p:sp>
        <p:sp>
          <p:nvSpPr>
            <p:cNvPr id="24" name="ïśḻíďé">
              <a:extLst>
                <a:ext uri="{FF2B5EF4-FFF2-40B4-BE49-F238E27FC236}">
                  <a16:creationId xmlns:a16="http://schemas.microsoft.com/office/drawing/2014/main" id="{4F923410-62B3-4F95-9D48-1A1ED2623E2D}"/>
                </a:ext>
              </a:extLst>
            </p:cNvPr>
            <p:cNvSpPr/>
            <p:nvPr/>
          </p:nvSpPr>
          <p:spPr bwMode="auto">
            <a:xfrm>
              <a:off x="1186238" y="1995399"/>
              <a:ext cx="376014" cy="362118"/>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bg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wrap="square" lIns="91440" tIns="45720" rIns="91440" bIns="45720" anchor="ctr">
              <a:normAutofit fontScale="92500" lnSpcReduction="10000"/>
            </a:bodyPr>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微软雅黑"/>
                <a:ea typeface="微软雅黑"/>
                <a:cs typeface="+mn-ea"/>
                <a:sym typeface="+mn-lt"/>
              </a:endParaRPr>
            </a:p>
          </p:txBody>
        </p:sp>
      </p:grpSp>
      <p:grpSp>
        <p:nvGrpSpPr>
          <p:cNvPr id="13" name="ïšlîdê">
            <a:extLst>
              <a:ext uri="{FF2B5EF4-FFF2-40B4-BE49-F238E27FC236}">
                <a16:creationId xmlns:a16="http://schemas.microsoft.com/office/drawing/2014/main" id="{3E012BC7-B295-4785-8762-5A8A48FAE371}"/>
              </a:ext>
            </a:extLst>
          </p:cNvPr>
          <p:cNvGrpSpPr/>
          <p:nvPr/>
        </p:nvGrpSpPr>
        <p:grpSpPr>
          <a:xfrm>
            <a:off x="1166069" y="4978228"/>
            <a:ext cx="1099701" cy="1099701"/>
            <a:chOff x="769412" y="1571625"/>
            <a:chExt cx="1209666" cy="1209666"/>
          </a:xfrm>
        </p:grpSpPr>
        <p:sp>
          <p:nvSpPr>
            <p:cNvPr id="17" name="iśľíḍe">
              <a:extLst>
                <a:ext uri="{FF2B5EF4-FFF2-40B4-BE49-F238E27FC236}">
                  <a16:creationId xmlns:a16="http://schemas.microsoft.com/office/drawing/2014/main" id="{753DE9DB-C90D-4B85-BE5A-54036A1DDE0B}"/>
                </a:ext>
              </a:extLst>
            </p:cNvPr>
            <p:cNvSpPr/>
            <p:nvPr/>
          </p:nvSpPr>
          <p:spPr>
            <a:xfrm>
              <a:off x="769412" y="1571625"/>
              <a:ext cx="1209666" cy="1209666"/>
            </a:xfrm>
            <a:prstGeom prst="diamond">
              <a:avLst/>
            </a:prstGeom>
            <a:solidFill>
              <a:srgbClr val="25293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wrap="square" lIns="91440" tIns="45720" rIns="91440" bIns="45720" anchor="ctr">
              <a:normAutofit/>
            </a:bodyPr>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微软雅黑"/>
                <a:ea typeface="微软雅黑"/>
                <a:cs typeface="+mn-ea"/>
                <a:sym typeface="+mn-lt"/>
              </a:endParaRPr>
            </a:p>
          </p:txBody>
        </p:sp>
        <p:sp>
          <p:nvSpPr>
            <p:cNvPr id="18" name="íṣ1íḋé">
              <a:extLst>
                <a:ext uri="{FF2B5EF4-FFF2-40B4-BE49-F238E27FC236}">
                  <a16:creationId xmlns:a16="http://schemas.microsoft.com/office/drawing/2014/main" id="{7D94317D-F45F-4092-8B7F-406236BD93FB}"/>
                </a:ext>
              </a:extLst>
            </p:cNvPr>
            <p:cNvSpPr/>
            <p:nvPr/>
          </p:nvSpPr>
          <p:spPr bwMode="auto">
            <a:xfrm>
              <a:off x="1186238" y="1995399"/>
              <a:ext cx="376014" cy="362118"/>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bg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wrap="square" lIns="91440" tIns="45720" rIns="91440" bIns="45720" anchor="ctr">
              <a:normAutofit fontScale="92500" lnSpcReduction="10000"/>
            </a:bodyPr>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a:ea typeface="微软雅黑"/>
                <a:cs typeface="+mn-ea"/>
                <a:sym typeface="+mn-lt"/>
              </a:endParaRPr>
            </a:p>
          </p:txBody>
        </p:sp>
      </p:grpSp>
      <p:sp>
        <p:nvSpPr>
          <p:cNvPr id="11" name="ïsļíḓé">
            <a:extLst>
              <a:ext uri="{FF2B5EF4-FFF2-40B4-BE49-F238E27FC236}">
                <a16:creationId xmlns:a16="http://schemas.microsoft.com/office/drawing/2014/main" id="{673CF976-2B8E-477C-8E93-3C285171A606}"/>
              </a:ext>
            </a:extLst>
          </p:cNvPr>
          <p:cNvSpPr/>
          <p:nvPr/>
        </p:nvSpPr>
        <p:spPr>
          <a:xfrm>
            <a:off x="8664884" y="2038294"/>
            <a:ext cx="1327173" cy="1327173"/>
          </a:xfrm>
          <a:prstGeom prst="diamond">
            <a:avLst/>
          </a:prstGeom>
          <a:solidFill>
            <a:schemeClr val="accent6">
              <a:lumMod val="75000"/>
            </a:schemeClr>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12" name="ïṧľîḋé">
            <a:extLst>
              <a:ext uri="{FF2B5EF4-FFF2-40B4-BE49-F238E27FC236}">
                <a16:creationId xmlns:a16="http://schemas.microsoft.com/office/drawing/2014/main" id="{8D1CAEB9-4F53-4C8C-B592-46B517C76AF4}"/>
              </a:ext>
            </a:extLst>
          </p:cNvPr>
          <p:cNvSpPr/>
          <p:nvPr/>
        </p:nvSpPr>
        <p:spPr bwMode="auto">
          <a:xfrm>
            <a:off x="9122200" y="2433086"/>
            <a:ext cx="412540" cy="397294"/>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bg1"/>
          </a:solidFill>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grpSp>
        <p:nvGrpSpPr>
          <p:cNvPr id="38" name="组合 37">
            <a:extLst>
              <a:ext uri="{FF2B5EF4-FFF2-40B4-BE49-F238E27FC236}">
                <a16:creationId xmlns:a16="http://schemas.microsoft.com/office/drawing/2014/main" id="{A3A23988-C930-4E96-84BA-47601F3BF665}"/>
              </a:ext>
            </a:extLst>
          </p:cNvPr>
          <p:cNvGrpSpPr/>
          <p:nvPr/>
        </p:nvGrpSpPr>
        <p:grpSpPr>
          <a:xfrm flipH="1">
            <a:off x="11475611" y="2559848"/>
            <a:ext cx="132415" cy="1738303"/>
            <a:chOff x="11110315" y="2509606"/>
            <a:chExt cx="196770" cy="2583143"/>
          </a:xfrm>
        </p:grpSpPr>
        <p:sp>
          <p:nvSpPr>
            <p:cNvPr id="39" name="椭圆 38">
              <a:extLst>
                <a:ext uri="{FF2B5EF4-FFF2-40B4-BE49-F238E27FC236}">
                  <a16:creationId xmlns:a16="http://schemas.microsoft.com/office/drawing/2014/main" id="{BC903D1D-5121-4FD0-B70D-20CA4810A581}"/>
                </a:ext>
              </a:extLst>
            </p:cNvPr>
            <p:cNvSpPr/>
            <p:nvPr/>
          </p:nvSpPr>
          <p:spPr>
            <a:xfrm>
              <a:off x="11110316" y="2509606"/>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52935"/>
                </a:solidFill>
                <a:effectLst/>
                <a:uLnTx/>
                <a:uFillTx/>
                <a:latin typeface="微软雅黑"/>
                <a:ea typeface="微软雅黑"/>
                <a:cs typeface="+mn-ea"/>
                <a:sym typeface="+mn-lt"/>
              </a:endParaRPr>
            </a:p>
          </p:txBody>
        </p:sp>
        <p:cxnSp>
          <p:nvCxnSpPr>
            <p:cNvPr id="40" name="直接连接符 39">
              <a:extLst>
                <a:ext uri="{FF2B5EF4-FFF2-40B4-BE49-F238E27FC236}">
                  <a16:creationId xmlns:a16="http://schemas.microsoft.com/office/drawing/2014/main" id="{69CF8553-BBDF-462F-9089-22A458590324}"/>
                </a:ext>
              </a:extLst>
            </p:cNvPr>
            <p:cNvCxnSpPr/>
            <p:nvPr/>
          </p:nvCxnSpPr>
          <p:spPr>
            <a:xfrm>
              <a:off x="11208700" y="2911621"/>
              <a:ext cx="0" cy="585926"/>
            </a:xfrm>
            <a:prstGeom prst="line">
              <a:avLst/>
            </a:prstGeom>
            <a:ln>
              <a:solidFill>
                <a:srgbClr val="E1801F"/>
              </a:solidFill>
            </a:ln>
          </p:spPr>
          <p:style>
            <a:lnRef idx="1">
              <a:schemeClr val="accent1"/>
            </a:lnRef>
            <a:fillRef idx="0">
              <a:schemeClr val="accent1"/>
            </a:fillRef>
            <a:effectRef idx="0">
              <a:schemeClr val="accent1"/>
            </a:effectRef>
            <a:fontRef idx="minor">
              <a:schemeClr val="tx1"/>
            </a:fontRef>
          </p:style>
        </p:cxnSp>
        <p:sp>
          <p:nvSpPr>
            <p:cNvPr id="41" name="椭圆 40">
              <a:extLst>
                <a:ext uri="{FF2B5EF4-FFF2-40B4-BE49-F238E27FC236}">
                  <a16:creationId xmlns:a16="http://schemas.microsoft.com/office/drawing/2014/main" id="{96E73CAB-5DCB-452A-9DD6-75A8C328C886}"/>
                </a:ext>
              </a:extLst>
            </p:cNvPr>
            <p:cNvSpPr/>
            <p:nvPr/>
          </p:nvSpPr>
          <p:spPr>
            <a:xfrm>
              <a:off x="11110315" y="3702793"/>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52935"/>
                </a:solidFill>
                <a:effectLst/>
                <a:uLnTx/>
                <a:uFillTx/>
                <a:latin typeface="微软雅黑"/>
                <a:ea typeface="微软雅黑"/>
                <a:cs typeface="+mn-ea"/>
                <a:sym typeface="+mn-lt"/>
              </a:endParaRPr>
            </a:p>
          </p:txBody>
        </p:sp>
        <p:cxnSp>
          <p:nvCxnSpPr>
            <p:cNvPr id="42" name="直接连接符 41">
              <a:extLst>
                <a:ext uri="{FF2B5EF4-FFF2-40B4-BE49-F238E27FC236}">
                  <a16:creationId xmlns:a16="http://schemas.microsoft.com/office/drawing/2014/main" id="{FDBF09E8-00DF-426F-9371-0B6928290B03}"/>
                </a:ext>
              </a:extLst>
            </p:cNvPr>
            <p:cNvCxnSpPr/>
            <p:nvPr/>
          </p:nvCxnSpPr>
          <p:spPr>
            <a:xfrm>
              <a:off x="11208699" y="4104808"/>
              <a:ext cx="0" cy="585926"/>
            </a:xfrm>
            <a:prstGeom prst="line">
              <a:avLst/>
            </a:prstGeom>
            <a:ln>
              <a:solidFill>
                <a:srgbClr val="E1801F"/>
              </a:solidFill>
            </a:ln>
          </p:spPr>
          <p:style>
            <a:lnRef idx="1">
              <a:schemeClr val="accent1"/>
            </a:lnRef>
            <a:fillRef idx="0">
              <a:schemeClr val="accent1"/>
            </a:fillRef>
            <a:effectRef idx="0">
              <a:schemeClr val="accent1"/>
            </a:effectRef>
            <a:fontRef idx="minor">
              <a:schemeClr val="tx1"/>
            </a:fontRef>
          </p:style>
        </p:cxnSp>
        <p:sp>
          <p:nvSpPr>
            <p:cNvPr id="43" name="椭圆 42">
              <a:extLst>
                <a:ext uri="{FF2B5EF4-FFF2-40B4-BE49-F238E27FC236}">
                  <a16:creationId xmlns:a16="http://schemas.microsoft.com/office/drawing/2014/main" id="{84160950-A74B-4106-9574-06862DDEB1A6}"/>
                </a:ext>
              </a:extLst>
            </p:cNvPr>
            <p:cNvSpPr/>
            <p:nvPr/>
          </p:nvSpPr>
          <p:spPr>
            <a:xfrm>
              <a:off x="11110315" y="4895980"/>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52935"/>
                </a:solidFill>
                <a:effectLst/>
                <a:uLnTx/>
                <a:uFillTx/>
                <a:latin typeface="微软雅黑"/>
                <a:ea typeface="微软雅黑"/>
                <a:cs typeface="+mn-ea"/>
                <a:sym typeface="+mn-lt"/>
              </a:endParaRPr>
            </a:p>
          </p:txBody>
        </p:sp>
      </p:grpSp>
      <p:sp>
        <p:nvSpPr>
          <p:cNvPr id="44" name="iṩļïḓè">
            <a:extLst>
              <a:ext uri="{FF2B5EF4-FFF2-40B4-BE49-F238E27FC236}">
                <a16:creationId xmlns:a16="http://schemas.microsoft.com/office/drawing/2014/main" id="{1AFBBDB6-616E-407A-BDBF-507DE6D4E149}"/>
              </a:ext>
            </a:extLst>
          </p:cNvPr>
          <p:cNvSpPr txBox="1"/>
          <p:nvPr/>
        </p:nvSpPr>
        <p:spPr bwMode="auto">
          <a:xfrm>
            <a:off x="7048918" y="3567050"/>
            <a:ext cx="4559107" cy="475788"/>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0" b="0" i="0" u="none" strike="noStrike" kern="1200" cap="none" spc="-300" normalizeH="0" baseline="0" noProof="0" dirty="0">
                <a:ln>
                  <a:noFill/>
                </a:ln>
                <a:solidFill>
                  <a:srgbClr val="252935"/>
                </a:solidFill>
                <a:effectLst/>
                <a:uLnTx/>
                <a:uFillTx/>
                <a:latin typeface="微软雅黑"/>
                <a:ea typeface="微软雅黑"/>
                <a:cs typeface="+mn-ea"/>
                <a:sym typeface="+mn-lt"/>
              </a:rPr>
              <a:t>Suggestions</a:t>
            </a:r>
            <a:endParaRPr kumimoji="0" lang="zh-CN" altLang="en-US" sz="6000" b="0" i="0" u="none" strike="noStrike" kern="1200" cap="none" spc="-300" normalizeH="0" baseline="0" noProof="0" dirty="0">
              <a:ln>
                <a:noFill/>
              </a:ln>
              <a:solidFill>
                <a:srgbClr val="252935"/>
              </a:solidFill>
              <a:effectLst/>
              <a:uLnTx/>
              <a:uFillTx/>
              <a:latin typeface="微软雅黑"/>
              <a:ea typeface="微软雅黑"/>
              <a:cs typeface="+mn-ea"/>
              <a:sym typeface="+mn-lt"/>
            </a:endParaRPr>
          </a:p>
        </p:txBody>
      </p:sp>
      <p:sp>
        <p:nvSpPr>
          <p:cNvPr id="46" name="Synergistically utilize technically sound portals with frictionless chains. Dramatically customize…">
            <a:extLst>
              <a:ext uri="{FF2B5EF4-FFF2-40B4-BE49-F238E27FC236}">
                <a16:creationId xmlns:a16="http://schemas.microsoft.com/office/drawing/2014/main" id="{D503C8B7-12D5-46D1-8A79-40F0ED48B091}"/>
              </a:ext>
            </a:extLst>
          </p:cNvPr>
          <p:cNvSpPr txBox="1"/>
          <p:nvPr/>
        </p:nvSpPr>
        <p:spPr>
          <a:xfrm>
            <a:off x="2493242" y="3522657"/>
            <a:ext cx="3121629" cy="406330"/>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marL="0" marR="0" lvl="0" indent="0" algn="ctr" defTabSz="412750" rtl="0" eaLnBrk="1" fontAlgn="auto" latinLnBrk="0" hangingPunct="0">
              <a:lnSpc>
                <a:spcPct val="150000"/>
              </a:lnSpc>
              <a:spcBef>
                <a:spcPts val="0"/>
              </a:spcBef>
              <a:spcAft>
                <a:spcPts val="0"/>
              </a:spcAft>
              <a:buClrTx/>
              <a:buSzTx/>
              <a:buFontTx/>
              <a:buNone/>
              <a:tabLst/>
              <a:defRPr sz="2000" b="0">
                <a:solidFill>
                  <a:srgbClr val="1C1F25"/>
                </a:solidFill>
                <a:latin typeface="Roboto Bold"/>
                <a:ea typeface="Roboto Bold"/>
                <a:cs typeface="Roboto Bold"/>
                <a:sym typeface="Roboto Bold"/>
              </a:defRPr>
            </a:pPr>
            <a:r>
              <a:rPr kumimoji="0" lang="en-US" sz="2000" b="1" i="0" u="none" strike="noStrike" kern="0" cap="none" spc="0" normalizeH="0" baseline="0" noProof="0" dirty="0">
                <a:ln>
                  <a:noFill/>
                </a:ln>
                <a:solidFill>
                  <a:srgbClr val="252935"/>
                </a:solidFill>
                <a:effectLst/>
                <a:uLnTx/>
                <a:uFillTx/>
                <a:latin typeface="Times New Roman" panose="02020603050405020304" pitchFamily="18" charset="0"/>
                <a:cs typeface="Times New Roman" panose="02020603050405020304" pitchFamily="18" charset="0"/>
                <a:sym typeface="+mn-lt"/>
              </a:rPr>
              <a:t>Participation and Efficiency</a:t>
            </a:r>
            <a:endParaRPr kumimoji="0" lang="en-US" altLang="zh-CN" sz="2000" b="1" i="0" u="none" strike="noStrike" kern="0" cap="none" spc="0" normalizeH="0" baseline="0" noProof="0" dirty="0">
              <a:ln>
                <a:noFill/>
              </a:ln>
              <a:solidFill>
                <a:srgbClr val="252935"/>
              </a:solidFill>
              <a:effectLst/>
              <a:uLnTx/>
              <a:uFillTx/>
              <a:latin typeface="Times New Roman" panose="02020603050405020304" pitchFamily="18" charset="0"/>
              <a:cs typeface="Times New Roman" panose="02020603050405020304" pitchFamily="18" charset="0"/>
              <a:sym typeface="+mn-lt"/>
            </a:endParaRPr>
          </a:p>
        </p:txBody>
      </p:sp>
      <p:sp>
        <p:nvSpPr>
          <p:cNvPr id="47" name="Synergistically utilize technically sound portals with frictionless chains. Dramatically customize…">
            <a:extLst>
              <a:ext uri="{FF2B5EF4-FFF2-40B4-BE49-F238E27FC236}">
                <a16:creationId xmlns:a16="http://schemas.microsoft.com/office/drawing/2014/main" id="{B91EE94B-CDE8-4927-A803-BF8C19C7C4A5}"/>
              </a:ext>
            </a:extLst>
          </p:cNvPr>
          <p:cNvSpPr txBox="1"/>
          <p:nvPr/>
        </p:nvSpPr>
        <p:spPr>
          <a:xfrm>
            <a:off x="2423495" y="5286349"/>
            <a:ext cx="3121629" cy="406330"/>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defPPr>
              <a:defRPr lang="en-US"/>
            </a:defPPr>
            <a:lvl1pPr defTabSz="412750" hangingPunct="0">
              <a:lnSpc>
                <a:spcPct val="150000"/>
              </a:lnSpc>
              <a:defRPr sz="2000" b="1" kern="0">
                <a:solidFill>
                  <a:srgbClr val="252935"/>
                </a:solidFill>
                <a:latin typeface="Times New Roman" panose="02020603050405020304" pitchFamily="18" charset="0"/>
                <a:ea typeface="Roboto Bold"/>
                <a:cs typeface="Times New Roman" panose="02020603050405020304" pitchFamily="18" charset="0"/>
              </a:defRPr>
            </a:lvl1pPr>
          </a:lstStyle>
          <a:p>
            <a:pPr marL="0" marR="0" lvl="0" indent="0" algn="ctr" defTabSz="412750" rtl="0" eaLnBrk="1" fontAlgn="auto" latinLnBrk="0" hangingPunct="0">
              <a:lnSpc>
                <a:spcPct val="15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252935"/>
                </a:solidFill>
                <a:effectLst/>
                <a:uLnTx/>
                <a:uFillTx/>
                <a:latin typeface="Times New Roman" panose="02020603050405020304" pitchFamily="18" charset="0"/>
                <a:cs typeface="Times New Roman" panose="02020603050405020304" pitchFamily="18" charset="0"/>
                <a:sym typeface="+mn-lt"/>
              </a:rPr>
              <a:t>Influences</a:t>
            </a:r>
            <a:endParaRPr kumimoji="0" lang="en-US" altLang="zh-CN" sz="2000" b="1" i="0" u="none" strike="noStrike" kern="0" cap="none" spc="0" normalizeH="0" baseline="0" noProof="0" dirty="0">
              <a:ln>
                <a:noFill/>
              </a:ln>
              <a:solidFill>
                <a:srgbClr val="252935"/>
              </a:solidFill>
              <a:effectLst/>
              <a:uLnTx/>
              <a:uFillTx/>
              <a:latin typeface="Times New Roman" panose="02020603050405020304" pitchFamily="18" charset="0"/>
              <a:cs typeface="Times New Roman" panose="02020603050405020304" pitchFamily="18" charset="0"/>
              <a:sym typeface="+mn-lt"/>
            </a:endParaRPr>
          </a:p>
        </p:txBody>
      </p:sp>
      <p:grpSp>
        <p:nvGrpSpPr>
          <p:cNvPr id="49" name="图形 2">
            <a:extLst>
              <a:ext uri="{FF2B5EF4-FFF2-40B4-BE49-F238E27FC236}">
                <a16:creationId xmlns:a16="http://schemas.microsoft.com/office/drawing/2014/main" id="{11713790-7D9C-47A3-BEA8-EADB32FCD0EF}"/>
              </a:ext>
            </a:extLst>
          </p:cNvPr>
          <p:cNvGrpSpPr/>
          <p:nvPr/>
        </p:nvGrpSpPr>
        <p:grpSpPr>
          <a:xfrm>
            <a:off x="353969" y="400014"/>
            <a:ext cx="809434" cy="255460"/>
            <a:chOff x="7141749" y="814387"/>
            <a:chExt cx="809434" cy="255460"/>
          </a:xfrm>
          <a:solidFill>
            <a:srgbClr val="E1801F"/>
          </a:solidFill>
        </p:grpSpPr>
        <p:sp>
          <p:nvSpPr>
            <p:cNvPr id="50" name="任意多边形: 形状 49">
              <a:extLst>
                <a:ext uri="{FF2B5EF4-FFF2-40B4-BE49-F238E27FC236}">
                  <a16:creationId xmlns:a16="http://schemas.microsoft.com/office/drawing/2014/main" id="{BD6AF0A7-6DF2-4B2D-892D-C101FB0C33E4}"/>
                </a:ext>
              </a:extLst>
            </p:cNvPr>
            <p:cNvSpPr/>
            <p:nvPr/>
          </p:nvSpPr>
          <p:spPr>
            <a:xfrm>
              <a:off x="7141749" y="814387"/>
              <a:ext cx="166306" cy="223361"/>
            </a:xfrm>
            <a:custGeom>
              <a:avLst/>
              <a:gdLst>
                <a:gd name="connsiteX0" fmla="*/ 0 w 166306"/>
                <a:gd name="connsiteY0" fmla="*/ 103632 h 223361"/>
                <a:gd name="connsiteX1" fmla="*/ 155258 w 166306"/>
                <a:gd name="connsiteY1" fmla="*/ 223361 h 223361"/>
                <a:gd name="connsiteX2" fmla="*/ 166306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258" y="223361"/>
                  </a:lnTo>
                  <a:lnTo>
                    <a:pt x="166306"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51" name="任意多边形: 形状 50">
              <a:extLst>
                <a:ext uri="{FF2B5EF4-FFF2-40B4-BE49-F238E27FC236}">
                  <a16:creationId xmlns:a16="http://schemas.microsoft.com/office/drawing/2014/main" id="{5638ABE5-256E-4C65-8516-049F2230A1B4}"/>
                </a:ext>
              </a:extLst>
            </p:cNvPr>
            <p:cNvSpPr/>
            <p:nvPr/>
          </p:nvSpPr>
          <p:spPr>
            <a:xfrm>
              <a:off x="7302531" y="822387"/>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52" name="任意多边形: 形状 51">
              <a:extLst>
                <a:ext uri="{FF2B5EF4-FFF2-40B4-BE49-F238E27FC236}">
                  <a16:creationId xmlns:a16="http://schemas.microsoft.com/office/drawing/2014/main" id="{FBBF7659-FB31-4A4D-B708-075CDD4F642F}"/>
                </a:ext>
              </a:extLst>
            </p:cNvPr>
            <p:cNvSpPr/>
            <p:nvPr/>
          </p:nvSpPr>
          <p:spPr>
            <a:xfrm>
              <a:off x="7463313" y="830388"/>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53" name="任意多边形: 形状 52">
              <a:extLst>
                <a:ext uri="{FF2B5EF4-FFF2-40B4-BE49-F238E27FC236}">
                  <a16:creationId xmlns:a16="http://schemas.microsoft.com/office/drawing/2014/main" id="{764E4AE9-F114-4233-B261-6AB85552983E}"/>
                </a:ext>
              </a:extLst>
            </p:cNvPr>
            <p:cNvSpPr/>
            <p:nvPr/>
          </p:nvSpPr>
          <p:spPr>
            <a:xfrm>
              <a:off x="7624095" y="838389"/>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54" name="任意多边形: 形状 53">
              <a:extLst>
                <a:ext uri="{FF2B5EF4-FFF2-40B4-BE49-F238E27FC236}">
                  <a16:creationId xmlns:a16="http://schemas.microsoft.com/office/drawing/2014/main" id="{3576A6C3-7092-4B8E-BE83-14A7E721D5A0}"/>
                </a:ext>
              </a:extLst>
            </p:cNvPr>
            <p:cNvSpPr/>
            <p:nvPr/>
          </p:nvSpPr>
          <p:spPr>
            <a:xfrm>
              <a:off x="7784877" y="846486"/>
              <a:ext cx="166306" cy="223361"/>
            </a:xfrm>
            <a:custGeom>
              <a:avLst/>
              <a:gdLst>
                <a:gd name="connsiteX0" fmla="*/ 0 w 166306"/>
                <a:gd name="connsiteY0" fmla="*/ 103632 h 223361"/>
                <a:gd name="connsiteX1" fmla="*/ 155162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162"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grpSp>
      <p:sp>
        <p:nvSpPr>
          <p:cNvPr id="31" name="Synergistically utilize technically sound portals with frictionless chains. Dramatically customize…">
            <a:extLst>
              <a:ext uri="{FF2B5EF4-FFF2-40B4-BE49-F238E27FC236}">
                <a16:creationId xmlns:a16="http://schemas.microsoft.com/office/drawing/2014/main" id="{D79209F0-DB82-4A17-A991-B0F1D9B110A2}"/>
              </a:ext>
            </a:extLst>
          </p:cNvPr>
          <p:cNvSpPr txBox="1"/>
          <p:nvPr/>
        </p:nvSpPr>
        <p:spPr>
          <a:xfrm>
            <a:off x="7767655" y="4418354"/>
            <a:ext cx="3121629" cy="867995"/>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marL="0" marR="0" lvl="0" indent="0" algn="ctr" defTabSz="412750" rtl="0" eaLnBrk="1" fontAlgn="auto" latinLnBrk="0" hangingPunct="0">
              <a:lnSpc>
                <a:spcPct val="150000"/>
              </a:lnSpc>
              <a:spcBef>
                <a:spcPts val="0"/>
              </a:spcBef>
              <a:spcAft>
                <a:spcPts val="0"/>
              </a:spcAft>
              <a:buClrTx/>
              <a:buSzTx/>
              <a:buFontTx/>
              <a:buNone/>
              <a:tabLst/>
              <a:defRPr sz="2000" b="0">
                <a:solidFill>
                  <a:srgbClr val="1C1F25"/>
                </a:solidFill>
                <a:latin typeface="Roboto Bold"/>
                <a:ea typeface="Roboto Bold"/>
                <a:cs typeface="Roboto Bold"/>
                <a:sym typeface="Roboto Bold"/>
              </a:defRPr>
            </a:pPr>
            <a:r>
              <a:rPr kumimoji="0" lang="en-US" altLang="zh-CN" sz="2000" b="1" i="0" u="none" strike="noStrike" kern="0" cap="none" spc="0" normalizeH="0" baseline="0" noProof="0" dirty="0">
                <a:ln>
                  <a:noFill/>
                </a:ln>
                <a:solidFill>
                  <a:srgbClr val="252935"/>
                </a:solidFill>
                <a:effectLst/>
                <a:uLnTx/>
                <a:uFillTx/>
                <a:latin typeface="Times New Roman" panose="02020603050405020304" pitchFamily="18" charset="0"/>
                <a:cs typeface="Times New Roman" panose="02020603050405020304" pitchFamily="18" charset="0"/>
                <a:sym typeface="+mn-lt"/>
              </a:rPr>
              <a:t>How to build an ideal group?</a:t>
            </a:r>
          </a:p>
        </p:txBody>
      </p:sp>
      <p:sp>
        <p:nvSpPr>
          <p:cNvPr id="32" name="Synergistically utilize technically sound portals with frictionless chains. Dramatically customize…">
            <a:extLst>
              <a:ext uri="{FF2B5EF4-FFF2-40B4-BE49-F238E27FC236}">
                <a16:creationId xmlns:a16="http://schemas.microsoft.com/office/drawing/2014/main" id="{84F997E2-B018-4EBD-8F2E-2848050A970D}"/>
              </a:ext>
            </a:extLst>
          </p:cNvPr>
          <p:cNvSpPr txBox="1"/>
          <p:nvPr/>
        </p:nvSpPr>
        <p:spPr>
          <a:xfrm>
            <a:off x="2493241" y="1937552"/>
            <a:ext cx="3121629" cy="406330"/>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marL="0" marR="0" lvl="0" indent="0" algn="ctr" defTabSz="412750" rtl="0" eaLnBrk="1" fontAlgn="auto" latinLnBrk="0" hangingPunct="0">
              <a:lnSpc>
                <a:spcPct val="150000"/>
              </a:lnSpc>
              <a:spcBef>
                <a:spcPts val="0"/>
              </a:spcBef>
              <a:spcAft>
                <a:spcPts val="0"/>
              </a:spcAft>
              <a:buClrTx/>
              <a:buSzTx/>
              <a:buFontTx/>
              <a:buNone/>
              <a:tabLst/>
              <a:defRPr sz="2000" b="0">
                <a:solidFill>
                  <a:srgbClr val="1C1F25"/>
                </a:solidFill>
                <a:latin typeface="Roboto Bold"/>
                <a:ea typeface="Roboto Bold"/>
                <a:cs typeface="Roboto Bold"/>
                <a:sym typeface="Roboto Bold"/>
              </a:defRPr>
            </a:pPr>
            <a:r>
              <a:rPr kumimoji="0" lang="en-US" sz="2000" b="1" i="0" u="none" strike="noStrike" kern="0" cap="none" spc="0" normalizeH="0" baseline="0" noProof="0" dirty="0">
                <a:ln>
                  <a:noFill/>
                </a:ln>
                <a:solidFill>
                  <a:srgbClr val="252935"/>
                </a:solidFill>
                <a:effectLst/>
                <a:uLnTx/>
                <a:uFillTx/>
                <a:latin typeface="Times New Roman" panose="02020603050405020304" pitchFamily="18" charset="0"/>
                <a:cs typeface="Times New Roman" panose="02020603050405020304" pitchFamily="18" charset="0"/>
                <a:sym typeface="+mn-lt"/>
              </a:rPr>
              <a:t>Group Structure</a:t>
            </a:r>
            <a:endParaRPr kumimoji="0" lang="en-US" altLang="zh-CN" sz="2000" b="1" i="0" u="none" strike="noStrike" kern="0" cap="none" spc="0" normalizeH="0" baseline="0" noProof="0" dirty="0">
              <a:ln>
                <a:noFill/>
              </a:ln>
              <a:solidFill>
                <a:srgbClr val="252935"/>
              </a:solidFill>
              <a:effectLst/>
              <a:uLnTx/>
              <a:uFillTx/>
              <a:latin typeface="Times New Roman" panose="02020603050405020304" pitchFamily="18" charset="0"/>
              <a:cs typeface="Times New Roman" panose="02020603050405020304" pitchFamily="18" charset="0"/>
              <a:sym typeface="+mn-lt"/>
            </a:endParaRPr>
          </a:p>
        </p:txBody>
      </p:sp>
    </p:spTree>
    <p:custDataLst>
      <p:tags r:id="rId1"/>
    </p:custDataLst>
    <p:extLst>
      <p:ext uri="{BB962C8B-B14F-4D97-AF65-F5344CB8AC3E}">
        <p14:creationId xmlns:p14="http://schemas.microsoft.com/office/powerpoint/2010/main" val="3084364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图形 18">
            <a:extLst>
              <a:ext uri="{FF2B5EF4-FFF2-40B4-BE49-F238E27FC236}">
                <a16:creationId xmlns:a16="http://schemas.microsoft.com/office/drawing/2014/main" id="{345B0EE1-2C23-430C-83E8-30D176545749}"/>
              </a:ext>
            </a:extLst>
          </p:cNvPr>
          <p:cNvGrpSpPr/>
          <p:nvPr/>
        </p:nvGrpSpPr>
        <p:grpSpPr>
          <a:xfrm>
            <a:off x="8984808" y="4182994"/>
            <a:ext cx="125163" cy="125163"/>
            <a:chOff x="8984808" y="4182994"/>
            <a:chExt cx="125163" cy="125163"/>
          </a:xfrm>
        </p:grpSpPr>
        <p:sp>
          <p:nvSpPr>
            <p:cNvPr id="22" name="任意多边形: 形状 21">
              <a:extLst>
                <a:ext uri="{FF2B5EF4-FFF2-40B4-BE49-F238E27FC236}">
                  <a16:creationId xmlns:a16="http://schemas.microsoft.com/office/drawing/2014/main" id="{A1C720CD-9FE1-4153-97B1-F98756CA057D}"/>
                </a:ext>
              </a:extLst>
            </p:cNvPr>
            <p:cNvSpPr/>
            <p:nvPr/>
          </p:nvSpPr>
          <p:spPr>
            <a:xfrm>
              <a:off x="8984808" y="4245499"/>
              <a:ext cx="125163" cy="15357"/>
            </a:xfrm>
            <a:custGeom>
              <a:avLst/>
              <a:gdLst>
                <a:gd name="connsiteX0" fmla="*/ 125163 w 125163"/>
                <a:gd name="connsiteY0" fmla="*/ 0 h 15357"/>
                <a:gd name="connsiteX1" fmla="*/ 0 w 125163"/>
                <a:gd name="connsiteY1" fmla="*/ 0 h 15357"/>
              </a:gdLst>
              <a:ahLst/>
              <a:cxnLst>
                <a:cxn ang="0">
                  <a:pos x="connsiteX0" y="connsiteY0"/>
                </a:cxn>
                <a:cxn ang="0">
                  <a:pos x="connsiteX1" y="connsiteY1"/>
                </a:cxn>
              </a:cxnLst>
              <a:rect l="l" t="t" r="r" b="b"/>
              <a:pathLst>
                <a:path w="125163" h="15357">
                  <a:moveTo>
                    <a:pt x="125163" y="0"/>
                  </a:moveTo>
                  <a:lnTo>
                    <a:pt x="0" y="0"/>
                  </a:lnTo>
                </a:path>
              </a:pathLst>
            </a:custGeom>
            <a:ln w="15345" cap="rnd">
              <a:solidFill>
                <a:srgbClr val="FFFFFF"/>
              </a:solidFill>
              <a:prstDash val="solid"/>
              <a:round/>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23" name="任意多边形: 形状 22">
              <a:extLst>
                <a:ext uri="{FF2B5EF4-FFF2-40B4-BE49-F238E27FC236}">
                  <a16:creationId xmlns:a16="http://schemas.microsoft.com/office/drawing/2014/main" id="{BF43C45E-AF29-49AA-9B5C-96F984D1768F}"/>
                </a:ext>
              </a:extLst>
            </p:cNvPr>
            <p:cNvSpPr/>
            <p:nvPr/>
          </p:nvSpPr>
          <p:spPr>
            <a:xfrm>
              <a:off x="9047312" y="4182994"/>
              <a:ext cx="15357" cy="125163"/>
            </a:xfrm>
            <a:custGeom>
              <a:avLst/>
              <a:gdLst>
                <a:gd name="connsiteX0" fmla="*/ 0 w 15357"/>
                <a:gd name="connsiteY0" fmla="*/ 125163 h 125163"/>
                <a:gd name="connsiteX1" fmla="*/ 0 w 15357"/>
                <a:gd name="connsiteY1" fmla="*/ 0 h 125163"/>
              </a:gdLst>
              <a:ahLst/>
              <a:cxnLst>
                <a:cxn ang="0">
                  <a:pos x="connsiteX0" y="connsiteY0"/>
                </a:cxn>
                <a:cxn ang="0">
                  <a:pos x="connsiteX1" y="connsiteY1"/>
                </a:cxn>
              </a:cxnLst>
              <a:rect l="l" t="t" r="r" b="b"/>
              <a:pathLst>
                <a:path w="15357" h="125163">
                  <a:moveTo>
                    <a:pt x="0" y="125163"/>
                  </a:moveTo>
                  <a:lnTo>
                    <a:pt x="0" y="0"/>
                  </a:lnTo>
                </a:path>
              </a:pathLst>
            </a:custGeom>
            <a:ln w="15345" cap="rnd">
              <a:solidFill>
                <a:srgbClr val="FFFFFF"/>
              </a:solidFill>
              <a:prstDash val="solid"/>
              <a:round/>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grpSp>
      <p:grpSp>
        <p:nvGrpSpPr>
          <p:cNvPr id="75" name="图形 2">
            <a:extLst>
              <a:ext uri="{FF2B5EF4-FFF2-40B4-BE49-F238E27FC236}">
                <a16:creationId xmlns:a16="http://schemas.microsoft.com/office/drawing/2014/main" id="{D880812F-12A9-4CF5-A808-6360DFBFA088}"/>
              </a:ext>
            </a:extLst>
          </p:cNvPr>
          <p:cNvGrpSpPr/>
          <p:nvPr/>
        </p:nvGrpSpPr>
        <p:grpSpPr>
          <a:xfrm>
            <a:off x="353969" y="400014"/>
            <a:ext cx="809434" cy="255460"/>
            <a:chOff x="7141749" y="814387"/>
            <a:chExt cx="809434" cy="255460"/>
          </a:xfrm>
          <a:solidFill>
            <a:srgbClr val="E1801F"/>
          </a:solidFill>
        </p:grpSpPr>
        <p:sp>
          <p:nvSpPr>
            <p:cNvPr id="76" name="任意多边形: 形状 75">
              <a:extLst>
                <a:ext uri="{FF2B5EF4-FFF2-40B4-BE49-F238E27FC236}">
                  <a16:creationId xmlns:a16="http://schemas.microsoft.com/office/drawing/2014/main" id="{19F78ADE-A9A0-40F9-A8C6-267ECC297D6A}"/>
                </a:ext>
              </a:extLst>
            </p:cNvPr>
            <p:cNvSpPr/>
            <p:nvPr/>
          </p:nvSpPr>
          <p:spPr>
            <a:xfrm>
              <a:off x="7141749" y="814387"/>
              <a:ext cx="166306" cy="223361"/>
            </a:xfrm>
            <a:custGeom>
              <a:avLst/>
              <a:gdLst>
                <a:gd name="connsiteX0" fmla="*/ 0 w 166306"/>
                <a:gd name="connsiteY0" fmla="*/ 103632 h 223361"/>
                <a:gd name="connsiteX1" fmla="*/ 155258 w 166306"/>
                <a:gd name="connsiteY1" fmla="*/ 223361 h 223361"/>
                <a:gd name="connsiteX2" fmla="*/ 166306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258" y="223361"/>
                  </a:lnTo>
                  <a:lnTo>
                    <a:pt x="166306"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77" name="任意多边形: 形状 76">
              <a:extLst>
                <a:ext uri="{FF2B5EF4-FFF2-40B4-BE49-F238E27FC236}">
                  <a16:creationId xmlns:a16="http://schemas.microsoft.com/office/drawing/2014/main" id="{3CC6AB63-23CB-42A8-8094-91DB439B1FD3}"/>
                </a:ext>
              </a:extLst>
            </p:cNvPr>
            <p:cNvSpPr/>
            <p:nvPr/>
          </p:nvSpPr>
          <p:spPr>
            <a:xfrm>
              <a:off x="7302531" y="822387"/>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78" name="任意多边形: 形状 77">
              <a:extLst>
                <a:ext uri="{FF2B5EF4-FFF2-40B4-BE49-F238E27FC236}">
                  <a16:creationId xmlns:a16="http://schemas.microsoft.com/office/drawing/2014/main" id="{B198AFA1-6256-494E-B81D-BC8BA0A25743}"/>
                </a:ext>
              </a:extLst>
            </p:cNvPr>
            <p:cNvSpPr/>
            <p:nvPr/>
          </p:nvSpPr>
          <p:spPr>
            <a:xfrm>
              <a:off x="7463313" y="830388"/>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79" name="任意多边形: 形状 78">
              <a:extLst>
                <a:ext uri="{FF2B5EF4-FFF2-40B4-BE49-F238E27FC236}">
                  <a16:creationId xmlns:a16="http://schemas.microsoft.com/office/drawing/2014/main" id="{00E1ABEA-18BE-4544-8521-2A8D9E81EBE3}"/>
                </a:ext>
              </a:extLst>
            </p:cNvPr>
            <p:cNvSpPr/>
            <p:nvPr/>
          </p:nvSpPr>
          <p:spPr>
            <a:xfrm>
              <a:off x="7624095" y="838389"/>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80" name="任意多边形: 形状 79">
              <a:extLst>
                <a:ext uri="{FF2B5EF4-FFF2-40B4-BE49-F238E27FC236}">
                  <a16:creationId xmlns:a16="http://schemas.microsoft.com/office/drawing/2014/main" id="{B2668291-7D60-4AFC-AA8D-6A26C6D7A92E}"/>
                </a:ext>
              </a:extLst>
            </p:cNvPr>
            <p:cNvSpPr/>
            <p:nvPr/>
          </p:nvSpPr>
          <p:spPr>
            <a:xfrm>
              <a:off x="7784877" y="846486"/>
              <a:ext cx="166306" cy="223361"/>
            </a:xfrm>
            <a:custGeom>
              <a:avLst/>
              <a:gdLst>
                <a:gd name="connsiteX0" fmla="*/ 0 w 166306"/>
                <a:gd name="connsiteY0" fmla="*/ 103632 h 223361"/>
                <a:gd name="connsiteX1" fmla="*/ 155162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162"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grpSp>
      <p:sp>
        <p:nvSpPr>
          <p:cNvPr id="29" name="iṩļïḓè">
            <a:extLst>
              <a:ext uri="{FF2B5EF4-FFF2-40B4-BE49-F238E27FC236}">
                <a16:creationId xmlns:a16="http://schemas.microsoft.com/office/drawing/2014/main" id="{04343061-3289-41A6-BF67-98E164253DA9}"/>
              </a:ext>
            </a:extLst>
          </p:cNvPr>
          <p:cNvSpPr txBox="1"/>
          <p:nvPr/>
        </p:nvSpPr>
        <p:spPr bwMode="auto">
          <a:xfrm>
            <a:off x="4296961" y="393481"/>
            <a:ext cx="3598078" cy="475788"/>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300" normalizeH="0" baseline="0" noProof="0" dirty="0">
                <a:ln>
                  <a:noFill/>
                </a:ln>
                <a:solidFill>
                  <a:srgbClr val="252935"/>
                </a:solidFill>
                <a:effectLst/>
                <a:uLnTx/>
                <a:uFillTx/>
                <a:latin typeface="微软雅黑"/>
                <a:ea typeface="微软雅黑"/>
                <a:cs typeface="+mn-ea"/>
                <a:sym typeface="+mn-lt"/>
              </a:rPr>
              <a:t>Summary</a:t>
            </a:r>
            <a:endParaRPr kumimoji="0" lang="zh-CN" altLang="en-US" sz="5400" b="0" i="0" u="none" strike="noStrike" kern="1200" cap="none" spc="-300" normalizeH="0" baseline="0" noProof="0" dirty="0">
              <a:ln>
                <a:noFill/>
              </a:ln>
              <a:solidFill>
                <a:srgbClr val="252935"/>
              </a:solidFill>
              <a:effectLst/>
              <a:uLnTx/>
              <a:uFillTx/>
              <a:latin typeface="微软雅黑"/>
              <a:ea typeface="微软雅黑"/>
              <a:cs typeface="+mn-ea"/>
              <a:sym typeface="+mn-lt"/>
            </a:endParaRPr>
          </a:p>
        </p:txBody>
      </p:sp>
      <p:grpSp>
        <p:nvGrpSpPr>
          <p:cNvPr id="4" name="组合 3">
            <a:extLst>
              <a:ext uri="{FF2B5EF4-FFF2-40B4-BE49-F238E27FC236}">
                <a16:creationId xmlns:a16="http://schemas.microsoft.com/office/drawing/2014/main" id="{D3FD3A13-C6DE-4850-BB55-DAFC02856655}"/>
              </a:ext>
            </a:extLst>
          </p:cNvPr>
          <p:cNvGrpSpPr/>
          <p:nvPr/>
        </p:nvGrpSpPr>
        <p:grpSpPr>
          <a:xfrm>
            <a:off x="1080250" y="1473129"/>
            <a:ext cx="2992401" cy="472608"/>
            <a:chOff x="1798191" y="1549255"/>
            <a:chExt cx="2992401" cy="472608"/>
          </a:xfrm>
        </p:grpSpPr>
        <p:sp>
          <p:nvSpPr>
            <p:cNvPr id="27" name="ïşľiďê">
              <a:extLst>
                <a:ext uri="{FF2B5EF4-FFF2-40B4-BE49-F238E27FC236}">
                  <a16:creationId xmlns:a16="http://schemas.microsoft.com/office/drawing/2014/main" id="{E001F0FF-CB35-494E-9EC5-95160053905C}"/>
                </a:ext>
              </a:extLst>
            </p:cNvPr>
            <p:cNvSpPr/>
            <p:nvPr/>
          </p:nvSpPr>
          <p:spPr>
            <a:xfrm>
              <a:off x="1798191" y="1549255"/>
              <a:ext cx="2992401" cy="472608"/>
            </a:xfrm>
            <a:prstGeom prst="rect">
              <a:avLst/>
            </a:prstGeom>
            <a:solidFill>
              <a:srgbClr val="25293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wrap="square" lIns="91440" tIns="45720" rIns="91440" bIns="45720" anchor="ctr">
              <a:normAutofit/>
            </a:bodyPr>
            <a:lstStyle/>
            <a:p>
              <a:pPr marL="0" marR="0" lvl="0" indent="0" algn="l" defTabSz="913765"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微软雅黑"/>
                  <a:ea typeface="微软雅黑"/>
                  <a:cs typeface="+mn-ea"/>
                  <a:sym typeface="+mn-lt"/>
                </a:rPr>
                <a:t> </a:t>
              </a:r>
            </a:p>
          </p:txBody>
        </p:sp>
        <p:sp>
          <p:nvSpPr>
            <p:cNvPr id="2" name="文本框 1">
              <a:extLst>
                <a:ext uri="{FF2B5EF4-FFF2-40B4-BE49-F238E27FC236}">
                  <a16:creationId xmlns:a16="http://schemas.microsoft.com/office/drawing/2014/main" id="{8406E8AF-17D6-4F02-A3A9-4746D9182D8D}"/>
                </a:ext>
              </a:extLst>
            </p:cNvPr>
            <p:cNvSpPr txBox="1"/>
            <p:nvPr/>
          </p:nvSpPr>
          <p:spPr>
            <a:xfrm>
              <a:off x="2151390" y="1549255"/>
              <a:ext cx="2286000" cy="4001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rPr>
                <a:t>Group Structure</a:t>
              </a:r>
              <a:endParaRPr kumimoji="0" lang="zh-CN" altLang="en-US" sz="2000" b="0"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grpSp>
      <p:grpSp>
        <p:nvGrpSpPr>
          <p:cNvPr id="5" name="组合 4">
            <a:extLst>
              <a:ext uri="{FF2B5EF4-FFF2-40B4-BE49-F238E27FC236}">
                <a16:creationId xmlns:a16="http://schemas.microsoft.com/office/drawing/2014/main" id="{5B55D9FC-676C-491E-8F57-FB07A4A56370}"/>
              </a:ext>
            </a:extLst>
          </p:cNvPr>
          <p:cNvGrpSpPr/>
          <p:nvPr/>
        </p:nvGrpSpPr>
        <p:grpSpPr>
          <a:xfrm>
            <a:off x="4810610" y="1454784"/>
            <a:ext cx="3084429" cy="472608"/>
            <a:chOff x="7401410" y="1549255"/>
            <a:chExt cx="3084429" cy="472608"/>
          </a:xfrm>
        </p:grpSpPr>
        <p:sp>
          <p:nvSpPr>
            <p:cNvPr id="28" name="ïṩ1ïḋè">
              <a:extLst>
                <a:ext uri="{FF2B5EF4-FFF2-40B4-BE49-F238E27FC236}">
                  <a16:creationId xmlns:a16="http://schemas.microsoft.com/office/drawing/2014/main" id="{C1CA7F1F-8534-4F9B-9F30-291993150376}"/>
                </a:ext>
              </a:extLst>
            </p:cNvPr>
            <p:cNvSpPr/>
            <p:nvPr/>
          </p:nvSpPr>
          <p:spPr>
            <a:xfrm>
              <a:off x="7401410" y="1549255"/>
              <a:ext cx="2992401" cy="472608"/>
            </a:xfrm>
            <a:prstGeom prst="rect">
              <a:avLst/>
            </a:prstGeom>
            <a:solidFill>
              <a:schemeClr val="accent6">
                <a:lumMod val="75000"/>
              </a:schemeClr>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微软雅黑"/>
                  <a:ea typeface="微软雅黑"/>
                  <a:cs typeface="+mn-ea"/>
                  <a:sym typeface="+mn-lt"/>
                </a:rPr>
                <a:t> </a:t>
              </a:r>
              <a:endPar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ea"/>
                <a:sym typeface="+mn-lt"/>
              </a:endParaRPr>
            </a:p>
          </p:txBody>
        </p:sp>
        <p:sp>
          <p:nvSpPr>
            <p:cNvPr id="31" name="文本框 30">
              <a:extLst>
                <a:ext uri="{FF2B5EF4-FFF2-40B4-BE49-F238E27FC236}">
                  <a16:creationId xmlns:a16="http://schemas.microsoft.com/office/drawing/2014/main" id="{9DAE0F8E-C169-4CA1-BB87-E3BCA12F353A}"/>
                </a:ext>
              </a:extLst>
            </p:cNvPr>
            <p:cNvSpPr txBox="1"/>
            <p:nvPr/>
          </p:nvSpPr>
          <p:spPr>
            <a:xfrm>
              <a:off x="7408661" y="1585504"/>
              <a:ext cx="3077178" cy="4001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rPr>
                <a:t>Participation and Efficiency</a:t>
              </a:r>
              <a:endParaRPr kumimoji="0" lang="zh-CN" altLang="en-US" sz="2000" b="0"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grpSp>
      <p:sp>
        <p:nvSpPr>
          <p:cNvPr id="33" name="Synergistically utilize technically sound portals with frictionless chains. Dramatically customize…">
            <a:extLst>
              <a:ext uri="{FF2B5EF4-FFF2-40B4-BE49-F238E27FC236}">
                <a16:creationId xmlns:a16="http://schemas.microsoft.com/office/drawing/2014/main" id="{740A8992-DE04-464A-85EB-EB1C1DC1D7E4}"/>
              </a:ext>
            </a:extLst>
          </p:cNvPr>
          <p:cNvSpPr txBox="1"/>
          <p:nvPr/>
        </p:nvSpPr>
        <p:spPr>
          <a:xfrm>
            <a:off x="4547912" y="2144822"/>
            <a:ext cx="3598078" cy="456131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defPPr>
              <a:defRPr lang="en-US"/>
            </a:defPPr>
            <a:lvl1pPr algn="ctr" defTabSz="412750" hangingPunct="0">
              <a:lnSpc>
                <a:spcPct val="150000"/>
              </a:lnSpc>
              <a:defRPr sz="2000" b="1" kern="0">
                <a:solidFill>
                  <a:srgbClr val="252935"/>
                </a:solidFill>
                <a:latin typeface="Times New Roman" panose="02020603050405020304" pitchFamily="18" charset="0"/>
                <a:ea typeface="Roboto Bold"/>
                <a:cs typeface="Times New Roman" panose="02020603050405020304" pitchFamily="18" charset="0"/>
              </a:defRPr>
            </a:lvl1pPr>
          </a:lstStyle>
          <a:p>
            <a:pPr marL="342900" marR="0" lvl="0" indent="-342900" algn="l" defTabSz="412750" rtl="0" eaLnBrk="1" fontAlgn="auto" latinLnBrk="0" hangingPunct="0">
              <a:lnSpc>
                <a:spcPct val="150000"/>
              </a:lnSpc>
              <a:spcBef>
                <a:spcPts val="0"/>
              </a:spcBef>
              <a:spcAft>
                <a:spcPts val="0"/>
              </a:spcAft>
              <a:buClrTx/>
              <a:buSzTx/>
              <a:buFont typeface="Wingdings" panose="05000000000000000000" pitchFamily="2" charset="2"/>
              <a:buChar char="ü"/>
              <a:tabLst/>
              <a:defRPr/>
            </a:pPr>
            <a:r>
              <a:rPr kumimoji="0" lang="en-US" altLang="zh-CN" sz="2000" b="0" i="0" u="none" strike="noStrike" kern="0" cap="none" spc="0" normalizeH="0" baseline="0" noProof="0" dirty="0">
                <a:ln>
                  <a:noFill/>
                </a:ln>
                <a:solidFill>
                  <a:srgbClr val="252935"/>
                </a:solidFill>
                <a:effectLst/>
                <a:uLnTx/>
                <a:uFillTx/>
                <a:latin typeface="Times New Roman" panose="02020603050405020304" pitchFamily="18" charset="0"/>
                <a:cs typeface="Times New Roman" panose="02020603050405020304" pitchFamily="18" charset="0"/>
                <a:sym typeface="+mn-lt"/>
              </a:rPr>
              <a:t>Unpunctual problem is widespread among group collaboration.</a:t>
            </a:r>
          </a:p>
          <a:p>
            <a:pPr marL="342900" marR="0" lvl="0" indent="-342900" algn="l" defTabSz="412750" rtl="0" eaLnBrk="1" fontAlgn="auto" latinLnBrk="0" hangingPunct="0">
              <a:lnSpc>
                <a:spcPct val="150000"/>
              </a:lnSpc>
              <a:spcBef>
                <a:spcPts val="0"/>
              </a:spcBef>
              <a:spcAft>
                <a:spcPts val="0"/>
              </a:spcAft>
              <a:buClrTx/>
              <a:buSzTx/>
              <a:buFont typeface="Wingdings" panose="05000000000000000000" pitchFamily="2" charset="2"/>
              <a:buChar char="ü"/>
              <a:tabLst/>
              <a:defRPr/>
            </a:pPr>
            <a:r>
              <a:rPr kumimoji="0" lang="en-US" altLang="zh-CN" sz="2000" b="0" i="0" u="none" strike="noStrike" kern="0" cap="none" spc="0" normalizeH="0" baseline="0" noProof="0" dirty="0">
                <a:ln>
                  <a:noFill/>
                </a:ln>
                <a:solidFill>
                  <a:srgbClr val="252935"/>
                </a:solidFill>
                <a:effectLst/>
                <a:uLnTx/>
                <a:uFillTx/>
                <a:latin typeface="Times New Roman" panose="02020603050405020304" pitchFamily="18" charset="0"/>
                <a:cs typeface="Times New Roman" panose="02020603050405020304" pitchFamily="18" charset="0"/>
                <a:sym typeface="+mn-lt"/>
              </a:rPr>
              <a:t>More than 40% of the students made a plan in their last group cooperation according to our estimation and most students fulfilled their plan quite well which reflects a relative high efficiency in this aspect.</a:t>
            </a:r>
            <a:endParaRPr kumimoji="0" lang="en-US" altLang="zh-CN" sz="2000" b="1" i="0" u="none" strike="noStrike" kern="0" cap="none" spc="0" normalizeH="0" baseline="0" noProof="0" dirty="0">
              <a:ln>
                <a:noFill/>
              </a:ln>
              <a:solidFill>
                <a:srgbClr val="252935"/>
              </a:solidFill>
              <a:effectLst/>
              <a:uLnTx/>
              <a:uFillTx/>
              <a:latin typeface="Times New Roman" panose="02020603050405020304" pitchFamily="18" charset="0"/>
              <a:cs typeface="Times New Roman" panose="02020603050405020304" pitchFamily="18" charset="0"/>
              <a:sym typeface="+mn-lt"/>
            </a:endParaRPr>
          </a:p>
        </p:txBody>
      </p:sp>
      <p:grpSp>
        <p:nvGrpSpPr>
          <p:cNvPr id="30" name="组合 29">
            <a:extLst>
              <a:ext uri="{FF2B5EF4-FFF2-40B4-BE49-F238E27FC236}">
                <a16:creationId xmlns:a16="http://schemas.microsoft.com/office/drawing/2014/main" id="{45D78601-E451-479C-8343-B880A95196BC}"/>
              </a:ext>
            </a:extLst>
          </p:cNvPr>
          <p:cNvGrpSpPr/>
          <p:nvPr/>
        </p:nvGrpSpPr>
        <p:grpSpPr>
          <a:xfrm>
            <a:off x="8483210" y="1436880"/>
            <a:ext cx="2992401" cy="472608"/>
            <a:chOff x="1798191" y="1549255"/>
            <a:chExt cx="2992401" cy="472608"/>
          </a:xfrm>
        </p:grpSpPr>
        <p:sp>
          <p:nvSpPr>
            <p:cNvPr id="34" name="ïşľiďê">
              <a:extLst>
                <a:ext uri="{FF2B5EF4-FFF2-40B4-BE49-F238E27FC236}">
                  <a16:creationId xmlns:a16="http://schemas.microsoft.com/office/drawing/2014/main" id="{8CCA3371-4C6E-4977-ABCB-A77106546F39}"/>
                </a:ext>
              </a:extLst>
            </p:cNvPr>
            <p:cNvSpPr/>
            <p:nvPr/>
          </p:nvSpPr>
          <p:spPr>
            <a:xfrm>
              <a:off x="1798191" y="1549255"/>
              <a:ext cx="2992401" cy="472608"/>
            </a:xfrm>
            <a:prstGeom prst="rect">
              <a:avLst/>
            </a:prstGeom>
            <a:solidFill>
              <a:srgbClr val="25293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wrap="square" lIns="91440" tIns="45720" rIns="91440" bIns="45720" anchor="ctr">
              <a:normAutofit/>
            </a:bodyPr>
            <a:lstStyle/>
            <a:p>
              <a:pPr marL="0" marR="0" lvl="0" indent="0" algn="l" defTabSz="913765"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微软雅黑"/>
                  <a:ea typeface="微软雅黑"/>
                  <a:cs typeface="+mn-ea"/>
                  <a:sym typeface="+mn-lt"/>
                </a:rPr>
                <a:t> </a:t>
              </a:r>
            </a:p>
          </p:txBody>
        </p:sp>
        <p:sp>
          <p:nvSpPr>
            <p:cNvPr id="35" name="文本框 34">
              <a:extLst>
                <a:ext uri="{FF2B5EF4-FFF2-40B4-BE49-F238E27FC236}">
                  <a16:creationId xmlns:a16="http://schemas.microsoft.com/office/drawing/2014/main" id="{99A0810B-0372-42BB-8364-C17DC35C7243}"/>
                </a:ext>
              </a:extLst>
            </p:cNvPr>
            <p:cNvSpPr txBox="1"/>
            <p:nvPr/>
          </p:nvSpPr>
          <p:spPr>
            <a:xfrm>
              <a:off x="2151390" y="1549255"/>
              <a:ext cx="2286000" cy="4001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rPr>
                <a:t>Influences</a:t>
              </a:r>
              <a:endParaRPr kumimoji="0" lang="zh-CN" altLang="en-US" sz="2000" b="0"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grpSp>
      <p:sp>
        <p:nvSpPr>
          <p:cNvPr id="40" name="Synergistically utilize technically sound portals with frictionless chains. Dramatically customize…">
            <a:extLst>
              <a:ext uri="{FF2B5EF4-FFF2-40B4-BE49-F238E27FC236}">
                <a16:creationId xmlns:a16="http://schemas.microsoft.com/office/drawing/2014/main" id="{661DEB5D-D865-46C8-A20A-4C8B99FF0DAC}"/>
              </a:ext>
            </a:extLst>
          </p:cNvPr>
          <p:cNvSpPr txBox="1"/>
          <p:nvPr/>
        </p:nvSpPr>
        <p:spPr>
          <a:xfrm>
            <a:off x="8180370" y="2144822"/>
            <a:ext cx="3598078" cy="2252989"/>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defPPr>
              <a:defRPr lang="en-US"/>
            </a:defPPr>
            <a:lvl1pPr algn="ctr" defTabSz="412750" hangingPunct="0">
              <a:lnSpc>
                <a:spcPct val="150000"/>
              </a:lnSpc>
              <a:defRPr sz="2000" b="1" kern="0">
                <a:solidFill>
                  <a:srgbClr val="252935"/>
                </a:solidFill>
                <a:latin typeface="Times New Roman" panose="02020603050405020304" pitchFamily="18" charset="0"/>
                <a:ea typeface="Roboto Bold"/>
                <a:cs typeface="Times New Roman" panose="02020603050405020304" pitchFamily="18" charset="0"/>
              </a:defRPr>
            </a:lvl1pPr>
          </a:lstStyle>
          <a:p>
            <a:pPr marL="342900" marR="0" lvl="0" indent="-342900" algn="l" defTabSz="412750" rtl="0" eaLnBrk="1" fontAlgn="auto" latinLnBrk="0" hangingPunct="0">
              <a:lnSpc>
                <a:spcPct val="150000"/>
              </a:lnSpc>
              <a:spcBef>
                <a:spcPts val="0"/>
              </a:spcBef>
              <a:spcAft>
                <a:spcPts val="0"/>
              </a:spcAft>
              <a:buClrTx/>
              <a:buSzTx/>
              <a:buFont typeface="Wingdings" panose="05000000000000000000" pitchFamily="2" charset="2"/>
              <a:buChar char="ü"/>
              <a:tabLst/>
              <a:defRPr/>
            </a:pPr>
            <a:r>
              <a:rPr kumimoji="0" lang="en-US" altLang="zh-CN" sz="2000" b="0" i="0" u="none" strike="noStrike" kern="0" cap="none" spc="0" normalizeH="0" baseline="0" noProof="0" dirty="0">
                <a:ln>
                  <a:noFill/>
                </a:ln>
                <a:solidFill>
                  <a:srgbClr val="252935"/>
                </a:solidFill>
                <a:effectLst/>
                <a:uLnTx/>
                <a:uFillTx/>
                <a:latin typeface="Times New Roman" panose="02020603050405020304" pitchFamily="18" charset="0"/>
                <a:cs typeface="Times New Roman" panose="02020603050405020304" pitchFamily="18" charset="0"/>
                <a:sym typeface="+mn-lt"/>
              </a:rPr>
              <a:t>Group collaboration do have certain influence on schedule.</a:t>
            </a:r>
          </a:p>
          <a:p>
            <a:pPr marL="342900" marR="0" lvl="0" indent="-342900" algn="l" defTabSz="412750" rtl="0" eaLnBrk="1" fontAlgn="auto" latinLnBrk="0" hangingPunct="0">
              <a:lnSpc>
                <a:spcPct val="150000"/>
              </a:lnSpc>
              <a:spcBef>
                <a:spcPts val="0"/>
              </a:spcBef>
              <a:spcAft>
                <a:spcPts val="0"/>
              </a:spcAft>
              <a:buClrTx/>
              <a:buSzTx/>
              <a:buFont typeface="Wingdings" panose="05000000000000000000" pitchFamily="2" charset="2"/>
              <a:buChar char="ü"/>
              <a:tabLst/>
              <a:defRPr/>
            </a:pPr>
            <a:r>
              <a:rPr kumimoji="0" lang="en-US" altLang="zh-CN" sz="2000" b="0" i="0" u="none" strike="noStrike" kern="0" cap="none" spc="0" normalizeH="0" baseline="0" noProof="0" dirty="0">
                <a:ln>
                  <a:noFill/>
                </a:ln>
                <a:solidFill>
                  <a:srgbClr val="252935"/>
                </a:solidFill>
                <a:effectLst/>
                <a:uLnTx/>
                <a:uFillTx/>
                <a:latin typeface="Times New Roman" panose="02020603050405020304" pitchFamily="18" charset="0"/>
                <a:cs typeface="Times New Roman" panose="02020603050405020304" pitchFamily="18" charset="0"/>
                <a:sym typeface="+mn-lt"/>
              </a:rPr>
              <a:t>Social skills and presentation skills are the two main aspects of development.</a:t>
            </a:r>
          </a:p>
        </p:txBody>
      </p:sp>
      <p:sp>
        <p:nvSpPr>
          <p:cNvPr id="24" name="Synergistically utilize technically sound portals with frictionless chains. Dramatically customize…">
            <a:extLst>
              <a:ext uri="{FF2B5EF4-FFF2-40B4-BE49-F238E27FC236}">
                <a16:creationId xmlns:a16="http://schemas.microsoft.com/office/drawing/2014/main" id="{2B086C1B-6FA1-4CE3-9887-E9B20CDFC434}"/>
              </a:ext>
            </a:extLst>
          </p:cNvPr>
          <p:cNvSpPr txBox="1"/>
          <p:nvPr/>
        </p:nvSpPr>
        <p:spPr>
          <a:xfrm>
            <a:off x="413553" y="2135724"/>
            <a:ext cx="3995888" cy="456131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defPPr>
              <a:defRPr lang="en-US"/>
            </a:defPPr>
            <a:lvl1pPr algn="ctr" defTabSz="412750" hangingPunct="0">
              <a:lnSpc>
                <a:spcPct val="150000"/>
              </a:lnSpc>
              <a:defRPr sz="2000" b="1" kern="0">
                <a:solidFill>
                  <a:srgbClr val="252935"/>
                </a:solidFill>
                <a:latin typeface="Times New Roman" panose="02020603050405020304" pitchFamily="18" charset="0"/>
                <a:ea typeface="Roboto Bold"/>
                <a:cs typeface="Times New Roman" panose="02020603050405020304" pitchFamily="18" charset="0"/>
              </a:defRPr>
            </a:lvl1pPr>
          </a:lstStyle>
          <a:p>
            <a:pPr marL="342900" marR="0" lvl="0" indent="-342900" algn="l" defTabSz="412750" rtl="0" eaLnBrk="1" fontAlgn="auto" latinLnBrk="0" hangingPunct="0">
              <a:lnSpc>
                <a:spcPct val="150000"/>
              </a:lnSpc>
              <a:spcBef>
                <a:spcPts val="0"/>
              </a:spcBef>
              <a:spcAft>
                <a:spcPts val="0"/>
              </a:spcAft>
              <a:buClrTx/>
              <a:buSzTx/>
              <a:buFont typeface="Wingdings" panose="05000000000000000000" pitchFamily="2" charset="2"/>
              <a:buChar char="ü"/>
              <a:tabLst/>
              <a:defRPr/>
            </a:pPr>
            <a:r>
              <a:rPr kumimoji="0" lang="en-US" altLang="zh-CN" sz="2000" b="0" i="0" u="none" strike="noStrike" kern="0" cap="none" spc="0" normalizeH="0" baseline="0" noProof="0" dirty="0">
                <a:ln>
                  <a:noFill/>
                </a:ln>
                <a:solidFill>
                  <a:srgbClr val="252935"/>
                </a:solidFill>
                <a:effectLst/>
                <a:uLnTx/>
                <a:uFillTx/>
                <a:latin typeface="Times New Roman" panose="02020603050405020304" pitchFamily="18" charset="0"/>
                <a:cs typeface="Times New Roman" panose="02020603050405020304" pitchFamily="18" charset="0"/>
              </a:rPr>
              <a:t>Most people prefer a group consists of 3 members.</a:t>
            </a:r>
          </a:p>
          <a:p>
            <a:pPr marL="342900" marR="0" lvl="0" indent="-342900" algn="l" defTabSz="412750" rtl="0" eaLnBrk="1" fontAlgn="auto" latinLnBrk="0" hangingPunct="0">
              <a:lnSpc>
                <a:spcPct val="150000"/>
              </a:lnSpc>
              <a:spcBef>
                <a:spcPts val="0"/>
              </a:spcBef>
              <a:spcAft>
                <a:spcPts val="0"/>
              </a:spcAft>
              <a:buClrTx/>
              <a:buSzTx/>
              <a:buFont typeface="Wingdings" panose="05000000000000000000" pitchFamily="2" charset="2"/>
              <a:buChar char="ü"/>
              <a:tabLst/>
              <a:defRPr/>
            </a:pPr>
            <a:r>
              <a:rPr kumimoji="0" lang="en-US" altLang="zh-CN" sz="2000" b="0" i="0" u="none" strike="noStrike" kern="0" cap="none" spc="0" normalizeH="0" baseline="0" noProof="0" dirty="0">
                <a:ln>
                  <a:noFill/>
                </a:ln>
                <a:solidFill>
                  <a:srgbClr val="252935"/>
                </a:solidFill>
                <a:effectLst/>
                <a:uLnTx/>
                <a:uFillTx/>
                <a:latin typeface="Times New Roman" panose="02020603050405020304" pitchFamily="18" charset="0"/>
                <a:cs typeface="Times New Roman" panose="02020603050405020304" pitchFamily="18" charset="0"/>
              </a:rPr>
              <a:t>The qualities they want the leader and team member to possess are their personal choices, independent of their genders, majors or preference of roles in the group.</a:t>
            </a:r>
          </a:p>
          <a:p>
            <a:pPr marL="342900" marR="0" lvl="0" indent="-342900" algn="l" defTabSz="412750" rtl="0" eaLnBrk="1" fontAlgn="auto" latinLnBrk="0" hangingPunct="0">
              <a:lnSpc>
                <a:spcPct val="150000"/>
              </a:lnSpc>
              <a:spcBef>
                <a:spcPts val="0"/>
              </a:spcBef>
              <a:spcAft>
                <a:spcPts val="0"/>
              </a:spcAft>
              <a:buClrTx/>
              <a:buSzTx/>
              <a:buFont typeface="Wingdings" panose="05000000000000000000" pitchFamily="2" charset="2"/>
              <a:buChar char="ü"/>
              <a:tabLst/>
              <a:defRPr/>
            </a:pPr>
            <a:r>
              <a:rPr kumimoji="0" lang="en-US" altLang="zh-CN" sz="2000" b="0" i="0" u="none" strike="noStrike" kern="0" cap="none" spc="0" normalizeH="0" baseline="0" noProof="0" dirty="0">
                <a:ln>
                  <a:noFill/>
                </a:ln>
                <a:solidFill>
                  <a:srgbClr val="252935"/>
                </a:solidFill>
                <a:effectLst/>
                <a:uLnTx/>
                <a:uFillTx/>
                <a:latin typeface="Times New Roman" panose="02020603050405020304" pitchFamily="18" charset="0"/>
                <a:cs typeface="Times New Roman" panose="02020603050405020304" pitchFamily="18" charset="0"/>
              </a:rPr>
              <a:t>the grading ways differ significantly between expectation and reality.</a:t>
            </a:r>
          </a:p>
        </p:txBody>
      </p:sp>
    </p:spTree>
    <p:custDataLst>
      <p:tags r:id="rId1"/>
    </p:custDataLst>
    <p:extLst>
      <p:ext uri="{BB962C8B-B14F-4D97-AF65-F5344CB8AC3E}">
        <p14:creationId xmlns:p14="http://schemas.microsoft.com/office/powerpoint/2010/main" val="12269607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šľïḑè">
            <a:extLst>
              <a:ext uri="{FF2B5EF4-FFF2-40B4-BE49-F238E27FC236}">
                <a16:creationId xmlns:a16="http://schemas.microsoft.com/office/drawing/2014/main" id="{D4CF19B5-40B3-41A0-905B-D1DBA4D83675}"/>
              </a:ext>
            </a:extLst>
          </p:cNvPr>
          <p:cNvSpPr/>
          <p:nvPr/>
        </p:nvSpPr>
        <p:spPr>
          <a:xfrm>
            <a:off x="5831815" y="2088811"/>
            <a:ext cx="5121513" cy="4153852"/>
          </a:xfrm>
          <a:custGeom>
            <a:avLst/>
            <a:gdLst>
              <a:gd name="connsiteX0" fmla="*/ 10536452 w 18269244"/>
              <a:gd name="connsiteY0" fmla="*/ 0 h 14817440"/>
              <a:gd name="connsiteX1" fmla="*/ 12313612 w 18269244"/>
              <a:gd name="connsiteY1" fmla="*/ 888174 h 14817440"/>
              <a:gd name="connsiteX2" fmla="*/ 12563364 w 18269244"/>
              <a:gd name="connsiteY2" fmla="*/ 1253404 h 14817440"/>
              <a:gd name="connsiteX3" fmla="*/ 12632468 w 18269244"/>
              <a:gd name="connsiteY3" fmla="*/ 1363551 h 14817440"/>
              <a:gd name="connsiteX4" fmla="*/ 18269244 w 18269244"/>
              <a:gd name="connsiteY4" fmla="*/ 10348462 h 14817440"/>
              <a:gd name="connsiteX5" fmla="*/ 18269244 w 18269244"/>
              <a:gd name="connsiteY5" fmla="*/ 14817440 h 14817440"/>
              <a:gd name="connsiteX6" fmla="*/ 0 w 18269244"/>
              <a:gd name="connsiteY6" fmla="*/ 14817440 h 14817440"/>
              <a:gd name="connsiteX7" fmla="*/ 8440436 w 18269244"/>
              <a:gd name="connsiteY7" fmla="*/ 1363551 h 14817440"/>
              <a:gd name="connsiteX8" fmla="*/ 8509540 w 18269244"/>
              <a:gd name="connsiteY8" fmla="*/ 1253404 h 14817440"/>
              <a:gd name="connsiteX9" fmla="*/ 8759292 w 18269244"/>
              <a:gd name="connsiteY9" fmla="*/ 888174 h 14817440"/>
              <a:gd name="connsiteX10" fmla="*/ 10536452 w 18269244"/>
              <a:gd name="connsiteY10" fmla="*/ 0 h 1481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269244" h="14817440">
                <a:moveTo>
                  <a:pt x="10536452" y="0"/>
                </a:moveTo>
                <a:cubicBezTo>
                  <a:pt x="11230480" y="0"/>
                  <a:pt x="11858800" y="339415"/>
                  <a:pt x="12313612" y="888174"/>
                </a:cubicBezTo>
                <a:lnTo>
                  <a:pt x="12563364" y="1253404"/>
                </a:lnTo>
                <a:lnTo>
                  <a:pt x="12632468" y="1363551"/>
                </a:lnTo>
                <a:lnTo>
                  <a:pt x="18269244" y="10348462"/>
                </a:lnTo>
                <a:lnTo>
                  <a:pt x="18269244" y="14817440"/>
                </a:lnTo>
                <a:lnTo>
                  <a:pt x="0" y="14817440"/>
                </a:lnTo>
                <a:lnTo>
                  <a:pt x="8440436" y="1363551"/>
                </a:lnTo>
                <a:lnTo>
                  <a:pt x="8509540" y="1253404"/>
                </a:lnTo>
                <a:lnTo>
                  <a:pt x="8759292" y="888174"/>
                </a:lnTo>
                <a:cubicBezTo>
                  <a:pt x="9214108" y="339415"/>
                  <a:pt x="9842428" y="0"/>
                  <a:pt x="10536452"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5" name="ïṧḷíḑê">
            <a:extLst>
              <a:ext uri="{FF2B5EF4-FFF2-40B4-BE49-F238E27FC236}">
                <a16:creationId xmlns:a16="http://schemas.microsoft.com/office/drawing/2014/main" id="{E8F7AE66-0A30-4F01-AC0E-AE66301584EB}"/>
              </a:ext>
            </a:extLst>
          </p:cNvPr>
          <p:cNvSpPr/>
          <p:nvPr/>
        </p:nvSpPr>
        <p:spPr>
          <a:xfrm>
            <a:off x="4066946" y="2781152"/>
            <a:ext cx="4922363" cy="3461167"/>
          </a:xfrm>
          <a:custGeom>
            <a:avLst/>
            <a:gdLst>
              <a:gd name="connsiteX0" fmla="*/ 1916723 w 3833446"/>
              <a:gd name="connsiteY0" fmla="*/ 0 h 2234041"/>
              <a:gd name="connsiteX1" fmla="*/ 2240012 w 3833446"/>
              <a:gd name="connsiteY1" fmla="*/ 133911 h 2234041"/>
              <a:gd name="connsiteX2" fmla="*/ 2285446 w 3833446"/>
              <a:gd name="connsiteY2" fmla="*/ 188977 h 2234041"/>
              <a:gd name="connsiteX3" fmla="*/ 2298017 w 3833446"/>
              <a:gd name="connsiteY3" fmla="*/ 205584 h 2234041"/>
              <a:gd name="connsiteX4" fmla="*/ 3833446 w 3833446"/>
              <a:gd name="connsiteY4" fmla="*/ 2234041 h 2234041"/>
              <a:gd name="connsiteX5" fmla="*/ 0 w 3833446"/>
              <a:gd name="connsiteY5" fmla="*/ 2234041 h 2234041"/>
              <a:gd name="connsiteX6" fmla="*/ 1535429 w 3833446"/>
              <a:gd name="connsiteY6" fmla="*/ 205584 h 2234041"/>
              <a:gd name="connsiteX7" fmla="*/ 1548000 w 3833446"/>
              <a:gd name="connsiteY7" fmla="*/ 188977 h 2234041"/>
              <a:gd name="connsiteX8" fmla="*/ 1593434 w 3833446"/>
              <a:gd name="connsiteY8" fmla="*/ 133911 h 2234041"/>
              <a:gd name="connsiteX9" fmla="*/ 1916723 w 3833446"/>
              <a:gd name="connsiteY9" fmla="*/ 0 h 223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33446" h="2234041">
                <a:moveTo>
                  <a:pt x="1916723" y="0"/>
                </a:moveTo>
                <a:cubicBezTo>
                  <a:pt x="2042976" y="0"/>
                  <a:pt x="2157276" y="51174"/>
                  <a:pt x="2240012" y="133911"/>
                </a:cubicBezTo>
                <a:lnTo>
                  <a:pt x="2285446" y="188977"/>
                </a:lnTo>
                <a:lnTo>
                  <a:pt x="2298017" y="205584"/>
                </a:lnTo>
                <a:lnTo>
                  <a:pt x="3833446" y="2234041"/>
                </a:lnTo>
                <a:lnTo>
                  <a:pt x="0" y="2234041"/>
                </a:lnTo>
                <a:lnTo>
                  <a:pt x="1535429" y="205584"/>
                </a:lnTo>
                <a:lnTo>
                  <a:pt x="1548000" y="188977"/>
                </a:lnTo>
                <a:lnTo>
                  <a:pt x="1593434" y="133911"/>
                </a:lnTo>
                <a:cubicBezTo>
                  <a:pt x="1676171" y="51174"/>
                  <a:pt x="1790471" y="0"/>
                  <a:pt x="1916723" y="0"/>
                </a:cubicBezTo>
                <a:close/>
              </a:path>
            </a:pathLst>
          </a:custGeom>
          <a:solidFill>
            <a:schemeClr val="accent6">
              <a:lumMod val="75000"/>
            </a:schemeClr>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6" name="iś1iḑê">
            <a:extLst>
              <a:ext uri="{FF2B5EF4-FFF2-40B4-BE49-F238E27FC236}">
                <a16:creationId xmlns:a16="http://schemas.microsoft.com/office/drawing/2014/main" id="{653AE535-4EC9-4B9E-8F82-4E2E4916257B}"/>
              </a:ext>
            </a:extLst>
          </p:cNvPr>
          <p:cNvSpPr/>
          <p:nvPr/>
        </p:nvSpPr>
        <p:spPr>
          <a:xfrm>
            <a:off x="2408269" y="3355004"/>
            <a:ext cx="4106248" cy="2887315"/>
          </a:xfrm>
          <a:custGeom>
            <a:avLst/>
            <a:gdLst>
              <a:gd name="connsiteX0" fmla="*/ 1916723 w 3833446"/>
              <a:gd name="connsiteY0" fmla="*/ 0 h 2234041"/>
              <a:gd name="connsiteX1" fmla="*/ 2240012 w 3833446"/>
              <a:gd name="connsiteY1" fmla="*/ 133911 h 2234041"/>
              <a:gd name="connsiteX2" fmla="*/ 2285446 w 3833446"/>
              <a:gd name="connsiteY2" fmla="*/ 188977 h 2234041"/>
              <a:gd name="connsiteX3" fmla="*/ 2298017 w 3833446"/>
              <a:gd name="connsiteY3" fmla="*/ 205584 h 2234041"/>
              <a:gd name="connsiteX4" fmla="*/ 3833446 w 3833446"/>
              <a:gd name="connsiteY4" fmla="*/ 2234041 h 2234041"/>
              <a:gd name="connsiteX5" fmla="*/ 0 w 3833446"/>
              <a:gd name="connsiteY5" fmla="*/ 2234041 h 2234041"/>
              <a:gd name="connsiteX6" fmla="*/ 1535429 w 3833446"/>
              <a:gd name="connsiteY6" fmla="*/ 205584 h 2234041"/>
              <a:gd name="connsiteX7" fmla="*/ 1548000 w 3833446"/>
              <a:gd name="connsiteY7" fmla="*/ 188977 h 2234041"/>
              <a:gd name="connsiteX8" fmla="*/ 1593434 w 3833446"/>
              <a:gd name="connsiteY8" fmla="*/ 133911 h 2234041"/>
              <a:gd name="connsiteX9" fmla="*/ 1916723 w 3833446"/>
              <a:gd name="connsiteY9" fmla="*/ 0 h 223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33446" h="2234041">
                <a:moveTo>
                  <a:pt x="1916723" y="0"/>
                </a:moveTo>
                <a:cubicBezTo>
                  <a:pt x="2042976" y="0"/>
                  <a:pt x="2157276" y="51174"/>
                  <a:pt x="2240012" y="133911"/>
                </a:cubicBezTo>
                <a:lnTo>
                  <a:pt x="2285446" y="188977"/>
                </a:lnTo>
                <a:lnTo>
                  <a:pt x="2298017" y="205584"/>
                </a:lnTo>
                <a:lnTo>
                  <a:pt x="3833446" y="2234041"/>
                </a:lnTo>
                <a:lnTo>
                  <a:pt x="0" y="2234041"/>
                </a:lnTo>
                <a:lnTo>
                  <a:pt x="1535429" y="205584"/>
                </a:lnTo>
                <a:lnTo>
                  <a:pt x="1548000" y="188977"/>
                </a:lnTo>
                <a:lnTo>
                  <a:pt x="1593434" y="133911"/>
                </a:lnTo>
                <a:cubicBezTo>
                  <a:pt x="1676171" y="51174"/>
                  <a:pt x="1790471" y="0"/>
                  <a:pt x="1916723" y="0"/>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11" name="îşḷíḍé">
            <a:extLst>
              <a:ext uri="{FF2B5EF4-FFF2-40B4-BE49-F238E27FC236}">
                <a16:creationId xmlns:a16="http://schemas.microsoft.com/office/drawing/2014/main" id="{0432534B-65EA-485B-9046-2CD09CC075DA}"/>
              </a:ext>
            </a:extLst>
          </p:cNvPr>
          <p:cNvSpPr/>
          <p:nvPr/>
        </p:nvSpPr>
        <p:spPr bwMode="auto">
          <a:xfrm flipH="1">
            <a:off x="4211378" y="4059898"/>
            <a:ext cx="500030" cy="481040"/>
          </a:xfrm>
          <a:custGeom>
            <a:avLst/>
            <a:gdLst>
              <a:gd name="connsiteX0" fmla="*/ 195114 w 608814"/>
              <a:gd name="connsiteY0" fmla="*/ 351627 h 585693"/>
              <a:gd name="connsiteX1" fmla="*/ 258290 w 608814"/>
              <a:gd name="connsiteY1" fmla="*/ 351627 h 585693"/>
              <a:gd name="connsiteX2" fmla="*/ 282731 w 608814"/>
              <a:gd name="connsiteY2" fmla="*/ 376018 h 585693"/>
              <a:gd name="connsiteX3" fmla="*/ 282731 w 608814"/>
              <a:gd name="connsiteY3" fmla="*/ 561210 h 585693"/>
              <a:gd name="connsiteX4" fmla="*/ 258290 w 608814"/>
              <a:gd name="connsiteY4" fmla="*/ 585693 h 585693"/>
              <a:gd name="connsiteX5" fmla="*/ 195114 w 608814"/>
              <a:gd name="connsiteY5" fmla="*/ 585693 h 585693"/>
              <a:gd name="connsiteX6" fmla="*/ 170673 w 608814"/>
              <a:gd name="connsiteY6" fmla="*/ 561210 h 585693"/>
              <a:gd name="connsiteX7" fmla="*/ 170673 w 608814"/>
              <a:gd name="connsiteY7" fmla="*/ 376018 h 585693"/>
              <a:gd name="connsiteX8" fmla="*/ 195114 w 608814"/>
              <a:gd name="connsiteY8" fmla="*/ 351627 h 585693"/>
              <a:gd name="connsiteX9" fmla="*/ 358100 w 608814"/>
              <a:gd name="connsiteY9" fmla="*/ 249872 h 585693"/>
              <a:gd name="connsiteX10" fmla="*/ 421316 w 608814"/>
              <a:gd name="connsiteY10" fmla="*/ 249872 h 585693"/>
              <a:gd name="connsiteX11" fmla="*/ 445737 w 608814"/>
              <a:gd name="connsiteY11" fmla="*/ 274267 h 585693"/>
              <a:gd name="connsiteX12" fmla="*/ 445737 w 608814"/>
              <a:gd name="connsiteY12" fmla="*/ 561206 h 585693"/>
              <a:gd name="connsiteX13" fmla="*/ 421316 w 608814"/>
              <a:gd name="connsiteY13" fmla="*/ 585693 h 585693"/>
              <a:gd name="connsiteX14" fmla="*/ 358100 w 608814"/>
              <a:gd name="connsiteY14" fmla="*/ 585693 h 585693"/>
              <a:gd name="connsiteX15" fmla="*/ 333679 w 608814"/>
              <a:gd name="connsiteY15" fmla="*/ 561206 h 585693"/>
              <a:gd name="connsiteX16" fmla="*/ 333679 w 608814"/>
              <a:gd name="connsiteY16" fmla="*/ 274267 h 585693"/>
              <a:gd name="connsiteX17" fmla="*/ 358100 w 608814"/>
              <a:gd name="connsiteY17" fmla="*/ 249872 h 585693"/>
              <a:gd name="connsiteX18" fmla="*/ 140260 w 608814"/>
              <a:gd name="connsiteY18" fmla="*/ 224680 h 585693"/>
              <a:gd name="connsiteX19" fmla="*/ 191844 w 608814"/>
              <a:gd name="connsiteY19" fmla="*/ 276122 h 585693"/>
              <a:gd name="connsiteX20" fmla="*/ 140260 w 608814"/>
              <a:gd name="connsiteY20" fmla="*/ 327564 h 585693"/>
              <a:gd name="connsiteX21" fmla="*/ 88676 w 608814"/>
              <a:gd name="connsiteY21" fmla="*/ 276122 h 585693"/>
              <a:gd name="connsiteX22" fmla="*/ 140260 w 608814"/>
              <a:gd name="connsiteY22" fmla="*/ 224680 h 585693"/>
              <a:gd name="connsiteX23" fmla="*/ 521177 w 608814"/>
              <a:gd name="connsiteY23" fmla="*/ 148117 h 585693"/>
              <a:gd name="connsiteX24" fmla="*/ 584301 w 608814"/>
              <a:gd name="connsiteY24" fmla="*/ 148117 h 585693"/>
              <a:gd name="connsiteX25" fmla="*/ 608814 w 608814"/>
              <a:gd name="connsiteY25" fmla="*/ 172601 h 585693"/>
              <a:gd name="connsiteX26" fmla="*/ 608814 w 608814"/>
              <a:gd name="connsiteY26" fmla="*/ 561209 h 585693"/>
              <a:gd name="connsiteX27" fmla="*/ 584301 w 608814"/>
              <a:gd name="connsiteY27" fmla="*/ 585693 h 585693"/>
              <a:gd name="connsiteX28" fmla="*/ 521177 w 608814"/>
              <a:gd name="connsiteY28" fmla="*/ 585693 h 585693"/>
              <a:gd name="connsiteX29" fmla="*/ 496756 w 608814"/>
              <a:gd name="connsiteY29" fmla="*/ 561209 h 585693"/>
              <a:gd name="connsiteX30" fmla="*/ 496756 w 608814"/>
              <a:gd name="connsiteY30" fmla="*/ 172601 h 585693"/>
              <a:gd name="connsiteX31" fmla="*/ 521177 w 608814"/>
              <a:gd name="connsiteY31" fmla="*/ 148117 h 585693"/>
              <a:gd name="connsiteX32" fmla="*/ 116229 w 608814"/>
              <a:gd name="connsiteY32" fmla="*/ 131322 h 585693"/>
              <a:gd name="connsiteX33" fmla="*/ 164246 w 608814"/>
              <a:gd name="connsiteY33" fmla="*/ 131322 h 585693"/>
              <a:gd name="connsiteX34" fmla="*/ 184061 w 608814"/>
              <a:gd name="connsiteY34" fmla="*/ 151113 h 585693"/>
              <a:gd name="connsiteX35" fmla="*/ 184061 w 608814"/>
              <a:gd name="connsiteY35" fmla="*/ 171457 h 585693"/>
              <a:gd name="connsiteX36" fmla="*/ 208669 w 608814"/>
              <a:gd name="connsiteY36" fmla="*/ 186094 h 585693"/>
              <a:gd name="connsiteX37" fmla="*/ 226641 w 608814"/>
              <a:gd name="connsiteY37" fmla="*/ 175692 h 585693"/>
              <a:gd name="connsiteX38" fmla="*/ 253737 w 608814"/>
              <a:gd name="connsiteY38" fmla="*/ 182964 h 585693"/>
              <a:gd name="connsiteX39" fmla="*/ 277792 w 608814"/>
              <a:gd name="connsiteY39" fmla="*/ 224572 h 585693"/>
              <a:gd name="connsiteX40" fmla="*/ 279727 w 608814"/>
              <a:gd name="connsiteY40" fmla="*/ 239577 h 585693"/>
              <a:gd name="connsiteX41" fmla="*/ 270511 w 608814"/>
              <a:gd name="connsiteY41" fmla="*/ 251544 h 585693"/>
              <a:gd name="connsiteX42" fmla="*/ 252355 w 608814"/>
              <a:gd name="connsiteY42" fmla="*/ 262038 h 585693"/>
              <a:gd name="connsiteX43" fmla="*/ 253829 w 608814"/>
              <a:gd name="connsiteY43" fmla="*/ 276122 h 585693"/>
              <a:gd name="connsiteX44" fmla="*/ 252355 w 608814"/>
              <a:gd name="connsiteY44" fmla="*/ 290206 h 585693"/>
              <a:gd name="connsiteX45" fmla="*/ 270511 w 608814"/>
              <a:gd name="connsiteY45" fmla="*/ 300700 h 585693"/>
              <a:gd name="connsiteX46" fmla="*/ 278714 w 608814"/>
              <a:gd name="connsiteY46" fmla="*/ 325094 h 585693"/>
              <a:gd name="connsiteX47" fmla="*/ 258253 w 608814"/>
              <a:gd name="connsiteY47" fmla="*/ 321136 h 585693"/>
              <a:gd name="connsiteX48" fmla="*/ 195858 w 608814"/>
              <a:gd name="connsiteY48" fmla="*/ 321136 h 585693"/>
              <a:gd name="connsiteX49" fmla="*/ 212171 w 608814"/>
              <a:gd name="connsiteY49" fmla="*/ 276122 h 585693"/>
              <a:gd name="connsiteX50" fmla="*/ 140191 w 608814"/>
              <a:gd name="connsiteY50" fmla="*/ 204320 h 585693"/>
              <a:gd name="connsiteX51" fmla="*/ 68304 w 608814"/>
              <a:gd name="connsiteY51" fmla="*/ 276122 h 585693"/>
              <a:gd name="connsiteX52" fmla="*/ 140191 w 608814"/>
              <a:gd name="connsiteY52" fmla="*/ 348016 h 585693"/>
              <a:gd name="connsiteX53" fmla="*/ 148486 w 608814"/>
              <a:gd name="connsiteY53" fmla="*/ 347095 h 585693"/>
              <a:gd name="connsiteX54" fmla="*/ 140099 w 608814"/>
              <a:gd name="connsiteY54" fmla="*/ 376000 h 585693"/>
              <a:gd name="connsiteX55" fmla="*/ 140099 w 608814"/>
              <a:gd name="connsiteY55" fmla="*/ 420922 h 585693"/>
              <a:gd name="connsiteX56" fmla="*/ 116229 w 608814"/>
              <a:gd name="connsiteY56" fmla="*/ 420922 h 585693"/>
              <a:gd name="connsiteX57" fmla="*/ 96413 w 608814"/>
              <a:gd name="connsiteY57" fmla="*/ 401131 h 585693"/>
              <a:gd name="connsiteX58" fmla="*/ 96413 w 608814"/>
              <a:gd name="connsiteY58" fmla="*/ 380787 h 585693"/>
              <a:gd name="connsiteX59" fmla="*/ 71806 w 608814"/>
              <a:gd name="connsiteY59" fmla="*/ 366150 h 585693"/>
              <a:gd name="connsiteX60" fmla="*/ 53742 w 608814"/>
              <a:gd name="connsiteY60" fmla="*/ 376552 h 585693"/>
              <a:gd name="connsiteX61" fmla="*/ 38719 w 608814"/>
              <a:gd name="connsiteY61" fmla="*/ 378577 h 585693"/>
              <a:gd name="connsiteX62" fmla="*/ 26738 w 608814"/>
              <a:gd name="connsiteY62" fmla="*/ 369372 h 585693"/>
              <a:gd name="connsiteX63" fmla="*/ 2683 w 608814"/>
              <a:gd name="connsiteY63" fmla="*/ 327764 h 585693"/>
              <a:gd name="connsiteX64" fmla="*/ 9872 w 608814"/>
              <a:gd name="connsiteY64" fmla="*/ 300700 h 585693"/>
              <a:gd name="connsiteX65" fmla="*/ 28120 w 608814"/>
              <a:gd name="connsiteY65" fmla="*/ 290206 h 585693"/>
              <a:gd name="connsiteX66" fmla="*/ 26645 w 608814"/>
              <a:gd name="connsiteY66" fmla="*/ 276122 h 585693"/>
              <a:gd name="connsiteX67" fmla="*/ 28120 w 608814"/>
              <a:gd name="connsiteY67" fmla="*/ 262038 h 585693"/>
              <a:gd name="connsiteX68" fmla="*/ 9872 w 608814"/>
              <a:gd name="connsiteY68" fmla="*/ 251544 h 585693"/>
              <a:gd name="connsiteX69" fmla="*/ 2683 w 608814"/>
              <a:gd name="connsiteY69" fmla="*/ 224572 h 585693"/>
              <a:gd name="connsiteX70" fmla="*/ 26738 w 608814"/>
              <a:gd name="connsiteY70" fmla="*/ 182964 h 585693"/>
              <a:gd name="connsiteX71" fmla="*/ 38719 w 608814"/>
              <a:gd name="connsiteY71" fmla="*/ 173759 h 585693"/>
              <a:gd name="connsiteX72" fmla="*/ 53742 w 608814"/>
              <a:gd name="connsiteY72" fmla="*/ 175692 h 585693"/>
              <a:gd name="connsiteX73" fmla="*/ 71806 w 608814"/>
              <a:gd name="connsiteY73" fmla="*/ 186094 h 585693"/>
              <a:gd name="connsiteX74" fmla="*/ 96413 w 608814"/>
              <a:gd name="connsiteY74" fmla="*/ 171457 h 585693"/>
              <a:gd name="connsiteX75" fmla="*/ 96413 w 608814"/>
              <a:gd name="connsiteY75" fmla="*/ 151113 h 585693"/>
              <a:gd name="connsiteX76" fmla="*/ 116229 w 608814"/>
              <a:gd name="connsiteY76" fmla="*/ 131322 h 585693"/>
              <a:gd name="connsiteX77" fmla="*/ 445756 w 608814"/>
              <a:gd name="connsiteY77" fmla="*/ 83476 h 585693"/>
              <a:gd name="connsiteX78" fmla="*/ 414140 w 608814"/>
              <a:gd name="connsiteY78" fmla="*/ 115044 h 585693"/>
              <a:gd name="connsiteX79" fmla="*/ 445756 w 608814"/>
              <a:gd name="connsiteY79" fmla="*/ 146520 h 585693"/>
              <a:gd name="connsiteX80" fmla="*/ 477371 w 608814"/>
              <a:gd name="connsiteY80" fmla="*/ 115044 h 585693"/>
              <a:gd name="connsiteX81" fmla="*/ 445756 w 608814"/>
              <a:gd name="connsiteY81" fmla="*/ 83476 h 585693"/>
              <a:gd name="connsiteX82" fmla="*/ 426676 w 608814"/>
              <a:gd name="connsiteY82" fmla="*/ 0 h 585693"/>
              <a:gd name="connsiteX83" fmla="*/ 464835 w 608814"/>
              <a:gd name="connsiteY83" fmla="*/ 0 h 585693"/>
              <a:gd name="connsiteX84" fmla="*/ 480597 w 608814"/>
              <a:gd name="connsiteY84" fmla="*/ 15738 h 585693"/>
              <a:gd name="connsiteX85" fmla="*/ 480597 w 608814"/>
              <a:gd name="connsiteY85" fmla="*/ 31936 h 585693"/>
              <a:gd name="connsiteX86" fmla="*/ 500138 w 608814"/>
              <a:gd name="connsiteY86" fmla="*/ 43533 h 585693"/>
              <a:gd name="connsiteX87" fmla="*/ 514425 w 608814"/>
              <a:gd name="connsiteY87" fmla="*/ 35249 h 585693"/>
              <a:gd name="connsiteX88" fmla="*/ 535901 w 608814"/>
              <a:gd name="connsiteY88" fmla="*/ 40956 h 585693"/>
              <a:gd name="connsiteX89" fmla="*/ 554981 w 608814"/>
              <a:gd name="connsiteY89" fmla="*/ 73996 h 585693"/>
              <a:gd name="connsiteX90" fmla="*/ 556640 w 608814"/>
              <a:gd name="connsiteY90" fmla="*/ 85961 h 585693"/>
              <a:gd name="connsiteX91" fmla="*/ 549266 w 608814"/>
              <a:gd name="connsiteY91" fmla="*/ 95440 h 585693"/>
              <a:gd name="connsiteX92" fmla="*/ 534887 w 608814"/>
              <a:gd name="connsiteY92" fmla="*/ 103815 h 585693"/>
              <a:gd name="connsiteX93" fmla="*/ 535993 w 608814"/>
              <a:gd name="connsiteY93" fmla="*/ 115044 h 585693"/>
              <a:gd name="connsiteX94" fmla="*/ 535717 w 608814"/>
              <a:gd name="connsiteY94" fmla="*/ 117621 h 585693"/>
              <a:gd name="connsiteX95" fmla="*/ 521153 w 608814"/>
              <a:gd name="connsiteY95" fmla="*/ 117621 h 585693"/>
              <a:gd name="connsiteX96" fmla="*/ 466126 w 608814"/>
              <a:gd name="connsiteY96" fmla="*/ 172565 h 585693"/>
              <a:gd name="connsiteX97" fmla="*/ 466126 w 608814"/>
              <a:gd name="connsiteY97" fmla="*/ 229719 h 585693"/>
              <a:gd name="connsiteX98" fmla="*/ 466126 w 608814"/>
              <a:gd name="connsiteY98" fmla="*/ 242604 h 585693"/>
              <a:gd name="connsiteX99" fmla="*/ 453590 w 608814"/>
              <a:gd name="connsiteY99" fmla="*/ 229995 h 585693"/>
              <a:gd name="connsiteX100" fmla="*/ 421330 w 608814"/>
              <a:gd name="connsiteY100" fmla="*/ 219319 h 585693"/>
              <a:gd name="connsiteX101" fmla="*/ 411928 w 608814"/>
              <a:gd name="connsiteY101" fmla="*/ 219319 h 585693"/>
              <a:gd name="connsiteX102" fmla="*/ 410914 w 608814"/>
              <a:gd name="connsiteY102" fmla="*/ 214257 h 585693"/>
              <a:gd name="connsiteX103" fmla="*/ 410914 w 608814"/>
              <a:gd name="connsiteY103" fmla="*/ 198059 h 585693"/>
              <a:gd name="connsiteX104" fmla="*/ 391373 w 608814"/>
              <a:gd name="connsiteY104" fmla="*/ 186463 h 585693"/>
              <a:gd name="connsiteX105" fmla="*/ 377086 w 608814"/>
              <a:gd name="connsiteY105" fmla="*/ 194746 h 585693"/>
              <a:gd name="connsiteX106" fmla="*/ 365104 w 608814"/>
              <a:gd name="connsiteY106" fmla="*/ 196310 h 585693"/>
              <a:gd name="connsiteX107" fmla="*/ 355610 w 608814"/>
              <a:gd name="connsiteY107" fmla="*/ 189040 h 585693"/>
              <a:gd name="connsiteX108" fmla="*/ 336530 w 608814"/>
              <a:gd name="connsiteY108" fmla="*/ 155999 h 585693"/>
              <a:gd name="connsiteX109" fmla="*/ 342245 w 608814"/>
              <a:gd name="connsiteY109" fmla="*/ 134463 h 585693"/>
              <a:gd name="connsiteX110" fmla="*/ 356716 w 608814"/>
              <a:gd name="connsiteY110" fmla="*/ 126180 h 585693"/>
              <a:gd name="connsiteX111" fmla="*/ 355518 w 608814"/>
              <a:gd name="connsiteY111" fmla="*/ 115044 h 585693"/>
              <a:gd name="connsiteX112" fmla="*/ 356716 w 608814"/>
              <a:gd name="connsiteY112" fmla="*/ 103815 h 585693"/>
              <a:gd name="connsiteX113" fmla="*/ 342245 w 608814"/>
              <a:gd name="connsiteY113" fmla="*/ 95440 h 585693"/>
              <a:gd name="connsiteX114" fmla="*/ 336530 w 608814"/>
              <a:gd name="connsiteY114" fmla="*/ 73996 h 585693"/>
              <a:gd name="connsiteX115" fmla="*/ 355610 w 608814"/>
              <a:gd name="connsiteY115" fmla="*/ 40956 h 585693"/>
              <a:gd name="connsiteX116" fmla="*/ 365104 w 608814"/>
              <a:gd name="connsiteY116" fmla="*/ 33685 h 585693"/>
              <a:gd name="connsiteX117" fmla="*/ 377086 w 608814"/>
              <a:gd name="connsiteY117" fmla="*/ 35249 h 585693"/>
              <a:gd name="connsiteX118" fmla="*/ 391373 w 608814"/>
              <a:gd name="connsiteY118" fmla="*/ 43533 h 585693"/>
              <a:gd name="connsiteX119" fmla="*/ 410914 w 608814"/>
              <a:gd name="connsiteY119" fmla="*/ 31936 h 585693"/>
              <a:gd name="connsiteX120" fmla="*/ 410914 w 608814"/>
              <a:gd name="connsiteY120" fmla="*/ 15738 h 585693"/>
              <a:gd name="connsiteX121" fmla="*/ 426676 w 608814"/>
              <a:gd name="connsiteY121" fmla="*/ 0 h 5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608814" h="585693">
                <a:moveTo>
                  <a:pt x="195114" y="351627"/>
                </a:moveTo>
                <a:lnTo>
                  <a:pt x="258290" y="351627"/>
                </a:lnTo>
                <a:cubicBezTo>
                  <a:pt x="271848" y="351627"/>
                  <a:pt x="282731" y="362580"/>
                  <a:pt x="282731" y="376018"/>
                </a:cubicBezTo>
                <a:lnTo>
                  <a:pt x="282731" y="561210"/>
                </a:lnTo>
                <a:cubicBezTo>
                  <a:pt x="282731" y="574740"/>
                  <a:pt x="271848" y="585693"/>
                  <a:pt x="258290" y="585693"/>
                </a:cubicBezTo>
                <a:lnTo>
                  <a:pt x="195114" y="585693"/>
                </a:lnTo>
                <a:cubicBezTo>
                  <a:pt x="181556" y="585693"/>
                  <a:pt x="170673" y="574740"/>
                  <a:pt x="170673" y="561210"/>
                </a:cubicBezTo>
                <a:lnTo>
                  <a:pt x="170673" y="376018"/>
                </a:lnTo>
                <a:cubicBezTo>
                  <a:pt x="170673" y="362580"/>
                  <a:pt x="181556" y="351627"/>
                  <a:pt x="195114" y="351627"/>
                </a:cubicBezTo>
                <a:close/>
                <a:moveTo>
                  <a:pt x="358100" y="249872"/>
                </a:moveTo>
                <a:lnTo>
                  <a:pt x="421316" y="249872"/>
                </a:lnTo>
                <a:cubicBezTo>
                  <a:pt x="434771" y="249872"/>
                  <a:pt x="445737" y="260735"/>
                  <a:pt x="445737" y="274267"/>
                </a:cubicBezTo>
                <a:lnTo>
                  <a:pt x="445737" y="561206"/>
                </a:lnTo>
                <a:cubicBezTo>
                  <a:pt x="445737" y="574738"/>
                  <a:pt x="434771" y="585693"/>
                  <a:pt x="421316" y="585693"/>
                </a:cubicBezTo>
                <a:lnTo>
                  <a:pt x="358100" y="585693"/>
                </a:lnTo>
                <a:cubicBezTo>
                  <a:pt x="344645" y="585693"/>
                  <a:pt x="333679" y="574738"/>
                  <a:pt x="333679" y="561206"/>
                </a:cubicBezTo>
                <a:lnTo>
                  <a:pt x="333679" y="274267"/>
                </a:lnTo>
                <a:cubicBezTo>
                  <a:pt x="333679" y="260735"/>
                  <a:pt x="344645" y="249872"/>
                  <a:pt x="358100" y="249872"/>
                </a:cubicBezTo>
                <a:close/>
                <a:moveTo>
                  <a:pt x="140260" y="224680"/>
                </a:moveTo>
                <a:cubicBezTo>
                  <a:pt x="168749" y="224680"/>
                  <a:pt x="191844" y="247711"/>
                  <a:pt x="191844" y="276122"/>
                </a:cubicBezTo>
                <a:cubicBezTo>
                  <a:pt x="191844" y="304533"/>
                  <a:pt x="168749" y="327564"/>
                  <a:pt x="140260" y="327564"/>
                </a:cubicBezTo>
                <a:cubicBezTo>
                  <a:pt x="111771" y="327564"/>
                  <a:pt x="88676" y="304533"/>
                  <a:pt x="88676" y="276122"/>
                </a:cubicBezTo>
                <a:cubicBezTo>
                  <a:pt x="88676" y="247711"/>
                  <a:pt x="111771" y="224680"/>
                  <a:pt x="140260" y="224680"/>
                </a:cubicBezTo>
                <a:close/>
                <a:moveTo>
                  <a:pt x="521177" y="148117"/>
                </a:moveTo>
                <a:lnTo>
                  <a:pt x="584301" y="148117"/>
                </a:lnTo>
                <a:cubicBezTo>
                  <a:pt x="597848" y="148117"/>
                  <a:pt x="608814" y="159070"/>
                  <a:pt x="608814" y="172601"/>
                </a:cubicBezTo>
                <a:lnTo>
                  <a:pt x="608814" y="561209"/>
                </a:lnTo>
                <a:cubicBezTo>
                  <a:pt x="608814" y="574740"/>
                  <a:pt x="597848" y="585693"/>
                  <a:pt x="584301" y="585693"/>
                </a:cubicBezTo>
                <a:lnTo>
                  <a:pt x="521177" y="585693"/>
                </a:lnTo>
                <a:cubicBezTo>
                  <a:pt x="507722" y="585693"/>
                  <a:pt x="496756" y="574740"/>
                  <a:pt x="496756" y="561209"/>
                </a:cubicBezTo>
                <a:lnTo>
                  <a:pt x="496756" y="172601"/>
                </a:lnTo>
                <a:cubicBezTo>
                  <a:pt x="496756" y="159070"/>
                  <a:pt x="507722" y="148117"/>
                  <a:pt x="521177" y="148117"/>
                </a:cubicBezTo>
                <a:close/>
                <a:moveTo>
                  <a:pt x="116229" y="131322"/>
                </a:moveTo>
                <a:lnTo>
                  <a:pt x="164246" y="131322"/>
                </a:lnTo>
                <a:cubicBezTo>
                  <a:pt x="175214" y="131322"/>
                  <a:pt x="184061" y="140159"/>
                  <a:pt x="184061" y="151113"/>
                </a:cubicBezTo>
                <a:lnTo>
                  <a:pt x="184061" y="171457"/>
                </a:lnTo>
                <a:cubicBezTo>
                  <a:pt x="193001" y="175231"/>
                  <a:pt x="201019" y="180386"/>
                  <a:pt x="208669" y="186094"/>
                </a:cubicBezTo>
                <a:lnTo>
                  <a:pt x="226641" y="175692"/>
                </a:lnTo>
                <a:cubicBezTo>
                  <a:pt x="236134" y="170261"/>
                  <a:pt x="248300" y="173482"/>
                  <a:pt x="253737" y="182964"/>
                </a:cubicBezTo>
                <a:lnTo>
                  <a:pt x="277792" y="224572"/>
                </a:lnTo>
                <a:cubicBezTo>
                  <a:pt x="280465" y="229083"/>
                  <a:pt x="281110" y="234514"/>
                  <a:pt x="279727" y="239577"/>
                </a:cubicBezTo>
                <a:cubicBezTo>
                  <a:pt x="278437" y="244640"/>
                  <a:pt x="275119" y="248966"/>
                  <a:pt x="270511" y="251544"/>
                </a:cubicBezTo>
                <a:lnTo>
                  <a:pt x="252355" y="262038"/>
                </a:lnTo>
                <a:cubicBezTo>
                  <a:pt x="253000" y="266733"/>
                  <a:pt x="253829" y="271335"/>
                  <a:pt x="253829" y="276122"/>
                </a:cubicBezTo>
                <a:cubicBezTo>
                  <a:pt x="253829" y="281001"/>
                  <a:pt x="253000" y="285604"/>
                  <a:pt x="252355" y="290206"/>
                </a:cubicBezTo>
                <a:lnTo>
                  <a:pt x="270511" y="300700"/>
                </a:lnTo>
                <a:cubicBezTo>
                  <a:pt x="279174" y="305671"/>
                  <a:pt x="282308" y="316165"/>
                  <a:pt x="278714" y="325094"/>
                </a:cubicBezTo>
                <a:cubicBezTo>
                  <a:pt x="272354" y="322609"/>
                  <a:pt x="265442" y="321136"/>
                  <a:pt x="258253" y="321136"/>
                </a:cubicBezTo>
                <a:lnTo>
                  <a:pt x="195858" y="321136"/>
                </a:lnTo>
                <a:cubicBezTo>
                  <a:pt x="205904" y="308709"/>
                  <a:pt x="212171" y="293244"/>
                  <a:pt x="212171" y="276122"/>
                </a:cubicBezTo>
                <a:cubicBezTo>
                  <a:pt x="212171" y="236539"/>
                  <a:pt x="179914" y="204320"/>
                  <a:pt x="140191" y="204320"/>
                </a:cubicBezTo>
                <a:cubicBezTo>
                  <a:pt x="100561" y="204320"/>
                  <a:pt x="68304" y="236539"/>
                  <a:pt x="68304" y="276122"/>
                </a:cubicBezTo>
                <a:cubicBezTo>
                  <a:pt x="68304" y="315797"/>
                  <a:pt x="100561" y="348016"/>
                  <a:pt x="140191" y="348016"/>
                </a:cubicBezTo>
                <a:cubicBezTo>
                  <a:pt x="143048" y="348016"/>
                  <a:pt x="145721" y="347463"/>
                  <a:pt x="148486" y="347095"/>
                </a:cubicBezTo>
                <a:cubicBezTo>
                  <a:pt x="143233" y="355564"/>
                  <a:pt x="140099" y="365414"/>
                  <a:pt x="140099" y="376000"/>
                </a:cubicBezTo>
                <a:lnTo>
                  <a:pt x="140099" y="420922"/>
                </a:lnTo>
                <a:lnTo>
                  <a:pt x="116229" y="420922"/>
                </a:lnTo>
                <a:cubicBezTo>
                  <a:pt x="105261" y="420922"/>
                  <a:pt x="96413" y="412085"/>
                  <a:pt x="96413" y="401131"/>
                </a:cubicBezTo>
                <a:lnTo>
                  <a:pt x="96413" y="380787"/>
                </a:lnTo>
                <a:cubicBezTo>
                  <a:pt x="87474" y="377013"/>
                  <a:pt x="79455" y="371950"/>
                  <a:pt x="71806" y="366150"/>
                </a:cubicBezTo>
                <a:lnTo>
                  <a:pt x="53742" y="376552"/>
                </a:lnTo>
                <a:cubicBezTo>
                  <a:pt x="49226" y="379222"/>
                  <a:pt x="43788" y="379866"/>
                  <a:pt x="38719" y="378577"/>
                </a:cubicBezTo>
                <a:cubicBezTo>
                  <a:pt x="33650" y="377197"/>
                  <a:pt x="29318" y="373883"/>
                  <a:pt x="26738" y="369372"/>
                </a:cubicBezTo>
                <a:lnTo>
                  <a:pt x="2683" y="327764"/>
                </a:lnTo>
                <a:cubicBezTo>
                  <a:pt x="-2847" y="318282"/>
                  <a:pt x="471" y="306131"/>
                  <a:pt x="9872" y="300700"/>
                </a:cubicBezTo>
                <a:lnTo>
                  <a:pt x="28120" y="290206"/>
                </a:lnTo>
                <a:cubicBezTo>
                  <a:pt x="27475" y="285604"/>
                  <a:pt x="26645" y="281001"/>
                  <a:pt x="26645" y="276122"/>
                </a:cubicBezTo>
                <a:cubicBezTo>
                  <a:pt x="26645" y="271335"/>
                  <a:pt x="27475" y="266733"/>
                  <a:pt x="28120" y="262038"/>
                </a:cubicBezTo>
                <a:lnTo>
                  <a:pt x="9872" y="251544"/>
                </a:lnTo>
                <a:cubicBezTo>
                  <a:pt x="471" y="246113"/>
                  <a:pt x="-2847" y="233962"/>
                  <a:pt x="2683" y="224572"/>
                </a:cubicBezTo>
                <a:lnTo>
                  <a:pt x="26738" y="182964"/>
                </a:lnTo>
                <a:cubicBezTo>
                  <a:pt x="29318" y="178361"/>
                  <a:pt x="33650" y="175139"/>
                  <a:pt x="38719" y="173759"/>
                </a:cubicBezTo>
                <a:cubicBezTo>
                  <a:pt x="43788" y="172378"/>
                  <a:pt x="49226" y="173114"/>
                  <a:pt x="53742" y="175692"/>
                </a:cubicBezTo>
                <a:lnTo>
                  <a:pt x="71806" y="186094"/>
                </a:lnTo>
                <a:cubicBezTo>
                  <a:pt x="79455" y="180386"/>
                  <a:pt x="87474" y="175231"/>
                  <a:pt x="96413" y="171457"/>
                </a:cubicBezTo>
                <a:lnTo>
                  <a:pt x="96413" y="151113"/>
                </a:lnTo>
                <a:cubicBezTo>
                  <a:pt x="96413" y="140159"/>
                  <a:pt x="105261" y="131322"/>
                  <a:pt x="116229" y="131322"/>
                </a:cubicBezTo>
                <a:close/>
                <a:moveTo>
                  <a:pt x="445756" y="83476"/>
                </a:moveTo>
                <a:cubicBezTo>
                  <a:pt x="428335" y="83476"/>
                  <a:pt x="414140" y="97557"/>
                  <a:pt x="414140" y="115044"/>
                </a:cubicBezTo>
                <a:cubicBezTo>
                  <a:pt x="414140" y="132438"/>
                  <a:pt x="428335" y="146520"/>
                  <a:pt x="445756" y="146520"/>
                </a:cubicBezTo>
                <a:cubicBezTo>
                  <a:pt x="463176" y="146520"/>
                  <a:pt x="477371" y="132438"/>
                  <a:pt x="477371" y="115044"/>
                </a:cubicBezTo>
                <a:cubicBezTo>
                  <a:pt x="477371" y="97557"/>
                  <a:pt x="463176" y="83476"/>
                  <a:pt x="445756" y="83476"/>
                </a:cubicBezTo>
                <a:close/>
                <a:moveTo>
                  <a:pt x="426676" y="0"/>
                </a:moveTo>
                <a:lnTo>
                  <a:pt x="464835" y="0"/>
                </a:lnTo>
                <a:cubicBezTo>
                  <a:pt x="473500" y="0"/>
                  <a:pt x="480597" y="7087"/>
                  <a:pt x="480597" y="15738"/>
                </a:cubicBezTo>
                <a:lnTo>
                  <a:pt x="480597" y="31936"/>
                </a:lnTo>
                <a:cubicBezTo>
                  <a:pt x="487694" y="34881"/>
                  <a:pt x="494054" y="38931"/>
                  <a:pt x="500138" y="43533"/>
                </a:cubicBezTo>
                <a:lnTo>
                  <a:pt x="514425" y="35249"/>
                </a:lnTo>
                <a:cubicBezTo>
                  <a:pt x="521983" y="30924"/>
                  <a:pt x="531569" y="33501"/>
                  <a:pt x="535901" y="40956"/>
                </a:cubicBezTo>
                <a:lnTo>
                  <a:pt x="554981" y="73996"/>
                </a:lnTo>
                <a:cubicBezTo>
                  <a:pt x="557101" y="77585"/>
                  <a:pt x="557654" y="81911"/>
                  <a:pt x="556640" y="85961"/>
                </a:cubicBezTo>
                <a:cubicBezTo>
                  <a:pt x="555534" y="89918"/>
                  <a:pt x="552861" y="93415"/>
                  <a:pt x="549266" y="95440"/>
                </a:cubicBezTo>
                <a:lnTo>
                  <a:pt x="534887" y="103815"/>
                </a:lnTo>
                <a:cubicBezTo>
                  <a:pt x="535348" y="107497"/>
                  <a:pt x="535993" y="111178"/>
                  <a:pt x="535993" y="115044"/>
                </a:cubicBezTo>
                <a:cubicBezTo>
                  <a:pt x="535993" y="115872"/>
                  <a:pt x="535809" y="116700"/>
                  <a:pt x="535717" y="117621"/>
                </a:cubicBezTo>
                <a:lnTo>
                  <a:pt x="521153" y="117621"/>
                </a:lnTo>
                <a:cubicBezTo>
                  <a:pt x="490828" y="117621"/>
                  <a:pt x="466126" y="142286"/>
                  <a:pt x="466126" y="172565"/>
                </a:cubicBezTo>
                <a:lnTo>
                  <a:pt x="466126" y="229719"/>
                </a:lnTo>
                <a:lnTo>
                  <a:pt x="466126" y="242604"/>
                </a:lnTo>
                <a:cubicBezTo>
                  <a:pt x="462715" y="237726"/>
                  <a:pt x="458383" y="233493"/>
                  <a:pt x="453590" y="229995"/>
                </a:cubicBezTo>
                <a:cubicBezTo>
                  <a:pt x="444465" y="223369"/>
                  <a:pt x="433404" y="219319"/>
                  <a:pt x="421330" y="219319"/>
                </a:cubicBezTo>
                <a:lnTo>
                  <a:pt x="411928" y="219319"/>
                </a:lnTo>
                <a:cubicBezTo>
                  <a:pt x="411375" y="217755"/>
                  <a:pt x="410914" y="216098"/>
                  <a:pt x="410914" y="214257"/>
                </a:cubicBezTo>
                <a:lnTo>
                  <a:pt x="410914" y="198059"/>
                </a:lnTo>
                <a:cubicBezTo>
                  <a:pt x="403817" y="195114"/>
                  <a:pt x="397457" y="191064"/>
                  <a:pt x="391373" y="186463"/>
                </a:cubicBezTo>
                <a:lnTo>
                  <a:pt x="377086" y="194746"/>
                </a:lnTo>
                <a:cubicBezTo>
                  <a:pt x="373492" y="196863"/>
                  <a:pt x="369160" y="197415"/>
                  <a:pt x="365104" y="196310"/>
                </a:cubicBezTo>
                <a:cubicBezTo>
                  <a:pt x="361140" y="195206"/>
                  <a:pt x="357638" y="192629"/>
                  <a:pt x="355610" y="189040"/>
                </a:cubicBezTo>
                <a:lnTo>
                  <a:pt x="336530" y="155999"/>
                </a:lnTo>
                <a:cubicBezTo>
                  <a:pt x="332198" y="148452"/>
                  <a:pt x="334687" y="138881"/>
                  <a:pt x="342245" y="134463"/>
                </a:cubicBezTo>
                <a:lnTo>
                  <a:pt x="356716" y="126180"/>
                </a:lnTo>
                <a:cubicBezTo>
                  <a:pt x="356163" y="122498"/>
                  <a:pt x="355518" y="118817"/>
                  <a:pt x="355518" y="115044"/>
                </a:cubicBezTo>
                <a:cubicBezTo>
                  <a:pt x="355518" y="111178"/>
                  <a:pt x="356163" y="107497"/>
                  <a:pt x="356716" y="103815"/>
                </a:cubicBezTo>
                <a:lnTo>
                  <a:pt x="342245" y="95440"/>
                </a:lnTo>
                <a:cubicBezTo>
                  <a:pt x="334687" y="91115"/>
                  <a:pt x="332198" y="81543"/>
                  <a:pt x="336530" y="73996"/>
                </a:cubicBezTo>
                <a:lnTo>
                  <a:pt x="355610" y="40956"/>
                </a:lnTo>
                <a:cubicBezTo>
                  <a:pt x="357638" y="37366"/>
                  <a:pt x="361140" y="34789"/>
                  <a:pt x="365104" y="33685"/>
                </a:cubicBezTo>
                <a:cubicBezTo>
                  <a:pt x="369160" y="32580"/>
                  <a:pt x="373492" y="33133"/>
                  <a:pt x="377086" y="35249"/>
                </a:cubicBezTo>
                <a:lnTo>
                  <a:pt x="391373" y="43533"/>
                </a:lnTo>
                <a:cubicBezTo>
                  <a:pt x="397457" y="38931"/>
                  <a:pt x="403817" y="34881"/>
                  <a:pt x="410914" y="31936"/>
                </a:cubicBezTo>
                <a:lnTo>
                  <a:pt x="410914" y="15738"/>
                </a:lnTo>
                <a:cubicBezTo>
                  <a:pt x="410914" y="7087"/>
                  <a:pt x="418011" y="0"/>
                  <a:pt x="426676" y="0"/>
                </a:cubicBezTo>
                <a:close/>
              </a:path>
            </a:pathLst>
          </a:custGeom>
          <a:solidFill>
            <a:srgbClr val="25293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wrap="square" lIns="91440" tIns="45720" rIns="91440" bIns="45720" anchor="ctr">
            <a:normAutofit/>
          </a:bodyPr>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a:ea typeface="微软雅黑"/>
              <a:cs typeface="+mn-ea"/>
              <a:sym typeface="+mn-lt"/>
            </a:endParaRPr>
          </a:p>
        </p:txBody>
      </p:sp>
      <p:sp>
        <p:nvSpPr>
          <p:cNvPr id="12" name="ïṣḷiḓè">
            <a:extLst>
              <a:ext uri="{FF2B5EF4-FFF2-40B4-BE49-F238E27FC236}">
                <a16:creationId xmlns:a16="http://schemas.microsoft.com/office/drawing/2014/main" id="{6012C7C2-21FA-4956-8B4E-F0963EFE7C0F}"/>
              </a:ext>
            </a:extLst>
          </p:cNvPr>
          <p:cNvSpPr/>
          <p:nvPr/>
        </p:nvSpPr>
        <p:spPr bwMode="auto">
          <a:xfrm flipH="1">
            <a:off x="8593800" y="2441236"/>
            <a:ext cx="465578" cy="464706"/>
          </a:xfrm>
          <a:custGeom>
            <a:avLst/>
            <a:gdLst>
              <a:gd name="connsiteX0" fmla="*/ 290910 w 605702"/>
              <a:gd name="connsiteY0" fmla="*/ 156336 h 604568"/>
              <a:gd name="connsiteX1" fmla="*/ 335849 w 605702"/>
              <a:gd name="connsiteY1" fmla="*/ 164992 h 604568"/>
              <a:gd name="connsiteX2" fmla="*/ 288310 w 605702"/>
              <a:gd name="connsiteY2" fmla="*/ 212456 h 604568"/>
              <a:gd name="connsiteX3" fmla="*/ 203632 w 605702"/>
              <a:gd name="connsiteY3" fmla="*/ 244717 h 604568"/>
              <a:gd name="connsiteX4" fmla="*/ 203632 w 605702"/>
              <a:gd name="connsiteY4" fmla="*/ 401388 h 604568"/>
              <a:gd name="connsiteX5" fmla="*/ 360547 w 605702"/>
              <a:gd name="connsiteY5" fmla="*/ 401388 h 604568"/>
              <a:gd name="connsiteX6" fmla="*/ 392859 w 605702"/>
              <a:gd name="connsiteY6" fmla="*/ 316749 h 604568"/>
              <a:gd name="connsiteX7" fmla="*/ 440397 w 605702"/>
              <a:gd name="connsiteY7" fmla="*/ 269284 h 604568"/>
              <a:gd name="connsiteX8" fmla="*/ 400287 w 605702"/>
              <a:gd name="connsiteY8" fmla="*/ 441065 h 604568"/>
              <a:gd name="connsiteX9" fmla="*/ 163892 w 605702"/>
              <a:gd name="connsiteY9" fmla="*/ 441065 h 604568"/>
              <a:gd name="connsiteX10" fmla="*/ 163892 w 605702"/>
              <a:gd name="connsiteY10" fmla="*/ 205040 h 604568"/>
              <a:gd name="connsiteX11" fmla="*/ 290910 w 605702"/>
              <a:gd name="connsiteY11" fmla="*/ 156336 h 604568"/>
              <a:gd name="connsiteX12" fmla="*/ 246542 w 605702"/>
              <a:gd name="connsiteY12" fmla="*/ 43775 h 604568"/>
              <a:gd name="connsiteX13" fmla="*/ 422196 w 605702"/>
              <a:gd name="connsiteY13" fmla="*/ 78723 h 604568"/>
              <a:gd name="connsiteX14" fmla="*/ 376794 w 605702"/>
              <a:gd name="connsiteY14" fmla="*/ 124054 h 604568"/>
              <a:gd name="connsiteX15" fmla="*/ 126109 w 605702"/>
              <a:gd name="connsiteY15" fmla="*/ 167345 h 604568"/>
              <a:gd name="connsiteX16" fmla="*/ 126109 w 605702"/>
              <a:gd name="connsiteY16" fmla="*/ 478820 h 604568"/>
              <a:gd name="connsiteX17" fmla="*/ 438073 w 605702"/>
              <a:gd name="connsiteY17" fmla="*/ 478820 h 604568"/>
              <a:gd name="connsiteX18" fmla="*/ 481432 w 605702"/>
              <a:gd name="connsiteY18" fmla="*/ 228527 h 604568"/>
              <a:gd name="connsiteX19" fmla="*/ 526741 w 605702"/>
              <a:gd name="connsiteY19" fmla="*/ 183011 h 604568"/>
              <a:gd name="connsiteX20" fmla="*/ 481432 w 605702"/>
              <a:gd name="connsiteY20" fmla="*/ 522111 h 604568"/>
              <a:gd name="connsiteX21" fmla="*/ 82657 w 605702"/>
              <a:gd name="connsiteY21" fmla="*/ 522111 h 604568"/>
              <a:gd name="connsiteX22" fmla="*/ 82657 w 605702"/>
              <a:gd name="connsiteY22" fmla="*/ 123961 h 604568"/>
              <a:gd name="connsiteX23" fmla="*/ 246542 w 605702"/>
              <a:gd name="connsiteY23" fmla="*/ 43775 h 604568"/>
              <a:gd name="connsiteX24" fmla="*/ 536061 w 605702"/>
              <a:gd name="connsiteY24" fmla="*/ 0 h 604568"/>
              <a:gd name="connsiteX25" fmla="*/ 544232 w 605702"/>
              <a:gd name="connsiteY25" fmla="*/ 61368 h 604568"/>
              <a:gd name="connsiteX26" fmla="*/ 605702 w 605702"/>
              <a:gd name="connsiteY26" fmla="*/ 69526 h 604568"/>
              <a:gd name="connsiteX27" fmla="*/ 524361 w 605702"/>
              <a:gd name="connsiteY27" fmla="*/ 150732 h 604568"/>
              <a:gd name="connsiteX28" fmla="*/ 498361 w 605702"/>
              <a:gd name="connsiteY28" fmla="*/ 147302 h 604568"/>
              <a:gd name="connsiteX29" fmla="*/ 337721 w 605702"/>
              <a:gd name="connsiteY29" fmla="*/ 307767 h 604568"/>
              <a:gd name="connsiteX30" fmla="*/ 339764 w 605702"/>
              <a:gd name="connsiteY30" fmla="*/ 323063 h 604568"/>
              <a:gd name="connsiteX31" fmla="*/ 282101 w 605702"/>
              <a:gd name="connsiteY31" fmla="*/ 380630 h 604568"/>
              <a:gd name="connsiteX32" fmla="*/ 224437 w 605702"/>
              <a:gd name="connsiteY32" fmla="*/ 323063 h 604568"/>
              <a:gd name="connsiteX33" fmla="*/ 282101 w 605702"/>
              <a:gd name="connsiteY33" fmla="*/ 265495 h 604568"/>
              <a:gd name="connsiteX34" fmla="*/ 297422 w 605702"/>
              <a:gd name="connsiteY34" fmla="*/ 267535 h 604568"/>
              <a:gd name="connsiteX35" fmla="*/ 458155 w 605702"/>
              <a:gd name="connsiteY35" fmla="*/ 107162 h 604568"/>
              <a:gd name="connsiteX36" fmla="*/ 454719 w 605702"/>
              <a:gd name="connsiteY36" fmla="*/ 81206 h 60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5702" h="604568">
                <a:moveTo>
                  <a:pt x="290910" y="156336"/>
                </a:moveTo>
                <a:cubicBezTo>
                  <a:pt x="306137" y="157147"/>
                  <a:pt x="321272" y="160032"/>
                  <a:pt x="335849" y="164992"/>
                </a:cubicBezTo>
                <a:lnTo>
                  <a:pt x="288310" y="212456"/>
                </a:lnTo>
                <a:cubicBezTo>
                  <a:pt x="257856" y="210695"/>
                  <a:pt x="226844" y="221449"/>
                  <a:pt x="203632" y="244717"/>
                </a:cubicBezTo>
                <a:cubicBezTo>
                  <a:pt x="160271" y="287918"/>
                  <a:pt x="160271" y="358187"/>
                  <a:pt x="203632" y="401388"/>
                </a:cubicBezTo>
                <a:cubicBezTo>
                  <a:pt x="246900" y="444680"/>
                  <a:pt x="317279" y="444680"/>
                  <a:pt x="360547" y="401388"/>
                </a:cubicBezTo>
                <a:cubicBezTo>
                  <a:pt x="383852" y="378211"/>
                  <a:pt x="394623" y="347156"/>
                  <a:pt x="392859" y="316749"/>
                </a:cubicBezTo>
                <a:lnTo>
                  <a:pt x="440397" y="269284"/>
                </a:lnTo>
                <a:cubicBezTo>
                  <a:pt x="460267" y="327595"/>
                  <a:pt x="446897" y="394620"/>
                  <a:pt x="400287" y="441065"/>
                </a:cubicBezTo>
                <a:cubicBezTo>
                  <a:pt x="335106" y="506236"/>
                  <a:pt x="229073" y="506236"/>
                  <a:pt x="163892" y="441065"/>
                </a:cubicBezTo>
                <a:cubicBezTo>
                  <a:pt x="98619" y="375987"/>
                  <a:pt x="98619" y="270118"/>
                  <a:pt x="163892" y="205040"/>
                </a:cubicBezTo>
                <a:cubicBezTo>
                  <a:pt x="198711" y="170137"/>
                  <a:pt x="245228" y="153902"/>
                  <a:pt x="290910" y="156336"/>
                </a:cubicBezTo>
                <a:close/>
                <a:moveTo>
                  <a:pt x="246542" y="43775"/>
                </a:moveTo>
                <a:cubicBezTo>
                  <a:pt x="306463" y="36243"/>
                  <a:pt x="368345" y="47900"/>
                  <a:pt x="422196" y="78723"/>
                </a:cubicBezTo>
                <a:lnTo>
                  <a:pt x="376794" y="124054"/>
                </a:lnTo>
                <a:cubicBezTo>
                  <a:pt x="294811" y="85305"/>
                  <a:pt x="193980" y="99581"/>
                  <a:pt x="126109" y="167345"/>
                </a:cubicBezTo>
                <a:cubicBezTo>
                  <a:pt x="39948" y="253371"/>
                  <a:pt x="39948" y="392793"/>
                  <a:pt x="126109" y="478820"/>
                </a:cubicBezTo>
                <a:cubicBezTo>
                  <a:pt x="212271" y="564846"/>
                  <a:pt x="351912" y="564846"/>
                  <a:pt x="438073" y="478820"/>
                </a:cubicBezTo>
                <a:cubicBezTo>
                  <a:pt x="505944" y="411055"/>
                  <a:pt x="520428" y="310382"/>
                  <a:pt x="481432" y="228527"/>
                </a:cubicBezTo>
                <a:lnTo>
                  <a:pt x="526741" y="183011"/>
                </a:lnTo>
                <a:cubicBezTo>
                  <a:pt x="588484" y="290544"/>
                  <a:pt x="573350" y="430244"/>
                  <a:pt x="481432" y="522111"/>
                </a:cubicBezTo>
                <a:cubicBezTo>
                  <a:pt x="371316" y="632054"/>
                  <a:pt x="192866" y="632054"/>
                  <a:pt x="82657" y="522111"/>
                </a:cubicBezTo>
                <a:cubicBezTo>
                  <a:pt x="-27552" y="412168"/>
                  <a:pt x="-27552" y="233997"/>
                  <a:pt x="82657" y="123961"/>
                </a:cubicBezTo>
                <a:cubicBezTo>
                  <a:pt x="128662" y="78028"/>
                  <a:pt x="186622" y="51307"/>
                  <a:pt x="246542" y="43775"/>
                </a:cubicBezTo>
                <a:close/>
                <a:moveTo>
                  <a:pt x="536061" y="0"/>
                </a:moveTo>
                <a:lnTo>
                  <a:pt x="544232" y="61368"/>
                </a:lnTo>
                <a:lnTo>
                  <a:pt x="605702" y="69526"/>
                </a:lnTo>
                <a:lnTo>
                  <a:pt x="524361" y="150732"/>
                </a:lnTo>
                <a:lnTo>
                  <a:pt x="498361" y="147302"/>
                </a:lnTo>
                <a:lnTo>
                  <a:pt x="337721" y="307767"/>
                </a:lnTo>
                <a:cubicBezTo>
                  <a:pt x="339021" y="312588"/>
                  <a:pt x="339764" y="317779"/>
                  <a:pt x="339764" y="323063"/>
                </a:cubicBezTo>
                <a:cubicBezTo>
                  <a:pt x="339764" y="354859"/>
                  <a:pt x="313950" y="380630"/>
                  <a:pt x="282101" y="380630"/>
                </a:cubicBezTo>
                <a:cubicBezTo>
                  <a:pt x="250251" y="380630"/>
                  <a:pt x="224437" y="354859"/>
                  <a:pt x="224437" y="323063"/>
                </a:cubicBezTo>
                <a:cubicBezTo>
                  <a:pt x="224437" y="291266"/>
                  <a:pt x="250251" y="265495"/>
                  <a:pt x="282101" y="265495"/>
                </a:cubicBezTo>
                <a:cubicBezTo>
                  <a:pt x="287393" y="265495"/>
                  <a:pt x="292500" y="266237"/>
                  <a:pt x="297422" y="267535"/>
                </a:cubicBezTo>
                <a:lnTo>
                  <a:pt x="458155" y="107162"/>
                </a:lnTo>
                <a:lnTo>
                  <a:pt x="454719" y="81206"/>
                </a:lnTo>
                <a:close/>
              </a:path>
            </a:pathLst>
          </a:custGeom>
          <a:solidFill>
            <a:srgbClr val="25293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wrap="square" lIns="91440" tIns="45720" rIns="91440" bIns="45720" anchor="ctr">
            <a:normAutofit/>
          </a:bodyPr>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a:ea typeface="微软雅黑"/>
              <a:cs typeface="+mn-ea"/>
              <a:sym typeface="+mn-lt"/>
            </a:endParaRPr>
          </a:p>
        </p:txBody>
      </p:sp>
      <p:sp>
        <p:nvSpPr>
          <p:cNvPr id="13" name="iṡļïḋê">
            <a:extLst>
              <a:ext uri="{FF2B5EF4-FFF2-40B4-BE49-F238E27FC236}">
                <a16:creationId xmlns:a16="http://schemas.microsoft.com/office/drawing/2014/main" id="{6980EBCD-B426-4B5E-8E55-08BF8B665FCB}"/>
              </a:ext>
            </a:extLst>
          </p:cNvPr>
          <p:cNvSpPr/>
          <p:nvPr/>
        </p:nvSpPr>
        <p:spPr bwMode="auto">
          <a:xfrm flipH="1">
            <a:off x="6300018" y="3338706"/>
            <a:ext cx="456218" cy="438754"/>
          </a:xfrm>
          <a:custGeom>
            <a:avLst/>
            <a:gdLst>
              <a:gd name="connsiteX0" fmla="*/ 61288 w 609549"/>
              <a:gd name="connsiteY0" fmla="*/ 383285 h 586216"/>
              <a:gd name="connsiteX1" fmla="*/ 71162 w 609549"/>
              <a:gd name="connsiteY1" fmla="*/ 387101 h 586216"/>
              <a:gd name="connsiteX2" fmla="*/ 120018 w 609549"/>
              <a:gd name="connsiteY2" fmla="*/ 435892 h 586216"/>
              <a:gd name="connsiteX3" fmla="*/ 120018 w 609549"/>
              <a:gd name="connsiteY3" fmla="*/ 454200 h 586216"/>
              <a:gd name="connsiteX4" fmla="*/ 56639 w 609549"/>
              <a:gd name="connsiteY4" fmla="*/ 517543 h 586216"/>
              <a:gd name="connsiteX5" fmla="*/ 35592 w 609549"/>
              <a:gd name="connsiteY5" fmla="*/ 513644 h 586216"/>
              <a:gd name="connsiteX6" fmla="*/ 51877 w 609549"/>
              <a:gd name="connsiteY6" fmla="*/ 388099 h 586216"/>
              <a:gd name="connsiteX7" fmla="*/ 61288 w 609549"/>
              <a:gd name="connsiteY7" fmla="*/ 383285 h 586216"/>
              <a:gd name="connsiteX8" fmla="*/ 235245 w 609549"/>
              <a:gd name="connsiteY8" fmla="*/ 302810 h 586216"/>
              <a:gd name="connsiteX9" fmla="*/ 306042 w 609549"/>
              <a:gd name="connsiteY9" fmla="*/ 373466 h 586216"/>
              <a:gd name="connsiteX10" fmla="*/ 258717 w 609549"/>
              <a:gd name="connsiteY10" fmla="*/ 420680 h 586216"/>
              <a:gd name="connsiteX11" fmla="*/ 230246 w 609549"/>
              <a:gd name="connsiteY11" fmla="*/ 550152 h 586216"/>
              <a:gd name="connsiteX12" fmla="*/ 92223 w 609549"/>
              <a:gd name="connsiteY12" fmla="*/ 575305 h 586216"/>
              <a:gd name="connsiteX13" fmla="*/ 88748 w 609549"/>
              <a:gd name="connsiteY13" fmla="*/ 556143 h 586216"/>
              <a:gd name="connsiteX14" fmla="*/ 165115 w 609549"/>
              <a:gd name="connsiteY14" fmla="*/ 479877 h 586216"/>
              <a:gd name="connsiteX15" fmla="*/ 165115 w 609549"/>
              <a:gd name="connsiteY15" fmla="*/ 446308 h 586216"/>
              <a:gd name="connsiteX16" fmla="*/ 88700 w 609549"/>
              <a:gd name="connsiteY16" fmla="*/ 369995 h 586216"/>
              <a:gd name="connsiteX17" fmla="*/ 92128 w 609549"/>
              <a:gd name="connsiteY17" fmla="*/ 350976 h 586216"/>
              <a:gd name="connsiteX18" fmla="*/ 189111 w 609549"/>
              <a:gd name="connsiteY18" fmla="*/ 348884 h 586216"/>
              <a:gd name="connsiteX19" fmla="*/ 257958 w 609549"/>
              <a:gd name="connsiteY19" fmla="*/ 161679 h 586216"/>
              <a:gd name="connsiteX20" fmla="*/ 317251 w 609549"/>
              <a:gd name="connsiteY20" fmla="*/ 220879 h 586216"/>
              <a:gd name="connsiteX21" fmla="*/ 388070 w 609549"/>
              <a:gd name="connsiteY21" fmla="*/ 291586 h 586216"/>
              <a:gd name="connsiteX22" fmla="*/ 604906 w 609549"/>
              <a:gd name="connsiteY22" fmla="*/ 508130 h 586216"/>
              <a:gd name="connsiteX23" fmla="*/ 604906 w 609549"/>
              <a:gd name="connsiteY23" fmla="*/ 530526 h 586216"/>
              <a:gd name="connsiteX24" fmla="*/ 556567 w 609549"/>
              <a:gd name="connsiteY24" fmla="*/ 578789 h 586216"/>
              <a:gd name="connsiteX25" fmla="*/ 545327 w 609549"/>
              <a:gd name="connsiteY25" fmla="*/ 583449 h 586216"/>
              <a:gd name="connsiteX26" fmla="*/ 534135 w 609549"/>
              <a:gd name="connsiteY26" fmla="*/ 578789 h 586216"/>
              <a:gd name="connsiteX27" fmla="*/ 317251 w 609549"/>
              <a:gd name="connsiteY27" fmla="*/ 362293 h 586216"/>
              <a:gd name="connsiteX28" fmla="*/ 246481 w 609549"/>
              <a:gd name="connsiteY28" fmla="*/ 291586 h 586216"/>
              <a:gd name="connsiteX29" fmla="*/ 187140 w 609549"/>
              <a:gd name="connsiteY29" fmla="*/ 232339 h 586216"/>
              <a:gd name="connsiteX30" fmla="*/ 58606 w 609549"/>
              <a:gd name="connsiteY30" fmla="*/ 160814 h 586216"/>
              <a:gd name="connsiteX31" fmla="*/ 126401 w 609549"/>
              <a:gd name="connsiteY31" fmla="*/ 228498 h 586216"/>
              <a:gd name="connsiteX32" fmla="*/ 111975 w 609549"/>
              <a:gd name="connsiteY32" fmla="*/ 242899 h 586216"/>
              <a:gd name="connsiteX33" fmla="*/ 119307 w 609549"/>
              <a:gd name="connsiteY33" fmla="*/ 250219 h 586216"/>
              <a:gd name="connsiteX34" fmla="*/ 119307 w 609549"/>
              <a:gd name="connsiteY34" fmla="*/ 277692 h 586216"/>
              <a:gd name="connsiteX35" fmla="*/ 115641 w 609549"/>
              <a:gd name="connsiteY35" fmla="*/ 281352 h 586216"/>
              <a:gd name="connsiteX36" fmla="*/ 88123 w 609549"/>
              <a:gd name="connsiteY36" fmla="*/ 281352 h 586216"/>
              <a:gd name="connsiteX37" fmla="*/ 5712 w 609549"/>
              <a:gd name="connsiteY37" fmla="*/ 199029 h 586216"/>
              <a:gd name="connsiteX38" fmla="*/ 5712 w 609549"/>
              <a:gd name="connsiteY38" fmla="*/ 171604 h 586216"/>
              <a:gd name="connsiteX39" fmla="*/ 9378 w 609549"/>
              <a:gd name="connsiteY39" fmla="*/ 167944 h 586216"/>
              <a:gd name="connsiteX40" fmla="*/ 36849 w 609549"/>
              <a:gd name="connsiteY40" fmla="*/ 167944 h 586216"/>
              <a:gd name="connsiteX41" fmla="*/ 44180 w 609549"/>
              <a:gd name="connsiteY41" fmla="*/ 175264 h 586216"/>
              <a:gd name="connsiteX42" fmla="*/ 585775 w 609549"/>
              <a:gd name="connsiteY42" fmla="*/ 66370 h 586216"/>
              <a:gd name="connsiteX43" fmla="*/ 595263 w 609549"/>
              <a:gd name="connsiteY43" fmla="*/ 73839 h 586216"/>
              <a:gd name="connsiteX44" fmla="*/ 578978 w 609549"/>
              <a:gd name="connsiteY44" fmla="*/ 199341 h 586216"/>
              <a:gd name="connsiteX45" fmla="*/ 559693 w 609549"/>
              <a:gd name="connsiteY45" fmla="*/ 200387 h 586216"/>
              <a:gd name="connsiteX46" fmla="*/ 510789 w 609549"/>
              <a:gd name="connsiteY46" fmla="*/ 151612 h 586216"/>
              <a:gd name="connsiteX47" fmla="*/ 510789 w 609549"/>
              <a:gd name="connsiteY47" fmla="*/ 133262 h 586216"/>
              <a:gd name="connsiteX48" fmla="*/ 574216 w 609549"/>
              <a:gd name="connsiteY48" fmla="*/ 69988 h 586216"/>
              <a:gd name="connsiteX49" fmla="*/ 585775 w 609549"/>
              <a:gd name="connsiteY49" fmla="*/ 66370 h 586216"/>
              <a:gd name="connsiteX50" fmla="*/ 158702 w 609549"/>
              <a:gd name="connsiteY50" fmla="*/ 26758 h 586216"/>
              <a:gd name="connsiteX51" fmla="*/ 172463 w 609549"/>
              <a:gd name="connsiteY51" fmla="*/ 32464 h 586216"/>
              <a:gd name="connsiteX52" fmla="*/ 179701 w 609549"/>
              <a:gd name="connsiteY52" fmla="*/ 39691 h 586216"/>
              <a:gd name="connsiteX53" fmla="*/ 246935 w 609549"/>
              <a:gd name="connsiteY53" fmla="*/ 106831 h 586216"/>
              <a:gd name="connsiteX54" fmla="*/ 254886 w 609549"/>
              <a:gd name="connsiteY54" fmla="*/ 114819 h 586216"/>
              <a:gd name="connsiteX55" fmla="*/ 257600 w 609549"/>
              <a:gd name="connsiteY55" fmla="*/ 138879 h 586216"/>
              <a:gd name="connsiteX56" fmla="*/ 254886 w 609549"/>
              <a:gd name="connsiteY56" fmla="*/ 142255 h 586216"/>
              <a:gd name="connsiteX57" fmla="*/ 252315 w 609549"/>
              <a:gd name="connsiteY57" fmla="*/ 144823 h 586216"/>
              <a:gd name="connsiteX58" fmla="*/ 246696 w 609549"/>
              <a:gd name="connsiteY58" fmla="*/ 150434 h 586216"/>
              <a:gd name="connsiteX59" fmla="*/ 175892 w 609549"/>
              <a:gd name="connsiteY59" fmla="*/ 221140 h 586216"/>
              <a:gd name="connsiteX60" fmla="*/ 172463 w 609549"/>
              <a:gd name="connsiteY60" fmla="*/ 224611 h 586216"/>
              <a:gd name="connsiteX61" fmla="*/ 170130 w 609549"/>
              <a:gd name="connsiteY61" fmla="*/ 226560 h 586216"/>
              <a:gd name="connsiteX62" fmla="*/ 162274 w 609549"/>
              <a:gd name="connsiteY62" fmla="*/ 229936 h 586216"/>
              <a:gd name="connsiteX63" fmla="*/ 158702 w 609549"/>
              <a:gd name="connsiteY63" fmla="*/ 230269 h 586216"/>
              <a:gd name="connsiteX64" fmla="*/ 144942 w 609549"/>
              <a:gd name="connsiteY64" fmla="*/ 224611 h 586216"/>
              <a:gd name="connsiteX65" fmla="*/ 137609 w 609549"/>
              <a:gd name="connsiteY65" fmla="*/ 217288 h 586216"/>
              <a:gd name="connsiteX66" fmla="*/ 69804 w 609549"/>
              <a:gd name="connsiteY66" fmla="*/ 149578 h 586216"/>
              <a:gd name="connsiteX67" fmla="*/ 62519 w 609549"/>
              <a:gd name="connsiteY67" fmla="*/ 142255 h 586216"/>
              <a:gd name="connsiteX68" fmla="*/ 62519 w 609549"/>
              <a:gd name="connsiteY68" fmla="*/ 114819 h 586216"/>
              <a:gd name="connsiteX69" fmla="*/ 144942 w 609549"/>
              <a:gd name="connsiteY69" fmla="*/ 32464 h 586216"/>
              <a:gd name="connsiteX70" fmla="*/ 158702 w 609549"/>
              <a:gd name="connsiteY70" fmla="*/ 26758 h 586216"/>
              <a:gd name="connsiteX71" fmla="*/ 254809 w 609549"/>
              <a:gd name="connsiteY71" fmla="*/ 6542 h 586216"/>
              <a:gd name="connsiteX72" fmla="*/ 321015 w 609549"/>
              <a:gd name="connsiteY72" fmla="*/ 29913 h 586216"/>
              <a:gd name="connsiteX73" fmla="*/ 260017 w 609549"/>
              <a:gd name="connsiteY73" fmla="*/ 97465 h 586216"/>
              <a:gd name="connsiteX74" fmla="*/ 193067 w 609549"/>
              <a:gd name="connsiteY74" fmla="*/ 30626 h 586216"/>
              <a:gd name="connsiteX75" fmla="*/ 254809 w 609549"/>
              <a:gd name="connsiteY75" fmla="*/ 6542 h 586216"/>
              <a:gd name="connsiteX76" fmla="*/ 503105 w 609549"/>
              <a:gd name="connsiteY76" fmla="*/ 953 h 586216"/>
              <a:gd name="connsiteX77" fmla="*/ 538560 w 609549"/>
              <a:gd name="connsiteY77" fmla="*/ 10911 h 586216"/>
              <a:gd name="connsiteX78" fmla="*/ 542083 w 609549"/>
              <a:gd name="connsiteY78" fmla="*/ 30073 h 586216"/>
              <a:gd name="connsiteX79" fmla="*/ 465709 w 609549"/>
              <a:gd name="connsiteY79" fmla="*/ 106341 h 586216"/>
              <a:gd name="connsiteX80" fmla="*/ 465709 w 609549"/>
              <a:gd name="connsiteY80" fmla="*/ 139911 h 586216"/>
              <a:gd name="connsiteX81" fmla="*/ 542131 w 609549"/>
              <a:gd name="connsiteY81" fmla="*/ 216227 h 586216"/>
              <a:gd name="connsiteX82" fmla="*/ 538655 w 609549"/>
              <a:gd name="connsiteY82" fmla="*/ 235246 h 586216"/>
              <a:gd name="connsiteX83" fmla="*/ 442187 w 609549"/>
              <a:gd name="connsiteY83" fmla="*/ 237528 h 586216"/>
              <a:gd name="connsiteX84" fmla="*/ 399238 w 609549"/>
              <a:gd name="connsiteY84" fmla="*/ 280370 h 586216"/>
              <a:gd name="connsiteX85" fmla="*/ 328482 w 609549"/>
              <a:gd name="connsiteY85" fmla="*/ 209712 h 586216"/>
              <a:gd name="connsiteX86" fmla="*/ 372240 w 609549"/>
              <a:gd name="connsiteY86" fmla="*/ 166015 h 586216"/>
              <a:gd name="connsiteX87" fmla="*/ 400571 w 609549"/>
              <a:gd name="connsiteY87" fmla="*/ 36064 h 586216"/>
              <a:gd name="connsiteX88" fmla="*/ 503105 w 609549"/>
              <a:gd name="connsiteY88" fmla="*/ 953 h 586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609549" h="586216">
                <a:moveTo>
                  <a:pt x="61288" y="383285"/>
                </a:moveTo>
                <a:cubicBezTo>
                  <a:pt x="64829" y="383106"/>
                  <a:pt x="68448" y="384367"/>
                  <a:pt x="71162" y="387101"/>
                </a:cubicBezTo>
                <a:lnTo>
                  <a:pt x="120018" y="435892"/>
                </a:lnTo>
                <a:cubicBezTo>
                  <a:pt x="125113" y="440933"/>
                  <a:pt x="125113" y="449160"/>
                  <a:pt x="120018" y="454200"/>
                </a:cubicBezTo>
                <a:lnTo>
                  <a:pt x="56639" y="517543"/>
                </a:lnTo>
                <a:cubicBezTo>
                  <a:pt x="50211" y="523963"/>
                  <a:pt x="39211" y="522013"/>
                  <a:pt x="35592" y="513644"/>
                </a:cubicBezTo>
                <a:cubicBezTo>
                  <a:pt x="17783" y="472794"/>
                  <a:pt x="23211" y="424288"/>
                  <a:pt x="51877" y="388099"/>
                </a:cubicBezTo>
                <a:cubicBezTo>
                  <a:pt x="54282" y="385079"/>
                  <a:pt x="57746" y="383463"/>
                  <a:pt x="61288" y="383285"/>
                </a:cubicBezTo>
                <a:close/>
                <a:moveTo>
                  <a:pt x="235245" y="302810"/>
                </a:moveTo>
                <a:lnTo>
                  <a:pt x="306042" y="373466"/>
                </a:lnTo>
                <a:lnTo>
                  <a:pt x="258717" y="420680"/>
                </a:lnTo>
                <a:cubicBezTo>
                  <a:pt x="274667" y="464329"/>
                  <a:pt x="265192" y="515300"/>
                  <a:pt x="230246" y="550152"/>
                </a:cubicBezTo>
                <a:cubicBezTo>
                  <a:pt x="192919" y="587430"/>
                  <a:pt x="137644" y="595798"/>
                  <a:pt x="92223" y="575305"/>
                </a:cubicBezTo>
                <a:cubicBezTo>
                  <a:pt x="84701" y="571882"/>
                  <a:pt x="82892" y="561992"/>
                  <a:pt x="88748" y="556143"/>
                </a:cubicBezTo>
                <a:lnTo>
                  <a:pt x="165115" y="479877"/>
                </a:lnTo>
                <a:cubicBezTo>
                  <a:pt x="174399" y="470605"/>
                  <a:pt x="174399" y="455580"/>
                  <a:pt x="165115" y="446308"/>
                </a:cubicBezTo>
                <a:lnTo>
                  <a:pt x="88700" y="369995"/>
                </a:lnTo>
                <a:cubicBezTo>
                  <a:pt x="82844" y="364194"/>
                  <a:pt x="84653" y="354399"/>
                  <a:pt x="92128" y="350976"/>
                </a:cubicBezTo>
                <a:cubicBezTo>
                  <a:pt x="122789" y="337092"/>
                  <a:pt x="157973" y="336379"/>
                  <a:pt x="189111" y="348884"/>
                </a:cubicBezTo>
                <a:close/>
                <a:moveTo>
                  <a:pt x="257958" y="161679"/>
                </a:moveTo>
                <a:lnTo>
                  <a:pt x="317251" y="220879"/>
                </a:lnTo>
                <a:lnTo>
                  <a:pt x="388070" y="291586"/>
                </a:lnTo>
                <a:lnTo>
                  <a:pt x="604906" y="508130"/>
                </a:lnTo>
                <a:cubicBezTo>
                  <a:pt x="611097" y="514311"/>
                  <a:pt x="611097" y="524344"/>
                  <a:pt x="604906" y="530526"/>
                </a:cubicBezTo>
                <a:lnTo>
                  <a:pt x="556567" y="578789"/>
                </a:lnTo>
                <a:cubicBezTo>
                  <a:pt x="553471" y="581880"/>
                  <a:pt x="549423" y="583449"/>
                  <a:pt x="545327" y="583449"/>
                </a:cubicBezTo>
                <a:cubicBezTo>
                  <a:pt x="541279" y="583449"/>
                  <a:pt x="537231" y="581880"/>
                  <a:pt x="534135" y="578789"/>
                </a:cubicBezTo>
                <a:lnTo>
                  <a:pt x="317251" y="362293"/>
                </a:lnTo>
                <a:lnTo>
                  <a:pt x="246481" y="291586"/>
                </a:lnTo>
                <a:lnTo>
                  <a:pt x="187140" y="232339"/>
                </a:lnTo>
                <a:close/>
                <a:moveTo>
                  <a:pt x="58606" y="160814"/>
                </a:moveTo>
                <a:lnTo>
                  <a:pt x="126401" y="228498"/>
                </a:lnTo>
                <a:lnTo>
                  <a:pt x="111975" y="242899"/>
                </a:lnTo>
                <a:lnTo>
                  <a:pt x="119307" y="250219"/>
                </a:lnTo>
                <a:cubicBezTo>
                  <a:pt x="126877" y="257824"/>
                  <a:pt x="126877" y="270087"/>
                  <a:pt x="119307" y="277692"/>
                </a:cubicBezTo>
                <a:lnTo>
                  <a:pt x="115641" y="281352"/>
                </a:lnTo>
                <a:cubicBezTo>
                  <a:pt x="108024" y="288909"/>
                  <a:pt x="95741" y="288909"/>
                  <a:pt x="88123" y="281352"/>
                </a:cubicBezTo>
                <a:lnTo>
                  <a:pt x="5712" y="199029"/>
                </a:lnTo>
                <a:cubicBezTo>
                  <a:pt x="-1905" y="191424"/>
                  <a:pt x="-1905" y="179161"/>
                  <a:pt x="5712" y="171604"/>
                </a:cubicBezTo>
                <a:lnTo>
                  <a:pt x="9378" y="167944"/>
                </a:lnTo>
                <a:cubicBezTo>
                  <a:pt x="16948" y="160339"/>
                  <a:pt x="29231" y="160339"/>
                  <a:pt x="36849" y="167944"/>
                </a:cubicBezTo>
                <a:lnTo>
                  <a:pt x="44180" y="175264"/>
                </a:lnTo>
                <a:close/>
                <a:moveTo>
                  <a:pt x="585775" y="66370"/>
                </a:moveTo>
                <a:cubicBezTo>
                  <a:pt x="589775" y="67101"/>
                  <a:pt x="593430" y="69680"/>
                  <a:pt x="595263" y="73839"/>
                </a:cubicBezTo>
                <a:cubicBezTo>
                  <a:pt x="613072" y="114675"/>
                  <a:pt x="607644" y="163212"/>
                  <a:pt x="578978" y="199341"/>
                </a:cubicBezTo>
                <a:cubicBezTo>
                  <a:pt x="574168" y="205379"/>
                  <a:pt x="565121" y="205854"/>
                  <a:pt x="559693" y="200387"/>
                </a:cubicBezTo>
                <a:lnTo>
                  <a:pt x="510789" y="151612"/>
                </a:lnTo>
                <a:cubicBezTo>
                  <a:pt x="505742" y="146526"/>
                  <a:pt x="505742" y="138349"/>
                  <a:pt x="510789" y="133262"/>
                </a:cubicBezTo>
                <a:lnTo>
                  <a:pt x="574216" y="69988"/>
                </a:lnTo>
                <a:cubicBezTo>
                  <a:pt x="577430" y="66756"/>
                  <a:pt x="581775" y="65639"/>
                  <a:pt x="585775" y="66370"/>
                </a:cubicBezTo>
                <a:close/>
                <a:moveTo>
                  <a:pt x="158702" y="26758"/>
                </a:moveTo>
                <a:cubicBezTo>
                  <a:pt x="163655" y="26758"/>
                  <a:pt x="168654" y="28660"/>
                  <a:pt x="172463" y="32464"/>
                </a:cubicBezTo>
                <a:lnTo>
                  <a:pt x="179701" y="39691"/>
                </a:lnTo>
                <a:lnTo>
                  <a:pt x="246935" y="106831"/>
                </a:lnTo>
                <a:lnTo>
                  <a:pt x="254886" y="114819"/>
                </a:lnTo>
                <a:cubicBezTo>
                  <a:pt x="261457" y="121334"/>
                  <a:pt x="262362" y="131414"/>
                  <a:pt x="257600" y="138879"/>
                </a:cubicBezTo>
                <a:cubicBezTo>
                  <a:pt x="256839" y="140068"/>
                  <a:pt x="255934" y="141209"/>
                  <a:pt x="254886" y="142255"/>
                </a:cubicBezTo>
                <a:lnTo>
                  <a:pt x="252315" y="144823"/>
                </a:lnTo>
                <a:lnTo>
                  <a:pt x="246696" y="150434"/>
                </a:lnTo>
                <a:lnTo>
                  <a:pt x="175892" y="221140"/>
                </a:lnTo>
                <a:lnTo>
                  <a:pt x="172463" y="224611"/>
                </a:lnTo>
                <a:cubicBezTo>
                  <a:pt x="171702" y="225324"/>
                  <a:pt x="170940" y="225990"/>
                  <a:pt x="170130" y="226560"/>
                </a:cubicBezTo>
                <a:cubicBezTo>
                  <a:pt x="167749" y="228319"/>
                  <a:pt x="165083" y="229413"/>
                  <a:pt x="162274" y="229936"/>
                </a:cubicBezTo>
                <a:cubicBezTo>
                  <a:pt x="161083" y="230174"/>
                  <a:pt x="159893" y="230269"/>
                  <a:pt x="158702" y="230269"/>
                </a:cubicBezTo>
                <a:cubicBezTo>
                  <a:pt x="153703" y="230269"/>
                  <a:pt x="148751" y="228367"/>
                  <a:pt x="144942" y="224611"/>
                </a:cubicBezTo>
                <a:lnTo>
                  <a:pt x="137609" y="217288"/>
                </a:lnTo>
                <a:lnTo>
                  <a:pt x="69804" y="149578"/>
                </a:lnTo>
                <a:lnTo>
                  <a:pt x="62519" y="142255"/>
                </a:lnTo>
                <a:cubicBezTo>
                  <a:pt x="54900" y="134647"/>
                  <a:pt x="54900" y="122380"/>
                  <a:pt x="62519" y="114819"/>
                </a:cubicBezTo>
                <a:lnTo>
                  <a:pt x="144942" y="32464"/>
                </a:lnTo>
                <a:cubicBezTo>
                  <a:pt x="148751" y="28660"/>
                  <a:pt x="153750" y="26758"/>
                  <a:pt x="158702" y="26758"/>
                </a:cubicBezTo>
                <a:close/>
                <a:moveTo>
                  <a:pt x="254809" y="6542"/>
                </a:moveTo>
                <a:cubicBezTo>
                  <a:pt x="277279" y="4029"/>
                  <a:pt x="300492" y="9424"/>
                  <a:pt x="321015" y="29913"/>
                </a:cubicBezTo>
                <a:cubicBezTo>
                  <a:pt x="380347" y="89193"/>
                  <a:pt x="337205" y="46124"/>
                  <a:pt x="260017" y="97465"/>
                </a:cubicBezTo>
                <a:lnTo>
                  <a:pt x="193067" y="30626"/>
                </a:lnTo>
                <a:cubicBezTo>
                  <a:pt x="210614" y="19479"/>
                  <a:pt x="232340" y="9056"/>
                  <a:pt x="254809" y="6542"/>
                </a:cubicBezTo>
                <a:close/>
                <a:moveTo>
                  <a:pt x="503105" y="953"/>
                </a:moveTo>
                <a:cubicBezTo>
                  <a:pt x="515252" y="2468"/>
                  <a:pt x="527216" y="5788"/>
                  <a:pt x="538560" y="10911"/>
                </a:cubicBezTo>
                <a:cubicBezTo>
                  <a:pt x="546131" y="14334"/>
                  <a:pt x="547940" y="24224"/>
                  <a:pt x="542083" y="30073"/>
                </a:cubicBezTo>
                <a:lnTo>
                  <a:pt x="465709" y="106341"/>
                </a:lnTo>
                <a:cubicBezTo>
                  <a:pt x="456424" y="115613"/>
                  <a:pt x="456424" y="130639"/>
                  <a:pt x="465709" y="139911"/>
                </a:cubicBezTo>
                <a:lnTo>
                  <a:pt x="542131" y="216227"/>
                </a:lnTo>
                <a:cubicBezTo>
                  <a:pt x="547940" y="222028"/>
                  <a:pt x="546178" y="231823"/>
                  <a:pt x="538655" y="235246"/>
                </a:cubicBezTo>
                <a:cubicBezTo>
                  <a:pt x="508181" y="249035"/>
                  <a:pt x="473184" y="249844"/>
                  <a:pt x="442187" y="237528"/>
                </a:cubicBezTo>
                <a:lnTo>
                  <a:pt x="399238" y="280370"/>
                </a:lnTo>
                <a:lnTo>
                  <a:pt x="328482" y="209712"/>
                </a:lnTo>
                <a:lnTo>
                  <a:pt x="372240" y="166015"/>
                </a:lnTo>
                <a:cubicBezTo>
                  <a:pt x="356051" y="122270"/>
                  <a:pt x="365527" y="71060"/>
                  <a:pt x="400571" y="36064"/>
                </a:cubicBezTo>
                <a:cubicBezTo>
                  <a:pt x="428569" y="8106"/>
                  <a:pt x="466664" y="-3592"/>
                  <a:pt x="503105" y="953"/>
                </a:cubicBezTo>
                <a:close/>
              </a:path>
            </a:pathLst>
          </a:custGeom>
          <a:solidFill>
            <a:schemeClr val="bg1"/>
          </a:solidFill>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cxnSp>
        <p:nvCxnSpPr>
          <p:cNvPr id="14" name="直接连接符 13">
            <a:extLst>
              <a:ext uri="{FF2B5EF4-FFF2-40B4-BE49-F238E27FC236}">
                <a16:creationId xmlns:a16="http://schemas.microsoft.com/office/drawing/2014/main" id="{268A753C-C6A9-485E-B571-B7B16D0ECDE8}"/>
              </a:ext>
            </a:extLst>
          </p:cNvPr>
          <p:cNvCxnSpPr>
            <a:cxnSpLocks/>
          </p:cNvCxnSpPr>
          <p:nvPr/>
        </p:nvCxnSpPr>
        <p:spPr>
          <a:xfrm>
            <a:off x="3579393" y="4781458"/>
            <a:ext cx="176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E56506BF-984F-4F1B-A5BE-AD6FCDC48816}"/>
              </a:ext>
            </a:extLst>
          </p:cNvPr>
          <p:cNvCxnSpPr>
            <a:cxnSpLocks/>
          </p:cNvCxnSpPr>
          <p:nvPr/>
        </p:nvCxnSpPr>
        <p:spPr>
          <a:xfrm>
            <a:off x="5646127" y="4031715"/>
            <a:ext cx="176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44560FF2-69C4-4406-8DEB-8A43D14E9778}"/>
              </a:ext>
            </a:extLst>
          </p:cNvPr>
          <p:cNvCxnSpPr>
            <a:cxnSpLocks/>
          </p:cNvCxnSpPr>
          <p:nvPr/>
        </p:nvCxnSpPr>
        <p:spPr>
          <a:xfrm>
            <a:off x="7944589" y="3113624"/>
            <a:ext cx="176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1" name="组合 30">
            <a:extLst>
              <a:ext uri="{FF2B5EF4-FFF2-40B4-BE49-F238E27FC236}">
                <a16:creationId xmlns:a16="http://schemas.microsoft.com/office/drawing/2014/main" id="{7E7924EB-3EB8-4B69-8C3F-A50CFE7A27DC}"/>
              </a:ext>
            </a:extLst>
          </p:cNvPr>
          <p:cNvGrpSpPr/>
          <p:nvPr/>
        </p:nvGrpSpPr>
        <p:grpSpPr>
          <a:xfrm flipH="1">
            <a:off x="11475611" y="2559848"/>
            <a:ext cx="132415" cy="1738303"/>
            <a:chOff x="11110315" y="2509606"/>
            <a:chExt cx="196770" cy="2583143"/>
          </a:xfrm>
        </p:grpSpPr>
        <p:sp>
          <p:nvSpPr>
            <p:cNvPr id="32" name="椭圆 31">
              <a:extLst>
                <a:ext uri="{FF2B5EF4-FFF2-40B4-BE49-F238E27FC236}">
                  <a16:creationId xmlns:a16="http://schemas.microsoft.com/office/drawing/2014/main" id="{381FEB44-89D5-4CF3-B3C7-1990DA2A4B8C}"/>
                </a:ext>
              </a:extLst>
            </p:cNvPr>
            <p:cNvSpPr/>
            <p:nvPr/>
          </p:nvSpPr>
          <p:spPr>
            <a:xfrm>
              <a:off x="11110316" y="2509606"/>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52935"/>
                </a:solidFill>
                <a:effectLst/>
                <a:uLnTx/>
                <a:uFillTx/>
                <a:latin typeface="微软雅黑"/>
                <a:ea typeface="微软雅黑"/>
                <a:cs typeface="+mn-ea"/>
                <a:sym typeface="+mn-lt"/>
              </a:endParaRPr>
            </a:p>
          </p:txBody>
        </p:sp>
        <p:cxnSp>
          <p:nvCxnSpPr>
            <p:cNvPr id="33" name="直接连接符 32">
              <a:extLst>
                <a:ext uri="{FF2B5EF4-FFF2-40B4-BE49-F238E27FC236}">
                  <a16:creationId xmlns:a16="http://schemas.microsoft.com/office/drawing/2014/main" id="{D701A7F3-7485-43A4-AB43-06601E71B8B8}"/>
                </a:ext>
              </a:extLst>
            </p:cNvPr>
            <p:cNvCxnSpPr/>
            <p:nvPr/>
          </p:nvCxnSpPr>
          <p:spPr>
            <a:xfrm>
              <a:off x="11208700" y="2911621"/>
              <a:ext cx="0" cy="585926"/>
            </a:xfrm>
            <a:prstGeom prst="line">
              <a:avLst/>
            </a:prstGeom>
            <a:ln>
              <a:solidFill>
                <a:srgbClr val="E1801F"/>
              </a:solidFill>
            </a:ln>
          </p:spPr>
          <p:style>
            <a:lnRef idx="1">
              <a:schemeClr val="accent1"/>
            </a:lnRef>
            <a:fillRef idx="0">
              <a:schemeClr val="accent1"/>
            </a:fillRef>
            <a:effectRef idx="0">
              <a:schemeClr val="accent1"/>
            </a:effectRef>
            <a:fontRef idx="minor">
              <a:schemeClr val="tx1"/>
            </a:fontRef>
          </p:style>
        </p:cxnSp>
        <p:sp>
          <p:nvSpPr>
            <p:cNvPr id="34" name="椭圆 33">
              <a:extLst>
                <a:ext uri="{FF2B5EF4-FFF2-40B4-BE49-F238E27FC236}">
                  <a16:creationId xmlns:a16="http://schemas.microsoft.com/office/drawing/2014/main" id="{75D7EFCF-28E6-4C0A-BFB6-8660D7F9AAAA}"/>
                </a:ext>
              </a:extLst>
            </p:cNvPr>
            <p:cNvSpPr/>
            <p:nvPr/>
          </p:nvSpPr>
          <p:spPr>
            <a:xfrm>
              <a:off x="11110315" y="3702793"/>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52935"/>
                </a:solidFill>
                <a:effectLst/>
                <a:uLnTx/>
                <a:uFillTx/>
                <a:latin typeface="微软雅黑"/>
                <a:ea typeface="微软雅黑"/>
                <a:cs typeface="+mn-ea"/>
                <a:sym typeface="+mn-lt"/>
              </a:endParaRPr>
            </a:p>
          </p:txBody>
        </p:sp>
        <p:cxnSp>
          <p:nvCxnSpPr>
            <p:cNvPr id="35" name="直接连接符 34">
              <a:extLst>
                <a:ext uri="{FF2B5EF4-FFF2-40B4-BE49-F238E27FC236}">
                  <a16:creationId xmlns:a16="http://schemas.microsoft.com/office/drawing/2014/main" id="{4E9584E0-574C-49B1-92CB-4EFE84637070}"/>
                </a:ext>
              </a:extLst>
            </p:cNvPr>
            <p:cNvCxnSpPr/>
            <p:nvPr/>
          </p:nvCxnSpPr>
          <p:spPr>
            <a:xfrm>
              <a:off x="11208699" y="4104808"/>
              <a:ext cx="0" cy="585926"/>
            </a:xfrm>
            <a:prstGeom prst="line">
              <a:avLst/>
            </a:prstGeom>
            <a:ln>
              <a:solidFill>
                <a:srgbClr val="E1801F"/>
              </a:solidFill>
            </a:ln>
          </p:spPr>
          <p:style>
            <a:lnRef idx="1">
              <a:schemeClr val="accent1"/>
            </a:lnRef>
            <a:fillRef idx="0">
              <a:schemeClr val="accent1"/>
            </a:fillRef>
            <a:effectRef idx="0">
              <a:schemeClr val="accent1"/>
            </a:effectRef>
            <a:fontRef idx="minor">
              <a:schemeClr val="tx1"/>
            </a:fontRef>
          </p:style>
        </p:cxnSp>
        <p:sp>
          <p:nvSpPr>
            <p:cNvPr id="36" name="椭圆 35">
              <a:extLst>
                <a:ext uri="{FF2B5EF4-FFF2-40B4-BE49-F238E27FC236}">
                  <a16:creationId xmlns:a16="http://schemas.microsoft.com/office/drawing/2014/main" id="{584655E3-2BAC-4F01-8F40-32A723BB56EA}"/>
                </a:ext>
              </a:extLst>
            </p:cNvPr>
            <p:cNvSpPr/>
            <p:nvPr/>
          </p:nvSpPr>
          <p:spPr>
            <a:xfrm>
              <a:off x="11110315" y="4895980"/>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52935"/>
                </a:solidFill>
                <a:effectLst/>
                <a:uLnTx/>
                <a:uFillTx/>
                <a:latin typeface="微软雅黑"/>
                <a:ea typeface="微软雅黑"/>
                <a:cs typeface="+mn-ea"/>
                <a:sym typeface="+mn-lt"/>
              </a:endParaRPr>
            </a:p>
          </p:txBody>
        </p:sp>
      </p:grpSp>
      <p:sp>
        <p:nvSpPr>
          <p:cNvPr id="38" name="iṩļïḓè">
            <a:extLst>
              <a:ext uri="{FF2B5EF4-FFF2-40B4-BE49-F238E27FC236}">
                <a16:creationId xmlns:a16="http://schemas.microsoft.com/office/drawing/2014/main" id="{2DBB13C5-C54C-428D-B388-1496A0388528}"/>
              </a:ext>
            </a:extLst>
          </p:cNvPr>
          <p:cNvSpPr txBox="1"/>
          <p:nvPr/>
        </p:nvSpPr>
        <p:spPr bwMode="auto">
          <a:xfrm>
            <a:off x="1404399" y="1930920"/>
            <a:ext cx="3598078" cy="95617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600" b="0" i="0" u="none" strike="noStrike" kern="1200" cap="none" spc="-300" normalizeH="0" baseline="0" noProof="0" dirty="0">
                <a:ln>
                  <a:noFill/>
                </a:ln>
                <a:solidFill>
                  <a:srgbClr val="252935"/>
                </a:solidFill>
                <a:effectLst/>
                <a:uLnTx/>
                <a:uFillTx/>
                <a:latin typeface="微软雅黑"/>
                <a:ea typeface="微软雅黑"/>
                <a:cs typeface="+mn-ea"/>
                <a:sym typeface="+mn-lt"/>
              </a:rPr>
              <a:t>Ideal</a:t>
            </a:r>
            <a:endParaRPr kumimoji="0" lang="zh-CN" altLang="en-US" sz="6600" b="0" i="0" u="none" strike="noStrike" kern="1200" cap="none" spc="-300" normalizeH="0" baseline="0" noProof="0" dirty="0">
              <a:ln>
                <a:noFill/>
              </a:ln>
              <a:solidFill>
                <a:srgbClr val="252935"/>
              </a:solidFill>
              <a:effectLst/>
              <a:uLnTx/>
              <a:uFillTx/>
              <a:latin typeface="微软雅黑"/>
              <a:ea typeface="微软雅黑"/>
              <a:cs typeface="+mn-ea"/>
              <a:sym typeface="+mn-lt"/>
            </a:endParaRPr>
          </a:p>
        </p:txBody>
      </p:sp>
      <p:sp>
        <p:nvSpPr>
          <p:cNvPr id="39" name="Synergistically utilize technically sound portals with frictionless chains. Dramatically customize…">
            <a:extLst>
              <a:ext uri="{FF2B5EF4-FFF2-40B4-BE49-F238E27FC236}">
                <a16:creationId xmlns:a16="http://schemas.microsoft.com/office/drawing/2014/main" id="{688A5E89-0924-4A35-8DBA-B77EB8ECB6AB}"/>
              </a:ext>
            </a:extLst>
          </p:cNvPr>
          <p:cNvSpPr txBox="1"/>
          <p:nvPr/>
        </p:nvSpPr>
        <p:spPr>
          <a:xfrm>
            <a:off x="3282694" y="5017619"/>
            <a:ext cx="2304910" cy="406330"/>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defPPr>
              <a:defRPr lang="en-US"/>
            </a:defPPr>
            <a:lvl1pPr algn="ctr" defTabSz="412750" hangingPunct="0">
              <a:lnSpc>
                <a:spcPct val="150000"/>
              </a:lnSpc>
              <a:defRPr sz="2000" b="1" kern="0">
                <a:solidFill>
                  <a:srgbClr val="252935"/>
                </a:solidFill>
                <a:latin typeface="Times New Roman" panose="02020603050405020304" pitchFamily="18" charset="0"/>
                <a:ea typeface="Roboto Bold"/>
                <a:cs typeface="Times New Roman" panose="02020603050405020304" pitchFamily="18" charset="0"/>
              </a:defRPr>
            </a:lvl1pPr>
          </a:lstStyle>
          <a:p>
            <a:pPr marL="0" marR="0" lvl="0" indent="0" algn="ctr" defTabSz="412750" rtl="0" eaLnBrk="1" fontAlgn="auto" latinLnBrk="0" hangingPunct="0">
              <a:lnSpc>
                <a:spcPct val="15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252935"/>
                </a:solidFill>
                <a:effectLst/>
                <a:uLnTx/>
                <a:uFillTx/>
                <a:latin typeface="Times New Roman" panose="02020603050405020304" pitchFamily="18" charset="0"/>
                <a:cs typeface="Times New Roman" panose="02020603050405020304" pitchFamily="18" charset="0"/>
                <a:sym typeface="+mn-lt"/>
              </a:rPr>
              <a:t>Efficient</a:t>
            </a:r>
            <a:endParaRPr kumimoji="0" lang="en-US" altLang="zh-CN" sz="2000" b="1" i="0" u="none" strike="noStrike" kern="0" cap="none" spc="0" normalizeH="0" baseline="0" noProof="0" dirty="0">
              <a:ln>
                <a:noFill/>
              </a:ln>
              <a:solidFill>
                <a:srgbClr val="252935"/>
              </a:solidFill>
              <a:effectLst/>
              <a:uLnTx/>
              <a:uFillTx/>
              <a:latin typeface="Times New Roman" panose="02020603050405020304" pitchFamily="18" charset="0"/>
              <a:cs typeface="Times New Roman" panose="02020603050405020304" pitchFamily="18" charset="0"/>
              <a:sym typeface="+mn-lt"/>
            </a:endParaRPr>
          </a:p>
        </p:txBody>
      </p:sp>
      <p:grpSp>
        <p:nvGrpSpPr>
          <p:cNvPr id="42" name="图形 2">
            <a:extLst>
              <a:ext uri="{FF2B5EF4-FFF2-40B4-BE49-F238E27FC236}">
                <a16:creationId xmlns:a16="http://schemas.microsoft.com/office/drawing/2014/main" id="{278997F6-0ECF-4CBC-AF19-6785C3250940}"/>
              </a:ext>
            </a:extLst>
          </p:cNvPr>
          <p:cNvGrpSpPr/>
          <p:nvPr/>
        </p:nvGrpSpPr>
        <p:grpSpPr>
          <a:xfrm>
            <a:off x="353969" y="400014"/>
            <a:ext cx="809434" cy="255460"/>
            <a:chOff x="7141749" y="814387"/>
            <a:chExt cx="809434" cy="255460"/>
          </a:xfrm>
          <a:solidFill>
            <a:srgbClr val="E1801F"/>
          </a:solidFill>
        </p:grpSpPr>
        <p:sp>
          <p:nvSpPr>
            <p:cNvPr id="43" name="任意多边形: 形状 42">
              <a:extLst>
                <a:ext uri="{FF2B5EF4-FFF2-40B4-BE49-F238E27FC236}">
                  <a16:creationId xmlns:a16="http://schemas.microsoft.com/office/drawing/2014/main" id="{5FC2706C-B203-431E-80C6-F8B70E64CF2A}"/>
                </a:ext>
              </a:extLst>
            </p:cNvPr>
            <p:cNvSpPr/>
            <p:nvPr/>
          </p:nvSpPr>
          <p:spPr>
            <a:xfrm>
              <a:off x="7141749" y="814387"/>
              <a:ext cx="166306" cy="223361"/>
            </a:xfrm>
            <a:custGeom>
              <a:avLst/>
              <a:gdLst>
                <a:gd name="connsiteX0" fmla="*/ 0 w 166306"/>
                <a:gd name="connsiteY0" fmla="*/ 103632 h 223361"/>
                <a:gd name="connsiteX1" fmla="*/ 155258 w 166306"/>
                <a:gd name="connsiteY1" fmla="*/ 223361 h 223361"/>
                <a:gd name="connsiteX2" fmla="*/ 166306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258" y="223361"/>
                  </a:lnTo>
                  <a:lnTo>
                    <a:pt x="166306"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44" name="任意多边形: 形状 43">
              <a:extLst>
                <a:ext uri="{FF2B5EF4-FFF2-40B4-BE49-F238E27FC236}">
                  <a16:creationId xmlns:a16="http://schemas.microsoft.com/office/drawing/2014/main" id="{043E6022-8EE5-43DF-9050-AE63E6C4DEB5}"/>
                </a:ext>
              </a:extLst>
            </p:cNvPr>
            <p:cNvSpPr/>
            <p:nvPr/>
          </p:nvSpPr>
          <p:spPr>
            <a:xfrm>
              <a:off x="7302531" y="822387"/>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45" name="任意多边形: 形状 44">
              <a:extLst>
                <a:ext uri="{FF2B5EF4-FFF2-40B4-BE49-F238E27FC236}">
                  <a16:creationId xmlns:a16="http://schemas.microsoft.com/office/drawing/2014/main" id="{0986F051-A518-4465-8493-2DFC3A5C4801}"/>
                </a:ext>
              </a:extLst>
            </p:cNvPr>
            <p:cNvSpPr/>
            <p:nvPr/>
          </p:nvSpPr>
          <p:spPr>
            <a:xfrm>
              <a:off x="7463313" y="830388"/>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46" name="任意多边形: 形状 45">
              <a:extLst>
                <a:ext uri="{FF2B5EF4-FFF2-40B4-BE49-F238E27FC236}">
                  <a16:creationId xmlns:a16="http://schemas.microsoft.com/office/drawing/2014/main" id="{50512FD3-B296-4ADF-9334-9AA1538B423C}"/>
                </a:ext>
              </a:extLst>
            </p:cNvPr>
            <p:cNvSpPr/>
            <p:nvPr/>
          </p:nvSpPr>
          <p:spPr>
            <a:xfrm>
              <a:off x="7624095" y="838389"/>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47" name="任意多边形: 形状 46">
              <a:extLst>
                <a:ext uri="{FF2B5EF4-FFF2-40B4-BE49-F238E27FC236}">
                  <a16:creationId xmlns:a16="http://schemas.microsoft.com/office/drawing/2014/main" id="{7D503847-29F0-4D04-B8D7-CBA44D8B8189}"/>
                </a:ext>
              </a:extLst>
            </p:cNvPr>
            <p:cNvSpPr/>
            <p:nvPr/>
          </p:nvSpPr>
          <p:spPr>
            <a:xfrm>
              <a:off x="7784877" y="846486"/>
              <a:ext cx="166306" cy="223361"/>
            </a:xfrm>
            <a:custGeom>
              <a:avLst/>
              <a:gdLst>
                <a:gd name="connsiteX0" fmla="*/ 0 w 166306"/>
                <a:gd name="connsiteY0" fmla="*/ 103632 h 223361"/>
                <a:gd name="connsiteX1" fmla="*/ 155162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162"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grpSp>
      <p:sp>
        <p:nvSpPr>
          <p:cNvPr id="27" name="Synergistically utilize technically sound portals with frictionless chains. Dramatically customize…">
            <a:extLst>
              <a:ext uri="{FF2B5EF4-FFF2-40B4-BE49-F238E27FC236}">
                <a16:creationId xmlns:a16="http://schemas.microsoft.com/office/drawing/2014/main" id="{4F90C194-BEB5-46CE-933A-5BC112992D2E}"/>
              </a:ext>
            </a:extLst>
          </p:cNvPr>
          <p:cNvSpPr txBox="1"/>
          <p:nvPr/>
        </p:nvSpPr>
        <p:spPr>
          <a:xfrm>
            <a:off x="5417159" y="4321859"/>
            <a:ext cx="2304910" cy="406330"/>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defPPr>
              <a:defRPr lang="en-US"/>
            </a:defPPr>
            <a:lvl1pPr algn="ctr" defTabSz="412750" hangingPunct="0">
              <a:lnSpc>
                <a:spcPct val="150000"/>
              </a:lnSpc>
              <a:defRPr sz="2000" b="1" kern="0">
                <a:solidFill>
                  <a:srgbClr val="252935"/>
                </a:solidFill>
                <a:latin typeface="Times New Roman" panose="02020603050405020304" pitchFamily="18" charset="0"/>
                <a:ea typeface="Roboto Bold"/>
                <a:cs typeface="Times New Roman" panose="02020603050405020304" pitchFamily="18" charset="0"/>
              </a:defRPr>
            </a:lvl1pPr>
          </a:lstStyle>
          <a:p>
            <a:pPr marL="0" marR="0" lvl="0" indent="0" algn="ctr" defTabSz="412750" rtl="0" eaLnBrk="1" fontAlgn="auto" latinLnBrk="0" hangingPunct="0">
              <a:lnSpc>
                <a:spcPct val="15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252935"/>
                </a:solidFill>
                <a:effectLst/>
                <a:uLnTx/>
                <a:uFillTx/>
                <a:latin typeface="Times New Roman" panose="02020603050405020304" pitchFamily="18" charset="0"/>
                <a:cs typeface="Times New Roman" panose="02020603050405020304" pitchFamily="18" charset="0"/>
                <a:sym typeface="+mn-lt"/>
              </a:rPr>
              <a:t>Fair</a:t>
            </a:r>
            <a:endParaRPr kumimoji="0" lang="en-US" altLang="zh-CN" sz="2000" b="1" i="0" u="none" strike="noStrike" kern="0" cap="none" spc="0" normalizeH="0" baseline="0" noProof="0" dirty="0">
              <a:ln>
                <a:noFill/>
              </a:ln>
              <a:solidFill>
                <a:srgbClr val="252935"/>
              </a:solidFill>
              <a:effectLst/>
              <a:uLnTx/>
              <a:uFillTx/>
              <a:latin typeface="Times New Roman" panose="02020603050405020304" pitchFamily="18" charset="0"/>
              <a:cs typeface="Times New Roman" panose="02020603050405020304" pitchFamily="18" charset="0"/>
              <a:sym typeface="+mn-lt"/>
            </a:endParaRPr>
          </a:p>
        </p:txBody>
      </p:sp>
      <p:sp>
        <p:nvSpPr>
          <p:cNvPr id="28" name="Synergistically utilize technically sound portals with frictionless chains. Dramatically customize…">
            <a:extLst>
              <a:ext uri="{FF2B5EF4-FFF2-40B4-BE49-F238E27FC236}">
                <a16:creationId xmlns:a16="http://schemas.microsoft.com/office/drawing/2014/main" id="{79B15AA2-1664-4F54-B1D9-5F89D9C74876}"/>
              </a:ext>
            </a:extLst>
          </p:cNvPr>
          <p:cNvSpPr txBox="1"/>
          <p:nvPr/>
        </p:nvSpPr>
        <p:spPr>
          <a:xfrm>
            <a:off x="7654338" y="3496757"/>
            <a:ext cx="2304910" cy="406330"/>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defPPr>
              <a:defRPr lang="en-US"/>
            </a:defPPr>
            <a:lvl1pPr algn="ctr" defTabSz="412750" hangingPunct="0">
              <a:lnSpc>
                <a:spcPct val="150000"/>
              </a:lnSpc>
              <a:defRPr sz="2000" b="1" kern="0">
                <a:solidFill>
                  <a:srgbClr val="252935"/>
                </a:solidFill>
                <a:latin typeface="Times New Roman" panose="02020603050405020304" pitchFamily="18" charset="0"/>
                <a:ea typeface="Roboto Bold"/>
                <a:cs typeface="Times New Roman" panose="02020603050405020304" pitchFamily="18" charset="0"/>
              </a:defRPr>
            </a:lvl1pPr>
          </a:lstStyle>
          <a:p>
            <a:pPr marL="0" marR="0" lvl="0" indent="0" algn="ctr" defTabSz="412750" rtl="0" eaLnBrk="1" fontAlgn="auto" latinLnBrk="0" hangingPunct="0">
              <a:lnSpc>
                <a:spcPct val="15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252935"/>
                </a:solidFill>
                <a:effectLst/>
                <a:uLnTx/>
                <a:uFillTx/>
                <a:latin typeface="Times New Roman" panose="02020603050405020304" pitchFamily="18" charset="0"/>
                <a:cs typeface="Times New Roman" panose="02020603050405020304" pitchFamily="18" charset="0"/>
                <a:sym typeface="+mn-lt"/>
              </a:rPr>
              <a:t>Highly Involved</a:t>
            </a:r>
            <a:endParaRPr kumimoji="0" lang="en-US" altLang="zh-CN" sz="2000" b="1" i="0" u="none" strike="noStrike" kern="0" cap="none" spc="0" normalizeH="0" baseline="0" noProof="0" dirty="0">
              <a:ln>
                <a:noFill/>
              </a:ln>
              <a:solidFill>
                <a:srgbClr val="252935"/>
              </a:solidFill>
              <a:effectLst/>
              <a:uLnTx/>
              <a:uFillTx/>
              <a:latin typeface="Times New Roman" panose="02020603050405020304" pitchFamily="18" charset="0"/>
              <a:cs typeface="Times New Roman" panose="02020603050405020304" pitchFamily="18" charset="0"/>
              <a:sym typeface="+mn-lt"/>
            </a:endParaRPr>
          </a:p>
        </p:txBody>
      </p:sp>
    </p:spTree>
    <p:custDataLst>
      <p:tags r:id="rId1"/>
    </p:custDataLst>
    <p:extLst>
      <p:ext uri="{BB962C8B-B14F-4D97-AF65-F5344CB8AC3E}">
        <p14:creationId xmlns:p14="http://schemas.microsoft.com/office/powerpoint/2010/main" val="30433162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0845C55C-A92A-455B-9279-7CE7CCB83251}"/>
              </a:ext>
            </a:extLst>
          </p:cNvPr>
          <p:cNvCxnSpPr/>
          <p:nvPr/>
        </p:nvCxnSpPr>
        <p:spPr>
          <a:xfrm>
            <a:off x="687279" y="2799000"/>
            <a:ext cx="770372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3" name="i$ḷíďe">
            <a:extLst>
              <a:ext uri="{FF2B5EF4-FFF2-40B4-BE49-F238E27FC236}">
                <a16:creationId xmlns:a16="http://schemas.microsoft.com/office/drawing/2014/main" id="{1BF6C4F5-EC31-4DD6-A576-B83C878677DE}"/>
              </a:ext>
            </a:extLst>
          </p:cNvPr>
          <p:cNvSpPr/>
          <p:nvPr/>
        </p:nvSpPr>
        <p:spPr>
          <a:xfrm>
            <a:off x="1207608" y="3183991"/>
            <a:ext cx="231652" cy="231653"/>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887"/>
                  <a:pt x="0" y="10996"/>
                </a:cubicBezTo>
                <a:cubicBezTo>
                  <a:pt x="0" y="5105"/>
                  <a:pt x="4713" y="0"/>
                  <a:pt x="10604" y="0"/>
                </a:cubicBezTo>
                <a:cubicBezTo>
                  <a:pt x="16495" y="0"/>
                  <a:pt x="21600" y="5105"/>
                  <a:pt x="21600" y="10996"/>
                </a:cubicBezTo>
                <a:cubicBezTo>
                  <a:pt x="21600" y="16887"/>
                  <a:pt x="16495" y="21600"/>
                  <a:pt x="10604" y="21600"/>
                </a:cubicBezTo>
                <a:close/>
                <a:moveTo>
                  <a:pt x="16887" y="9818"/>
                </a:moveTo>
                <a:cubicBezTo>
                  <a:pt x="16887" y="9425"/>
                  <a:pt x="16495" y="9033"/>
                  <a:pt x="16102" y="9033"/>
                </a:cubicBezTo>
                <a:cubicBezTo>
                  <a:pt x="12567" y="9033"/>
                  <a:pt x="12567" y="9033"/>
                  <a:pt x="12567" y="9033"/>
                </a:cubicBezTo>
                <a:cubicBezTo>
                  <a:pt x="12567" y="5498"/>
                  <a:pt x="12567" y="5498"/>
                  <a:pt x="12567" y="5498"/>
                </a:cubicBezTo>
                <a:cubicBezTo>
                  <a:pt x="12567" y="5105"/>
                  <a:pt x="12175" y="4713"/>
                  <a:pt x="11389" y="4713"/>
                </a:cubicBezTo>
                <a:cubicBezTo>
                  <a:pt x="9818" y="4713"/>
                  <a:pt x="9818" y="4713"/>
                  <a:pt x="9818" y="4713"/>
                </a:cubicBezTo>
                <a:cubicBezTo>
                  <a:pt x="9425" y="4713"/>
                  <a:pt x="9033" y="5105"/>
                  <a:pt x="9033" y="5498"/>
                </a:cubicBezTo>
                <a:cubicBezTo>
                  <a:pt x="9033" y="9033"/>
                  <a:pt x="9033" y="9033"/>
                  <a:pt x="9033" y="9033"/>
                </a:cubicBezTo>
                <a:cubicBezTo>
                  <a:pt x="5105" y="9033"/>
                  <a:pt x="5105" y="9033"/>
                  <a:pt x="5105" y="9033"/>
                </a:cubicBezTo>
                <a:cubicBezTo>
                  <a:pt x="4713" y="9033"/>
                  <a:pt x="4320" y="9425"/>
                  <a:pt x="4320" y="9818"/>
                </a:cubicBezTo>
                <a:cubicBezTo>
                  <a:pt x="4320" y="11782"/>
                  <a:pt x="4320" y="11782"/>
                  <a:pt x="4320" y="11782"/>
                </a:cubicBezTo>
                <a:cubicBezTo>
                  <a:pt x="4320" y="12175"/>
                  <a:pt x="4713" y="12567"/>
                  <a:pt x="5105" y="12567"/>
                </a:cubicBezTo>
                <a:cubicBezTo>
                  <a:pt x="9033" y="12567"/>
                  <a:pt x="9033" y="12567"/>
                  <a:pt x="9033" y="12567"/>
                </a:cubicBezTo>
                <a:cubicBezTo>
                  <a:pt x="9033" y="16102"/>
                  <a:pt x="9033" y="16102"/>
                  <a:pt x="9033" y="16102"/>
                </a:cubicBezTo>
                <a:cubicBezTo>
                  <a:pt x="9033" y="16887"/>
                  <a:pt x="9425" y="17280"/>
                  <a:pt x="9818" y="17280"/>
                </a:cubicBezTo>
                <a:cubicBezTo>
                  <a:pt x="11389" y="17280"/>
                  <a:pt x="11389" y="17280"/>
                  <a:pt x="11389" y="17280"/>
                </a:cubicBezTo>
                <a:cubicBezTo>
                  <a:pt x="12175" y="17280"/>
                  <a:pt x="12567" y="16887"/>
                  <a:pt x="12567" y="16102"/>
                </a:cubicBezTo>
                <a:cubicBezTo>
                  <a:pt x="12567" y="12567"/>
                  <a:pt x="12567" y="12567"/>
                  <a:pt x="12567" y="12567"/>
                </a:cubicBezTo>
                <a:cubicBezTo>
                  <a:pt x="16102" y="12567"/>
                  <a:pt x="16102" y="12567"/>
                  <a:pt x="16102" y="12567"/>
                </a:cubicBezTo>
                <a:cubicBezTo>
                  <a:pt x="16495" y="12567"/>
                  <a:pt x="16887" y="12175"/>
                  <a:pt x="16887" y="11782"/>
                </a:cubicBezTo>
                <a:lnTo>
                  <a:pt x="16887" y="9818"/>
                </a:lnTo>
                <a:close/>
              </a:path>
            </a:pathLst>
          </a:custGeom>
          <a:solidFill>
            <a:srgbClr val="25293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wrap="square" lIns="91440" tIns="45720" rIns="91440" bIns="45720" anchor="ctr">
            <a:normAutofit fontScale="62500" lnSpcReduction="20000"/>
          </a:bodyPr>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微软雅黑"/>
              <a:ea typeface="微软雅黑"/>
              <a:cs typeface="+mn-ea"/>
              <a:sym typeface="+mn-lt"/>
            </a:endParaRPr>
          </a:p>
        </p:txBody>
      </p:sp>
      <p:sp>
        <p:nvSpPr>
          <p:cNvPr id="10" name="ïṩľíḋé">
            <a:extLst>
              <a:ext uri="{FF2B5EF4-FFF2-40B4-BE49-F238E27FC236}">
                <a16:creationId xmlns:a16="http://schemas.microsoft.com/office/drawing/2014/main" id="{237E73C7-7F17-41D7-82B4-221D9D65E3B8}"/>
              </a:ext>
            </a:extLst>
          </p:cNvPr>
          <p:cNvSpPr/>
          <p:nvPr/>
        </p:nvSpPr>
        <p:spPr>
          <a:xfrm>
            <a:off x="1207608" y="4719414"/>
            <a:ext cx="231652" cy="231653"/>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887"/>
                  <a:pt x="0" y="10996"/>
                </a:cubicBezTo>
                <a:cubicBezTo>
                  <a:pt x="0" y="5105"/>
                  <a:pt x="4713" y="0"/>
                  <a:pt x="10604" y="0"/>
                </a:cubicBezTo>
                <a:cubicBezTo>
                  <a:pt x="16495" y="0"/>
                  <a:pt x="21600" y="5105"/>
                  <a:pt x="21600" y="10996"/>
                </a:cubicBezTo>
                <a:cubicBezTo>
                  <a:pt x="21600" y="16887"/>
                  <a:pt x="16495" y="21600"/>
                  <a:pt x="10604" y="21600"/>
                </a:cubicBezTo>
                <a:close/>
                <a:moveTo>
                  <a:pt x="16887" y="9818"/>
                </a:moveTo>
                <a:cubicBezTo>
                  <a:pt x="16887" y="9425"/>
                  <a:pt x="16495" y="9033"/>
                  <a:pt x="16102" y="9033"/>
                </a:cubicBezTo>
                <a:cubicBezTo>
                  <a:pt x="12567" y="9033"/>
                  <a:pt x="12567" y="9033"/>
                  <a:pt x="12567" y="9033"/>
                </a:cubicBezTo>
                <a:cubicBezTo>
                  <a:pt x="12567" y="5498"/>
                  <a:pt x="12567" y="5498"/>
                  <a:pt x="12567" y="5498"/>
                </a:cubicBezTo>
                <a:cubicBezTo>
                  <a:pt x="12567" y="5105"/>
                  <a:pt x="12175" y="4713"/>
                  <a:pt x="11389" y="4713"/>
                </a:cubicBezTo>
                <a:cubicBezTo>
                  <a:pt x="9818" y="4713"/>
                  <a:pt x="9818" y="4713"/>
                  <a:pt x="9818" y="4713"/>
                </a:cubicBezTo>
                <a:cubicBezTo>
                  <a:pt x="9425" y="4713"/>
                  <a:pt x="9033" y="5105"/>
                  <a:pt x="9033" y="5498"/>
                </a:cubicBezTo>
                <a:cubicBezTo>
                  <a:pt x="9033" y="9033"/>
                  <a:pt x="9033" y="9033"/>
                  <a:pt x="9033" y="9033"/>
                </a:cubicBezTo>
                <a:cubicBezTo>
                  <a:pt x="5105" y="9033"/>
                  <a:pt x="5105" y="9033"/>
                  <a:pt x="5105" y="9033"/>
                </a:cubicBezTo>
                <a:cubicBezTo>
                  <a:pt x="4713" y="9033"/>
                  <a:pt x="4320" y="9425"/>
                  <a:pt x="4320" y="9818"/>
                </a:cubicBezTo>
                <a:cubicBezTo>
                  <a:pt x="4320" y="11782"/>
                  <a:pt x="4320" y="11782"/>
                  <a:pt x="4320" y="11782"/>
                </a:cubicBezTo>
                <a:cubicBezTo>
                  <a:pt x="4320" y="12175"/>
                  <a:pt x="4713" y="12567"/>
                  <a:pt x="5105" y="12567"/>
                </a:cubicBezTo>
                <a:cubicBezTo>
                  <a:pt x="9033" y="12567"/>
                  <a:pt x="9033" y="12567"/>
                  <a:pt x="9033" y="12567"/>
                </a:cubicBezTo>
                <a:cubicBezTo>
                  <a:pt x="9033" y="16102"/>
                  <a:pt x="9033" y="16102"/>
                  <a:pt x="9033" y="16102"/>
                </a:cubicBezTo>
                <a:cubicBezTo>
                  <a:pt x="9033" y="16887"/>
                  <a:pt x="9425" y="17280"/>
                  <a:pt x="9818" y="17280"/>
                </a:cubicBezTo>
                <a:cubicBezTo>
                  <a:pt x="11389" y="17280"/>
                  <a:pt x="11389" y="17280"/>
                  <a:pt x="11389" y="17280"/>
                </a:cubicBezTo>
                <a:cubicBezTo>
                  <a:pt x="12175" y="17280"/>
                  <a:pt x="12567" y="16887"/>
                  <a:pt x="12567" y="16102"/>
                </a:cubicBezTo>
                <a:cubicBezTo>
                  <a:pt x="12567" y="12567"/>
                  <a:pt x="12567" y="12567"/>
                  <a:pt x="12567" y="12567"/>
                </a:cubicBezTo>
                <a:cubicBezTo>
                  <a:pt x="16102" y="12567"/>
                  <a:pt x="16102" y="12567"/>
                  <a:pt x="16102" y="12567"/>
                </a:cubicBezTo>
                <a:cubicBezTo>
                  <a:pt x="16495" y="12567"/>
                  <a:pt x="16887" y="12175"/>
                  <a:pt x="16887" y="11782"/>
                </a:cubicBezTo>
                <a:lnTo>
                  <a:pt x="16887" y="9818"/>
                </a:lnTo>
                <a:close/>
              </a:path>
            </a:pathLst>
          </a:custGeom>
          <a:solidFill>
            <a:srgbClr val="25293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wrap="square" lIns="91440" tIns="45720" rIns="91440" bIns="45720" anchor="ctr">
            <a:normAutofit fontScale="62500" lnSpcReduction="20000"/>
          </a:bodyPr>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微软雅黑"/>
              <a:ea typeface="微软雅黑"/>
              <a:cs typeface="+mn-ea"/>
              <a:sym typeface="+mn-lt"/>
            </a:endParaRPr>
          </a:p>
        </p:txBody>
      </p:sp>
      <p:cxnSp>
        <p:nvCxnSpPr>
          <p:cNvPr id="9" name="直接连接符 8">
            <a:extLst>
              <a:ext uri="{FF2B5EF4-FFF2-40B4-BE49-F238E27FC236}">
                <a16:creationId xmlns:a16="http://schemas.microsoft.com/office/drawing/2014/main" id="{C829AED2-F1EC-4BE5-9CED-E5C3528EB85A}"/>
              </a:ext>
            </a:extLst>
          </p:cNvPr>
          <p:cNvCxnSpPr/>
          <p:nvPr/>
        </p:nvCxnSpPr>
        <p:spPr>
          <a:xfrm>
            <a:off x="1621329" y="4420890"/>
            <a:ext cx="3690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21" name="图形 18">
            <a:extLst>
              <a:ext uri="{FF2B5EF4-FFF2-40B4-BE49-F238E27FC236}">
                <a16:creationId xmlns:a16="http://schemas.microsoft.com/office/drawing/2014/main" id="{345B0EE1-2C23-430C-83E8-30D176545749}"/>
              </a:ext>
            </a:extLst>
          </p:cNvPr>
          <p:cNvGrpSpPr/>
          <p:nvPr/>
        </p:nvGrpSpPr>
        <p:grpSpPr>
          <a:xfrm>
            <a:off x="8984808" y="4182994"/>
            <a:ext cx="125163" cy="125163"/>
            <a:chOff x="8984808" y="4182994"/>
            <a:chExt cx="125163" cy="125163"/>
          </a:xfrm>
        </p:grpSpPr>
        <p:sp>
          <p:nvSpPr>
            <p:cNvPr id="22" name="任意多边形: 形状 21">
              <a:extLst>
                <a:ext uri="{FF2B5EF4-FFF2-40B4-BE49-F238E27FC236}">
                  <a16:creationId xmlns:a16="http://schemas.microsoft.com/office/drawing/2014/main" id="{A1C720CD-9FE1-4153-97B1-F98756CA057D}"/>
                </a:ext>
              </a:extLst>
            </p:cNvPr>
            <p:cNvSpPr/>
            <p:nvPr/>
          </p:nvSpPr>
          <p:spPr>
            <a:xfrm>
              <a:off x="8984808" y="4245499"/>
              <a:ext cx="125163" cy="15357"/>
            </a:xfrm>
            <a:custGeom>
              <a:avLst/>
              <a:gdLst>
                <a:gd name="connsiteX0" fmla="*/ 125163 w 125163"/>
                <a:gd name="connsiteY0" fmla="*/ 0 h 15357"/>
                <a:gd name="connsiteX1" fmla="*/ 0 w 125163"/>
                <a:gd name="connsiteY1" fmla="*/ 0 h 15357"/>
              </a:gdLst>
              <a:ahLst/>
              <a:cxnLst>
                <a:cxn ang="0">
                  <a:pos x="connsiteX0" y="connsiteY0"/>
                </a:cxn>
                <a:cxn ang="0">
                  <a:pos x="connsiteX1" y="connsiteY1"/>
                </a:cxn>
              </a:cxnLst>
              <a:rect l="l" t="t" r="r" b="b"/>
              <a:pathLst>
                <a:path w="125163" h="15357">
                  <a:moveTo>
                    <a:pt x="125163" y="0"/>
                  </a:moveTo>
                  <a:lnTo>
                    <a:pt x="0" y="0"/>
                  </a:lnTo>
                </a:path>
              </a:pathLst>
            </a:custGeom>
            <a:ln w="15345" cap="rnd">
              <a:solidFill>
                <a:srgbClr val="FFFFFF"/>
              </a:solidFill>
              <a:prstDash val="solid"/>
              <a:round/>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23" name="任意多边形: 形状 22">
              <a:extLst>
                <a:ext uri="{FF2B5EF4-FFF2-40B4-BE49-F238E27FC236}">
                  <a16:creationId xmlns:a16="http://schemas.microsoft.com/office/drawing/2014/main" id="{BF43C45E-AF29-49AA-9B5C-96F984D1768F}"/>
                </a:ext>
              </a:extLst>
            </p:cNvPr>
            <p:cNvSpPr/>
            <p:nvPr/>
          </p:nvSpPr>
          <p:spPr>
            <a:xfrm>
              <a:off x="9047312" y="4182994"/>
              <a:ext cx="15357" cy="125163"/>
            </a:xfrm>
            <a:custGeom>
              <a:avLst/>
              <a:gdLst>
                <a:gd name="connsiteX0" fmla="*/ 0 w 15357"/>
                <a:gd name="connsiteY0" fmla="*/ 125163 h 125163"/>
                <a:gd name="connsiteX1" fmla="*/ 0 w 15357"/>
                <a:gd name="connsiteY1" fmla="*/ 0 h 125163"/>
              </a:gdLst>
              <a:ahLst/>
              <a:cxnLst>
                <a:cxn ang="0">
                  <a:pos x="connsiteX0" y="connsiteY0"/>
                </a:cxn>
                <a:cxn ang="0">
                  <a:pos x="connsiteX1" y="connsiteY1"/>
                </a:cxn>
              </a:cxnLst>
              <a:rect l="l" t="t" r="r" b="b"/>
              <a:pathLst>
                <a:path w="15357" h="125163">
                  <a:moveTo>
                    <a:pt x="0" y="125163"/>
                  </a:moveTo>
                  <a:lnTo>
                    <a:pt x="0" y="0"/>
                  </a:lnTo>
                </a:path>
              </a:pathLst>
            </a:custGeom>
            <a:ln w="15345" cap="rnd">
              <a:solidFill>
                <a:srgbClr val="FFFFFF"/>
              </a:solidFill>
              <a:prstDash val="solid"/>
              <a:round/>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grpSp>
      <p:grpSp>
        <p:nvGrpSpPr>
          <p:cNvPr id="63" name="组合 62">
            <a:extLst>
              <a:ext uri="{FF2B5EF4-FFF2-40B4-BE49-F238E27FC236}">
                <a16:creationId xmlns:a16="http://schemas.microsoft.com/office/drawing/2014/main" id="{7271D20F-A131-4B4E-98AC-D35206BE0564}"/>
              </a:ext>
            </a:extLst>
          </p:cNvPr>
          <p:cNvGrpSpPr/>
          <p:nvPr/>
        </p:nvGrpSpPr>
        <p:grpSpPr>
          <a:xfrm flipH="1">
            <a:off x="11475611" y="2559848"/>
            <a:ext cx="132415" cy="1738303"/>
            <a:chOff x="11110315" y="2509606"/>
            <a:chExt cx="196770" cy="2583143"/>
          </a:xfrm>
        </p:grpSpPr>
        <p:sp>
          <p:nvSpPr>
            <p:cNvPr id="64" name="椭圆 63">
              <a:extLst>
                <a:ext uri="{FF2B5EF4-FFF2-40B4-BE49-F238E27FC236}">
                  <a16:creationId xmlns:a16="http://schemas.microsoft.com/office/drawing/2014/main" id="{8EF2C98A-C56D-424E-A713-DC5B8432EB5C}"/>
                </a:ext>
              </a:extLst>
            </p:cNvPr>
            <p:cNvSpPr/>
            <p:nvPr/>
          </p:nvSpPr>
          <p:spPr>
            <a:xfrm>
              <a:off x="11110316" y="2509606"/>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52935"/>
                </a:solidFill>
                <a:effectLst/>
                <a:uLnTx/>
                <a:uFillTx/>
                <a:latin typeface="微软雅黑"/>
                <a:ea typeface="微软雅黑"/>
                <a:cs typeface="+mn-ea"/>
                <a:sym typeface="+mn-lt"/>
              </a:endParaRPr>
            </a:p>
          </p:txBody>
        </p:sp>
        <p:cxnSp>
          <p:nvCxnSpPr>
            <p:cNvPr id="65" name="直接连接符 64">
              <a:extLst>
                <a:ext uri="{FF2B5EF4-FFF2-40B4-BE49-F238E27FC236}">
                  <a16:creationId xmlns:a16="http://schemas.microsoft.com/office/drawing/2014/main" id="{D7271474-3C77-434A-8A33-9A474794F32E}"/>
                </a:ext>
              </a:extLst>
            </p:cNvPr>
            <p:cNvCxnSpPr/>
            <p:nvPr/>
          </p:nvCxnSpPr>
          <p:spPr>
            <a:xfrm>
              <a:off x="11208700" y="2911621"/>
              <a:ext cx="0" cy="585926"/>
            </a:xfrm>
            <a:prstGeom prst="line">
              <a:avLst/>
            </a:prstGeom>
            <a:ln>
              <a:solidFill>
                <a:srgbClr val="E1801F"/>
              </a:solidFill>
            </a:ln>
          </p:spPr>
          <p:style>
            <a:lnRef idx="1">
              <a:schemeClr val="accent1"/>
            </a:lnRef>
            <a:fillRef idx="0">
              <a:schemeClr val="accent1"/>
            </a:fillRef>
            <a:effectRef idx="0">
              <a:schemeClr val="accent1"/>
            </a:effectRef>
            <a:fontRef idx="minor">
              <a:schemeClr val="tx1"/>
            </a:fontRef>
          </p:style>
        </p:cxnSp>
        <p:sp>
          <p:nvSpPr>
            <p:cNvPr id="66" name="椭圆 65">
              <a:extLst>
                <a:ext uri="{FF2B5EF4-FFF2-40B4-BE49-F238E27FC236}">
                  <a16:creationId xmlns:a16="http://schemas.microsoft.com/office/drawing/2014/main" id="{01D9CCDB-3D0A-4A81-B8B1-B5754FC2C7AB}"/>
                </a:ext>
              </a:extLst>
            </p:cNvPr>
            <p:cNvSpPr/>
            <p:nvPr/>
          </p:nvSpPr>
          <p:spPr>
            <a:xfrm>
              <a:off x="11110315" y="3702793"/>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52935"/>
                </a:solidFill>
                <a:effectLst/>
                <a:uLnTx/>
                <a:uFillTx/>
                <a:latin typeface="微软雅黑"/>
                <a:ea typeface="微软雅黑"/>
                <a:cs typeface="+mn-ea"/>
                <a:sym typeface="+mn-lt"/>
              </a:endParaRPr>
            </a:p>
          </p:txBody>
        </p:sp>
        <p:cxnSp>
          <p:nvCxnSpPr>
            <p:cNvPr id="67" name="直接连接符 66">
              <a:extLst>
                <a:ext uri="{FF2B5EF4-FFF2-40B4-BE49-F238E27FC236}">
                  <a16:creationId xmlns:a16="http://schemas.microsoft.com/office/drawing/2014/main" id="{1C159191-34E2-47A0-92DB-906CE2AE4317}"/>
                </a:ext>
              </a:extLst>
            </p:cNvPr>
            <p:cNvCxnSpPr/>
            <p:nvPr/>
          </p:nvCxnSpPr>
          <p:spPr>
            <a:xfrm>
              <a:off x="11208699" y="4104808"/>
              <a:ext cx="0" cy="585926"/>
            </a:xfrm>
            <a:prstGeom prst="line">
              <a:avLst/>
            </a:prstGeom>
            <a:ln>
              <a:solidFill>
                <a:srgbClr val="E1801F"/>
              </a:solidFill>
            </a:ln>
          </p:spPr>
          <p:style>
            <a:lnRef idx="1">
              <a:schemeClr val="accent1"/>
            </a:lnRef>
            <a:fillRef idx="0">
              <a:schemeClr val="accent1"/>
            </a:fillRef>
            <a:effectRef idx="0">
              <a:schemeClr val="accent1"/>
            </a:effectRef>
            <a:fontRef idx="minor">
              <a:schemeClr val="tx1"/>
            </a:fontRef>
          </p:style>
        </p:cxnSp>
        <p:sp>
          <p:nvSpPr>
            <p:cNvPr id="68" name="椭圆 67">
              <a:extLst>
                <a:ext uri="{FF2B5EF4-FFF2-40B4-BE49-F238E27FC236}">
                  <a16:creationId xmlns:a16="http://schemas.microsoft.com/office/drawing/2014/main" id="{603DE7A1-2BE1-4F70-8F84-AC0275F8952D}"/>
                </a:ext>
              </a:extLst>
            </p:cNvPr>
            <p:cNvSpPr/>
            <p:nvPr/>
          </p:nvSpPr>
          <p:spPr>
            <a:xfrm>
              <a:off x="11110315" y="4895980"/>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52935"/>
                </a:solidFill>
                <a:effectLst/>
                <a:uLnTx/>
                <a:uFillTx/>
                <a:latin typeface="微软雅黑"/>
                <a:ea typeface="微软雅黑"/>
                <a:cs typeface="+mn-ea"/>
                <a:sym typeface="+mn-lt"/>
              </a:endParaRPr>
            </a:p>
          </p:txBody>
        </p:sp>
      </p:grpSp>
      <p:sp>
        <p:nvSpPr>
          <p:cNvPr id="69" name="iṩļïḓè">
            <a:extLst>
              <a:ext uri="{FF2B5EF4-FFF2-40B4-BE49-F238E27FC236}">
                <a16:creationId xmlns:a16="http://schemas.microsoft.com/office/drawing/2014/main" id="{B73CA3EF-4833-47AE-8933-CA5FB4B40875}"/>
              </a:ext>
            </a:extLst>
          </p:cNvPr>
          <p:cNvSpPr txBox="1"/>
          <p:nvPr/>
        </p:nvSpPr>
        <p:spPr bwMode="auto">
          <a:xfrm>
            <a:off x="962875" y="2088177"/>
            <a:ext cx="3598078" cy="475788"/>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300" normalizeH="0" baseline="0" noProof="0" dirty="0">
                <a:ln>
                  <a:noFill/>
                </a:ln>
                <a:solidFill>
                  <a:srgbClr val="252935"/>
                </a:solidFill>
                <a:effectLst/>
                <a:uLnTx/>
                <a:uFillTx/>
                <a:latin typeface="微软雅黑"/>
                <a:ea typeface="微软雅黑"/>
                <a:cs typeface="+mn-ea"/>
                <a:sym typeface="+mn-lt"/>
              </a:rPr>
              <a:t>Group Size</a:t>
            </a:r>
            <a:endParaRPr kumimoji="0" lang="zh-CN" altLang="en-US" sz="5400" b="0" i="0" u="none" strike="noStrike" kern="1200" cap="none" spc="-300" normalizeH="0" baseline="0" noProof="0" dirty="0">
              <a:ln>
                <a:noFill/>
              </a:ln>
              <a:solidFill>
                <a:srgbClr val="252935"/>
              </a:solidFill>
              <a:effectLst/>
              <a:uLnTx/>
              <a:uFillTx/>
              <a:latin typeface="微软雅黑"/>
              <a:ea typeface="微软雅黑"/>
              <a:cs typeface="+mn-ea"/>
              <a:sym typeface="+mn-lt"/>
            </a:endParaRPr>
          </a:p>
        </p:txBody>
      </p:sp>
      <p:sp>
        <p:nvSpPr>
          <p:cNvPr id="70" name="Synergistically utilize technically sound portals with frictionless chains. Dramatically customize…">
            <a:extLst>
              <a:ext uri="{FF2B5EF4-FFF2-40B4-BE49-F238E27FC236}">
                <a16:creationId xmlns:a16="http://schemas.microsoft.com/office/drawing/2014/main" id="{BF15B082-A99F-48DB-A710-DA4077378B31}"/>
              </a:ext>
            </a:extLst>
          </p:cNvPr>
          <p:cNvSpPr txBox="1"/>
          <p:nvPr/>
        </p:nvSpPr>
        <p:spPr>
          <a:xfrm>
            <a:off x="1740002" y="3032213"/>
            <a:ext cx="4127395" cy="867995"/>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defPPr>
              <a:defRPr lang="en-US"/>
            </a:defPPr>
            <a:lvl1pPr algn="ctr" defTabSz="412750" hangingPunct="0">
              <a:lnSpc>
                <a:spcPct val="150000"/>
              </a:lnSpc>
              <a:defRPr sz="2000" b="1" kern="0">
                <a:solidFill>
                  <a:srgbClr val="252935"/>
                </a:solidFill>
                <a:latin typeface="Times New Roman" panose="02020603050405020304" pitchFamily="18" charset="0"/>
                <a:ea typeface="Roboto Bold"/>
                <a:cs typeface="Times New Roman" panose="02020603050405020304" pitchFamily="18" charset="0"/>
              </a:defRPr>
            </a:lvl1pPr>
          </a:lstStyle>
          <a:p>
            <a:pPr marL="0" marR="0" lvl="0" indent="0" algn="l" defTabSz="412750" rtl="0" eaLnBrk="1" fontAlgn="auto" latinLnBrk="0" hangingPunct="0">
              <a:lnSpc>
                <a:spcPct val="15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252935"/>
                </a:solidFill>
                <a:effectLst/>
                <a:uLnTx/>
                <a:uFillTx/>
                <a:latin typeface="Times New Roman" panose="02020603050405020304" pitchFamily="18" charset="0"/>
                <a:cs typeface="Times New Roman" panose="02020603050405020304" pitchFamily="18" charset="0"/>
                <a:sym typeface="+mn-lt"/>
              </a:rPr>
              <a:t>According to reference, 3-4 is a preferrable group size. </a:t>
            </a:r>
            <a:endParaRPr kumimoji="0" lang="en-US" altLang="zh-CN" sz="2000" b="1" i="0" u="none" strike="noStrike" kern="0" cap="none" spc="0" normalizeH="0" baseline="0" noProof="0" dirty="0">
              <a:ln>
                <a:noFill/>
              </a:ln>
              <a:solidFill>
                <a:srgbClr val="252935"/>
              </a:solidFill>
              <a:effectLst/>
              <a:uLnTx/>
              <a:uFillTx/>
              <a:latin typeface="Times New Roman" panose="02020603050405020304" pitchFamily="18" charset="0"/>
              <a:cs typeface="Times New Roman" panose="02020603050405020304" pitchFamily="18" charset="0"/>
              <a:sym typeface="+mn-lt"/>
            </a:endParaRPr>
          </a:p>
        </p:txBody>
      </p:sp>
      <p:sp>
        <p:nvSpPr>
          <p:cNvPr id="72" name="任意多边形: 形状 71">
            <a:extLst>
              <a:ext uri="{FF2B5EF4-FFF2-40B4-BE49-F238E27FC236}">
                <a16:creationId xmlns:a16="http://schemas.microsoft.com/office/drawing/2014/main" id="{B97D67D2-ECE2-40B5-B9CE-F070BBF2F1D4}"/>
              </a:ext>
            </a:extLst>
          </p:cNvPr>
          <p:cNvSpPr/>
          <p:nvPr/>
        </p:nvSpPr>
        <p:spPr>
          <a:xfrm>
            <a:off x="9430158" y="6048002"/>
            <a:ext cx="271843" cy="271843"/>
          </a:xfrm>
          <a:custGeom>
            <a:avLst/>
            <a:gdLst>
              <a:gd name="connsiteX0" fmla="*/ 271844 w 271843"/>
              <a:gd name="connsiteY0" fmla="*/ 66675 h 271843"/>
              <a:gd name="connsiteX1" fmla="*/ 205169 w 271843"/>
              <a:gd name="connsiteY1" fmla="*/ 0 h 271843"/>
              <a:gd name="connsiteX2" fmla="*/ 135922 w 271843"/>
              <a:gd name="connsiteY2" fmla="*/ 69247 h 271843"/>
              <a:gd name="connsiteX3" fmla="*/ 66675 w 271843"/>
              <a:gd name="connsiteY3" fmla="*/ 0 h 271843"/>
              <a:gd name="connsiteX4" fmla="*/ 0 w 271843"/>
              <a:gd name="connsiteY4" fmla="*/ 66675 h 271843"/>
              <a:gd name="connsiteX5" fmla="*/ 69247 w 271843"/>
              <a:gd name="connsiteY5" fmla="*/ 135922 h 271843"/>
              <a:gd name="connsiteX6" fmla="*/ 0 w 271843"/>
              <a:gd name="connsiteY6" fmla="*/ 205169 h 271843"/>
              <a:gd name="connsiteX7" fmla="*/ 66675 w 271843"/>
              <a:gd name="connsiteY7" fmla="*/ 271844 h 271843"/>
              <a:gd name="connsiteX8" fmla="*/ 135922 w 271843"/>
              <a:gd name="connsiteY8" fmla="*/ 202597 h 271843"/>
              <a:gd name="connsiteX9" fmla="*/ 205169 w 271843"/>
              <a:gd name="connsiteY9" fmla="*/ 271844 h 271843"/>
              <a:gd name="connsiteX10" fmla="*/ 271844 w 271843"/>
              <a:gd name="connsiteY10" fmla="*/ 205169 h 271843"/>
              <a:gd name="connsiteX11" fmla="*/ 202597 w 271843"/>
              <a:gd name="connsiteY11" fmla="*/ 135922 h 271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1843" h="271843">
                <a:moveTo>
                  <a:pt x="271844" y="66675"/>
                </a:moveTo>
                <a:lnTo>
                  <a:pt x="205169" y="0"/>
                </a:lnTo>
                <a:lnTo>
                  <a:pt x="135922" y="69247"/>
                </a:lnTo>
                <a:lnTo>
                  <a:pt x="66675" y="0"/>
                </a:lnTo>
                <a:lnTo>
                  <a:pt x="0" y="66675"/>
                </a:lnTo>
                <a:lnTo>
                  <a:pt x="69247" y="135922"/>
                </a:lnTo>
                <a:lnTo>
                  <a:pt x="0" y="205169"/>
                </a:lnTo>
                <a:lnTo>
                  <a:pt x="66675" y="271844"/>
                </a:lnTo>
                <a:lnTo>
                  <a:pt x="135922" y="202597"/>
                </a:lnTo>
                <a:lnTo>
                  <a:pt x="205169" y="271844"/>
                </a:lnTo>
                <a:lnTo>
                  <a:pt x="271844" y="205169"/>
                </a:lnTo>
                <a:lnTo>
                  <a:pt x="202597" y="135922"/>
                </a:lnTo>
                <a:close/>
              </a:path>
            </a:pathLst>
          </a:custGeom>
          <a:solidFill>
            <a:srgbClr val="E1801F"/>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73" name="任意多边形: 形状 72">
            <a:extLst>
              <a:ext uri="{FF2B5EF4-FFF2-40B4-BE49-F238E27FC236}">
                <a16:creationId xmlns:a16="http://schemas.microsoft.com/office/drawing/2014/main" id="{B81DAA0B-26C7-472E-B65F-00448F474C53}"/>
              </a:ext>
            </a:extLst>
          </p:cNvPr>
          <p:cNvSpPr/>
          <p:nvPr/>
        </p:nvSpPr>
        <p:spPr>
          <a:xfrm>
            <a:off x="10567046" y="1857257"/>
            <a:ext cx="115824" cy="115823"/>
          </a:xfrm>
          <a:custGeom>
            <a:avLst/>
            <a:gdLst>
              <a:gd name="connsiteX0" fmla="*/ 115824 w 115824"/>
              <a:gd name="connsiteY0" fmla="*/ 57912 h 115823"/>
              <a:gd name="connsiteX1" fmla="*/ 57912 w 115824"/>
              <a:gd name="connsiteY1" fmla="*/ 115824 h 115823"/>
              <a:gd name="connsiteX2" fmla="*/ 0 w 115824"/>
              <a:gd name="connsiteY2" fmla="*/ 57912 h 115823"/>
              <a:gd name="connsiteX3" fmla="*/ 57912 w 115824"/>
              <a:gd name="connsiteY3" fmla="*/ 0 h 115823"/>
              <a:gd name="connsiteX4" fmla="*/ 115824 w 115824"/>
              <a:gd name="connsiteY4" fmla="*/ 57912 h 115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24" h="115823">
                <a:moveTo>
                  <a:pt x="115824" y="57912"/>
                </a:moveTo>
                <a:cubicBezTo>
                  <a:pt x="115824" y="89896"/>
                  <a:pt x="89896" y="115824"/>
                  <a:pt x="57912" y="115824"/>
                </a:cubicBezTo>
                <a:cubicBezTo>
                  <a:pt x="25928" y="115824"/>
                  <a:pt x="0" y="89896"/>
                  <a:pt x="0" y="57912"/>
                </a:cubicBezTo>
                <a:cubicBezTo>
                  <a:pt x="0" y="25928"/>
                  <a:pt x="25928" y="0"/>
                  <a:pt x="57912" y="0"/>
                </a:cubicBezTo>
                <a:cubicBezTo>
                  <a:pt x="89896" y="0"/>
                  <a:pt x="115824" y="25928"/>
                  <a:pt x="115824" y="57912"/>
                </a:cubicBezTo>
                <a:close/>
              </a:path>
            </a:pathLst>
          </a:custGeom>
          <a:solidFill>
            <a:srgbClr val="E1801F"/>
          </a:solidFill>
          <a:ln w="9525" cap="flat">
            <a:solidFill>
              <a:srgbClr val="E1801F"/>
            </a:solid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74" name="ïṩľíḋé">
            <a:extLst>
              <a:ext uri="{FF2B5EF4-FFF2-40B4-BE49-F238E27FC236}">
                <a16:creationId xmlns:a16="http://schemas.microsoft.com/office/drawing/2014/main" id="{DE648985-6389-45A5-9776-8F2BBF80A50F}"/>
              </a:ext>
            </a:extLst>
          </p:cNvPr>
          <p:cNvSpPr/>
          <p:nvPr/>
        </p:nvSpPr>
        <p:spPr>
          <a:xfrm>
            <a:off x="10825044" y="5376685"/>
            <a:ext cx="231652" cy="231653"/>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887"/>
                  <a:pt x="0" y="10996"/>
                </a:cubicBezTo>
                <a:cubicBezTo>
                  <a:pt x="0" y="5105"/>
                  <a:pt x="4713" y="0"/>
                  <a:pt x="10604" y="0"/>
                </a:cubicBezTo>
                <a:cubicBezTo>
                  <a:pt x="16495" y="0"/>
                  <a:pt x="21600" y="5105"/>
                  <a:pt x="21600" y="10996"/>
                </a:cubicBezTo>
                <a:cubicBezTo>
                  <a:pt x="21600" y="16887"/>
                  <a:pt x="16495" y="21600"/>
                  <a:pt x="10604" y="21600"/>
                </a:cubicBezTo>
                <a:close/>
                <a:moveTo>
                  <a:pt x="16887" y="9818"/>
                </a:moveTo>
                <a:cubicBezTo>
                  <a:pt x="16887" y="9425"/>
                  <a:pt x="16495" y="9033"/>
                  <a:pt x="16102" y="9033"/>
                </a:cubicBezTo>
                <a:cubicBezTo>
                  <a:pt x="12567" y="9033"/>
                  <a:pt x="12567" y="9033"/>
                  <a:pt x="12567" y="9033"/>
                </a:cubicBezTo>
                <a:cubicBezTo>
                  <a:pt x="12567" y="5498"/>
                  <a:pt x="12567" y="5498"/>
                  <a:pt x="12567" y="5498"/>
                </a:cubicBezTo>
                <a:cubicBezTo>
                  <a:pt x="12567" y="5105"/>
                  <a:pt x="12175" y="4713"/>
                  <a:pt x="11389" y="4713"/>
                </a:cubicBezTo>
                <a:cubicBezTo>
                  <a:pt x="9818" y="4713"/>
                  <a:pt x="9818" y="4713"/>
                  <a:pt x="9818" y="4713"/>
                </a:cubicBezTo>
                <a:cubicBezTo>
                  <a:pt x="9425" y="4713"/>
                  <a:pt x="9033" y="5105"/>
                  <a:pt x="9033" y="5498"/>
                </a:cubicBezTo>
                <a:cubicBezTo>
                  <a:pt x="9033" y="9033"/>
                  <a:pt x="9033" y="9033"/>
                  <a:pt x="9033" y="9033"/>
                </a:cubicBezTo>
                <a:cubicBezTo>
                  <a:pt x="5105" y="9033"/>
                  <a:pt x="5105" y="9033"/>
                  <a:pt x="5105" y="9033"/>
                </a:cubicBezTo>
                <a:cubicBezTo>
                  <a:pt x="4713" y="9033"/>
                  <a:pt x="4320" y="9425"/>
                  <a:pt x="4320" y="9818"/>
                </a:cubicBezTo>
                <a:cubicBezTo>
                  <a:pt x="4320" y="11782"/>
                  <a:pt x="4320" y="11782"/>
                  <a:pt x="4320" y="11782"/>
                </a:cubicBezTo>
                <a:cubicBezTo>
                  <a:pt x="4320" y="12175"/>
                  <a:pt x="4713" y="12567"/>
                  <a:pt x="5105" y="12567"/>
                </a:cubicBezTo>
                <a:cubicBezTo>
                  <a:pt x="9033" y="12567"/>
                  <a:pt x="9033" y="12567"/>
                  <a:pt x="9033" y="12567"/>
                </a:cubicBezTo>
                <a:cubicBezTo>
                  <a:pt x="9033" y="16102"/>
                  <a:pt x="9033" y="16102"/>
                  <a:pt x="9033" y="16102"/>
                </a:cubicBezTo>
                <a:cubicBezTo>
                  <a:pt x="9033" y="16887"/>
                  <a:pt x="9425" y="17280"/>
                  <a:pt x="9818" y="17280"/>
                </a:cubicBezTo>
                <a:cubicBezTo>
                  <a:pt x="11389" y="17280"/>
                  <a:pt x="11389" y="17280"/>
                  <a:pt x="11389" y="17280"/>
                </a:cubicBezTo>
                <a:cubicBezTo>
                  <a:pt x="12175" y="17280"/>
                  <a:pt x="12567" y="16887"/>
                  <a:pt x="12567" y="16102"/>
                </a:cubicBezTo>
                <a:cubicBezTo>
                  <a:pt x="12567" y="12567"/>
                  <a:pt x="12567" y="12567"/>
                  <a:pt x="12567" y="12567"/>
                </a:cubicBezTo>
                <a:cubicBezTo>
                  <a:pt x="16102" y="12567"/>
                  <a:pt x="16102" y="12567"/>
                  <a:pt x="16102" y="12567"/>
                </a:cubicBezTo>
                <a:cubicBezTo>
                  <a:pt x="16495" y="12567"/>
                  <a:pt x="16887" y="12175"/>
                  <a:pt x="16887" y="11782"/>
                </a:cubicBezTo>
                <a:lnTo>
                  <a:pt x="16887" y="9818"/>
                </a:lnTo>
                <a:close/>
              </a:path>
            </a:pathLst>
          </a:custGeom>
          <a:solidFill>
            <a:srgbClr val="E1801F"/>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wrap="square" lIns="91440" tIns="45720" rIns="91440" bIns="45720" anchor="ctr">
            <a:normAutofit fontScale="62500" lnSpcReduction="20000"/>
          </a:bodyPr>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微软雅黑"/>
              <a:ea typeface="微软雅黑"/>
              <a:cs typeface="+mn-ea"/>
              <a:sym typeface="+mn-lt"/>
            </a:endParaRPr>
          </a:p>
        </p:txBody>
      </p:sp>
      <p:grpSp>
        <p:nvGrpSpPr>
          <p:cNvPr id="75" name="图形 2">
            <a:extLst>
              <a:ext uri="{FF2B5EF4-FFF2-40B4-BE49-F238E27FC236}">
                <a16:creationId xmlns:a16="http://schemas.microsoft.com/office/drawing/2014/main" id="{D880812F-12A9-4CF5-A808-6360DFBFA088}"/>
              </a:ext>
            </a:extLst>
          </p:cNvPr>
          <p:cNvGrpSpPr/>
          <p:nvPr/>
        </p:nvGrpSpPr>
        <p:grpSpPr>
          <a:xfrm>
            <a:off x="353969" y="400014"/>
            <a:ext cx="809434" cy="255460"/>
            <a:chOff x="7141749" y="814387"/>
            <a:chExt cx="809434" cy="255460"/>
          </a:xfrm>
          <a:solidFill>
            <a:srgbClr val="E1801F"/>
          </a:solidFill>
        </p:grpSpPr>
        <p:sp>
          <p:nvSpPr>
            <p:cNvPr id="76" name="任意多边形: 形状 75">
              <a:extLst>
                <a:ext uri="{FF2B5EF4-FFF2-40B4-BE49-F238E27FC236}">
                  <a16:creationId xmlns:a16="http://schemas.microsoft.com/office/drawing/2014/main" id="{19F78ADE-A9A0-40F9-A8C6-267ECC297D6A}"/>
                </a:ext>
              </a:extLst>
            </p:cNvPr>
            <p:cNvSpPr/>
            <p:nvPr/>
          </p:nvSpPr>
          <p:spPr>
            <a:xfrm>
              <a:off x="7141749" y="814387"/>
              <a:ext cx="166306" cy="223361"/>
            </a:xfrm>
            <a:custGeom>
              <a:avLst/>
              <a:gdLst>
                <a:gd name="connsiteX0" fmla="*/ 0 w 166306"/>
                <a:gd name="connsiteY0" fmla="*/ 103632 h 223361"/>
                <a:gd name="connsiteX1" fmla="*/ 155258 w 166306"/>
                <a:gd name="connsiteY1" fmla="*/ 223361 h 223361"/>
                <a:gd name="connsiteX2" fmla="*/ 166306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258" y="223361"/>
                  </a:lnTo>
                  <a:lnTo>
                    <a:pt x="166306"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77" name="任意多边形: 形状 76">
              <a:extLst>
                <a:ext uri="{FF2B5EF4-FFF2-40B4-BE49-F238E27FC236}">
                  <a16:creationId xmlns:a16="http://schemas.microsoft.com/office/drawing/2014/main" id="{3CC6AB63-23CB-42A8-8094-91DB439B1FD3}"/>
                </a:ext>
              </a:extLst>
            </p:cNvPr>
            <p:cNvSpPr/>
            <p:nvPr/>
          </p:nvSpPr>
          <p:spPr>
            <a:xfrm>
              <a:off x="7302531" y="822387"/>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78" name="任意多边形: 形状 77">
              <a:extLst>
                <a:ext uri="{FF2B5EF4-FFF2-40B4-BE49-F238E27FC236}">
                  <a16:creationId xmlns:a16="http://schemas.microsoft.com/office/drawing/2014/main" id="{B198AFA1-6256-494E-B81D-BC8BA0A25743}"/>
                </a:ext>
              </a:extLst>
            </p:cNvPr>
            <p:cNvSpPr/>
            <p:nvPr/>
          </p:nvSpPr>
          <p:spPr>
            <a:xfrm>
              <a:off x="7463313" y="830388"/>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79" name="任意多边形: 形状 78">
              <a:extLst>
                <a:ext uri="{FF2B5EF4-FFF2-40B4-BE49-F238E27FC236}">
                  <a16:creationId xmlns:a16="http://schemas.microsoft.com/office/drawing/2014/main" id="{00E1ABEA-18BE-4544-8521-2A8D9E81EBE3}"/>
                </a:ext>
              </a:extLst>
            </p:cNvPr>
            <p:cNvSpPr/>
            <p:nvPr/>
          </p:nvSpPr>
          <p:spPr>
            <a:xfrm>
              <a:off x="7624095" y="838389"/>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80" name="任意多边形: 形状 79">
              <a:extLst>
                <a:ext uri="{FF2B5EF4-FFF2-40B4-BE49-F238E27FC236}">
                  <a16:creationId xmlns:a16="http://schemas.microsoft.com/office/drawing/2014/main" id="{B2668291-7D60-4AFC-AA8D-6A26C6D7A92E}"/>
                </a:ext>
              </a:extLst>
            </p:cNvPr>
            <p:cNvSpPr/>
            <p:nvPr/>
          </p:nvSpPr>
          <p:spPr>
            <a:xfrm>
              <a:off x="7784877" y="846486"/>
              <a:ext cx="166306" cy="223361"/>
            </a:xfrm>
            <a:custGeom>
              <a:avLst/>
              <a:gdLst>
                <a:gd name="connsiteX0" fmla="*/ 0 w 166306"/>
                <a:gd name="connsiteY0" fmla="*/ 103632 h 223361"/>
                <a:gd name="connsiteX1" fmla="*/ 155162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162"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grpSp>
      <p:sp>
        <p:nvSpPr>
          <p:cNvPr id="60" name="Synergistically utilize technically sound portals with frictionless chains. Dramatically customize…">
            <a:extLst>
              <a:ext uri="{FF2B5EF4-FFF2-40B4-BE49-F238E27FC236}">
                <a16:creationId xmlns:a16="http://schemas.microsoft.com/office/drawing/2014/main" id="{10907002-2D41-4433-8138-579CAC0A067B}"/>
              </a:ext>
            </a:extLst>
          </p:cNvPr>
          <p:cNvSpPr txBox="1"/>
          <p:nvPr/>
        </p:nvSpPr>
        <p:spPr>
          <a:xfrm>
            <a:off x="1740002" y="4624516"/>
            <a:ext cx="4127395" cy="1329659"/>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defPPr>
              <a:defRPr lang="en-US"/>
            </a:defPPr>
            <a:lvl1pPr algn="ctr" defTabSz="412750" hangingPunct="0">
              <a:lnSpc>
                <a:spcPct val="150000"/>
              </a:lnSpc>
              <a:defRPr sz="2000" b="1" kern="0">
                <a:solidFill>
                  <a:srgbClr val="252935"/>
                </a:solidFill>
                <a:latin typeface="Times New Roman" panose="02020603050405020304" pitchFamily="18" charset="0"/>
                <a:ea typeface="Roboto Bold"/>
                <a:cs typeface="Times New Roman" panose="02020603050405020304" pitchFamily="18" charset="0"/>
              </a:defRPr>
            </a:lvl1pPr>
          </a:lstStyle>
          <a:p>
            <a:pPr marL="0" marR="0" lvl="0" indent="0" algn="l" defTabSz="412750" rtl="0" eaLnBrk="1" fontAlgn="auto" latinLnBrk="0" hangingPunct="0">
              <a:lnSpc>
                <a:spcPct val="15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252935"/>
                </a:solidFill>
                <a:effectLst/>
                <a:uLnTx/>
                <a:uFillTx/>
                <a:latin typeface="Times New Roman" panose="02020603050405020304" pitchFamily="18" charset="0"/>
                <a:cs typeface="Times New Roman" panose="02020603050405020304" pitchFamily="18" charset="0"/>
                <a:sym typeface="+mn-lt"/>
              </a:rPr>
              <a:t>Too large – may cause loafing effect.</a:t>
            </a:r>
          </a:p>
          <a:p>
            <a:pPr marL="0" marR="0" lvl="0" indent="0" algn="l" defTabSz="412750" rtl="0" eaLnBrk="1" fontAlgn="auto" latinLnBrk="0" hangingPunct="0">
              <a:lnSpc>
                <a:spcPct val="15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252935"/>
                </a:solidFill>
                <a:effectLst/>
                <a:uLnTx/>
                <a:uFillTx/>
                <a:latin typeface="Times New Roman" panose="02020603050405020304" pitchFamily="18" charset="0"/>
                <a:cs typeface="Times New Roman" panose="02020603050405020304" pitchFamily="18" charset="0"/>
                <a:sym typeface="+mn-lt"/>
              </a:rPr>
              <a:t>Too small – too much workload for a  single group member.</a:t>
            </a:r>
          </a:p>
        </p:txBody>
      </p:sp>
    </p:spTree>
    <p:custDataLst>
      <p:tags r:id="rId1"/>
    </p:custDataLst>
    <p:extLst>
      <p:ext uri="{BB962C8B-B14F-4D97-AF65-F5344CB8AC3E}">
        <p14:creationId xmlns:p14="http://schemas.microsoft.com/office/powerpoint/2010/main" val="32405434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图形 18">
            <a:extLst>
              <a:ext uri="{FF2B5EF4-FFF2-40B4-BE49-F238E27FC236}">
                <a16:creationId xmlns:a16="http://schemas.microsoft.com/office/drawing/2014/main" id="{345B0EE1-2C23-430C-83E8-30D176545749}"/>
              </a:ext>
            </a:extLst>
          </p:cNvPr>
          <p:cNvGrpSpPr/>
          <p:nvPr/>
        </p:nvGrpSpPr>
        <p:grpSpPr>
          <a:xfrm>
            <a:off x="8984808" y="4182994"/>
            <a:ext cx="125163" cy="125163"/>
            <a:chOff x="8984808" y="4182994"/>
            <a:chExt cx="125163" cy="125163"/>
          </a:xfrm>
        </p:grpSpPr>
        <p:sp>
          <p:nvSpPr>
            <p:cNvPr id="22" name="任意多边形: 形状 21">
              <a:extLst>
                <a:ext uri="{FF2B5EF4-FFF2-40B4-BE49-F238E27FC236}">
                  <a16:creationId xmlns:a16="http://schemas.microsoft.com/office/drawing/2014/main" id="{A1C720CD-9FE1-4153-97B1-F98756CA057D}"/>
                </a:ext>
              </a:extLst>
            </p:cNvPr>
            <p:cNvSpPr/>
            <p:nvPr/>
          </p:nvSpPr>
          <p:spPr>
            <a:xfrm>
              <a:off x="8984808" y="4245499"/>
              <a:ext cx="125163" cy="15357"/>
            </a:xfrm>
            <a:custGeom>
              <a:avLst/>
              <a:gdLst>
                <a:gd name="connsiteX0" fmla="*/ 125163 w 125163"/>
                <a:gd name="connsiteY0" fmla="*/ 0 h 15357"/>
                <a:gd name="connsiteX1" fmla="*/ 0 w 125163"/>
                <a:gd name="connsiteY1" fmla="*/ 0 h 15357"/>
              </a:gdLst>
              <a:ahLst/>
              <a:cxnLst>
                <a:cxn ang="0">
                  <a:pos x="connsiteX0" y="connsiteY0"/>
                </a:cxn>
                <a:cxn ang="0">
                  <a:pos x="connsiteX1" y="connsiteY1"/>
                </a:cxn>
              </a:cxnLst>
              <a:rect l="l" t="t" r="r" b="b"/>
              <a:pathLst>
                <a:path w="125163" h="15357">
                  <a:moveTo>
                    <a:pt x="125163" y="0"/>
                  </a:moveTo>
                  <a:lnTo>
                    <a:pt x="0" y="0"/>
                  </a:lnTo>
                </a:path>
              </a:pathLst>
            </a:custGeom>
            <a:ln w="15345" cap="rnd">
              <a:solidFill>
                <a:srgbClr val="FFFFFF"/>
              </a:solidFill>
              <a:prstDash val="solid"/>
              <a:round/>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23" name="任意多边形: 形状 22">
              <a:extLst>
                <a:ext uri="{FF2B5EF4-FFF2-40B4-BE49-F238E27FC236}">
                  <a16:creationId xmlns:a16="http://schemas.microsoft.com/office/drawing/2014/main" id="{BF43C45E-AF29-49AA-9B5C-96F984D1768F}"/>
                </a:ext>
              </a:extLst>
            </p:cNvPr>
            <p:cNvSpPr/>
            <p:nvPr/>
          </p:nvSpPr>
          <p:spPr>
            <a:xfrm>
              <a:off x="9047312" y="4182994"/>
              <a:ext cx="15357" cy="125163"/>
            </a:xfrm>
            <a:custGeom>
              <a:avLst/>
              <a:gdLst>
                <a:gd name="connsiteX0" fmla="*/ 0 w 15357"/>
                <a:gd name="connsiteY0" fmla="*/ 125163 h 125163"/>
                <a:gd name="connsiteX1" fmla="*/ 0 w 15357"/>
                <a:gd name="connsiteY1" fmla="*/ 0 h 125163"/>
              </a:gdLst>
              <a:ahLst/>
              <a:cxnLst>
                <a:cxn ang="0">
                  <a:pos x="connsiteX0" y="connsiteY0"/>
                </a:cxn>
                <a:cxn ang="0">
                  <a:pos x="connsiteX1" y="connsiteY1"/>
                </a:cxn>
              </a:cxnLst>
              <a:rect l="l" t="t" r="r" b="b"/>
              <a:pathLst>
                <a:path w="15357" h="125163">
                  <a:moveTo>
                    <a:pt x="0" y="125163"/>
                  </a:moveTo>
                  <a:lnTo>
                    <a:pt x="0" y="0"/>
                  </a:lnTo>
                </a:path>
              </a:pathLst>
            </a:custGeom>
            <a:ln w="15345" cap="rnd">
              <a:solidFill>
                <a:srgbClr val="FFFFFF"/>
              </a:solidFill>
              <a:prstDash val="solid"/>
              <a:round/>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grpSp>
      <p:grpSp>
        <p:nvGrpSpPr>
          <p:cNvPr id="63" name="组合 62">
            <a:extLst>
              <a:ext uri="{FF2B5EF4-FFF2-40B4-BE49-F238E27FC236}">
                <a16:creationId xmlns:a16="http://schemas.microsoft.com/office/drawing/2014/main" id="{7271D20F-A131-4B4E-98AC-D35206BE0564}"/>
              </a:ext>
            </a:extLst>
          </p:cNvPr>
          <p:cNvGrpSpPr/>
          <p:nvPr/>
        </p:nvGrpSpPr>
        <p:grpSpPr>
          <a:xfrm flipH="1">
            <a:off x="11475611" y="2559848"/>
            <a:ext cx="132415" cy="1738303"/>
            <a:chOff x="11110315" y="2509606"/>
            <a:chExt cx="196770" cy="2583143"/>
          </a:xfrm>
        </p:grpSpPr>
        <p:sp>
          <p:nvSpPr>
            <p:cNvPr id="64" name="椭圆 63">
              <a:extLst>
                <a:ext uri="{FF2B5EF4-FFF2-40B4-BE49-F238E27FC236}">
                  <a16:creationId xmlns:a16="http://schemas.microsoft.com/office/drawing/2014/main" id="{8EF2C98A-C56D-424E-A713-DC5B8432EB5C}"/>
                </a:ext>
              </a:extLst>
            </p:cNvPr>
            <p:cNvSpPr/>
            <p:nvPr/>
          </p:nvSpPr>
          <p:spPr>
            <a:xfrm>
              <a:off x="11110316" y="2509606"/>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52935"/>
                </a:solidFill>
                <a:effectLst/>
                <a:uLnTx/>
                <a:uFillTx/>
                <a:latin typeface="微软雅黑"/>
                <a:ea typeface="微软雅黑"/>
                <a:cs typeface="+mn-ea"/>
                <a:sym typeface="+mn-lt"/>
              </a:endParaRPr>
            </a:p>
          </p:txBody>
        </p:sp>
        <p:cxnSp>
          <p:nvCxnSpPr>
            <p:cNvPr id="65" name="直接连接符 64">
              <a:extLst>
                <a:ext uri="{FF2B5EF4-FFF2-40B4-BE49-F238E27FC236}">
                  <a16:creationId xmlns:a16="http://schemas.microsoft.com/office/drawing/2014/main" id="{D7271474-3C77-434A-8A33-9A474794F32E}"/>
                </a:ext>
              </a:extLst>
            </p:cNvPr>
            <p:cNvCxnSpPr/>
            <p:nvPr/>
          </p:nvCxnSpPr>
          <p:spPr>
            <a:xfrm>
              <a:off x="11208700" y="2911621"/>
              <a:ext cx="0" cy="585926"/>
            </a:xfrm>
            <a:prstGeom prst="line">
              <a:avLst/>
            </a:prstGeom>
            <a:ln>
              <a:solidFill>
                <a:srgbClr val="E1801F"/>
              </a:solidFill>
            </a:ln>
          </p:spPr>
          <p:style>
            <a:lnRef idx="1">
              <a:schemeClr val="accent1"/>
            </a:lnRef>
            <a:fillRef idx="0">
              <a:schemeClr val="accent1"/>
            </a:fillRef>
            <a:effectRef idx="0">
              <a:schemeClr val="accent1"/>
            </a:effectRef>
            <a:fontRef idx="minor">
              <a:schemeClr val="tx1"/>
            </a:fontRef>
          </p:style>
        </p:cxnSp>
        <p:sp>
          <p:nvSpPr>
            <p:cNvPr id="66" name="椭圆 65">
              <a:extLst>
                <a:ext uri="{FF2B5EF4-FFF2-40B4-BE49-F238E27FC236}">
                  <a16:creationId xmlns:a16="http://schemas.microsoft.com/office/drawing/2014/main" id="{01D9CCDB-3D0A-4A81-B8B1-B5754FC2C7AB}"/>
                </a:ext>
              </a:extLst>
            </p:cNvPr>
            <p:cNvSpPr/>
            <p:nvPr/>
          </p:nvSpPr>
          <p:spPr>
            <a:xfrm>
              <a:off x="11110315" y="3702793"/>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52935"/>
                </a:solidFill>
                <a:effectLst/>
                <a:uLnTx/>
                <a:uFillTx/>
                <a:latin typeface="微软雅黑"/>
                <a:ea typeface="微软雅黑"/>
                <a:cs typeface="+mn-ea"/>
                <a:sym typeface="+mn-lt"/>
              </a:endParaRPr>
            </a:p>
          </p:txBody>
        </p:sp>
        <p:cxnSp>
          <p:nvCxnSpPr>
            <p:cNvPr id="67" name="直接连接符 66">
              <a:extLst>
                <a:ext uri="{FF2B5EF4-FFF2-40B4-BE49-F238E27FC236}">
                  <a16:creationId xmlns:a16="http://schemas.microsoft.com/office/drawing/2014/main" id="{1C159191-34E2-47A0-92DB-906CE2AE4317}"/>
                </a:ext>
              </a:extLst>
            </p:cNvPr>
            <p:cNvCxnSpPr/>
            <p:nvPr/>
          </p:nvCxnSpPr>
          <p:spPr>
            <a:xfrm>
              <a:off x="11208699" y="4104808"/>
              <a:ext cx="0" cy="585926"/>
            </a:xfrm>
            <a:prstGeom prst="line">
              <a:avLst/>
            </a:prstGeom>
            <a:ln>
              <a:solidFill>
                <a:srgbClr val="E1801F"/>
              </a:solidFill>
            </a:ln>
          </p:spPr>
          <p:style>
            <a:lnRef idx="1">
              <a:schemeClr val="accent1"/>
            </a:lnRef>
            <a:fillRef idx="0">
              <a:schemeClr val="accent1"/>
            </a:fillRef>
            <a:effectRef idx="0">
              <a:schemeClr val="accent1"/>
            </a:effectRef>
            <a:fontRef idx="minor">
              <a:schemeClr val="tx1"/>
            </a:fontRef>
          </p:style>
        </p:cxnSp>
        <p:sp>
          <p:nvSpPr>
            <p:cNvPr id="68" name="椭圆 67">
              <a:extLst>
                <a:ext uri="{FF2B5EF4-FFF2-40B4-BE49-F238E27FC236}">
                  <a16:creationId xmlns:a16="http://schemas.microsoft.com/office/drawing/2014/main" id="{603DE7A1-2BE1-4F70-8F84-AC0275F8952D}"/>
                </a:ext>
              </a:extLst>
            </p:cNvPr>
            <p:cNvSpPr/>
            <p:nvPr/>
          </p:nvSpPr>
          <p:spPr>
            <a:xfrm>
              <a:off x="11110315" y="4895980"/>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52935"/>
                </a:solidFill>
                <a:effectLst/>
                <a:uLnTx/>
                <a:uFillTx/>
                <a:latin typeface="微软雅黑"/>
                <a:ea typeface="微软雅黑"/>
                <a:cs typeface="+mn-ea"/>
                <a:sym typeface="+mn-lt"/>
              </a:endParaRPr>
            </a:p>
          </p:txBody>
        </p:sp>
      </p:grpSp>
      <p:grpSp>
        <p:nvGrpSpPr>
          <p:cNvPr id="75" name="图形 2">
            <a:extLst>
              <a:ext uri="{FF2B5EF4-FFF2-40B4-BE49-F238E27FC236}">
                <a16:creationId xmlns:a16="http://schemas.microsoft.com/office/drawing/2014/main" id="{D880812F-12A9-4CF5-A808-6360DFBFA088}"/>
              </a:ext>
            </a:extLst>
          </p:cNvPr>
          <p:cNvGrpSpPr/>
          <p:nvPr/>
        </p:nvGrpSpPr>
        <p:grpSpPr>
          <a:xfrm>
            <a:off x="353969" y="400014"/>
            <a:ext cx="809434" cy="255460"/>
            <a:chOff x="7141749" y="814387"/>
            <a:chExt cx="809434" cy="255460"/>
          </a:xfrm>
          <a:solidFill>
            <a:srgbClr val="E1801F"/>
          </a:solidFill>
        </p:grpSpPr>
        <p:sp>
          <p:nvSpPr>
            <p:cNvPr id="76" name="任意多边形: 形状 75">
              <a:extLst>
                <a:ext uri="{FF2B5EF4-FFF2-40B4-BE49-F238E27FC236}">
                  <a16:creationId xmlns:a16="http://schemas.microsoft.com/office/drawing/2014/main" id="{19F78ADE-A9A0-40F9-A8C6-267ECC297D6A}"/>
                </a:ext>
              </a:extLst>
            </p:cNvPr>
            <p:cNvSpPr/>
            <p:nvPr/>
          </p:nvSpPr>
          <p:spPr>
            <a:xfrm>
              <a:off x="7141749" y="814387"/>
              <a:ext cx="166306" cy="223361"/>
            </a:xfrm>
            <a:custGeom>
              <a:avLst/>
              <a:gdLst>
                <a:gd name="connsiteX0" fmla="*/ 0 w 166306"/>
                <a:gd name="connsiteY0" fmla="*/ 103632 h 223361"/>
                <a:gd name="connsiteX1" fmla="*/ 155258 w 166306"/>
                <a:gd name="connsiteY1" fmla="*/ 223361 h 223361"/>
                <a:gd name="connsiteX2" fmla="*/ 166306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258" y="223361"/>
                  </a:lnTo>
                  <a:lnTo>
                    <a:pt x="166306"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77" name="任意多边形: 形状 76">
              <a:extLst>
                <a:ext uri="{FF2B5EF4-FFF2-40B4-BE49-F238E27FC236}">
                  <a16:creationId xmlns:a16="http://schemas.microsoft.com/office/drawing/2014/main" id="{3CC6AB63-23CB-42A8-8094-91DB439B1FD3}"/>
                </a:ext>
              </a:extLst>
            </p:cNvPr>
            <p:cNvSpPr/>
            <p:nvPr/>
          </p:nvSpPr>
          <p:spPr>
            <a:xfrm>
              <a:off x="7302531" y="822387"/>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78" name="任意多边形: 形状 77">
              <a:extLst>
                <a:ext uri="{FF2B5EF4-FFF2-40B4-BE49-F238E27FC236}">
                  <a16:creationId xmlns:a16="http://schemas.microsoft.com/office/drawing/2014/main" id="{B198AFA1-6256-494E-B81D-BC8BA0A25743}"/>
                </a:ext>
              </a:extLst>
            </p:cNvPr>
            <p:cNvSpPr/>
            <p:nvPr/>
          </p:nvSpPr>
          <p:spPr>
            <a:xfrm>
              <a:off x="7463313" y="830388"/>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79" name="任意多边形: 形状 78">
              <a:extLst>
                <a:ext uri="{FF2B5EF4-FFF2-40B4-BE49-F238E27FC236}">
                  <a16:creationId xmlns:a16="http://schemas.microsoft.com/office/drawing/2014/main" id="{00E1ABEA-18BE-4544-8521-2A8D9E81EBE3}"/>
                </a:ext>
              </a:extLst>
            </p:cNvPr>
            <p:cNvSpPr/>
            <p:nvPr/>
          </p:nvSpPr>
          <p:spPr>
            <a:xfrm>
              <a:off x="7624095" y="838389"/>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80" name="任意多边形: 形状 79">
              <a:extLst>
                <a:ext uri="{FF2B5EF4-FFF2-40B4-BE49-F238E27FC236}">
                  <a16:creationId xmlns:a16="http://schemas.microsoft.com/office/drawing/2014/main" id="{B2668291-7D60-4AFC-AA8D-6A26C6D7A92E}"/>
                </a:ext>
              </a:extLst>
            </p:cNvPr>
            <p:cNvSpPr/>
            <p:nvPr/>
          </p:nvSpPr>
          <p:spPr>
            <a:xfrm>
              <a:off x="7784877" y="846486"/>
              <a:ext cx="166306" cy="223361"/>
            </a:xfrm>
            <a:custGeom>
              <a:avLst/>
              <a:gdLst>
                <a:gd name="connsiteX0" fmla="*/ 0 w 166306"/>
                <a:gd name="connsiteY0" fmla="*/ 103632 h 223361"/>
                <a:gd name="connsiteX1" fmla="*/ 155162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162"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grpSp>
      <p:sp>
        <p:nvSpPr>
          <p:cNvPr id="27" name="ïşľiďê">
            <a:extLst>
              <a:ext uri="{FF2B5EF4-FFF2-40B4-BE49-F238E27FC236}">
                <a16:creationId xmlns:a16="http://schemas.microsoft.com/office/drawing/2014/main" id="{E001F0FF-CB35-494E-9EC5-95160053905C}"/>
              </a:ext>
            </a:extLst>
          </p:cNvPr>
          <p:cNvSpPr/>
          <p:nvPr/>
        </p:nvSpPr>
        <p:spPr>
          <a:xfrm>
            <a:off x="1798191" y="1549255"/>
            <a:ext cx="2992401" cy="472608"/>
          </a:xfrm>
          <a:prstGeom prst="rect">
            <a:avLst/>
          </a:prstGeom>
          <a:solidFill>
            <a:srgbClr val="25293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wrap="square" lIns="91440" tIns="45720" rIns="91440" bIns="45720" anchor="ctr">
            <a:normAutofit/>
          </a:bodyPr>
          <a:lstStyle/>
          <a:p>
            <a:pPr marL="0" marR="0" lvl="0" indent="0" algn="l" defTabSz="913765"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微软雅黑"/>
                <a:ea typeface="微软雅黑"/>
                <a:cs typeface="+mn-ea"/>
                <a:sym typeface="+mn-lt"/>
              </a:rPr>
              <a:t> </a:t>
            </a:r>
          </a:p>
        </p:txBody>
      </p:sp>
      <p:sp>
        <p:nvSpPr>
          <p:cNvPr id="28" name="ïṩ1ïḋè">
            <a:extLst>
              <a:ext uri="{FF2B5EF4-FFF2-40B4-BE49-F238E27FC236}">
                <a16:creationId xmlns:a16="http://schemas.microsoft.com/office/drawing/2014/main" id="{C1CA7F1F-8534-4F9B-9F30-291993150376}"/>
              </a:ext>
            </a:extLst>
          </p:cNvPr>
          <p:cNvSpPr/>
          <p:nvPr/>
        </p:nvSpPr>
        <p:spPr>
          <a:xfrm>
            <a:off x="7401410" y="1549255"/>
            <a:ext cx="2992401" cy="472608"/>
          </a:xfrm>
          <a:prstGeom prst="rect">
            <a:avLst/>
          </a:prstGeom>
          <a:solidFill>
            <a:schemeClr val="accent6">
              <a:lumMod val="75000"/>
            </a:schemeClr>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微软雅黑"/>
                <a:ea typeface="微软雅黑"/>
                <a:cs typeface="+mn-ea"/>
                <a:sym typeface="+mn-lt"/>
              </a:rPr>
              <a:t> </a:t>
            </a:r>
            <a:endPar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ea"/>
              <a:sym typeface="+mn-lt"/>
            </a:endParaRPr>
          </a:p>
        </p:txBody>
      </p:sp>
      <p:sp>
        <p:nvSpPr>
          <p:cNvPr id="29" name="iṩļïḓè">
            <a:extLst>
              <a:ext uri="{FF2B5EF4-FFF2-40B4-BE49-F238E27FC236}">
                <a16:creationId xmlns:a16="http://schemas.microsoft.com/office/drawing/2014/main" id="{04343061-3289-41A6-BF67-98E164253DA9}"/>
              </a:ext>
            </a:extLst>
          </p:cNvPr>
          <p:cNvSpPr txBox="1"/>
          <p:nvPr/>
        </p:nvSpPr>
        <p:spPr bwMode="auto">
          <a:xfrm>
            <a:off x="4296961" y="393481"/>
            <a:ext cx="3598078" cy="475788"/>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300" normalizeH="0" baseline="0" noProof="0" dirty="0">
                <a:ln>
                  <a:noFill/>
                </a:ln>
                <a:solidFill>
                  <a:srgbClr val="252935"/>
                </a:solidFill>
                <a:effectLst/>
                <a:uLnTx/>
                <a:uFillTx/>
                <a:latin typeface="微软雅黑"/>
                <a:ea typeface="微软雅黑"/>
                <a:cs typeface="+mn-ea"/>
                <a:sym typeface="+mn-lt"/>
              </a:rPr>
              <a:t>Fairness</a:t>
            </a:r>
            <a:endParaRPr kumimoji="0" lang="zh-CN" altLang="en-US" sz="5400" b="0" i="0" u="none" strike="noStrike" kern="1200" cap="none" spc="-300" normalizeH="0" baseline="0" noProof="0" dirty="0">
              <a:ln>
                <a:noFill/>
              </a:ln>
              <a:solidFill>
                <a:srgbClr val="252935"/>
              </a:solidFill>
              <a:effectLst/>
              <a:uLnTx/>
              <a:uFillTx/>
              <a:latin typeface="微软雅黑"/>
              <a:ea typeface="微软雅黑"/>
              <a:cs typeface="+mn-ea"/>
              <a:sym typeface="+mn-lt"/>
            </a:endParaRPr>
          </a:p>
        </p:txBody>
      </p:sp>
      <p:sp>
        <p:nvSpPr>
          <p:cNvPr id="2" name="文本框 1">
            <a:extLst>
              <a:ext uri="{FF2B5EF4-FFF2-40B4-BE49-F238E27FC236}">
                <a16:creationId xmlns:a16="http://schemas.microsoft.com/office/drawing/2014/main" id="{8406E8AF-17D6-4F02-A3A9-4746D9182D8D}"/>
              </a:ext>
            </a:extLst>
          </p:cNvPr>
          <p:cNvSpPr txBox="1"/>
          <p:nvPr/>
        </p:nvSpPr>
        <p:spPr>
          <a:xfrm>
            <a:off x="2151391" y="1554190"/>
            <a:ext cx="2286000" cy="4001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rPr>
              <a:t>Task Allocation</a:t>
            </a:r>
            <a:endParaRPr kumimoji="0" lang="zh-CN" altLang="en-US" sz="2000" b="0"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sp>
        <p:nvSpPr>
          <p:cNvPr id="31" name="文本框 30">
            <a:extLst>
              <a:ext uri="{FF2B5EF4-FFF2-40B4-BE49-F238E27FC236}">
                <a16:creationId xmlns:a16="http://schemas.microsoft.com/office/drawing/2014/main" id="{9DAE0F8E-C169-4CA1-BB87-E3BCA12F353A}"/>
              </a:ext>
            </a:extLst>
          </p:cNvPr>
          <p:cNvSpPr txBox="1"/>
          <p:nvPr/>
        </p:nvSpPr>
        <p:spPr>
          <a:xfrm>
            <a:off x="7754609" y="1554190"/>
            <a:ext cx="2286000" cy="4001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rPr>
              <a:t>Grading</a:t>
            </a:r>
            <a:endParaRPr kumimoji="0" lang="zh-CN" altLang="en-US" sz="2000" b="0"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sp>
        <p:nvSpPr>
          <p:cNvPr id="32" name="Synergistically utilize technically sound portals with frictionless chains. Dramatically customize…">
            <a:extLst>
              <a:ext uri="{FF2B5EF4-FFF2-40B4-BE49-F238E27FC236}">
                <a16:creationId xmlns:a16="http://schemas.microsoft.com/office/drawing/2014/main" id="{807FE0A5-306B-440F-914F-5C15FF52F2A2}"/>
              </a:ext>
            </a:extLst>
          </p:cNvPr>
          <p:cNvSpPr txBox="1"/>
          <p:nvPr/>
        </p:nvSpPr>
        <p:spPr>
          <a:xfrm>
            <a:off x="1230693" y="2159532"/>
            <a:ext cx="4127395" cy="2252989"/>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defPPr>
              <a:defRPr lang="en-US"/>
            </a:defPPr>
            <a:lvl1pPr algn="ctr" defTabSz="412750" hangingPunct="0">
              <a:lnSpc>
                <a:spcPct val="150000"/>
              </a:lnSpc>
              <a:defRPr sz="2000" b="1" kern="0">
                <a:solidFill>
                  <a:srgbClr val="252935"/>
                </a:solidFill>
                <a:latin typeface="Times New Roman" panose="02020603050405020304" pitchFamily="18" charset="0"/>
                <a:ea typeface="Roboto Bold"/>
                <a:cs typeface="Times New Roman" panose="02020603050405020304" pitchFamily="18" charset="0"/>
              </a:defRPr>
            </a:lvl1pPr>
          </a:lstStyle>
          <a:p>
            <a:pPr marL="342900" marR="0" lvl="0" indent="-342900" algn="l" defTabSz="412750" rtl="0" eaLnBrk="1" fontAlgn="auto" latinLnBrk="0" hangingPunct="0">
              <a:lnSpc>
                <a:spcPct val="150000"/>
              </a:lnSpc>
              <a:spcBef>
                <a:spcPts val="0"/>
              </a:spcBef>
              <a:spcAft>
                <a:spcPts val="0"/>
              </a:spcAft>
              <a:buClrTx/>
              <a:buSzTx/>
              <a:buFont typeface="Wingdings" panose="05000000000000000000" pitchFamily="2" charset="2"/>
              <a:buChar char="ü"/>
              <a:tabLst/>
              <a:defRPr/>
            </a:pPr>
            <a:r>
              <a:rPr kumimoji="0" lang="en-US" altLang="zh-CN" sz="2000" b="0" i="0" u="none" strike="noStrike" kern="0" cap="none" spc="0" normalizeH="0" baseline="0" noProof="0" dirty="0">
                <a:ln>
                  <a:noFill/>
                </a:ln>
                <a:solidFill>
                  <a:srgbClr val="252935"/>
                </a:solidFill>
                <a:effectLst/>
                <a:uLnTx/>
                <a:uFillTx/>
                <a:latin typeface="Times New Roman" panose="02020603050405020304" pitchFamily="18" charset="0"/>
                <a:cs typeface="Times New Roman" panose="02020603050405020304" pitchFamily="18" charset="0"/>
                <a:sym typeface="+mn-lt"/>
              </a:rPr>
              <a:t>Our target: every group member plays his/her strengths, and roughly allocate task evenly.</a:t>
            </a:r>
          </a:p>
          <a:p>
            <a:pPr marL="342900" marR="0" lvl="0" indent="-342900" algn="l" defTabSz="412750" rtl="0" eaLnBrk="1" fontAlgn="auto" latinLnBrk="0" hangingPunct="0">
              <a:lnSpc>
                <a:spcPct val="150000"/>
              </a:lnSpc>
              <a:spcBef>
                <a:spcPts val="0"/>
              </a:spcBef>
              <a:spcAft>
                <a:spcPts val="0"/>
              </a:spcAft>
              <a:buClrTx/>
              <a:buSzTx/>
              <a:buFont typeface="Wingdings" panose="05000000000000000000" pitchFamily="2" charset="2"/>
              <a:buChar char="ü"/>
              <a:tabLst/>
              <a:defRPr/>
            </a:pPr>
            <a:r>
              <a:rPr kumimoji="0" lang="en-US" altLang="zh-CN" sz="2000" b="0" i="0" u="none" strike="noStrike" kern="0" cap="none" spc="0" normalizeH="0" baseline="0" noProof="0" dirty="0">
                <a:ln>
                  <a:noFill/>
                </a:ln>
                <a:solidFill>
                  <a:srgbClr val="252935"/>
                </a:solidFill>
                <a:effectLst/>
                <a:uLnTx/>
                <a:uFillTx/>
                <a:latin typeface="Times New Roman" panose="02020603050405020304" pitchFamily="18" charset="0"/>
                <a:cs typeface="Times New Roman" panose="02020603050405020304" pitchFamily="18" charset="0"/>
                <a:sym typeface="+mn-lt"/>
              </a:rPr>
              <a:t>Combine task allocation with grading.</a:t>
            </a:r>
            <a:endParaRPr kumimoji="0" lang="en-US" altLang="zh-CN" sz="2000" b="1" i="0" u="none" strike="noStrike" kern="0" cap="none" spc="0" normalizeH="0" baseline="0" noProof="0" dirty="0">
              <a:ln>
                <a:noFill/>
              </a:ln>
              <a:solidFill>
                <a:srgbClr val="252935"/>
              </a:solidFill>
              <a:effectLst/>
              <a:uLnTx/>
              <a:uFillTx/>
              <a:latin typeface="Times New Roman" panose="02020603050405020304" pitchFamily="18" charset="0"/>
              <a:cs typeface="Times New Roman" panose="02020603050405020304" pitchFamily="18" charset="0"/>
              <a:sym typeface="+mn-lt"/>
            </a:endParaRPr>
          </a:p>
        </p:txBody>
      </p:sp>
      <p:sp>
        <p:nvSpPr>
          <p:cNvPr id="33" name="Synergistically utilize technically sound portals with frictionless chains. Dramatically customize…">
            <a:extLst>
              <a:ext uri="{FF2B5EF4-FFF2-40B4-BE49-F238E27FC236}">
                <a16:creationId xmlns:a16="http://schemas.microsoft.com/office/drawing/2014/main" id="{740A8992-DE04-464A-85EB-EB1C1DC1D7E4}"/>
              </a:ext>
            </a:extLst>
          </p:cNvPr>
          <p:cNvSpPr txBox="1"/>
          <p:nvPr/>
        </p:nvSpPr>
        <p:spPr>
          <a:xfrm>
            <a:off x="6833911" y="2159531"/>
            <a:ext cx="4127395" cy="1791324"/>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defPPr>
              <a:defRPr lang="en-US"/>
            </a:defPPr>
            <a:lvl1pPr algn="ctr" defTabSz="412750" hangingPunct="0">
              <a:lnSpc>
                <a:spcPct val="150000"/>
              </a:lnSpc>
              <a:defRPr sz="2000" b="1" kern="0">
                <a:solidFill>
                  <a:srgbClr val="252935"/>
                </a:solidFill>
                <a:latin typeface="Times New Roman" panose="02020603050405020304" pitchFamily="18" charset="0"/>
                <a:ea typeface="Roboto Bold"/>
                <a:cs typeface="Times New Roman" panose="02020603050405020304" pitchFamily="18" charset="0"/>
              </a:defRPr>
            </a:lvl1pPr>
          </a:lstStyle>
          <a:p>
            <a:pPr marL="342900" marR="0" lvl="0" indent="-342900" algn="l" defTabSz="412750" rtl="0" eaLnBrk="1" fontAlgn="auto" latinLnBrk="0" hangingPunct="0">
              <a:lnSpc>
                <a:spcPct val="150000"/>
              </a:lnSpc>
              <a:spcBef>
                <a:spcPts val="0"/>
              </a:spcBef>
              <a:spcAft>
                <a:spcPts val="0"/>
              </a:spcAft>
              <a:buClrTx/>
              <a:buSzTx/>
              <a:buFont typeface="Wingdings" panose="05000000000000000000" pitchFamily="2" charset="2"/>
              <a:buChar char="ü"/>
              <a:tabLst/>
              <a:defRPr/>
            </a:pPr>
            <a:r>
              <a:rPr kumimoji="0" lang="en-US" altLang="zh-CN" sz="2000" b="0" i="0" u="none" strike="noStrike" kern="0" cap="none" spc="0" normalizeH="0" baseline="0" noProof="0" dirty="0">
                <a:ln>
                  <a:noFill/>
                </a:ln>
                <a:solidFill>
                  <a:srgbClr val="252935"/>
                </a:solidFill>
                <a:effectLst/>
                <a:uLnTx/>
                <a:uFillTx/>
                <a:latin typeface="Times New Roman" panose="02020603050405020304" pitchFamily="18" charset="0"/>
                <a:cs typeface="Times New Roman" panose="02020603050405020304" pitchFamily="18" charset="0"/>
                <a:sym typeface="+mn-lt"/>
              </a:rPr>
              <a:t>Grade with distinction.</a:t>
            </a:r>
          </a:p>
          <a:p>
            <a:pPr marL="342900" marR="0" lvl="0" indent="-342900" algn="l" defTabSz="412750" rtl="0" eaLnBrk="1" fontAlgn="auto" latinLnBrk="0" hangingPunct="0">
              <a:lnSpc>
                <a:spcPct val="150000"/>
              </a:lnSpc>
              <a:spcBef>
                <a:spcPts val="0"/>
              </a:spcBef>
              <a:spcAft>
                <a:spcPts val="0"/>
              </a:spcAft>
              <a:buClrTx/>
              <a:buSzTx/>
              <a:buFont typeface="Wingdings" panose="05000000000000000000" pitchFamily="2" charset="2"/>
              <a:buChar char="ü"/>
              <a:tabLst/>
              <a:defRPr/>
            </a:pPr>
            <a:r>
              <a:rPr kumimoji="0" lang="en-US" altLang="zh-CN" sz="2000" b="0" i="0" u="none" strike="noStrike" kern="0" cap="none" spc="0" normalizeH="0" baseline="0" noProof="0" dirty="0">
                <a:ln>
                  <a:noFill/>
                </a:ln>
                <a:solidFill>
                  <a:srgbClr val="252935"/>
                </a:solidFill>
                <a:effectLst/>
                <a:uLnTx/>
                <a:uFillTx/>
                <a:latin typeface="Times New Roman" panose="02020603050405020304" pitchFamily="18" charset="0"/>
                <a:cs typeface="Times New Roman" panose="02020603050405020304" pitchFamily="18" charset="0"/>
                <a:sym typeface="+mn-lt"/>
              </a:rPr>
              <a:t>Evaluate group work from both the final work and the process.</a:t>
            </a:r>
          </a:p>
          <a:p>
            <a:pPr marL="342900" marR="0" lvl="0" indent="-342900" algn="l" defTabSz="412750" rtl="0" eaLnBrk="1" fontAlgn="auto" latinLnBrk="0" hangingPunct="0">
              <a:lnSpc>
                <a:spcPct val="150000"/>
              </a:lnSpc>
              <a:spcBef>
                <a:spcPts val="0"/>
              </a:spcBef>
              <a:spcAft>
                <a:spcPts val="0"/>
              </a:spcAft>
              <a:buClrTx/>
              <a:buSzTx/>
              <a:buFont typeface="Wingdings" panose="05000000000000000000" pitchFamily="2" charset="2"/>
              <a:buChar char="ü"/>
              <a:tabLst/>
              <a:defRPr/>
            </a:pPr>
            <a:r>
              <a:rPr kumimoji="0" lang="en-US" altLang="zh-CN" sz="2000" b="0" i="0" u="none" strike="noStrike" kern="0" cap="none" spc="0" normalizeH="0" baseline="0" noProof="0" dirty="0">
                <a:ln>
                  <a:noFill/>
                </a:ln>
                <a:solidFill>
                  <a:srgbClr val="252935"/>
                </a:solidFill>
                <a:effectLst/>
                <a:uLnTx/>
                <a:uFillTx/>
                <a:latin typeface="Times New Roman" panose="02020603050405020304" pitchFamily="18" charset="0"/>
                <a:cs typeface="Times New Roman" panose="02020603050405020304" pitchFamily="18" charset="0"/>
                <a:sym typeface="+mn-lt"/>
              </a:rPr>
              <a:t>Replace penalty with bonus.</a:t>
            </a:r>
            <a:endParaRPr kumimoji="0" lang="en-US" altLang="zh-CN" sz="2000" b="1" i="0" u="none" strike="noStrike" kern="0" cap="none" spc="0" normalizeH="0" baseline="0" noProof="0" dirty="0">
              <a:ln>
                <a:noFill/>
              </a:ln>
              <a:solidFill>
                <a:srgbClr val="252935"/>
              </a:solidFill>
              <a:effectLst/>
              <a:uLnTx/>
              <a:uFillTx/>
              <a:latin typeface="Times New Roman" panose="02020603050405020304" pitchFamily="18" charset="0"/>
              <a:cs typeface="Times New Roman" panose="02020603050405020304" pitchFamily="18" charset="0"/>
              <a:sym typeface="+mn-lt"/>
            </a:endParaRPr>
          </a:p>
        </p:txBody>
      </p:sp>
      <p:sp>
        <p:nvSpPr>
          <p:cNvPr id="3" name="箭头: 下 2">
            <a:extLst>
              <a:ext uri="{FF2B5EF4-FFF2-40B4-BE49-F238E27FC236}">
                <a16:creationId xmlns:a16="http://schemas.microsoft.com/office/drawing/2014/main" id="{9BEDFDF0-C0A5-4864-B4A6-77D13B8BA454}"/>
              </a:ext>
            </a:extLst>
          </p:cNvPr>
          <p:cNvSpPr/>
          <p:nvPr/>
        </p:nvSpPr>
        <p:spPr>
          <a:xfrm>
            <a:off x="5376101" y="4182994"/>
            <a:ext cx="1457810" cy="1499162"/>
          </a:xfrm>
          <a:prstGeom prst="down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6" name="Synergistically utilize technically sound portals with frictionless chains. Dramatically customize…">
            <a:extLst>
              <a:ext uri="{FF2B5EF4-FFF2-40B4-BE49-F238E27FC236}">
                <a16:creationId xmlns:a16="http://schemas.microsoft.com/office/drawing/2014/main" id="{34A86F0F-D87E-4C0E-A297-FB131A463432}"/>
              </a:ext>
            </a:extLst>
          </p:cNvPr>
          <p:cNvSpPr txBox="1"/>
          <p:nvPr/>
        </p:nvSpPr>
        <p:spPr>
          <a:xfrm>
            <a:off x="4296961" y="5682156"/>
            <a:ext cx="4127395" cy="568874"/>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defPPr>
              <a:defRPr lang="en-US"/>
            </a:defPPr>
            <a:lvl1pPr algn="ctr" defTabSz="412750" hangingPunct="0">
              <a:lnSpc>
                <a:spcPct val="150000"/>
              </a:lnSpc>
              <a:defRPr sz="2000" b="1" kern="0">
                <a:solidFill>
                  <a:srgbClr val="252935"/>
                </a:solidFill>
                <a:latin typeface="Times New Roman" panose="02020603050405020304" pitchFamily="18" charset="0"/>
                <a:ea typeface="Roboto Bold"/>
                <a:cs typeface="Times New Roman" panose="02020603050405020304" pitchFamily="18" charset="0"/>
              </a:defRPr>
            </a:lvl1pPr>
          </a:lstStyle>
          <a:p>
            <a:pPr marL="0" marR="0" lvl="0" indent="0" algn="ctr" defTabSz="412750" rtl="0" eaLnBrk="1" fontAlgn="auto" latinLnBrk="0" hangingPunct="0">
              <a:lnSpc>
                <a:spcPct val="15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rgbClr val="252935"/>
                </a:solidFill>
                <a:effectLst/>
                <a:uLnTx/>
                <a:uFillTx/>
                <a:latin typeface="Times New Roman" panose="02020603050405020304" pitchFamily="18" charset="0"/>
                <a:cs typeface="Times New Roman" panose="02020603050405020304" pitchFamily="18" charset="0"/>
                <a:sym typeface="+mn-lt"/>
              </a:rPr>
              <a:t>High engagement rate</a:t>
            </a:r>
          </a:p>
        </p:txBody>
      </p:sp>
    </p:spTree>
    <p:custDataLst>
      <p:tags r:id="rId1"/>
    </p:custDataLst>
    <p:extLst>
      <p:ext uri="{BB962C8B-B14F-4D97-AF65-F5344CB8AC3E}">
        <p14:creationId xmlns:p14="http://schemas.microsoft.com/office/powerpoint/2010/main" val="19097833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252935"/>
        </a:solidFill>
        <a:effectLst/>
      </p:bgPr>
    </p:bg>
    <p:spTree>
      <p:nvGrpSpPr>
        <p:cNvPr id="1" name=""/>
        <p:cNvGrpSpPr/>
        <p:nvPr/>
      </p:nvGrpSpPr>
      <p:grpSpPr>
        <a:xfrm>
          <a:off x="0" y="0"/>
          <a:ext cx="0" cy="0"/>
          <a:chOff x="0" y="0"/>
          <a:chExt cx="0" cy="0"/>
        </a:xfrm>
      </p:grpSpPr>
      <p:pic>
        <p:nvPicPr>
          <p:cNvPr id="13" name="图形 12">
            <a:extLst>
              <a:ext uri="{FF2B5EF4-FFF2-40B4-BE49-F238E27FC236}">
                <a16:creationId xmlns:a16="http://schemas.microsoft.com/office/drawing/2014/main" id="{4BD858D0-961E-46A0-8D0D-648F2E112DFD}"/>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392674" y="2316512"/>
            <a:ext cx="3339126" cy="2186892"/>
          </a:xfrm>
          <a:prstGeom prst="rect">
            <a:avLst/>
          </a:prstGeom>
        </p:spPr>
      </p:pic>
      <p:pic>
        <p:nvPicPr>
          <p:cNvPr id="2" name="图形 1">
            <a:extLst>
              <a:ext uri="{FF2B5EF4-FFF2-40B4-BE49-F238E27FC236}">
                <a16:creationId xmlns:a16="http://schemas.microsoft.com/office/drawing/2014/main" id="{4BB4DC74-A4A5-4862-A590-F04ED6A919EB}"/>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149541" y="-1097183"/>
            <a:ext cx="5764784" cy="3574166"/>
          </a:xfrm>
          <a:prstGeom prst="rect">
            <a:avLst/>
          </a:prstGeom>
        </p:spPr>
      </p:pic>
      <p:pic>
        <p:nvPicPr>
          <p:cNvPr id="3" name="图形 2">
            <a:extLst>
              <a:ext uri="{FF2B5EF4-FFF2-40B4-BE49-F238E27FC236}">
                <a16:creationId xmlns:a16="http://schemas.microsoft.com/office/drawing/2014/main" id="{FD5012C6-61D9-4AEF-8104-09BDDB8E4BA8}"/>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rot="1346310">
            <a:off x="-1769963" y="5070916"/>
            <a:ext cx="5764784" cy="3574166"/>
          </a:xfrm>
          <a:prstGeom prst="rect">
            <a:avLst/>
          </a:prstGeom>
        </p:spPr>
      </p:pic>
      <p:sp>
        <p:nvSpPr>
          <p:cNvPr id="4" name="任意多边形: 形状 3">
            <a:extLst>
              <a:ext uri="{FF2B5EF4-FFF2-40B4-BE49-F238E27FC236}">
                <a16:creationId xmlns:a16="http://schemas.microsoft.com/office/drawing/2014/main" id="{53A1A350-7CA9-4844-9B41-2EC1569FDF48}"/>
              </a:ext>
            </a:extLst>
          </p:cNvPr>
          <p:cNvSpPr/>
          <p:nvPr/>
        </p:nvSpPr>
        <p:spPr>
          <a:xfrm>
            <a:off x="2816187" y="1858961"/>
            <a:ext cx="247269" cy="247268"/>
          </a:xfrm>
          <a:custGeom>
            <a:avLst/>
            <a:gdLst>
              <a:gd name="connsiteX0" fmla="*/ 247269 w 247269"/>
              <a:gd name="connsiteY0" fmla="*/ 247269 h 247268"/>
              <a:gd name="connsiteX1" fmla="*/ 247269 w 247269"/>
              <a:gd name="connsiteY1" fmla="*/ 0 h 247268"/>
              <a:gd name="connsiteX2" fmla="*/ 0 w 247269"/>
              <a:gd name="connsiteY2" fmla="*/ 247269 h 247268"/>
            </a:gdLst>
            <a:ahLst/>
            <a:cxnLst>
              <a:cxn ang="0">
                <a:pos x="connsiteX0" y="connsiteY0"/>
              </a:cxn>
              <a:cxn ang="0">
                <a:pos x="connsiteX1" y="connsiteY1"/>
              </a:cxn>
              <a:cxn ang="0">
                <a:pos x="connsiteX2" y="connsiteY2"/>
              </a:cxn>
            </a:cxnLst>
            <a:rect l="l" t="t" r="r" b="b"/>
            <a:pathLst>
              <a:path w="247269" h="247268">
                <a:moveTo>
                  <a:pt x="247269" y="247269"/>
                </a:moveTo>
                <a:lnTo>
                  <a:pt x="247269" y="0"/>
                </a:lnTo>
                <a:lnTo>
                  <a:pt x="0" y="247269"/>
                </a:lnTo>
                <a:close/>
              </a:path>
            </a:pathLst>
          </a:custGeom>
          <a:solidFill>
            <a:schemeClr val="accent6">
              <a:lumMod val="75000"/>
            </a:schemeClr>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5" name="任意多边形: 形状 4">
            <a:extLst>
              <a:ext uri="{FF2B5EF4-FFF2-40B4-BE49-F238E27FC236}">
                <a16:creationId xmlns:a16="http://schemas.microsoft.com/office/drawing/2014/main" id="{C9E734B1-ECB5-4878-9EB2-C1B3C443CB99}"/>
              </a:ext>
            </a:extLst>
          </p:cNvPr>
          <p:cNvSpPr/>
          <p:nvPr/>
        </p:nvSpPr>
        <p:spPr>
          <a:xfrm>
            <a:off x="1380110" y="4974705"/>
            <a:ext cx="271843" cy="271843"/>
          </a:xfrm>
          <a:custGeom>
            <a:avLst/>
            <a:gdLst>
              <a:gd name="connsiteX0" fmla="*/ 271844 w 271843"/>
              <a:gd name="connsiteY0" fmla="*/ 66675 h 271843"/>
              <a:gd name="connsiteX1" fmla="*/ 205169 w 271843"/>
              <a:gd name="connsiteY1" fmla="*/ 0 h 271843"/>
              <a:gd name="connsiteX2" fmla="*/ 135922 w 271843"/>
              <a:gd name="connsiteY2" fmla="*/ 69247 h 271843"/>
              <a:gd name="connsiteX3" fmla="*/ 66675 w 271843"/>
              <a:gd name="connsiteY3" fmla="*/ 0 h 271843"/>
              <a:gd name="connsiteX4" fmla="*/ 0 w 271843"/>
              <a:gd name="connsiteY4" fmla="*/ 66675 h 271843"/>
              <a:gd name="connsiteX5" fmla="*/ 69247 w 271843"/>
              <a:gd name="connsiteY5" fmla="*/ 135922 h 271843"/>
              <a:gd name="connsiteX6" fmla="*/ 0 w 271843"/>
              <a:gd name="connsiteY6" fmla="*/ 205169 h 271843"/>
              <a:gd name="connsiteX7" fmla="*/ 66675 w 271843"/>
              <a:gd name="connsiteY7" fmla="*/ 271844 h 271843"/>
              <a:gd name="connsiteX8" fmla="*/ 135922 w 271843"/>
              <a:gd name="connsiteY8" fmla="*/ 202597 h 271843"/>
              <a:gd name="connsiteX9" fmla="*/ 205169 w 271843"/>
              <a:gd name="connsiteY9" fmla="*/ 271844 h 271843"/>
              <a:gd name="connsiteX10" fmla="*/ 271844 w 271843"/>
              <a:gd name="connsiteY10" fmla="*/ 205169 h 271843"/>
              <a:gd name="connsiteX11" fmla="*/ 202597 w 271843"/>
              <a:gd name="connsiteY11" fmla="*/ 135922 h 271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1843" h="271843">
                <a:moveTo>
                  <a:pt x="271844" y="66675"/>
                </a:moveTo>
                <a:lnTo>
                  <a:pt x="205169" y="0"/>
                </a:lnTo>
                <a:lnTo>
                  <a:pt x="135922" y="69247"/>
                </a:lnTo>
                <a:lnTo>
                  <a:pt x="66675" y="0"/>
                </a:lnTo>
                <a:lnTo>
                  <a:pt x="0" y="66675"/>
                </a:lnTo>
                <a:lnTo>
                  <a:pt x="69247" y="135922"/>
                </a:lnTo>
                <a:lnTo>
                  <a:pt x="0" y="205169"/>
                </a:lnTo>
                <a:lnTo>
                  <a:pt x="66675" y="271844"/>
                </a:lnTo>
                <a:lnTo>
                  <a:pt x="135922" y="202597"/>
                </a:lnTo>
                <a:lnTo>
                  <a:pt x="205169" y="271844"/>
                </a:lnTo>
                <a:lnTo>
                  <a:pt x="271844" y="205169"/>
                </a:lnTo>
                <a:lnTo>
                  <a:pt x="202597" y="135922"/>
                </a:lnTo>
                <a:close/>
              </a:path>
            </a:pathLst>
          </a:custGeom>
          <a:solidFill>
            <a:schemeClr val="accent6">
              <a:lumMod val="75000"/>
            </a:schemeClr>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6" name="任意多边形: 形状 5">
            <a:extLst>
              <a:ext uri="{FF2B5EF4-FFF2-40B4-BE49-F238E27FC236}">
                <a16:creationId xmlns:a16="http://schemas.microsoft.com/office/drawing/2014/main" id="{6A3CE9BF-ECE6-4FEB-9B78-CCD48A1C8B0D}"/>
              </a:ext>
            </a:extLst>
          </p:cNvPr>
          <p:cNvSpPr/>
          <p:nvPr/>
        </p:nvSpPr>
        <p:spPr>
          <a:xfrm>
            <a:off x="10846005" y="3429000"/>
            <a:ext cx="371855" cy="371855"/>
          </a:xfrm>
          <a:custGeom>
            <a:avLst/>
            <a:gdLst>
              <a:gd name="connsiteX0" fmla="*/ 185928 w 371855"/>
              <a:gd name="connsiteY0" fmla="*/ 0 h 371855"/>
              <a:gd name="connsiteX1" fmla="*/ 0 w 371855"/>
              <a:gd name="connsiteY1" fmla="*/ 185928 h 371855"/>
              <a:gd name="connsiteX2" fmla="*/ 185928 w 371855"/>
              <a:gd name="connsiteY2" fmla="*/ 371856 h 371855"/>
              <a:gd name="connsiteX3" fmla="*/ 371856 w 371855"/>
              <a:gd name="connsiteY3" fmla="*/ 185928 h 371855"/>
              <a:gd name="connsiteX4" fmla="*/ 185928 w 371855"/>
              <a:gd name="connsiteY4" fmla="*/ 0 h 371855"/>
              <a:gd name="connsiteX5" fmla="*/ 185928 w 371855"/>
              <a:gd name="connsiteY5" fmla="*/ 295560 h 371855"/>
              <a:gd name="connsiteX6" fmla="*/ 76295 w 371855"/>
              <a:gd name="connsiteY6" fmla="*/ 185928 h 371855"/>
              <a:gd name="connsiteX7" fmla="*/ 185928 w 371855"/>
              <a:gd name="connsiteY7" fmla="*/ 76295 h 371855"/>
              <a:gd name="connsiteX8" fmla="*/ 295561 w 371855"/>
              <a:gd name="connsiteY8" fmla="*/ 185928 h 371855"/>
              <a:gd name="connsiteX9" fmla="*/ 185928 w 371855"/>
              <a:gd name="connsiteY9" fmla="*/ 295560 h 37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1855" h="371855">
                <a:moveTo>
                  <a:pt x="185928" y="0"/>
                </a:moveTo>
                <a:cubicBezTo>
                  <a:pt x="83248" y="0"/>
                  <a:pt x="0" y="83248"/>
                  <a:pt x="0" y="185928"/>
                </a:cubicBezTo>
                <a:cubicBezTo>
                  <a:pt x="0" y="288607"/>
                  <a:pt x="83248" y="371856"/>
                  <a:pt x="185928" y="371856"/>
                </a:cubicBezTo>
                <a:cubicBezTo>
                  <a:pt x="288607" y="371856"/>
                  <a:pt x="371856" y="288607"/>
                  <a:pt x="371856" y="185928"/>
                </a:cubicBezTo>
                <a:cubicBezTo>
                  <a:pt x="371856" y="83248"/>
                  <a:pt x="288607" y="0"/>
                  <a:pt x="185928" y="0"/>
                </a:cubicBezTo>
                <a:close/>
                <a:moveTo>
                  <a:pt x="185928" y="295560"/>
                </a:moveTo>
                <a:cubicBezTo>
                  <a:pt x="125349" y="295560"/>
                  <a:pt x="76295" y="246507"/>
                  <a:pt x="76295" y="185928"/>
                </a:cubicBezTo>
                <a:cubicBezTo>
                  <a:pt x="76295" y="125349"/>
                  <a:pt x="125349" y="76295"/>
                  <a:pt x="185928" y="76295"/>
                </a:cubicBezTo>
                <a:cubicBezTo>
                  <a:pt x="246507" y="76295"/>
                  <a:pt x="295561" y="125349"/>
                  <a:pt x="295561" y="185928"/>
                </a:cubicBezTo>
                <a:cubicBezTo>
                  <a:pt x="295561" y="246507"/>
                  <a:pt x="246412" y="295560"/>
                  <a:pt x="185928" y="295560"/>
                </a:cubicBezTo>
                <a:close/>
              </a:path>
            </a:pathLst>
          </a:custGeom>
          <a:solidFill>
            <a:schemeClr val="accent6">
              <a:lumMod val="75000"/>
            </a:schemeClr>
          </a:solidFill>
          <a:ln w="9525" cap="flat">
            <a:solidFill>
              <a:srgbClr val="E1801F"/>
            </a:solid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7" name="文本框 6">
            <a:extLst>
              <a:ext uri="{FF2B5EF4-FFF2-40B4-BE49-F238E27FC236}">
                <a16:creationId xmlns:a16="http://schemas.microsoft.com/office/drawing/2014/main" id="{25513BDF-FC6A-4FA0-A18B-2A6514D7436D}"/>
              </a:ext>
            </a:extLst>
          </p:cNvPr>
          <p:cNvSpPr txBox="1"/>
          <p:nvPr/>
        </p:nvSpPr>
        <p:spPr>
          <a:xfrm>
            <a:off x="3234512" y="1813266"/>
            <a:ext cx="6180175" cy="221599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3800" b="0" i="0" u="none" strike="noStrike" kern="1200" cap="none" spc="-300" normalizeH="0" baseline="0" noProof="0" dirty="0">
                <a:ln>
                  <a:noFill/>
                </a:ln>
                <a:solidFill>
                  <a:prstClr val="white"/>
                </a:solidFill>
                <a:effectLst/>
                <a:uLnTx/>
                <a:uFillTx/>
                <a:latin typeface="微软雅黑"/>
                <a:ea typeface="微软雅黑"/>
                <a:cs typeface="+mn-ea"/>
                <a:sym typeface="+mn-lt"/>
              </a:rPr>
              <a:t>Part six</a:t>
            </a:r>
            <a:endParaRPr kumimoji="0" lang="zh-CN" altLang="en-US" sz="8800" b="0" i="0" u="none" strike="noStrike" kern="1200" cap="none" spc="-300" normalizeH="0" baseline="0" noProof="0" dirty="0">
              <a:ln>
                <a:noFill/>
              </a:ln>
              <a:solidFill>
                <a:prstClr val="white"/>
              </a:solidFill>
              <a:effectLst/>
              <a:uLnTx/>
              <a:uFillTx/>
              <a:latin typeface="微软雅黑"/>
              <a:ea typeface="微软雅黑"/>
              <a:cs typeface="+mn-ea"/>
              <a:sym typeface="+mn-lt"/>
            </a:endParaRPr>
          </a:p>
        </p:txBody>
      </p:sp>
      <p:sp>
        <p:nvSpPr>
          <p:cNvPr id="8" name="任意多边形: 形状 7">
            <a:extLst>
              <a:ext uri="{FF2B5EF4-FFF2-40B4-BE49-F238E27FC236}">
                <a16:creationId xmlns:a16="http://schemas.microsoft.com/office/drawing/2014/main" id="{9A39F4CB-975F-4742-9B0C-2CD396B89EF0}"/>
              </a:ext>
            </a:extLst>
          </p:cNvPr>
          <p:cNvSpPr/>
          <p:nvPr/>
        </p:nvSpPr>
        <p:spPr>
          <a:xfrm>
            <a:off x="10395286" y="1159515"/>
            <a:ext cx="115824" cy="115823"/>
          </a:xfrm>
          <a:custGeom>
            <a:avLst/>
            <a:gdLst>
              <a:gd name="connsiteX0" fmla="*/ 115824 w 115824"/>
              <a:gd name="connsiteY0" fmla="*/ 57912 h 115823"/>
              <a:gd name="connsiteX1" fmla="*/ 57912 w 115824"/>
              <a:gd name="connsiteY1" fmla="*/ 115824 h 115823"/>
              <a:gd name="connsiteX2" fmla="*/ 0 w 115824"/>
              <a:gd name="connsiteY2" fmla="*/ 57912 h 115823"/>
              <a:gd name="connsiteX3" fmla="*/ 57912 w 115824"/>
              <a:gd name="connsiteY3" fmla="*/ 0 h 115823"/>
              <a:gd name="connsiteX4" fmla="*/ 115824 w 115824"/>
              <a:gd name="connsiteY4" fmla="*/ 57912 h 115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24" h="115823">
                <a:moveTo>
                  <a:pt x="115824" y="57912"/>
                </a:moveTo>
                <a:cubicBezTo>
                  <a:pt x="115824" y="89896"/>
                  <a:pt x="89896" y="115824"/>
                  <a:pt x="57912" y="115824"/>
                </a:cubicBezTo>
                <a:cubicBezTo>
                  <a:pt x="25928" y="115824"/>
                  <a:pt x="0" y="89896"/>
                  <a:pt x="0" y="57912"/>
                </a:cubicBezTo>
                <a:cubicBezTo>
                  <a:pt x="0" y="25928"/>
                  <a:pt x="25928" y="0"/>
                  <a:pt x="57912" y="0"/>
                </a:cubicBezTo>
                <a:cubicBezTo>
                  <a:pt x="89896" y="0"/>
                  <a:pt x="115824" y="25928"/>
                  <a:pt x="115824" y="57912"/>
                </a:cubicBezTo>
                <a:close/>
              </a:path>
            </a:pathLst>
          </a:custGeom>
          <a:solidFill>
            <a:schemeClr val="accent6">
              <a:lumMod val="75000"/>
            </a:schemeClr>
          </a:solidFill>
          <a:ln w="9525" cap="flat">
            <a:solidFill>
              <a:srgbClr val="E1801F"/>
            </a:solid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10" name="文本框 9">
            <a:extLst>
              <a:ext uri="{FF2B5EF4-FFF2-40B4-BE49-F238E27FC236}">
                <a16:creationId xmlns:a16="http://schemas.microsoft.com/office/drawing/2014/main" id="{DBE9058B-E8CC-4A86-874C-6724B40C8597}"/>
              </a:ext>
            </a:extLst>
          </p:cNvPr>
          <p:cNvSpPr txBox="1"/>
          <p:nvPr/>
        </p:nvSpPr>
        <p:spPr>
          <a:xfrm>
            <a:off x="3687787" y="3852696"/>
            <a:ext cx="5273624"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微软雅黑"/>
                <a:ea typeface="微软雅黑"/>
                <a:cs typeface="+mn-ea"/>
                <a:sym typeface="+mn-lt"/>
              </a:rPr>
              <a:t>06.Supplementary Information</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ea"/>
              <a:sym typeface="+mn-lt"/>
            </a:endParaRPr>
          </a:p>
        </p:txBody>
      </p:sp>
      <p:sp>
        <p:nvSpPr>
          <p:cNvPr id="11" name="任意多边形: 形状 10">
            <a:extLst>
              <a:ext uri="{FF2B5EF4-FFF2-40B4-BE49-F238E27FC236}">
                <a16:creationId xmlns:a16="http://schemas.microsoft.com/office/drawing/2014/main" id="{6CECAEA4-496E-49A3-B70C-0AF328FB067F}"/>
              </a:ext>
            </a:extLst>
          </p:cNvPr>
          <p:cNvSpPr/>
          <p:nvPr/>
        </p:nvSpPr>
        <p:spPr>
          <a:xfrm>
            <a:off x="1112429" y="5960115"/>
            <a:ext cx="115824" cy="115823"/>
          </a:xfrm>
          <a:custGeom>
            <a:avLst/>
            <a:gdLst>
              <a:gd name="connsiteX0" fmla="*/ 115824 w 115824"/>
              <a:gd name="connsiteY0" fmla="*/ 57912 h 115823"/>
              <a:gd name="connsiteX1" fmla="*/ 57912 w 115824"/>
              <a:gd name="connsiteY1" fmla="*/ 115824 h 115823"/>
              <a:gd name="connsiteX2" fmla="*/ 0 w 115824"/>
              <a:gd name="connsiteY2" fmla="*/ 57912 h 115823"/>
              <a:gd name="connsiteX3" fmla="*/ 57912 w 115824"/>
              <a:gd name="connsiteY3" fmla="*/ 0 h 115823"/>
              <a:gd name="connsiteX4" fmla="*/ 115824 w 115824"/>
              <a:gd name="connsiteY4" fmla="*/ 57912 h 115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24" h="115823">
                <a:moveTo>
                  <a:pt x="115824" y="57912"/>
                </a:moveTo>
                <a:cubicBezTo>
                  <a:pt x="115824" y="89896"/>
                  <a:pt x="89896" y="115824"/>
                  <a:pt x="57912" y="115824"/>
                </a:cubicBezTo>
                <a:cubicBezTo>
                  <a:pt x="25928" y="115824"/>
                  <a:pt x="0" y="89896"/>
                  <a:pt x="0" y="57912"/>
                </a:cubicBezTo>
                <a:cubicBezTo>
                  <a:pt x="0" y="25928"/>
                  <a:pt x="25928" y="0"/>
                  <a:pt x="57912" y="0"/>
                </a:cubicBezTo>
                <a:cubicBezTo>
                  <a:pt x="89896" y="0"/>
                  <a:pt x="115824" y="25928"/>
                  <a:pt x="115824" y="57912"/>
                </a:cubicBezTo>
                <a:close/>
              </a:path>
            </a:pathLst>
          </a:custGeom>
          <a:solidFill>
            <a:schemeClr val="accent6">
              <a:lumMod val="75000"/>
            </a:schemeClr>
          </a:solidFill>
          <a:ln w="9525" cap="flat">
            <a:solidFill>
              <a:srgbClr val="E1801F"/>
            </a:solid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12" name="任意多边形: 形状 11">
            <a:extLst>
              <a:ext uri="{FF2B5EF4-FFF2-40B4-BE49-F238E27FC236}">
                <a16:creationId xmlns:a16="http://schemas.microsoft.com/office/drawing/2014/main" id="{6AC216E4-8C46-4D83-8E23-22983DBAD9B4}"/>
              </a:ext>
            </a:extLst>
          </p:cNvPr>
          <p:cNvSpPr/>
          <p:nvPr/>
        </p:nvSpPr>
        <p:spPr>
          <a:xfrm>
            <a:off x="8842527" y="3925514"/>
            <a:ext cx="247269" cy="247268"/>
          </a:xfrm>
          <a:custGeom>
            <a:avLst/>
            <a:gdLst>
              <a:gd name="connsiteX0" fmla="*/ 247269 w 247269"/>
              <a:gd name="connsiteY0" fmla="*/ 247269 h 247268"/>
              <a:gd name="connsiteX1" fmla="*/ 247269 w 247269"/>
              <a:gd name="connsiteY1" fmla="*/ 0 h 247268"/>
              <a:gd name="connsiteX2" fmla="*/ 0 w 247269"/>
              <a:gd name="connsiteY2" fmla="*/ 247269 h 247268"/>
            </a:gdLst>
            <a:ahLst/>
            <a:cxnLst>
              <a:cxn ang="0">
                <a:pos x="connsiteX0" y="connsiteY0"/>
              </a:cxn>
              <a:cxn ang="0">
                <a:pos x="connsiteX1" y="connsiteY1"/>
              </a:cxn>
              <a:cxn ang="0">
                <a:pos x="connsiteX2" y="connsiteY2"/>
              </a:cxn>
            </a:cxnLst>
            <a:rect l="l" t="t" r="r" b="b"/>
            <a:pathLst>
              <a:path w="247269" h="247268">
                <a:moveTo>
                  <a:pt x="247269" y="247269"/>
                </a:moveTo>
                <a:lnTo>
                  <a:pt x="247269" y="0"/>
                </a:lnTo>
                <a:lnTo>
                  <a:pt x="0" y="247269"/>
                </a:lnTo>
                <a:close/>
              </a:path>
            </a:pathLst>
          </a:custGeom>
          <a:solidFill>
            <a:schemeClr val="accent6">
              <a:lumMod val="75000"/>
            </a:schemeClr>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Tree>
    <p:extLst>
      <p:ext uri="{BB962C8B-B14F-4D97-AF65-F5344CB8AC3E}">
        <p14:creationId xmlns:p14="http://schemas.microsoft.com/office/powerpoint/2010/main" val="33606637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iŝlíḍé">
            <a:extLst>
              <a:ext uri="{FF2B5EF4-FFF2-40B4-BE49-F238E27FC236}">
                <a16:creationId xmlns:a16="http://schemas.microsoft.com/office/drawing/2014/main" id="{1A66B218-10BA-4355-BBAE-5A1D0B715402}"/>
              </a:ext>
            </a:extLst>
          </p:cNvPr>
          <p:cNvSpPr/>
          <p:nvPr/>
        </p:nvSpPr>
        <p:spPr>
          <a:xfrm>
            <a:off x="4980464" y="2856267"/>
            <a:ext cx="1845475" cy="1850027"/>
          </a:xfrm>
          <a:custGeom>
            <a:avLst/>
            <a:gdLst>
              <a:gd name="connsiteX0" fmla="*/ 1333631 w 1845475"/>
              <a:gd name="connsiteY0" fmla="*/ 1048989 h 1850027"/>
              <a:gd name="connsiteX1" fmla="*/ 1845475 w 1845475"/>
              <a:gd name="connsiteY1" fmla="*/ 1048989 h 1850027"/>
              <a:gd name="connsiteX2" fmla="*/ 1593272 w 1845475"/>
              <a:gd name="connsiteY2" fmla="*/ 1630151 h 1850027"/>
              <a:gd name="connsiteX3" fmla="*/ 1046360 w 1845475"/>
              <a:gd name="connsiteY3" fmla="*/ 1850027 h 1850027"/>
              <a:gd name="connsiteX4" fmla="*/ 1046360 w 1845475"/>
              <a:gd name="connsiteY4" fmla="*/ 1328144 h 1850027"/>
              <a:gd name="connsiteX5" fmla="*/ 1115343 w 1845475"/>
              <a:gd name="connsiteY5" fmla="*/ 1134448 h 1850027"/>
              <a:gd name="connsiteX6" fmla="*/ 1333631 w 1845475"/>
              <a:gd name="connsiteY6" fmla="*/ 1048989 h 1850027"/>
              <a:gd name="connsiteX7" fmla="*/ 0 w 1845475"/>
              <a:gd name="connsiteY7" fmla="*/ 1048978 h 1850027"/>
              <a:gd name="connsiteX8" fmla="*/ 511814 w 1845475"/>
              <a:gd name="connsiteY8" fmla="*/ 1048978 h 1850027"/>
              <a:gd name="connsiteX9" fmla="*/ 730122 w 1845475"/>
              <a:gd name="connsiteY9" fmla="*/ 1134437 h 1850027"/>
              <a:gd name="connsiteX10" fmla="*/ 799110 w 1845475"/>
              <a:gd name="connsiteY10" fmla="*/ 1328133 h 1850027"/>
              <a:gd name="connsiteX11" fmla="*/ 799110 w 1845475"/>
              <a:gd name="connsiteY11" fmla="*/ 1850015 h 1850027"/>
              <a:gd name="connsiteX12" fmla="*/ 249250 w 1845475"/>
              <a:gd name="connsiteY12" fmla="*/ 1630139 h 1850027"/>
              <a:gd name="connsiteX13" fmla="*/ 0 w 1845475"/>
              <a:gd name="connsiteY13" fmla="*/ 1048978 h 1850027"/>
              <a:gd name="connsiteX14" fmla="*/ 1046362 w 1845475"/>
              <a:gd name="connsiteY14" fmla="*/ 11 h 1850027"/>
              <a:gd name="connsiteX15" fmla="*/ 1593270 w 1845475"/>
              <a:gd name="connsiteY15" fmla="*/ 222617 h 1850027"/>
              <a:gd name="connsiteX16" fmla="*/ 1845472 w 1845475"/>
              <a:gd name="connsiteY16" fmla="*/ 801049 h 1850027"/>
              <a:gd name="connsiteX17" fmla="*/ 1333631 w 1845475"/>
              <a:gd name="connsiteY17" fmla="*/ 801049 h 1850027"/>
              <a:gd name="connsiteX18" fmla="*/ 1115344 w 1845475"/>
              <a:gd name="connsiteY18" fmla="*/ 715589 h 1850027"/>
              <a:gd name="connsiteX19" fmla="*/ 1046362 w 1845475"/>
              <a:gd name="connsiteY19" fmla="*/ 521893 h 1850027"/>
              <a:gd name="connsiteX20" fmla="*/ 801283 w 1845475"/>
              <a:gd name="connsiteY20" fmla="*/ 0 h 1850027"/>
              <a:gd name="connsiteX21" fmla="*/ 801283 w 1845475"/>
              <a:gd name="connsiteY21" fmla="*/ 521883 h 1850027"/>
              <a:gd name="connsiteX22" fmla="*/ 732301 w 1845475"/>
              <a:gd name="connsiteY22" fmla="*/ 715579 h 1850027"/>
              <a:gd name="connsiteX23" fmla="*/ 514012 w 1845475"/>
              <a:gd name="connsiteY23" fmla="*/ 801039 h 1850027"/>
              <a:gd name="connsiteX24" fmla="*/ 2167 w 1845475"/>
              <a:gd name="connsiteY24" fmla="*/ 801039 h 1850027"/>
              <a:gd name="connsiteX25" fmla="*/ 255189 w 1845475"/>
              <a:gd name="connsiteY25" fmla="*/ 217071 h 1850027"/>
              <a:gd name="connsiteX26" fmla="*/ 801283 w 1845475"/>
              <a:gd name="connsiteY26" fmla="*/ 0 h 185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45475" h="1850027">
                <a:moveTo>
                  <a:pt x="1333631" y="1048989"/>
                </a:moveTo>
                <a:lnTo>
                  <a:pt x="1845475" y="1048989"/>
                </a:lnTo>
                <a:cubicBezTo>
                  <a:pt x="1844174" y="1268977"/>
                  <a:pt x="1753065" y="1478905"/>
                  <a:pt x="1593272" y="1630151"/>
                </a:cubicBezTo>
                <a:cubicBezTo>
                  <a:pt x="1445416" y="1770066"/>
                  <a:pt x="1249923" y="1848643"/>
                  <a:pt x="1046360" y="1850027"/>
                </a:cubicBezTo>
                <a:lnTo>
                  <a:pt x="1046360" y="1328144"/>
                </a:lnTo>
                <a:cubicBezTo>
                  <a:pt x="1042233" y="1256897"/>
                  <a:pt x="1067111" y="1187033"/>
                  <a:pt x="1115343" y="1134448"/>
                </a:cubicBezTo>
                <a:cubicBezTo>
                  <a:pt x="1170975" y="1073710"/>
                  <a:pt x="1251559" y="1042182"/>
                  <a:pt x="1333631" y="1048989"/>
                </a:cubicBezTo>
                <a:close/>
                <a:moveTo>
                  <a:pt x="0" y="1048978"/>
                </a:moveTo>
                <a:lnTo>
                  <a:pt x="511814" y="1048978"/>
                </a:lnTo>
                <a:cubicBezTo>
                  <a:pt x="593893" y="1042171"/>
                  <a:pt x="674485" y="1073699"/>
                  <a:pt x="730122" y="1134437"/>
                </a:cubicBezTo>
                <a:cubicBezTo>
                  <a:pt x="778358" y="1187022"/>
                  <a:pt x="803238" y="1256885"/>
                  <a:pt x="799110" y="1328133"/>
                </a:cubicBezTo>
                <a:lnTo>
                  <a:pt x="799110" y="1850015"/>
                </a:lnTo>
                <a:cubicBezTo>
                  <a:pt x="594414" y="1849866"/>
                  <a:pt x="397603" y="1771176"/>
                  <a:pt x="249250" y="1630139"/>
                </a:cubicBezTo>
                <a:cubicBezTo>
                  <a:pt x="90038" y="1478743"/>
                  <a:pt x="-74" y="1268667"/>
                  <a:pt x="0" y="1048978"/>
                </a:cubicBezTo>
                <a:close/>
                <a:moveTo>
                  <a:pt x="1046362" y="11"/>
                </a:moveTo>
                <a:cubicBezTo>
                  <a:pt x="1250184" y="2629"/>
                  <a:pt x="1445527" y="82142"/>
                  <a:pt x="1593270" y="222617"/>
                </a:cubicBezTo>
                <a:cubicBezTo>
                  <a:pt x="1751947" y="373489"/>
                  <a:pt x="1842906" y="582108"/>
                  <a:pt x="1845472" y="801049"/>
                </a:cubicBezTo>
                <a:lnTo>
                  <a:pt x="1333631" y="801049"/>
                </a:lnTo>
                <a:cubicBezTo>
                  <a:pt x="1251560" y="807855"/>
                  <a:pt x="1170976" y="776327"/>
                  <a:pt x="1115344" y="715589"/>
                </a:cubicBezTo>
                <a:cubicBezTo>
                  <a:pt x="1067113" y="663004"/>
                  <a:pt x="1042235" y="593141"/>
                  <a:pt x="1046362" y="521893"/>
                </a:cubicBezTo>
                <a:close/>
                <a:moveTo>
                  <a:pt x="801283" y="0"/>
                </a:moveTo>
                <a:lnTo>
                  <a:pt x="801283" y="521883"/>
                </a:lnTo>
                <a:cubicBezTo>
                  <a:pt x="805411" y="593131"/>
                  <a:pt x="780532" y="662994"/>
                  <a:pt x="732301" y="715579"/>
                </a:cubicBezTo>
                <a:cubicBezTo>
                  <a:pt x="676669" y="776317"/>
                  <a:pt x="596084" y="807845"/>
                  <a:pt x="514012" y="801039"/>
                </a:cubicBezTo>
                <a:lnTo>
                  <a:pt x="2167" y="801039"/>
                </a:lnTo>
                <a:cubicBezTo>
                  <a:pt x="2502" y="579854"/>
                  <a:pt x="94020" y="368580"/>
                  <a:pt x="255189" y="217071"/>
                </a:cubicBezTo>
                <a:cubicBezTo>
                  <a:pt x="403082" y="78054"/>
                  <a:pt x="598315" y="449"/>
                  <a:pt x="801283" y="0"/>
                </a:cubicBezTo>
                <a:close/>
              </a:path>
            </a:pathLst>
          </a:custGeom>
          <a:blipFill>
            <a:blip r:embed="rId3" cstate="screen">
              <a:extLst>
                <a:ext uri="{28A0092B-C50C-407E-A947-70E740481C1C}">
                  <a14:useLocalDpi xmlns:a14="http://schemas.microsoft.com/office/drawing/2010/main"/>
                </a:ext>
              </a:extLst>
            </a:blip>
            <a:stretch>
              <a:fillRect l="-25358" r="-25012"/>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18" name="ïṥļíḋe">
            <a:extLst>
              <a:ext uri="{FF2B5EF4-FFF2-40B4-BE49-F238E27FC236}">
                <a16:creationId xmlns:a16="http://schemas.microsoft.com/office/drawing/2014/main" id="{37E23197-D66D-4C77-8B34-EF9F3B96CC23}"/>
              </a:ext>
            </a:extLst>
          </p:cNvPr>
          <p:cNvSpPr/>
          <p:nvPr/>
        </p:nvSpPr>
        <p:spPr>
          <a:xfrm>
            <a:off x="3936297" y="1927302"/>
            <a:ext cx="1843559" cy="1730573"/>
          </a:xfrm>
          <a:custGeom>
            <a:avLst/>
            <a:gdLst/>
            <a:ahLst/>
            <a:cxnLst>
              <a:cxn ang="0">
                <a:pos x="wd2" y="hd2"/>
              </a:cxn>
              <a:cxn ang="5400000">
                <a:pos x="wd2" y="hd2"/>
              </a:cxn>
              <a:cxn ang="10800000">
                <a:pos x="wd2" y="hd2"/>
              </a:cxn>
              <a:cxn ang="16200000">
                <a:pos x="wd2" y="hd2"/>
              </a:cxn>
            </a:cxnLst>
            <a:rect l="0" t="0" r="r" b="b"/>
            <a:pathLst>
              <a:path w="21472" h="21560" extrusionOk="0">
                <a:moveTo>
                  <a:pt x="21468" y="11606"/>
                </a:moveTo>
                <a:lnTo>
                  <a:pt x="21468" y="3088"/>
                </a:lnTo>
                <a:cubicBezTo>
                  <a:pt x="21502" y="2381"/>
                  <a:pt x="21295" y="1685"/>
                  <a:pt x="20885" y="1129"/>
                </a:cubicBezTo>
                <a:cubicBezTo>
                  <a:pt x="20332" y="379"/>
                  <a:pt x="19476" y="-40"/>
                  <a:pt x="18584" y="3"/>
                </a:cubicBezTo>
                <a:lnTo>
                  <a:pt x="13083" y="3"/>
                </a:lnTo>
                <a:cubicBezTo>
                  <a:pt x="12215" y="-2"/>
                  <a:pt x="11362" y="249"/>
                  <a:pt x="10619" y="729"/>
                </a:cubicBezTo>
                <a:cubicBezTo>
                  <a:pt x="9987" y="1135"/>
                  <a:pt x="9453" y="1695"/>
                  <a:pt x="9061" y="2362"/>
                </a:cubicBezTo>
                <a:lnTo>
                  <a:pt x="303" y="18656"/>
                </a:lnTo>
                <a:cubicBezTo>
                  <a:pt x="-48" y="19208"/>
                  <a:pt x="-98" y="19918"/>
                  <a:pt x="171" y="20520"/>
                </a:cubicBezTo>
                <a:cubicBezTo>
                  <a:pt x="421" y="21079"/>
                  <a:pt x="913" y="21468"/>
                  <a:pt x="1485" y="21560"/>
                </a:cubicBezTo>
                <a:lnTo>
                  <a:pt x="12270" y="21560"/>
                </a:lnTo>
                <a:cubicBezTo>
                  <a:pt x="12281" y="18946"/>
                  <a:pt x="13248" y="16441"/>
                  <a:pt x="14964" y="14581"/>
                </a:cubicBezTo>
                <a:cubicBezTo>
                  <a:pt x="16684" y="12716"/>
                  <a:pt x="19019" y="11648"/>
                  <a:pt x="21468" y="11606"/>
                </a:cubicBezTo>
                <a:close/>
              </a:path>
            </a:pathLst>
          </a:custGeom>
          <a:solidFill>
            <a:srgbClr val="25293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wrap="square" lIns="91440" tIns="45720" rIns="91440" bIns="45720" anchor="ctr">
            <a:normAutofit/>
          </a:bodyPr>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white"/>
              </a:solidFill>
              <a:effectLst/>
              <a:uLnTx/>
              <a:uFillTx/>
              <a:latin typeface="微软雅黑"/>
              <a:ea typeface="微软雅黑"/>
              <a:cs typeface="+mn-ea"/>
              <a:sym typeface="+mn-lt"/>
            </a:endParaRPr>
          </a:p>
        </p:txBody>
      </p:sp>
      <p:sp>
        <p:nvSpPr>
          <p:cNvPr id="19" name="íṩľïḓe">
            <a:extLst>
              <a:ext uri="{FF2B5EF4-FFF2-40B4-BE49-F238E27FC236}">
                <a16:creationId xmlns:a16="http://schemas.microsoft.com/office/drawing/2014/main" id="{BAC1A5E0-12C7-41D7-A594-867170223D5A}"/>
              </a:ext>
            </a:extLst>
          </p:cNvPr>
          <p:cNvSpPr/>
          <p:nvPr/>
        </p:nvSpPr>
        <p:spPr>
          <a:xfrm>
            <a:off x="6026510" y="1927305"/>
            <a:ext cx="1843593" cy="1730573"/>
          </a:xfrm>
          <a:custGeom>
            <a:avLst/>
            <a:gdLst/>
            <a:ahLst/>
            <a:cxnLst>
              <a:cxn ang="0">
                <a:pos x="wd2" y="hd2"/>
              </a:cxn>
              <a:cxn ang="5400000">
                <a:pos x="wd2" y="hd2"/>
              </a:cxn>
              <a:cxn ang="10800000">
                <a:pos x="wd2" y="hd2"/>
              </a:cxn>
              <a:cxn ang="16200000">
                <a:pos x="wd2" y="hd2"/>
              </a:cxn>
            </a:cxnLst>
            <a:rect l="0" t="0" r="r" b="b"/>
            <a:pathLst>
              <a:path w="21472" h="21560" extrusionOk="0">
                <a:moveTo>
                  <a:pt x="4" y="11606"/>
                </a:moveTo>
                <a:lnTo>
                  <a:pt x="4" y="3088"/>
                </a:lnTo>
                <a:cubicBezTo>
                  <a:pt x="-30" y="2381"/>
                  <a:pt x="177" y="1685"/>
                  <a:pt x="587" y="1129"/>
                </a:cubicBezTo>
                <a:cubicBezTo>
                  <a:pt x="1140" y="379"/>
                  <a:pt x="1996" y="-40"/>
                  <a:pt x="2888" y="3"/>
                </a:cubicBezTo>
                <a:lnTo>
                  <a:pt x="8389" y="3"/>
                </a:lnTo>
                <a:cubicBezTo>
                  <a:pt x="9257" y="-2"/>
                  <a:pt x="10110" y="249"/>
                  <a:pt x="10853" y="729"/>
                </a:cubicBezTo>
                <a:cubicBezTo>
                  <a:pt x="11485" y="1135"/>
                  <a:pt x="12019" y="1695"/>
                  <a:pt x="12411" y="2362"/>
                </a:cubicBezTo>
                <a:lnTo>
                  <a:pt x="21169" y="18656"/>
                </a:lnTo>
                <a:cubicBezTo>
                  <a:pt x="21520" y="19208"/>
                  <a:pt x="21570" y="19918"/>
                  <a:pt x="21301" y="20520"/>
                </a:cubicBezTo>
                <a:cubicBezTo>
                  <a:pt x="21051" y="21079"/>
                  <a:pt x="20559" y="21468"/>
                  <a:pt x="19987" y="21560"/>
                </a:cubicBezTo>
                <a:lnTo>
                  <a:pt x="9202" y="21560"/>
                </a:lnTo>
                <a:cubicBezTo>
                  <a:pt x="9191" y="18946"/>
                  <a:pt x="8224" y="16441"/>
                  <a:pt x="6508" y="14581"/>
                </a:cubicBezTo>
                <a:cubicBezTo>
                  <a:pt x="4788" y="12716"/>
                  <a:pt x="2453" y="11648"/>
                  <a:pt x="4" y="11606"/>
                </a:cubicBezTo>
                <a:close/>
              </a:path>
            </a:pathLst>
          </a:custGeom>
          <a:solidFill>
            <a:schemeClr val="accent6">
              <a:lumMod val="75000"/>
            </a:schemeClr>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white"/>
              </a:solidFill>
              <a:effectLst/>
              <a:uLnTx/>
              <a:uFillTx/>
              <a:latin typeface="微软雅黑"/>
              <a:ea typeface="微软雅黑"/>
              <a:cs typeface="+mn-ea"/>
              <a:sym typeface="+mn-lt"/>
            </a:endParaRPr>
          </a:p>
        </p:txBody>
      </p:sp>
      <p:sp>
        <p:nvSpPr>
          <p:cNvPr id="20" name="ï$ļïďê">
            <a:extLst>
              <a:ext uri="{FF2B5EF4-FFF2-40B4-BE49-F238E27FC236}">
                <a16:creationId xmlns:a16="http://schemas.microsoft.com/office/drawing/2014/main" id="{C60C3C6A-EE27-49AD-A86C-2A11A5739F3F}"/>
              </a:ext>
            </a:extLst>
          </p:cNvPr>
          <p:cNvSpPr/>
          <p:nvPr/>
        </p:nvSpPr>
        <p:spPr>
          <a:xfrm rot="10800000">
            <a:off x="6026544" y="3904686"/>
            <a:ext cx="1843559" cy="1730573"/>
          </a:xfrm>
          <a:custGeom>
            <a:avLst/>
            <a:gdLst/>
            <a:ahLst/>
            <a:cxnLst>
              <a:cxn ang="0">
                <a:pos x="wd2" y="hd2"/>
              </a:cxn>
              <a:cxn ang="5400000">
                <a:pos x="wd2" y="hd2"/>
              </a:cxn>
              <a:cxn ang="10800000">
                <a:pos x="wd2" y="hd2"/>
              </a:cxn>
              <a:cxn ang="16200000">
                <a:pos x="wd2" y="hd2"/>
              </a:cxn>
            </a:cxnLst>
            <a:rect l="0" t="0" r="r" b="b"/>
            <a:pathLst>
              <a:path w="21472" h="21560" extrusionOk="0">
                <a:moveTo>
                  <a:pt x="21468" y="11606"/>
                </a:moveTo>
                <a:lnTo>
                  <a:pt x="21468" y="3088"/>
                </a:lnTo>
                <a:cubicBezTo>
                  <a:pt x="21502" y="2381"/>
                  <a:pt x="21295" y="1685"/>
                  <a:pt x="20885" y="1129"/>
                </a:cubicBezTo>
                <a:cubicBezTo>
                  <a:pt x="20332" y="379"/>
                  <a:pt x="19476" y="-40"/>
                  <a:pt x="18584" y="3"/>
                </a:cubicBezTo>
                <a:lnTo>
                  <a:pt x="13083" y="3"/>
                </a:lnTo>
                <a:cubicBezTo>
                  <a:pt x="12215" y="-2"/>
                  <a:pt x="11362" y="249"/>
                  <a:pt x="10619" y="729"/>
                </a:cubicBezTo>
                <a:cubicBezTo>
                  <a:pt x="9987" y="1135"/>
                  <a:pt x="9453" y="1695"/>
                  <a:pt x="9061" y="2362"/>
                </a:cubicBezTo>
                <a:lnTo>
                  <a:pt x="303" y="18656"/>
                </a:lnTo>
                <a:cubicBezTo>
                  <a:pt x="-48" y="19208"/>
                  <a:pt x="-98" y="19918"/>
                  <a:pt x="171" y="20520"/>
                </a:cubicBezTo>
                <a:cubicBezTo>
                  <a:pt x="421" y="21079"/>
                  <a:pt x="913" y="21468"/>
                  <a:pt x="1485" y="21560"/>
                </a:cubicBezTo>
                <a:lnTo>
                  <a:pt x="12270" y="21560"/>
                </a:lnTo>
                <a:cubicBezTo>
                  <a:pt x="12281" y="18946"/>
                  <a:pt x="13248" y="16441"/>
                  <a:pt x="14964" y="14581"/>
                </a:cubicBezTo>
                <a:cubicBezTo>
                  <a:pt x="16684" y="12716"/>
                  <a:pt x="19019" y="11648"/>
                  <a:pt x="21468" y="11606"/>
                </a:cubicBezTo>
                <a:close/>
              </a:path>
            </a:pathLst>
          </a:custGeom>
          <a:solidFill>
            <a:srgbClr val="25293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wrap="square" lIns="91440" tIns="45720" rIns="91440" bIns="45720" anchor="ctr">
            <a:normAutofit/>
          </a:bodyPr>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white"/>
              </a:solidFill>
              <a:effectLst/>
              <a:uLnTx/>
              <a:uFillTx/>
              <a:latin typeface="微软雅黑"/>
              <a:ea typeface="微软雅黑"/>
              <a:cs typeface="+mn-ea"/>
              <a:sym typeface="+mn-lt"/>
            </a:endParaRPr>
          </a:p>
        </p:txBody>
      </p:sp>
      <p:sp>
        <p:nvSpPr>
          <p:cNvPr id="21" name="iṣļiḓè">
            <a:extLst>
              <a:ext uri="{FF2B5EF4-FFF2-40B4-BE49-F238E27FC236}">
                <a16:creationId xmlns:a16="http://schemas.microsoft.com/office/drawing/2014/main" id="{7FCE2576-0DBC-4F2B-A677-7BFB16C79F8D}"/>
              </a:ext>
            </a:extLst>
          </p:cNvPr>
          <p:cNvSpPr/>
          <p:nvPr/>
        </p:nvSpPr>
        <p:spPr>
          <a:xfrm rot="10800000">
            <a:off x="3936297" y="3904682"/>
            <a:ext cx="1843592" cy="1730573"/>
          </a:xfrm>
          <a:custGeom>
            <a:avLst/>
            <a:gdLst/>
            <a:ahLst/>
            <a:cxnLst>
              <a:cxn ang="0">
                <a:pos x="wd2" y="hd2"/>
              </a:cxn>
              <a:cxn ang="5400000">
                <a:pos x="wd2" y="hd2"/>
              </a:cxn>
              <a:cxn ang="10800000">
                <a:pos x="wd2" y="hd2"/>
              </a:cxn>
              <a:cxn ang="16200000">
                <a:pos x="wd2" y="hd2"/>
              </a:cxn>
            </a:cxnLst>
            <a:rect l="0" t="0" r="r" b="b"/>
            <a:pathLst>
              <a:path w="21472" h="21560" extrusionOk="0">
                <a:moveTo>
                  <a:pt x="4" y="11606"/>
                </a:moveTo>
                <a:lnTo>
                  <a:pt x="4" y="3088"/>
                </a:lnTo>
                <a:cubicBezTo>
                  <a:pt x="-30" y="2381"/>
                  <a:pt x="177" y="1685"/>
                  <a:pt x="587" y="1129"/>
                </a:cubicBezTo>
                <a:cubicBezTo>
                  <a:pt x="1140" y="379"/>
                  <a:pt x="1996" y="-40"/>
                  <a:pt x="2888" y="3"/>
                </a:cubicBezTo>
                <a:lnTo>
                  <a:pt x="8389" y="3"/>
                </a:lnTo>
                <a:cubicBezTo>
                  <a:pt x="9257" y="-2"/>
                  <a:pt x="10110" y="249"/>
                  <a:pt x="10853" y="729"/>
                </a:cubicBezTo>
                <a:cubicBezTo>
                  <a:pt x="11485" y="1135"/>
                  <a:pt x="12019" y="1695"/>
                  <a:pt x="12411" y="2362"/>
                </a:cubicBezTo>
                <a:lnTo>
                  <a:pt x="21169" y="18656"/>
                </a:lnTo>
                <a:cubicBezTo>
                  <a:pt x="21520" y="19208"/>
                  <a:pt x="21570" y="19918"/>
                  <a:pt x="21301" y="20520"/>
                </a:cubicBezTo>
                <a:cubicBezTo>
                  <a:pt x="21051" y="21079"/>
                  <a:pt x="20559" y="21468"/>
                  <a:pt x="19987" y="21560"/>
                </a:cubicBezTo>
                <a:lnTo>
                  <a:pt x="9202" y="21560"/>
                </a:lnTo>
                <a:cubicBezTo>
                  <a:pt x="9191" y="18946"/>
                  <a:pt x="8224" y="16441"/>
                  <a:pt x="6508" y="14581"/>
                </a:cubicBezTo>
                <a:cubicBezTo>
                  <a:pt x="4788" y="12716"/>
                  <a:pt x="2453" y="11648"/>
                  <a:pt x="4" y="11606"/>
                </a:cubicBezTo>
                <a:close/>
              </a:path>
            </a:pathLst>
          </a:custGeom>
          <a:solidFill>
            <a:schemeClr val="accent6">
              <a:lumMod val="75000"/>
            </a:schemeClr>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22" name="iṣḻíḓé">
            <a:extLst>
              <a:ext uri="{FF2B5EF4-FFF2-40B4-BE49-F238E27FC236}">
                <a16:creationId xmlns:a16="http://schemas.microsoft.com/office/drawing/2014/main" id="{1926C9A9-E559-4CAB-91DC-7E8759A6A069}"/>
              </a:ext>
            </a:extLst>
          </p:cNvPr>
          <p:cNvSpPr/>
          <p:nvPr/>
        </p:nvSpPr>
        <p:spPr>
          <a:xfrm>
            <a:off x="4784929" y="2207759"/>
            <a:ext cx="718542" cy="648512"/>
          </a:xfrm>
          <a:prstGeom prst="rect">
            <a:avLst/>
          </a:prstGeom>
          <a:ln w="12700">
            <a:miter lim="400000"/>
          </a:ln>
          <a:extLst>
            <a:ext uri="{C572A759-6A51-4108-AA02-DFA0A04FC94B}">
              <ma14:wrappingTextBoxFlag xmlns:a16="http://schemas.microsoft.com/office/drawing/2014/main" xmlns:a14="http://schemas.microsoft.com/office/drawing/2010/main" xmlns:p14="http://schemas.microsoft.com/office/powerpoint/2010/main" xmlns:ma14="http://schemas.microsoft.com/office/mac/drawingml/2011/main" xmlns:lc="http://schemas.openxmlformats.org/drawingml/2006/lockedCanvas" xmlns="" val="1"/>
            </a:ext>
          </a:extLst>
        </p:spPr>
        <p:txBody>
          <a:bodyPr wrap="square" lIns="91440" tIns="45720" rIns="91440" bIns="45720" anchor="ctr">
            <a:normAutofit fontScale="92500"/>
          </a:bodyPr>
          <a:lstStyle>
            <a:lvl1pPr algn="r">
              <a:defRPr sz="5500" cap="none">
                <a:solidFill>
                  <a:srgbClr val="FFFFFF"/>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sz="3600" b="1" i="0" u="none" strike="noStrike" kern="1200" cap="none" spc="0" normalizeH="0" baseline="0" noProof="0" dirty="0">
                <a:ln>
                  <a:noFill/>
                </a:ln>
                <a:solidFill>
                  <a:prstClr val="white"/>
                </a:solidFill>
                <a:effectLst/>
                <a:uLnTx/>
                <a:uFillTx/>
                <a:latin typeface="微软雅黑"/>
                <a:ea typeface="微软雅黑"/>
                <a:cs typeface="+mn-ea"/>
                <a:sym typeface="+mn-lt"/>
              </a:rPr>
              <a:t>0</a:t>
            </a:r>
            <a:r>
              <a:rPr kumimoji="0" lang="zh-CN" altLang="en-US" sz="100" b="1" i="0" u="none" strike="noStrike" kern="1200" cap="none" spc="0" normalizeH="0" baseline="0" noProof="0" dirty="0">
                <a:ln>
                  <a:noFill/>
                </a:ln>
                <a:solidFill>
                  <a:prstClr val="white"/>
                </a:solidFill>
                <a:effectLst/>
                <a:uLnTx/>
                <a:uFillTx/>
                <a:latin typeface="微软雅黑"/>
                <a:ea typeface="微软雅黑"/>
                <a:cs typeface="+mn-ea"/>
                <a:sym typeface="+mn-lt"/>
              </a:rPr>
              <a:t> </a:t>
            </a:r>
            <a:r>
              <a:rPr kumimoji="0" sz="3600" b="1" i="0" u="none" strike="noStrike" kern="1200" cap="none" spc="0" normalizeH="0" baseline="0" noProof="0" dirty="0">
                <a:ln>
                  <a:noFill/>
                </a:ln>
                <a:solidFill>
                  <a:prstClr val="white"/>
                </a:solidFill>
                <a:effectLst/>
                <a:uLnTx/>
                <a:uFillTx/>
                <a:latin typeface="微软雅黑"/>
                <a:ea typeface="微软雅黑"/>
                <a:cs typeface="+mn-ea"/>
                <a:sym typeface="+mn-lt"/>
              </a:rPr>
              <a:t>1</a:t>
            </a:r>
          </a:p>
        </p:txBody>
      </p:sp>
      <p:sp>
        <p:nvSpPr>
          <p:cNvPr id="23" name="îsḻîḓe">
            <a:extLst>
              <a:ext uri="{FF2B5EF4-FFF2-40B4-BE49-F238E27FC236}">
                <a16:creationId xmlns:a16="http://schemas.microsoft.com/office/drawing/2014/main" id="{00619D23-F3C7-484D-A135-97FDBA252BBA}"/>
              </a:ext>
            </a:extLst>
          </p:cNvPr>
          <p:cNvSpPr/>
          <p:nvPr/>
        </p:nvSpPr>
        <p:spPr>
          <a:xfrm>
            <a:off x="6302895" y="2207762"/>
            <a:ext cx="718542" cy="648512"/>
          </a:xfrm>
          <a:prstGeom prst="rect">
            <a:avLst/>
          </a:prstGeom>
          <a:ln w="12700">
            <a:miter lim="400000"/>
          </a:ln>
          <a:extLst>
            <a:ext uri="{C572A759-6A51-4108-AA02-DFA0A04FC94B}">
              <ma14:wrappingTextBoxFlag xmlns:a16="http://schemas.microsoft.com/office/drawing/2014/main" xmlns:a14="http://schemas.microsoft.com/office/drawing/2010/main" xmlns:p14="http://schemas.microsoft.com/office/powerpoint/2010/main" xmlns:ma14="http://schemas.microsoft.com/office/mac/drawingml/2011/main" xmlns:lc="http://schemas.openxmlformats.org/drawingml/2006/lockedCanvas" xmlns="" val="1"/>
            </a:ext>
          </a:extLst>
        </p:spPr>
        <p:txBody>
          <a:bodyPr wrap="square" lIns="91440" tIns="45720" rIns="91440" bIns="45720" anchor="ctr">
            <a:normAutofit fontScale="92500"/>
          </a:bodyPr>
          <a:lstStyle>
            <a:lvl1pPr>
              <a:defRPr sz="5500" cap="none">
                <a:solidFill>
                  <a:srgbClr val="FFFFFF"/>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sz="3600" b="1" i="0" u="none" strike="noStrike" kern="1200" cap="none" spc="0" normalizeH="0" baseline="0" noProof="0" dirty="0">
                <a:ln>
                  <a:noFill/>
                </a:ln>
                <a:solidFill>
                  <a:prstClr val="white"/>
                </a:solidFill>
                <a:effectLst/>
                <a:uLnTx/>
                <a:uFillTx/>
                <a:latin typeface="微软雅黑"/>
                <a:ea typeface="微软雅黑"/>
                <a:cs typeface="+mn-ea"/>
                <a:sym typeface="+mn-lt"/>
              </a:rPr>
              <a:t>0</a:t>
            </a:r>
            <a:r>
              <a:rPr kumimoji="0" lang="zh-CN" altLang="en-US" sz="100" b="1" i="0" u="none" strike="noStrike" kern="1200" cap="none" spc="0" normalizeH="0" baseline="0" noProof="0" dirty="0">
                <a:ln>
                  <a:noFill/>
                </a:ln>
                <a:solidFill>
                  <a:prstClr val="white"/>
                </a:solidFill>
                <a:effectLst/>
                <a:uLnTx/>
                <a:uFillTx/>
                <a:latin typeface="微软雅黑"/>
                <a:ea typeface="微软雅黑"/>
                <a:cs typeface="+mn-ea"/>
                <a:sym typeface="+mn-lt"/>
              </a:rPr>
              <a:t> </a:t>
            </a:r>
            <a:r>
              <a:rPr kumimoji="0" sz="3600" b="1" i="0" u="none" strike="noStrike" kern="1200" cap="none" spc="0" normalizeH="0" baseline="0" noProof="0" dirty="0">
                <a:ln>
                  <a:noFill/>
                </a:ln>
                <a:solidFill>
                  <a:prstClr val="white"/>
                </a:solidFill>
                <a:effectLst/>
                <a:uLnTx/>
                <a:uFillTx/>
                <a:latin typeface="微软雅黑"/>
                <a:ea typeface="微软雅黑"/>
                <a:cs typeface="+mn-ea"/>
                <a:sym typeface="+mn-lt"/>
              </a:rPr>
              <a:t>2</a:t>
            </a:r>
          </a:p>
        </p:txBody>
      </p:sp>
      <p:sp>
        <p:nvSpPr>
          <p:cNvPr id="24" name="ísḷíḋé">
            <a:extLst>
              <a:ext uri="{FF2B5EF4-FFF2-40B4-BE49-F238E27FC236}">
                <a16:creationId xmlns:a16="http://schemas.microsoft.com/office/drawing/2014/main" id="{8AD12EC2-8F2B-4078-9561-2B47F19217FE}"/>
              </a:ext>
            </a:extLst>
          </p:cNvPr>
          <p:cNvSpPr/>
          <p:nvPr/>
        </p:nvSpPr>
        <p:spPr>
          <a:xfrm>
            <a:off x="4784962" y="4706286"/>
            <a:ext cx="718542" cy="648512"/>
          </a:xfrm>
          <a:prstGeom prst="rect">
            <a:avLst/>
          </a:prstGeom>
          <a:ln w="12700">
            <a:miter lim="400000"/>
          </a:ln>
          <a:extLst>
            <a:ext uri="{C572A759-6A51-4108-AA02-DFA0A04FC94B}">
              <ma14:wrappingTextBoxFlag xmlns:a16="http://schemas.microsoft.com/office/drawing/2014/main" xmlns:a14="http://schemas.microsoft.com/office/drawing/2010/main" xmlns:p14="http://schemas.microsoft.com/office/powerpoint/2010/main" xmlns:ma14="http://schemas.microsoft.com/office/mac/drawingml/2011/main" xmlns:lc="http://schemas.openxmlformats.org/drawingml/2006/lockedCanvas" xmlns="" val="1"/>
            </a:ext>
          </a:extLst>
        </p:spPr>
        <p:txBody>
          <a:bodyPr wrap="square" lIns="91440" tIns="45720" rIns="91440" bIns="45720" anchor="ctr">
            <a:normAutofit fontScale="92500"/>
          </a:bodyPr>
          <a:lstStyle>
            <a:lvl1pPr algn="r">
              <a:defRPr sz="5500" cap="none">
                <a:solidFill>
                  <a:srgbClr val="FFFFFF"/>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sz="3600" b="1" i="0" u="none" strike="noStrike" kern="1200" cap="none" spc="0" normalizeH="0" baseline="0" noProof="0">
                <a:ln>
                  <a:noFill/>
                </a:ln>
                <a:solidFill>
                  <a:prstClr val="white"/>
                </a:solidFill>
                <a:effectLst/>
                <a:uLnTx/>
                <a:uFillTx/>
                <a:latin typeface="微软雅黑"/>
                <a:ea typeface="微软雅黑"/>
                <a:cs typeface="+mn-ea"/>
                <a:sym typeface="+mn-lt"/>
              </a:rPr>
              <a:t>0</a:t>
            </a:r>
            <a:r>
              <a:rPr kumimoji="0" lang="zh-CN" altLang="en-US" sz="100" b="1" i="0" u="none" strike="noStrike" kern="1200" cap="none" spc="0" normalizeH="0" baseline="0" noProof="0">
                <a:ln>
                  <a:noFill/>
                </a:ln>
                <a:solidFill>
                  <a:prstClr val="white"/>
                </a:solidFill>
                <a:effectLst/>
                <a:uLnTx/>
                <a:uFillTx/>
                <a:latin typeface="微软雅黑"/>
                <a:ea typeface="微软雅黑"/>
                <a:cs typeface="+mn-ea"/>
                <a:sym typeface="+mn-lt"/>
              </a:rPr>
              <a:t> </a:t>
            </a:r>
            <a:r>
              <a:rPr kumimoji="0" sz="3600" b="1" i="0" u="none" strike="noStrike" kern="1200" cap="none" spc="0" normalizeH="0" baseline="0" noProof="0">
                <a:ln>
                  <a:noFill/>
                </a:ln>
                <a:solidFill>
                  <a:prstClr val="white"/>
                </a:solidFill>
                <a:effectLst/>
                <a:uLnTx/>
                <a:uFillTx/>
                <a:latin typeface="微软雅黑"/>
                <a:ea typeface="微软雅黑"/>
                <a:cs typeface="+mn-ea"/>
                <a:sym typeface="+mn-lt"/>
              </a:rPr>
              <a:t>4</a:t>
            </a:r>
            <a:endParaRPr kumimoji="0" sz="3600" b="1" i="0" u="none" strike="noStrike" kern="1200" cap="none" spc="0" normalizeH="0" baseline="0" noProof="0" dirty="0">
              <a:ln>
                <a:noFill/>
              </a:ln>
              <a:solidFill>
                <a:prstClr val="white"/>
              </a:solidFill>
              <a:effectLst/>
              <a:uLnTx/>
              <a:uFillTx/>
              <a:latin typeface="微软雅黑"/>
              <a:ea typeface="微软雅黑"/>
              <a:cs typeface="+mn-ea"/>
              <a:sym typeface="+mn-lt"/>
            </a:endParaRPr>
          </a:p>
        </p:txBody>
      </p:sp>
      <p:sp>
        <p:nvSpPr>
          <p:cNvPr id="25" name="íSḷiḑè">
            <a:extLst>
              <a:ext uri="{FF2B5EF4-FFF2-40B4-BE49-F238E27FC236}">
                <a16:creationId xmlns:a16="http://schemas.microsoft.com/office/drawing/2014/main" id="{43C0D516-11D1-4E7B-B4C4-83404C8EE8CA}"/>
              </a:ext>
            </a:extLst>
          </p:cNvPr>
          <p:cNvSpPr/>
          <p:nvPr/>
        </p:nvSpPr>
        <p:spPr>
          <a:xfrm>
            <a:off x="6302928" y="4706290"/>
            <a:ext cx="718542" cy="648512"/>
          </a:xfrm>
          <a:prstGeom prst="rect">
            <a:avLst/>
          </a:prstGeom>
          <a:ln w="12700">
            <a:miter lim="400000"/>
          </a:ln>
          <a:extLst>
            <a:ext uri="{C572A759-6A51-4108-AA02-DFA0A04FC94B}">
              <ma14:wrappingTextBoxFlag xmlns:a16="http://schemas.microsoft.com/office/drawing/2014/main" xmlns:a14="http://schemas.microsoft.com/office/drawing/2010/main" xmlns:p14="http://schemas.microsoft.com/office/powerpoint/2010/main" xmlns:ma14="http://schemas.microsoft.com/office/mac/drawingml/2011/main" xmlns:lc="http://schemas.openxmlformats.org/drawingml/2006/lockedCanvas" xmlns="" val="1"/>
            </a:ext>
          </a:extLst>
        </p:spPr>
        <p:txBody>
          <a:bodyPr wrap="square" lIns="91440" tIns="45720" rIns="91440" bIns="45720" anchor="ctr">
            <a:normAutofit fontScale="92500"/>
          </a:bodyPr>
          <a:lstStyle>
            <a:lvl1pPr>
              <a:defRPr sz="5500" cap="none">
                <a:solidFill>
                  <a:srgbClr val="FFFFFF"/>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sz="3600" b="1" i="0" u="none" strike="noStrike" kern="1200" cap="none" spc="0" normalizeH="0" baseline="0" noProof="0">
                <a:ln>
                  <a:noFill/>
                </a:ln>
                <a:solidFill>
                  <a:prstClr val="white"/>
                </a:solidFill>
                <a:effectLst/>
                <a:uLnTx/>
                <a:uFillTx/>
                <a:latin typeface="微软雅黑"/>
                <a:ea typeface="微软雅黑"/>
                <a:cs typeface="+mn-ea"/>
                <a:sym typeface="+mn-lt"/>
              </a:rPr>
              <a:t>0</a:t>
            </a:r>
            <a:r>
              <a:rPr kumimoji="0" lang="zh-CN" altLang="en-US" sz="100" b="1" i="0" u="none" strike="noStrike" kern="1200" cap="none" spc="0" normalizeH="0" baseline="0" noProof="0">
                <a:ln>
                  <a:noFill/>
                </a:ln>
                <a:solidFill>
                  <a:prstClr val="white"/>
                </a:solidFill>
                <a:effectLst/>
                <a:uLnTx/>
                <a:uFillTx/>
                <a:latin typeface="微软雅黑"/>
                <a:ea typeface="微软雅黑"/>
                <a:cs typeface="+mn-ea"/>
                <a:sym typeface="+mn-lt"/>
              </a:rPr>
              <a:t> </a:t>
            </a:r>
            <a:r>
              <a:rPr kumimoji="0" sz="3600" b="1" i="0" u="none" strike="noStrike" kern="1200" cap="none" spc="0" normalizeH="0" baseline="0" noProof="0">
                <a:ln>
                  <a:noFill/>
                </a:ln>
                <a:solidFill>
                  <a:prstClr val="white"/>
                </a:solidFill>
                <a:effectLst/>
                <a:uLnTx/>
                <a:uFillTx/>
                <a:latin typeface="微软雅黑"/>
                <a:ea typeface="微软雅黑"/>
                <a:cs typeface="+mn-ea"/>
                <a:sym typeface="+mn-lt"/>
              </a:rPr>
              <a:t>3</a:t>
            </a:r>
            <a:endParaRPr kumimoji="0" sz="3600" b="1" i="0" u="none" strike="noStrike" kern="1200" cap="none" spc="0" normalizeH="0" baseline="0" noProof="0" dirty="0">
              <a:ln>
                <a:noFill/>
              </a:ln>
              <a:solidFill>
                <a:prstClr val="white"/>
              </a:solidFill>
              <a:effectLst/>
              <a:uLnTx/>
              <a:uFillTx/>
              <a:latin typeface="微软雅黑"/>
              <a:ea typeface="微软雅黑"/>
              <a:cs typeface="+mn-ea"/>
              <a:sym typeface="+mn-lt"/>
            </a:endParaRPr>
          </a:p>
        </p:txBody>
      </p:sp>
      <p:grpSp>
        <p:nvGrpSpPr>
          <p:cNvPr id="32" name="组合 31">
            <a:extLst>
              <a:ext uri="{FF2B5EF4-FFF2-40B4-BE49-F238E27FC236}">
                <a16:creationId xmlns:a16="http://schemas.microsoft.com/office/drawing/2014/main" id="{571E3137-88AA-4983-AF44-2E7C266DAE42}"/>
              </a:ext>
            </a:extLst>
          </p:cNvPr>
          <p:cNvGrpSpPr/>
          <p:nvPr/>
        </p:nvGrpSpPr>
        <p:grpSpPr>
          <a:xfrm flipH="1">
            <a:off x="11475611" y="2559848"/>
            <a:ext cx="132415" cy="1738303"/>
            <a:chOff x="11110315" y="2509606"/>
            <a:chExt cx="196770" cy="2583143"/>
          </a:xfrm>
        </p:grpSpPr>
        <p:sp>
          <p:nvSpPr>
            <p:cNvPr id="33" name="椭圆 32">
              <a:extLst>
                <a:ext uri="{FF2B5EF4-FFF2-40B4-BE49-F238E27FC236}">
                  <a16:creationId xmlns:a16="http://schemas.microsoft.com/office/drawing/2014/main" id="{04967FCA-82D9-451B-BC8C-0CEB17A7AEE1}"/>
                </a:ext>
              </a:extLst>
            </p:cNvPr>
            <p:cNvSpPr/>
            <p:nvPr/>
          </p:nvSpPr>
          <p:spPr>
            <a:xfrm>
              <a:off x="11110316" y="2509606"/>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52935"/>
                </a:solidFill>
                <a:effectLst/>
                <a:uLnTx/>
                <a:uFillTx/>
                <a:latin typeface="微软雅黑"/>
                <a:ea typeface="微软雅黑"/>
                <a:cs typeface="+mn-ea"/>
                <a:sym typeface="+mn-lt"/>
              </a:endParaRPr>
            </a:p>
          </p:txBody>
        </p:sp>
        <p:cxnSp>
          <p:nvCxnSpPr>
            <p:cNvPr id="34" name="直接连接符 33">
              <a:extLst>
                <a:ext uri="{FF2B5EF4-FFF2-40B4-BE49-F238E27FC236}">
                  <a16:creationId xmlns:a16="http://schemas.microsoft.com/office/drawing/2014/main" id="{9DE97483-E26E-468E-894A-FD9FD3C86E67}"/>
                </a:ext>
              </a:extLst>
            </p:cNvPr>
            <p:cNvCxnSpPr/>
            <p:nvPr/>
          </p:nvCxnSpPr>
          <p:spPr>
            <a:xfrm>
              <a:off x="11208700" y="2911621"/>
              <a:ext cx="0" cy="585926"/>
            </a:xfrm>
            <a:prstGeom prst="line">
              <a:avLst/>
            </a:prstGeom>
            <a:ln>
              <a:solidFill>
                <a:srgbClr val="E1801F"/>
              </a:solidFill>
            </a:ln>
          </p:spPr>
          <p:style>
            <a:lnRef idx="1">
              <a:schemeClr val="accent1"/>
            </a:lnRef>
            <a:fillRef idx="0">
              <a:schemeClr val="accent1"/>
            </a:fillRef>
            <a:effectRef idx="0">
              <a:schemeClr val="accent1"/>
            </a:effectRef>
            <a:fontRef idx="minor">
              <a:schemeClr val="tx1"/>
            </a:fontRef>
          </p:style>
        </p:cxnSp>
        <p:sp>
          <p:nvSpPr>
            <p:cNvPr id="35" name="椭圆 34">
              <a:extLst>
                <a:ext uri="{FF2B5EF4-FFF2-40B4-BE49-F238E27FC236}">
                  <a16:creationId xmlns:a16="http://schemas.microsoft.com/office/drawing/2014/main" id="{7E109F57-19B9-44A9-A7DD-3F1B20F103BD}"/>
                </a:ext>
              </a:extLst>
            </p:cNvPr>
            <p:cNvSpPr/>
            <p:nvPr/>
          </p:nvSpPr>
          <p:spPr>
            <a:xfrm>
              <a:off x="11110315" y="3702793"/>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52935"/>
                </a:solidFill>
                <a:effectLst/>
                <a:uLnTx/>
                <a:uFillTx/>
                <a:latin typeface="微软雅黑"/>
                <a:ea typeface="微软雅黑"/>
                <a:cs typeface="+mn-ea"/>
                <a:sym typeface="+mn-lt"/>
              </a:endParaRPr>
            </a:p>
          </p:txBody>
        </p:sp>
        <p:cxnSp>
          <p:nvCxnSpPr>
            <p:cNvPr id="36" name="直接连接符 35">
              <a:extLst>
                <a:ext uri="{FF2B5EF4-FFF2-40B4-BE49-F238E27FC236}">
                  <a16:creationId xmlns:a16="http://schemas.microsoft.com/office/drawing/2014/main" id="{B89D2BA5-D5AA-4D7D-B868-C2EA13871A43}"/>
                </a:ext>
              </a:extLst>
            </p:cNvPr>
            <p:cNvCxnSpPr/>
            <p:nvPr/>
          </p:nvCxnSpPr>
          <p:spPr>
            <a:xfrm>
              <a:off x="11208699" y="4104808"/>
              <a:ext cx="0" cy="585926"/>
            </a:xfrm>
            <a:prstGeom prst="line">
              <a:avLst/>
            </a:prstGeom>
            <a:ln>
              <a:solidFill>
                <a:srgbClr val="E1801F"/>
              </a:solidFill>
            </a:ln>
          </p:spPr>
          <p:style>
            <a:lnRef idx="1">
              <a:schemeClr val="accent1"/>
            </a:lnRef>
            <a:fillRef idx="0">
              <a:schemeClr val="accent1"/>
            </a:fillRef>
            <a:effectRef idx="0">
              <a:schemeClr val="accent1"/>
            </a:effectRef>
            <a:fontRef idx="minor">
              <a:schemeClr val="tx1"/>
            </a:fontRef>
          </p:style>
        </p:cxnSp>
        <p:sp>
          <p:nvSpPr>
            <p:cNvPr id="37" name="椭圆 36">
              <a:extLst>
                <a:ext uri="{FF2B5EF4-FFF2-40B4-BE49-F238E27FC236}">
                  <a16:creationId xmlns:a16="http://schemas.microsoft.com/office/drawing/2014/main" id="{03DA7CA9-06D4-4C83-A11E-E1FA4D32EE3E}"/>
                </a:ext>
              </a:extLst>
            </p:cNvPr>
            <p:cNvSpPr/>
            <p:nvPr/>
          </p:nvSpPr>
          <p:spPr>
            <a:xfrm>
              <a:off x="11110315" y="4895980"/>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52935"/>
                </a:solidFill>
                <a:effectLst/>
                <a:uLnTx/>
                <a:uFillTx/>
                <a:latin typeface="微软雅黑"/>
                <a:ea typeface="微软雅黑"/>
                <a:cs typeface="+mn-ea"/>
                <a:sym typeface="+mn-lt"/>
              </a:endParaRPr>
            </a:p>
          </p:txBody>
        </p:sp>
      </p:grpSp>
      <p:sp>
        <p:nvSpPr>
          <p:cNvPr id="40" name="Synergistically utilize technically sound portals with frictionless chains. Dramatically customize…">
            <a:extLst>
              <a:ext uri="{FF2B5EF4-FFF2-40B4-BE49-F238E27FC236}">
                <a16:creationId xmlns:a16="http://schemas.microsoft.com/office/drawing/2014/main" id="{E5C2E7A7-7993-4270-9E96-7FEA270D60A8}"/>
              </a:ext>
            </a:extLst>
          </p:cNvPr>
          <p:cNvSpPr txBox="1"/>
          <p:nvPr/>
        </p:nvSpPr>
        <p:spPr>
          <a:xfrm>
            <a:off x="836315" y="2127304"/>
            <a:ext cx="2921544" cy="1159292"/>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0" marR="0" lvl="0" indent="0" algn="r" defTabSz="412750" rtl="0" eaLnBrk="1" fontAlgn="auto" latinLnBrk="0" hangingPunct="0">
              <a:lnSpc>
                <a:spcPct val="150000"/>
              </a:lnSpc>
              <a:spcBef>
                <a:spcPts val="0"/>
              </a:spcBef>
              <a:spcAft>
                <a:spcPts val="0"/>
              </a:spcAft>
              <a:buClrTx/>
              <a:buSzTx/>
              <a:buFontTx/>
              <a:buNone/>
              <a:tabLst/>
              <a:defRPr sz="2000" b="0">
                <a:solidFill>
                  <a:srgbClr val="1C1F25"/>
                </a:solidFill>
                <a:latin typeface="Roboto Bold"/>
                <a:ea typeface="Roboto Bold"/>
                <a:cs typeface="Roboto Bold"/>
                <a:sym typeface="Roboto Bold"/>
              </a:defRPr>
            </a:pPr>
            <a:r>
              <a:rPr kumimoji="0" lang="en-US" altLang="zh-CN" sz="2000" b="1" i="0" u="none" strike="noStrike" kern="1200" cap="none" spc="0" normalizeH="0" baseline="0" noProof="0" dirty="0">
                <a:ln>
                  <a:noFill/>
                </a:ln>
                <a:solidFill>
                  <a:srgbClr val="1C1F25"/>
                </a:solidFill>
                <a:effectLst/>
                <a:uLnTx/>
                <a:uFillTx/>
                <a:latin typeface="Roboto Bold"/>
                <a:sym typeface="Roboto Bold"/>
              </a:rPr>
              <a:t>Methods of Study</a:t>
            </a:r>
          </a:p>
          <a:p>
            <a:pPr marL="0" marR="0" lvl="0" indent="0" algn="r" defTabSz="412750" rtl="0" eaLnBrk="1" fontAlgn="auto" latinLnBrk="0" hangingPunct="0">
              <a:lnSpc>
                <a:spcPct val="150000"/>
              </a:lnSpc>
              <a:spcBef>
                <a:spcPts val="0"/>
              </a:spcBef>
              <a:spcAft>
                <a:spcPts val="0"/>
              </a:spcAft>
              <a:buClrTx/>
              <a:buSzTx/>
              <a:buFontTx/>
              <a:buNone/>
              <a:tabLst/>
              <a:defRPr sz="2000" b="0">
                <a:solidFill>
                  <a:srgbClr val="1C1F25"/>
                </a:solidFill>
                <a:latin typeface="Roboto Bold"/>
                <a:ea typeface="Roboto Bold"/>
                <a:cs typeface="Roboto Bold"/>
                <a:sym typeface="Roboto Bold"/>
              </a:defRPr>
            </a:pPr>
            <a:r>
              <a:rPr kumimoji="0" lang="en-US" altLang="zh-CN" sz="1600" b="0" i="0" u="none" strike="noStrike" kern="0" cap="none" spc="0" normalizeH="0" baseline="0" noProof="0" dirty="0">
                <a:ln>
                  <a:noFill/>
                </a:ln>
                <a:solidFill>
                  <a:srgbClr val="252935"/>
                </a:solidFill>
                <a:effectLst/>
                <a:uLnTx/>
                <a:uFillTx/>
                <a:latin typeface="Roboto Bold"/>
                <a:cs typeface="+mn-ea"/>
                <a:sym typeface="Roboto Bold"/>
              </a:rPr>
              <a:t>e.g. brainstorm, think-discuss-exchange, etc.</a:t>
            </a:r>
            <a:endParaRPr kumimoji="0" lang="en-US" altLang="zh-CN" sz="1600" b="0" i="0" u="none" strike="noStrike" kern="0" cap="none" spc="0" normalizeH="0" baseline="0" noProof="0" dirty="0">
              <a:ln>
                <a:noFill/>
              </a:ln>
              <a:solidFill>
                <a:srgbClr val="252935"/>
              </a:solidFill>
              <a:effectLst/>
              <a:uLnTx/>
              <a:uFillTx/>
              <a:latin typeface="Roboto Bold"/>
              <a:cs typeface="+mn-ea"/>
              <a:sym typeface="+mn-lt"/>
            </a:endParaRPr>
          </a:p>
        </p:txBody>
      </p:sp>
      <p:sp>
        <p:nvSpPr>
          <p:cNvPr id="41" name="Synergistically utilize technically sound portals with frictionless chains. Dramatically customize…">
            <a:extLst>
              <a:ext uri="{FF2B5EF4-FFF2-40B4-BE49-F238E27FC236}">
                <a16:creationId xmlns:a16="http://schemas.microsoft.com/office/drawing/2014/main" id="{827E8F47-F5AC-4DC8-896B-BE2B9D78927D}"/>
              </a:ext>
            </a:extLst>
          </p:cNvPr>
          <p:cNvSpPr txBox="1"/>
          <p:nvPr/>
        </p:nvSpPr>
        <p:spPr>
          <a:xfrm>
            <a:off x="8103785" y="2127304"/>
            <a:ext cx="3251897" cy="1159292"/>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0" marR="0" lvl="0" indent="0" algn="l" defTabSz="412750" rtl="0" eaLnBrk="1" fontAlgn="auto" latinLnBrk="0" hangingPunct="0">
              <a:lnSpc>
                <a:spcPct val="150000"/>
              </a:lnSpc>
              <a:spcBef>
                <a:spcPts val="0"/>
              </a:spcBef>
              <a:spcAft>
                <a:spcPts val="0"/>
              </a:spcAft>
              <a:buClrTx/>
              <a:buSzTx/>
              <a:buFontTx/>
              <a:buNone/>
              <a:tabLst/>
              <a:defRPr sz="2000" b="0">
                <a:solidFill>
                  <a:srgbClr val="1C1F25"/>
                </a:solidFill>
                <a:latin typeface="Roboto Bold"/>
                <a:ea typeface="Roboto Bold"/>
                <a:cs typeface="Roboto Bold"/>
                <a:sym typeface="Roboto Bold"/>
              </a:defRPr>
            </a:pPr>
            <a:r>
              <a:rPr kumimoji="0" lang="en-US" altLang="zh-CN" sz="2000" b="1" i="0" u="none" strike="noStrike" kern="1200" cap="none" spc="0" normalizeH="0" baseline="0" noProof="0" dirty="0">
                <a:ln>
                  <a:noFill/>
                </a:ln>
                <a:solidFill>
                  <a:srgbClr val="1C1F25"/>
                </a:solidFill>
                <a:effectLst/>
                <a:uLnTx/>
                <a:uFillTx/>
                <a:latin typeface="Roboto Bold"/>
                <a:sym typeface="Roboto Bold"/>
              </a:rPr>
              <a:t>Group collaboration pattern</a:t>
            </a:r>
          </a:p>
          <a:p>
            <a:pPr marL="0" marR="0" lvl="0" indent="0" algn="l" defTabSz="412750" rtl="0" eaLnBrk="1" fontAlgn="auto" latinLnBrk="0" hangingPunct="0">
              <a:lnSpc>
                <a:spcPct val="150000"/>
              </a:lnSpc>
              <a:spcBef>
                <a:spcPts val="0"/>
              </a:spcBef>
              <a:spcAft>
                <a:spcPts val="0"/>
              </a:spcAft>
              <a:buClrTx/>
              <a:buSzTx/>
              <a:buFontTx/>
              <a:buNone/>
              <a:tabLst/>
              <a:defRPr sz="2000" b="0">
                <a:solidFill>
                  <a:srgbClr val="1C1F25"/>
                </a:solidFill>
                <a:latin typeface="Roboto Bold"/>
                <a:ea typeface="Roboto Bold"/>
                <a:cs typeface="Roboto Bold"/>
                <a:sym typeface="Roboto Bold"/>
              </a:defRPr>
            </a:pPr>
            <a:r>
              <a:rPr kumimoji="0" lang="en-US" altLang="zh-CN" sz="1600" b="0" i="0" u="none" strike="noStrike" kern="0" cap="none" spc="0" normalizeH="0" baseline="0" noProof="0" dirty="0">
                <a:ln>
                  <a:noFill/>
                </a:ln>
                <a:solidFill>
                  <a:srgbClr val="252935"/>
                </a:solidFill>
                <a:effectLst/>
                <a:uLnTx/>
                <a:uFillTx/>
                <a:latin typeface="Roboto Bold"/>
                <a:ea typeface="Roboto Bold"/>
                <a:cs typeface="+mn-ea"/>
                <a:sym typeface="Roboto Bold"/>
              </a:rPr>
              <a:t>e.g. all/one or two of the group members participate</a:t>
            </a:r>
          </a:p>
        </p:txBody>
      </p:sp>
      <p:sp>
        <p:nvSpPr>
          <p:cNvPr id="42" name="Synergistically utilize technically sound portals with frictionless chains. Dramatically customize…">
            <a:extLst>
              <a:ext uri="{FF2B5EF4-FFF2-40B4-BE49-F238E27FC236}">
                <a16:creationId xmlns:a16="http://schemas.microsoft.com/office/drawing/2014/main" id="{AFD41C33-9F25-4E3C-AD95-5A429C54BC0E}"/>
              </a:ext>
            </a:extLst>
          </p:cNvPr>
          <p:cNvSpPr txBox="1"/>
          <p:nvPr/>
        </p:nvSpPr>
        <p:spPr>
          <a:xfrm>
            <a:off x="1071812" y="3848066"/>
            <a:ext cx="2787256" cy="208262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0" marR="0" lvl="0" indent="0" algn="l" defTabSz="412750" rtl="0" eaLnBrk="1" fontAlgn="auto" latinLnBrk="0" hangingPunct="0">
              <a:lnSpc>
                <a:spcPct val="150000"/>
              </a:lnSpc>
              <a:spcBef>
                <a:spcPts val="0"/>
              </a:spcBef>
              <a:spcAft>
                <a:spcPts val="0"/>
              </a:spcAft>
              <a:buClrTx/>
              <a:buSzTx/>
              <a:buFontTx/>
              <a:buNone/>
              <a:tabLst/>
              <a:defRPr sz="2000" b="0">
                <a:solidFill>
                  <a:srgbClr val="1C1F25"/>
                </a:solidFill>
                <a:latin typeface="Roboto Bold"/>
                <a:ea typeface="Roboto Bold"/>
                <a:cs typeface="Roboto Bold"/>
                <a:sym typeface="Roboto Bold"/>
              </a:defRPr>
            </a:pPr>
            <a:r>
              <a:rPr kumimoji="0" lang="en-US" altLang="zh-CN" sz="2000" b="1" i="0" u="none" strike="noStrike" kern="1200" cap="none" spc="0" normalizeH="0" baseline="0" noProof="0" dirty="0">
                <a:ln>
                  <a:noFill/>
                </a:ln>
                <a:solidFill>
                  <a:srgbClr val="1C1F25"/>
                </a:solidFill>
                <a:effectLst/>
                <a:uLnTx/>
                <a:uFillTx/>
                <a:latin typeface="Roboto Bold"/>
                <a:ea typeface="Roboto Bold"/>
                <a:cs typeface="Roboto Bold"/>
                <a:sym typeface="Roboto Bold"/>
              </a:rPr>
              <a:t>What will influence the efficiency of group collaboration?</a:t>
            </a:r>
          </a:p>
          <a:p>
            <a:pPr marL="0" marR="0" lvl="0" indent="0" algn="l" defTabSz="412750" rtl="0" eaLnBrk="1" fontAlgn="auto" latinLnBrk="0" hangingPunct="0">
              <a:lnSpc>
                <a:spcPct val="150000"/>
              </a:lnSpc>
              <a:spcBef>
                <a:spcPts val="0"/>
              </a:spcBef>
              <a:spcAft>
                <a:spcPts val="0"/>
              </a:spcAft>
              <a:buClrTx/>
              <a:buSzTx/>
              <a:buFontTx/>
              <a:buNone/>
              <a:tabLst/>
              <a:defRPr sz="2000" b="0">
                <a:solidFill>
                  <a:srgbClr val="1C1F25"/>
                </a:solidFill>
                <a:latin typeface="Roboto Bold"/>
                <a:ea typeface="Roboto Bold"/>
                <a:cs typeface="Roboto Bold"/>
                <a:sym typeface="Roboto Bold"/>
              </a:defRPr>
            </a:pPr>
            <a:r>
              <a:rPr kumimoji="0" lang="en-US" altLang="zh-CN" sz="1600" b="0" i="0" u="none" strike="noStrike" kern="0" cap="none" spc="0" normalizeH="0" baseline="0" noProof="0" dirty="0">
                <a:ln>
                  <a:noFill/>
                </a:ln>
                <a:solidFill>
                  <a:srgbClr val="252935"/>
                </a:solidFill>
                <a:effectLst/>
                <a:uLnTx/>
                <a:uFillTx/>
                <a:latin typeface="Roboto Bold"/>
                <a:ea typeface="Roboto Bold"/>
                <a:cs typeface="+mn-ea"/>
                <a:sym typeface="Roboto Bold"/>
              </a:rPr>
              <a:t>e.g. good atmosphere of collaboration</a:t>
            </a:r>
            <a:endParaRPr kumimoji="0" lang="en-US" altLang="zh-CN" sz="1600" b="0" i="0" u="none" strike="noStrike" kern="0" cap="none" spc="0" normalizeH="0" baseline="0" noProof="0" dirty="0">
              <a:ln>
                <a:noFill/>
              </a:ln>
              <a:solidFill>
                <a:srgbClr val="252935"/>
              </a:solidFill>
              <a:effectLst/>
              <a:uLnTx/>
              <a:uFillTx/>
              <a:latin typeface="Roboto Bold"/>
              <a:ea typeface="Roboto Bold"/>
              <a:cs typeface="+mn-ea"/>
              <a:sym typeface="+mn-lt"/>
            </a:endParaRPr>
          </a:p>
        </p:txBody>
      </p:sp>
      <p:sp>
        <p:nvSpPr>
          <p:cNvPr id="43" name="Synergistically utilize technically sound portals with frictionless chains. Dramatically customize…">
            <a:extLst>
              <a:ext uri="{FF2B5EF4-FFF2-40B4-BE49-F238E27FC236}">
                <a16:creationId xmlns:a16="http://schemas.microsoft.com/office/drawing/2014/main" id="{06C31286-75E7-4399-B6B6-61E453DF79EA}"/>
              </a:ext>
            </a:extLst>
          </p:cNvPr>
          <p:cNvSpPr txBox="1"/>
          <p:nvPr/>
        </p:nvSpPr>
        <p:spPr>
          <a:xfrm>
            <a:off x="8146487" y="4035688"/>
            <a:ext cx="3329123" cy="208262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0" marR="0" lvl="0" indent="0" algn="l" defTabSz="412750" rtl="0" eaLnBrk="1" fontAlgn="auto" latinLnBrk="0" hangingPunct="0">
              <a:lnSpc>
                <a:spcPct val="150000"/>
              </a:lnSpc>
              <a:spcBef>
                <a:spcPts val="0"/>
              </a:spcBef>
              <a:spcAft>
                <a:spcPts val="0"/>
              </a:spcAft>
              <a:buClrTx/>
              <a:buSzTx/>
              <a:buFontTx/>
              <a:buNone/>
              <a:tabLst/>
              <a:defRPr sz="2000" b="0">
                <a:solidFill>
                  <a:srgbClr val="1C1F25"/>
                </a:solidFill>
                <a:latin typeface="Roboto Bold"/>
                <a:ea typeface="Roboto Bold"/>
                <a:cs typeface="Roboto Bold"/>
                <a:sym typeface="Roboto Bold"/>
              </a:defRPr>
            </a:pPr>
            <a:r>
              <a:rPr kumimoji="0" lang="en-US" sz="2000" b="1" i="0" u="none" strike="noStrike" kern="1200" cap="none" spc="0" normalizeH="0" baseline="0" noProof="0" dirty="0">
                <a:ln>
                  <a:noFill/>
                </a:ln>
                <a:solidFill>
                  <a:srgbClr val="1C1F25"/>
                </a:solidFill>
                <a:effectLst/>
                <a:uLnTx/>
                <a:uFillTx/>
                <a:latin typeface="Roboto Bold"/>
                <a:ea typeface="Roboto Bold"/>
                <a:cs typeface="Roboto Bold"/>
                <a:sym typeface="+mn-lt"/>
              </a:rPr>
              <a:t>Have there been ‘free-riders’ and how do you think of them?</a:t>
            </a:r>
          </a:p>
          <a:p>
            <a:pPr marL="0" marR="0" lvl="0" indent="0" algn="l" defTabSz="412750" rtl="0" eaLnBrk="1" fontAlgn="auto" latinLnBrk="0" hangingPunct="0">
              <a:lnSpc>
                <a:spcPct val="150000"/>
              </a:lnSpc>
              <a:spcBef>
                <a:spcPts val="0"/>
              </a:spcBef>
              <a:spcAft>
                <a:spcPts val="0"/>
              </a:spcAft>
              <a:buClrTx/>
              <a:buSzTx/>
              <a:buFontTx/>
              <a:buNone/>
              <a:tabLst/>
              <a:defRPr sz="2000" b="0">
                <a:solidFill>
                  <a:srgbClr val="1C1F25"/>
                </a:solidFill>
                <a:latin typeface="Roboto Bold"/>
                <a:ea typeface="Roboto Bold"/>
                <a:cs typeface="Roboto Bold"/>
                <a:sym typeface="Roboto Bold"/>
              </a:defRPr>
            </a:pPr>
            <a:r>
              <a:rPr kumimoji="0" lang="en-US" sz="1600" b="0" i="0" u="none" strike="noStrike" kern="1200" cap="none" spc="0" normalizeH="0" baseline="0" noProof="0" dirty="0">
                <a:ln>
                  <a:noFill/>
                </a:ln>
                <a:solidFill>
                  <a:srgbClr val="1C1F25"/>
                </a:solidFill>
                <a:effectLst/>
                <a:uLnTx/>
                <a:uFillTx/>
                <a:latin typeface="Roboto Bold"/>
                <a:ea typeface="Roboto Bold"/>
                <a:cs typeface="Roboto Bold"/>
                <a:sym typeface="+mn-lt"/>
              </a:rPr>
              <a:t>e.g. never/sometimes, etc.</a:t>
            </a:r>
          </a:p>
          <a:p>
            <a:pPr marL="0" marR="0" lvl="0" indent="0" algn="l" defTabSz="412750" rtl="0" eaLnBrk="1" fontAlgn="auto" latinLnBrk="0" hangingPunct="0">
              <a:lnSpc>
                <a:spcPct val="150000"/>
              </a:lnSpc>
              <a:spcBef>
                <a:spcPts val="0"/>
              </a:spcBef>
              <a:spcAft>
                <a:spcPts val="0"/>
              </a:spcAft>
              <a:buClrTx/>
              <a:buSzTx/>
              <a:buFontTx/>
              <a:buNone/>
              <a:tabLst/>
              <a:defRPr sz="2000" b="0">
                <a:solidFill>
                  <a:srgbClr val="1C1F25"/>
                </a:solidFill>
                <a:latin typeface="Roboto Bold"/>
                <a:ea typeface="Roboto Bold"/>
                <a:cs typeface="Roboto Bold"/>
                <a:sym typeface="Roboto Bold"/>
              </a:defRPr>
            </a:pPr>
            <a:r>
              <a:rPr kumimoji="0" lang="en-US" sz="1600" b="0" i="0" u="none" strike="noStrike" kern="1200" cap="none" spc="0" normalizeH="0" baseline="0" noProof="0" dirty="0">
                <a:ln>
                  <a:noFill/>
                </a:ln>
                <a:solidFill>
                  <a:srgbClr val="1C1F25"/>
                </a:solidFill>
                <a:effectLst/>
                <a:uLnTx/>
                <a:uFillTx/>
                <a:latin typeface="Roboto Bold"/>
                <a:ea typeface="Roboto Bold"/>
                <a:cs typeface="Roboto Bold"/>
                <a:sym typeface="+mn-lt"/>
              </a:rPr>
              <a:t>Say nothing and do more things, etc.</a:t>
            </a:r>
          </a:p>
        </p:txBody>
      </p:sp>
      <p:grpSp>
        <p:nvGrpSpPr>
          <p:cNvPr id="44" name="图形 2">
            <a:extLst>
              <a:ext uri="{FF2B5EF4-FFF2-40B4-BE49-F238E27FC236}">
                <a16:creationId xmlns:a16="http://schemas.microsoft.com/office/drawing/2014/main" id="{4A11299B-F5BA-4377-A4B5-725F53306494}"/>
              </a:ext>
            </a:extLst>
          </p:cNvPr>
          <p:cNvGrpSpPr/>
          <p:nvPr/>
        </p:nvGrpSpPr>
        <p:grpSpPr>
          <a:xfrm>
            <a:off x="353969" y="400014"/>
            <a:ext cx="809434" cy="255460"/>
            <a:chOff x="7141749" y="814387"/>
            <a:chExt cx="809434" cy="255460"/>
          </a:xfrm>
          <a:solidFill>
            <a:srgbClr val="E1801F"/>
          </a:solidFill>
        </p:grpSpPr>
        <p:sp>
          <p:nvSpPr>
            <p:cNvPr id="45" name="任意多边形: 形状 44">
              <a:extLst>
                <a:ext uri="{FF2B5EF4-FFF2-40B4-BE49-F238E27FC236}">
                  <a16:creationId xmlns:a16="http://schemas.microsoft.com/office/drawing/2014/main" id="{D3D78280-4E31-4207-A593-A58B974C8FF0}"/>
                </a:ext>
              </a:extLst>
            </p:cNvPr>
            <p:cNvSpPr/>
            <p:nvPr/>
          </p:nvSpPr>
          <p:spPr>
            <a:xfrm>
              <a:off x="7141749" y="814387"/>
              <a:ext cx="166306" cy="223361"/>
            </a:xfrm>
            <a:custGeom>
              <a:avLst/>
              <a:gdLst>
                <a:gd name="connsiteX0" fmla="*/ 0 w 166306"/>
                <a:gd name="connsiteY0" fmla="*/ 103632 h 223361"/>
                <a:gd name="connsiteX1" fmla="*/ 155258 w 166306"/>
                <a:gd name="connsiteY1" fmla="*/ 223361 h 223361"/>
                <a:gd name="connsiteX2" fmla="*/ 166306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258" y="223361"/>
                  </a:lnTo>
                  <a:lnTo>
                    <a:pt x="166306"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46" name="任意多边形: 形状 45">
              <a:extLst>
                <a:ext uri="{FF2B5EF4-FFF2-40B4-BE49-F238E27FC236}">
                  <a16:creationId xmlns:a16="http://schemas.microsoft.com/office/drawing/2014/main" id="{D3E50B4A-A05D-4F44-9ADB-EFA245613313}"/>
                </a:ext>
              </a:extLst>
            </p:cNvPr>
            <p:cNvSpPr/>
            <p:nvPr/>
          </p:nvSpPr>
          <p:spPr>
            <a:xfrm>
              <a:off x="7302531" y="822387"/>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47" name="任意多边形: 形状 46">
              <a:extLst>
                <a:ext uri="{FF2B5EF4-FFF2-40B4-BE49-F238E27FC236}">
                  <a16:creationId xmlns:a16="http://schemas.microsoft.com/office/drawing/2014/main" id="{068BB0CE-D257-4D5E-8367-6CA12CAAC07F}"/>
                </a:ext>
              </a:extLst>
            </p:cNvPr>
            <p:cNvSpPr/>
            <p:nvPr/>
          </p:nvSpPr>
          <p:spPr>
            <a:xfrm>
              <a:off x="7463313" y="830388"/>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48" name="任意多边形: 形状 47">
              <a:extLst>
                <a:ext uri="{FF2B5EF4-FFF2-40B4-BE49-F238E27FC236}">
                  <a16:creationId xmlns:a16="http://schemas.microsoft.com/office/drawing/2014/main" id="{A03D22C5-B90F-4539-90A7-5DFB55737FA6}"/>
                </a:ext>
              </a:extLst>
            </p:cNvPr>
            <p:cNvSpPr/>
            <p:nvPr/>
          </p:nvSpPr>
          <p:spPr>
            <a:xfrm>
              <a:off x="7624095" y="838389"/>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49" name="任意多边形: 形状 48">
              <a:extLst>
                <a:ext uri="{FF2B5EF4-FFF2-40B4-BE49-F238E27FC236}">
                  <a16:creationId xmlns:a16="http://schemas.microsoft.com/office/drawing/2014/main" id="{DF7D8AEF-0A26-405E-BA85-808F76CD58A2}"/>
                </a:ext>
              </a:extLst>
            </p:cNvPr>
            <p:cNvSpPr/>
            <p:nvPr/>
          </p:nvSpPr>
          <p:spPr>
            <a:xfrm>
              <a:off x="7784877" y="846486"/>
              <a:ext cx="166306" cy="223361"/>
            </a:xfrm>
            <a:custGeom>
              <a:avLst/>
              <a:gdLst>
                <a:gd name="connsiteX0" fmla="*/ 0 w 166306"/>
                <a:gd name="connsiteY0" fmla="*/ 103632 h 223361"/>
                <a:gd name="connsiteX1" fmla="*/ 155162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162"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grpSp>
      <p:sp>
        <p:nvSpPr>
          <p:cNvPr id="3" name="文本框 2">
            <a:extLst>
              <a:ext uri="{FF2B5EF4-FFF2-40B4-BE49-F238E27FC236}">
                <a16:creationId xmlns:a16="http://schemas.microsoft.com/office/drawing/2014/main" id="{B8E64E6F-691A-4497-A4B8-BD39829AA691}"/>
              </a:ext>
            </a:extLst>
          </p:cNvPr>
          <p:cNvSpPr txBox="1"/>
          <p:nvPr/>
        </p:nvSpPr>
        <p:spPr>
          <a:xfrm>
            <a:off x="1232104" y="632912"/>
            <a:ext cx="7105650" cy="7694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black"/>
                </a:solidFill>
                <a:effectLst/>
                <a:uLnTx/>
                <a:uFillTx/>
                <a:latin typeface="Algerian" panose="04020705040A02060702" pitchFamily="82" charset="0"/>
                <a:ea typeface="微软雅黑"/>
                <a:cs typeface="+mn-cs"/>
              </a:rPr>
              <a:t>What we can also ask?</a:t>
            </a:r>
            <a:endParaRPr kumimoji="0" lang="zh-CN" altLang="en-US" sz="1800" b="1" i="0" u="none" strike="noStrike" kern="1200" cap="none" spc="0" normalizeH="0" baseline="0" noProof="0" dirty="0">
              <a:ln>
                <a:noFill/>
              </a:ln>
              <a:solidFill>
                <a:prstClr val="black"/>
              </a:solidFill>
              <a:effectLst/>
              <a:uLnTx/>
              <a:uFillTx/>
              <a:latin typeface="Algerian" panose="04020705040A02060702" pitchFamily="82" charset="0"/>
              <a:ea typeface="微软雅黑"/>
              <a:cs typeface="+mn-cs"/>
            </a:endParaRPr>
          </a:p>
        </p:txBody>
      </p:sp>
    </p:spTree>
    <p:custDataLst>
      <p:tags r:id="rId1"/>
    </p:custDataLst>
    <p:extLst>
      <p:ext uri="{BB962C8B-B14F-4D97-AF65-F5344CB8AC3E}">
        <p14:creationId xmlns:p14="http://schemas.microsoft.com/office/powerpoint/2010/main" val="11343356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1íḓe">
            <a:extLst>
              <a:ext uri="{FF2B5EF4-FFF2-40B4-BE49-F238E27FC236}">
                <a16:creationId xmlns:a16="http://schemas.microsoft.com/office/drawing/2014/main" id="{FF0A0600-B6F7-4911-976A-69111E74B852}"/>
              </a:ext>
            </a:extLst>
          </p:cNvPr>
          <p:cNvSpPr/>
          <p:nvPr/>
        </p:nvSpPr>
        <p:spPr>
          <a:xfrm>
            <a:off x="675533" y="1598816"/>
            <a:ext cx="4069019" cy="4069019"/>
          </a:xfrm>
          <a:prstGeom prst="ellipse">
            <a:avLst/>
          </a:prstGeom>
          <a:solidFill>
            <a:schemeClr val="bg1">
              <a:lumMod val="95000"/>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5" name="íṡḻïďé">
            <a:extLst>
              <a:ext uri="{FF2B5EF4-FFF2-40B4-BE49-F238E27FC236}">
                <a16:creationId xmlns:a16="http://schemas.microsoft.com/office/drawing/2014/main" id="{6AC408A8-86FB-491E-B679-493C25BEE86C}"/>
              </a:ext>
            </a:extLst>
          </p:cNvPr>
          <p:cNvSpPr/>
          <p:nvPr/>
        </p:nvSpPr>
        <p:spPr>
          <a:xfrm>
            <a:off x="675533" y="2276987"/>
            <a:ext cx="3390849" cy="3390848"/>
          </a:xfrm>
          <a:prstGeom prst="ellipse">
            <a:avLst/>
          </a:prstGeom>
          <a:solidFill>
            <a:schemeClr val="bg1">
              <a:lumMod val="85000"/>
              <a:alpha val="38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6" name="iśliḋê">
            <a:extLst>
              <a:ext uri="{FF2B5EF4-FFF2-40B4-BE49-F238E27FC236}">
                <a16:creationId xmlns:a16="http://schemas.microsoft.com/office/drawing/2014/main" id="{AFD33387-1FDA-43DA-B354-B9ECEBBF0A8A}"/>
              </a:ext>
            </a:extLst>
          </p:cNvPr>
          <p:cNvSpPr/>
          <p:nvPr/>
        </p:nvSpPr>
        <p:spPr>
          <a:xfrm>
            <a:off x="675533" y="2955155"/>
            <a:ext cx="2712680" cy="2712680"/>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7" name="íṥļiḑé">
            <a:extLst>
              <a:ext uri="{FF2B5EF4-FFF2-40B4-BE49-F238E27FC236}">
                <a16:creationId xmlns:a16="http://schemas.microsoft.com/office/drawing/2014/main" id="{2031530A-9382-4180-91A3-285ADB223192}"/>
              </a:ext>
            </a:extLst>
          </p:cNvPr>
          <p:cNvSpPr/>
          <p:nvPr/>
        </p:nvSpPr>
        <p:spPr>
          <a:xfrm>
            <a:off x="675533" y="3633325"/>
            <a:ext cx="2034510" cy="2034510"/>
          </a:xfrm>
          <a:prstGeom prst="ellipse">
            <a:avLst/>
          </a:prstGeom>
          <a:solidFill>
            <a:schemeClr val="accent6">
              <a:lumMod val="75000"/>
            </a:schemeClr>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cxnSp>
        <p:nvCxnSpPr>
          <p:cNvPr id="8" name="直接箭头连接符 7">
            <a:extLst>
              <a:ext uri="{FF2B5EF4-FFF2-40B4-BE49-F238E27FC236}">
                <a16:creationId xmlns:a16="http://schemas.microsoft.com/office/drawing/2014/main" id="{7FC2DE40-1082-43E0-B3F1-4788C184DBB7}"/>
              </a:ext>
            </a:extLst>
          </p:cNvPr>
          <p:cNvCxnSpPr/>
          <p:nvPr/>
        </p:nvCxnSpPr>
        <p:spPr>
          <a:xfrm>
            <a:off x="3249103" y="4244821"/>
            <a:ext cx="2631007" cy="0"/>
          </a:xfrm>
          <a:prstGeom prst="straightConnector1">
            <a:avLst/>
          </a:prstGeom>
          <a:ln w="44450">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EFAEC293-D343-4A39-8DC8-4DA11B773AC9}"/>
              </a:ext>
            </a:extLst>
          </p:cNvPr>
          <p:cNvCxnSpPr/>
          <p:nvPr/>
        </p:nvCxnSpPr>
        <p:spPr>
          <a:xfrm>
            <a:off x="2288577" y="5196963"/>
            <a:ext cx="3591533" cy="0"/>
          </a:xfrm>
          <a:prstGeom prst="straightConnector1">
            <a:avLst/>
          </a:prstGeom>
          <a:ln w="44450">
            <a:solidFill>
              <a:srgbClr val="252935"/>
            </a:solidFill>
            <a:tailEnd type="oval"/>
          </a:ln>
          <a:effectLst/>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E565E6D0-8944-4DF9-AE89-EFA05727335D}"/>
              </a:ext>
            </a:extLst>
          </p:cNvPr>
          <p:cNvCxnSpPr/>
          <p:nvPr/>
        </p:nvCxnSpPr>
        <p:spPr>
          <a:xfrm>
            <a:off x="4126106" y="2340539"/>
            <a:ext cx="1754004" cy="0"/>
          </a:xfrm>
          <a:prstGeom prst="straightConnector1">
            <a:avLst/>
          </a:prstGeom>
          <a:ln w="44450">
            <a:solidFill>
              <a:schemeClr val="bg1">
                <a:lumMod val="9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3FB4E3CB-8D6C-47DE-8C96-2EF9D7AD0439}"/>
              </a:ext>
            </a:extLst>
          </p:cNvPr>
          <p:cNvCxnSpPr/>
          <p:nvPr/>
        </p:nvCxnSpPr>
        <p:spPr>
          <a:xfrm>
            <a:off x="3792009" y="3292680"/>
            <a:ext cx="2088101" cy="0"/>
          </a:xfrm>
          <a:prstGeom prst="straightConnector1">
            <a:avLst/>
          </a:prstGeom>
          <a:ln w="44450">
            <a:solidFill>
              <a:schemeClr val="bg1">
                <a:lumMod val="85000"/>
              </a:schemeClr>
            </a:solidFill>
            <a:tailEnd type="oval"/>
          </a:ln>
        </p:spPr>
        <p:style>
          <a:lnRef idx="1">
            <a:schemeClr val="accent1"/>
          </a:lnRef>
          <a:fillRef idx="0">
            <a:schemeClr val="accent1"/>
          </a:fillRef>
          <a:effectRef idx="0">
            <a:schemeClr val="accent1"/>
          </a:effectRef>
          <a:fontRef idx="minor">
            <a:schemeClr val="tx1"/>
          </a:fontRef>
        </p:style>
      </p:cxnSp>
      <p:sp>
        <p:nvSpPr>
          <p:cNvPr id="19" name="îṥlíḋé">
            <a:extLst>
              <a:ext uri="{FF2B5EF4-FFF2-40B4-BE49-F238E27FC236}">
                <a16:creationId xmlns:a16="http://schemas.microsoft.com/office/drawing/2014/main" id="{3C6288F6-D2DB-4BB7-8A82-DC209B00E515}"/>
              </a:ext>
            </a:extLst>
          </p:cNvPr>
          <p:cNvSpPr/>
          <p:nvPr/>
        </p:nvSpPr>
        <p:spPr bwMode="auto">
          <a:xfrm>
            <a:off x="2959233" y="2732529"/>
            <a:ext cx="404208" cy="401906"/>
          </a:xfrm>
          <a:custGeom>
            <a:avLst/>
            <a:gdLst>
              <a:gd name="T0" fmla="*/ 3682 w 4808"/>
              <a:gd name="T1" fmla="*/ 2763 h 4789"/>
              <a:gd name="T2" fmla="*/ 3420 w 4808"/>
              <a:gd name="T3" fmla="*/ 2703 h 4789"/>
              <a:gd name="T4" fmla="*/ 3026 w 4808"/>
              <a:gd name="T5" fmla="*/ 2392 h 4789"/>
              <a:gd name="T6" fmla="*/ 2818 w 4808"/>
              <a:gd name="T7" fmla="*/ 2517 h 4789"/>
              <a:gd name="T8" fmla="*/ 3219 w 4808"/>
              <a:gd name="T9" fmla="*/ 1876 h 4789"/>
              <a:gd name="T10" fmla="*/ 3609 w 4808"/>
              <a:gd name="T11" fmla="*/ 1953 h 4789"/>
              <a:gd name="T12" fmla="*/ 4553 w 4808"/>
              <a:gd name="T13" fmla="*/ 720 h 4789"/>
              <a:gd name="T14" fmla="*/ 4388 w 4808"/>
              <a:gd name="T15" fmla="*/ 680 h 4789"/>
              <a:gd name="T16" fmla="*/ 3872 w 4808"/>
              <a:gd name="T17" fmla="*/ 1161 h 4789"/>
              <a:gd name="T18" fmla="*/ 3859 w 4808"/>
              <a:gd name="T19" fmla="*/ 1160 h 4789"/>
              <a:gd name="T20" fmla="*/ 3491 w 4808"/>
              <a:gd name="T21" fmla="*/ 1099 h 4789"/>
              <a:gd name="T22" fmla="*/ 3432 w 4808"/>
              <a:gd name="T23" fmla="*/ 731 h 4789"/>
              <a:gd name="T24" fmla="*/ 3454 w 4808"/>
              <a:gd name="T25" fmla="*/ 658 h 4789"/>
              <a:gd name="T26" fmla="*/ 3938 w 4808"/>
              <a:gd name="T27" fmla="*/ 104 h 4789"/>
              <a:gd name="T28" fmla="*/ 3609 w 4808"/>
              <a:gd name="T29" fmla="*/ 0 h 4789"/>
              <a:gd name="T30" fmla="*/ 2710 w 4808"/>
              <a:gd name="T31" fmla="*/ 1369 h 4789"/>
              <a:gd name="T32" fmla="*/ 1300 w 4808"/>
              <a:gd name="T33" fmla="*/ 999 h 4789"/>
              <a:gd name="T34" fmla="*/ 1309 w 4808"/>
              <a:gd name="T35" fmla="*/ 892 h 4789"/>
              <a:gd name="T36" fmla="*/ 865 w 4808"/>
              <a:gd name="T37" fmla="*/ 294 h 4789"/>
              <a:gd name="T38" fmla="*/ 665 w 4808"/>
              <a:gd name="T39" fmla="*/ 298 h 4789"/>
              <a:gd name="T40" fmla="*/ 278 w 4808"/>
              <a:gd name="T41" fmla="*/ 787 h 4789"/>
              <a:gd name="T42" fmla="*/ 630 w 4808"/>
              <a:gd name="T43" fmla="*/ 1163 h 4789"/>
              <a:gd name="T44" fmla="*/ 926 w 4808"/>
              <a:gd name="T45" fmla="*/ 1291 h 4789"/>
              <a:gd name="T46" fmla="*/ 1018 w 4808"/>
              <a:gd name="T47" fmla="*/ 1282 h 4789"/>
              <a:gd name="T48" fmla="*/ 1485 w 4808"/>
              <a:gd name="T49" fmla="*/ 2594 h 4789"/>
              <a:gd name="T50" fmla="*/ 1037 w 4808"/>
              <a:gd name="T51" fmla="*/ 2572 h 4789"/>
              <a:gd name="T52" fmla="*/ 92 w 4808"/>
              <a:gd name="T53" fmla="*/ 3809 h 4789"/>
              <a:gd name="T54" fmla="*/ 186 w 4808"/>
              <a:gd name="T55" fmla="*/ 3882 h 4789"/>
              <a:gd name="T56" fmla="*/ 727 w 4808"/>
              <a:gd name="T57" fmla="*/ 3384 h 4789"/>
              <a:gd name="T58" fmla="*/ 789 w 4808"/>
              <a:gd name="T59" fmla="*/ 3371 h 4789"/>
              <a:gd name="T60" fmla="*/ 796 w 4808"/>
              <a:gd name="T61" fmla="*/ 3372 h 4789"/>
              <a:gd name="T62" fmla="*/ 1218 w 4808"/>
              <a:gd name="T63" fmla="*/ 3798 h 4789"/>
              <a:gd name="T64" fmla="*/ 1192 w 4808"/>
              <a:gd name="T65" fmla="*/ 3873 h 4789"/>
              <a:gd name="T66" fmla="*/ 707 w 4808"/>
              <a:gd name="T67" fmla="*/ 4427 h 4789"/>
              <a:gd name="T68" fmla="*/ 1037 w 4808"/>
              <a:gd name="T69" fmla="*/ 4531 h 4789"/>
              <a:gd name="T70" fmla="*/ 2016 w 4808"/>
              <a:gd name="T71" fmla="*/ 3551 h 4789"/>
              <a:gd name="T72" fmla="*/ 1994 w 4808"/>
              <a:gd name="T73" fmla="*/ 3103 h 4789"/>
              <a:gd name="T74" fmla="*/ 2535 w 4808"/>
              <a:gd name="T75" fmla="*/ 2799 h 4789"/>
              <a:gd name="T76" fmla="*/ 2410 w 4808"/>
              <a:gd name="T77" fmla="*/ 3007 h 4789"/>
              <a:gd name="T78" fmla="*/ 2721 w 4808"/>
              <a:gd name="T79" fmla="*/ 3401 h 4789"/>
              <a:gd name="T80" fmla="*/ 2781 w 4808"/>
              <a:gd name="T81" fmla="*/ 3663 h 4789"/>
              <a:gd name="T82" fmla="*/ 4013 w 4808"/>
              <a:gd name="T83" fmla="*/ 4789 h 4789"/>
              <a:gd name="T84" fmla="*/ 4734 w 4808"/>
              <a:gd name="T85" fmla="*/ 4173 h 4789"/>
              <a:gd name="T86" fmla="*/ 4734 w 4808"/>
              <a:gd name="T87" fmla="*/ 3815 h 4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808" h="4789">
                <a:moveTo>
                  <a:pt x="4734" y="3815"/>
                </a:moveTo>
                <a:lnTo>
                  <a:pt x="3682" y="2763"/>
                </a:lnTo>
                <a:cubicBezTo>
                  <a:pt x="3634" y="2715"/>
                  <a:pt x="3570" y="2689"/>
                  <a:pt x="3502" y="2689"/>
                </a:cubicBezTo>
                <a:cubicBezTo>
                  <a:pt x="3474" y="2689"/>
                  <a:pt x="3446" y="2694"/>
                  <a:pt x="3420" y="2703"/>
                </a:cubicBezTo>
                <a:lnTo>
                  <a:pt x="3167" y="2450"/>
                </a:lnTo>
                <a:cubicBezTo>
                  <a:pt x="3130" y="2413"/>
                  <a:pt x="3079" y="2392"/>
                  <a:pt x="3026" y="2392"/>
                </a:cubicBezTo>
                <a:cubicBezTo>
                  <a:pt x="2972" y="2392"/>
                  <a:pt x="2922" y="2413"/>
                  <a:pt x="2884" y="2450"/>
                </a:cubicBezTo>
                <a:lnTo>
                  <a:pt x="2818" y="2517"/>
                </a:lnTo>
                <a:lnTo>
                  <a:pt x="2699" y="2398"/>
                </a:lnTo>
                <a:lnTo>
                  <a:pt x="3219" y="1876"/>
                </a:lnTo>
                <a:cubicBezTo>
                  <a:pt x="3340" y="1928"/>
                  <a:pt x="3472" y="1953"/>
                  <a:pt x="3609" y="1953"/>
                </a:cubicBezTo>
                <a:lnTo>
                  <a:pt x="3609" y="1953"/>
                </a:lnTo>
                <a:cubicBezTo>
                  <a:pt x="3870" y="1953"/>
                  <a:pt x="4116" y="1854"/>
                  <a:pt x="4301" y="1669"/>
                </a:cubicBezTo>
                <a:cubicBezTo>
                  <a:pt x="4549" y="1421"/>
                  <a:pt x="4646" y="1059"/>
                  <a:pt x="4553" y="720"/>
                </a:cubicBezTo>
                <a:cubicBezTo>
                  <a:pt x="4542" y="678"/>
                  <a:pt x="4502" y="648"/>
                  <a:pt x="4459" y="648"/>
                </a:cubicBezTo>
                <a:cubicBezTo>
                  <a:pt x="4441" y="648"/>
                  <a:pt x="4413" y="654"/>
                  <a:pt x="4388" y="680"/>
                </a:cubicBezTo>
                <a:cubicBezTo>
                  <a:pt x="4384" y="683"/>
                  <a:pt x="4034" y="1030"/>
                  <a:pt x="3918" y="1146"/>
                </a:cubicBezTo>
                <a:cubicBezTo>
                  <a:pt x="3906" y="1159"/>
                  <a:pt x="3885" y="1161"/>
                  <a:pt x="3872" y="1161"/>
                </a:cubicBezTo>
                <a:cubicBezTo>
                  <a:pt x="3864" y="1161"/>
                  <a:pt x="3859" y="1160"/>
                  <a:pt x="3859" y="1160"/>
                </a:cubicBezTo>
                <a:lnTo>
                  <a:pt x="3859" y="1160"/>
                </a:lnTo>
                <a:lnTo>
                  <a:pt x="3851" y="1159"/>
                </a:lnTo>
                <a:cubicBezTo>
                  <a:pt x="3707" y="1146"/>
                  <a:pt x="3535" y="1119"/>
                  <a:pt x="3491" y="1099"/>
                </a:cubicBezTo>
                <a:cubicBezTo>
                  <a:pt x="3470" y="1055"/>
                  <a:pt x="3445" y="879"/>
                  <a:pt x="3432" y="733"/>
                </a:cubicBezTo>
                <a:lnTo>
                  <a:pt x="3432" y="731"/>
                </a:lnTo>
                <a:lnTo>
                  <a:pt x="3429" y="727"/>
                </a:lnTo>
                <a:cubicBezTo>
                  <a:pt x="3428" y="720"/>
                  <a:pt x="3425" y="687"/>
                  <a:pt x="3454" y="658"/>
                </a:cubicBezTo>
                <a:cubicBezTo>
                  <a:pt x="3574" y="538"/>
                  <a:pt x="3905" y="204"/>
                  <a:pt x="3908" y="201"/>
                </a:cubicBezTo>
                <a:cubicBezTo>
                  <a:pt x="3936" y="173"/>
                  <a:pt x="3947" y="138"/>
                  <a:pt x="3938" y="104"/>
                </a:cubicBezTo>
                <a:cubicBezTo>
                  <a:pt x="3927" y="64"/>
                  <a:pt x="3893" y="42"/>
                  <a:pt x="3865" y="34"/>
                </a:cubicBezTo>
                <a:cubicBezTo>
                  <a:pt x="3782" y="11"/>
                  <a:pt x="3695" y="0"/>
                  <a:pt x="3609" y="0"/>
                </a:cubicBezTo>
                <a:cubicBezTo>
                  <a:pt x="3347" y="0"/>
                  <a:pt x="3101" y="102"/>
                  <a:pt x="2916" y="287"/>
                </a:cubicBezTo>
                <a:cubicBezTo>
                  <a:pt x="2624" y="579"/>
                  <a:pt x="2555" y="1011"/>
                  <a:pt x="2710" y="1369"/>
                </a:cubicBezTo>
                <a:lnTo>
                  <a:pt x="2190" y="1889"/>
                </a:lnTo>
                <a:lnTo>
                  <a:pt x="1300" y="999"/>
                </a:lnTo>
                <a:cubicBezTo>
                  <a:pt x="1300" y="998"/>
                  <a:pt x="1299" y="998"/>
                  <a:pt x="1299" y="997"/>
                </a:cubicBezTo>
                <a:cubicBezTo>
                  <a:pt x="1307" y="963"/>
                  <a:pt x="1311" y="928"/>
                  <a:pt x="1309" y="892"/>
                </a:cubicBezTo>
                <a:cubicBezTo>
                  <a:pt x="1305" y="788"/>
                  <a:pt x="1260" y="689"/>
                  <a:pt x="1182" y="611"/>
                </a:cubicBezTo>
                <a:lnTo>
                  <a:pt x="865" y="294"/>
                </a:lnTo>
                <a:cubicBezTo>
                  <a:pt x="858" y="288"/>
                  <a:pt x="821" y="253"/>
                  <a:pt x="766" y="253"/>
                </a:cubicBezTo>
                <a:cubicBezTo>
                  <a:pt x="740" y="253"/>
                  <a:pt x="702" y="261"/>
                  <a:pt x="665" y="298"/>
                </a:cubicBezTo>
                <a:lnTo>
                  <a:pt x="318" y="645"/>
                </a:lnTo>
                <a:cubicBezTo>
                  <a:pt x="277" y="685"/>
                  <a:pt x="263" y="737"/>
                  <a:pt x="278" y="787"/>
                </a:cubicBezTo>
                <a:cubicBezTo>
                  <a:pt x="288" y="820"/>
                  <a:pt x="308" y="842"/>
                  <a:pt x="314" y="848"/>
                </a:cubicBezTo>
                <a:lnTo>
                  <a:pt x="630" y="1163"/>
                </a:lnTo>
                <a:cubicBezTo>
                  <a:pt x="712" y="1246"/>
                  <a:pt x="817" y="1291"/>
                  <a:pt x="926" y="1291"/>
                </a:cubicBezTo>
                <a:lnTo>
                  <a:pt x="926" y="1291"/>
                </a:lnTo>
                <a:cubicBezTo>
                  <a:pt x="957" y="1291"/>
                  <a:pt x="987" y="1287"/>
                  <a:pt x="1016" y="1280"/>
                </a:cubicBezTo>
                <a:cubicBezTo>
                  <a:pt x="1017" y="1281"/>
                  <a:pt x="1017" y="1281"/>
                  <a:pt x="1018" y="1282"/>
                </a:cubicBezTo>
                <a:lnTo>
                  <a:pt x="1907" y="2171"/>
                </a:lnTo>
                <a:lnTo>
                  <a:pt x="1485" y="2594"/>
                </a:lnTo>
                <a:cubicBezTo>
                  <a:pt x="1466" y="2613"/>
                  <a:pt x="1449" y="2634"/>
                  <a:pt x="1435" y="2656"/>
                </a:cubicBezTo>
                <a:cubicBezTo>
                  <a:pt x="1311" y="2601"/>
                  <a:pt x="1176" y="2572"/>
                  <a:pt x="1037" y="2572"/>
                </a:cubicBezTo>
                <a:cubicBezTo>
                  <a:pt x="775" y="2572"/>
                  <a:pt x="529" y="2674"/>
                  <a:pt x="344" y="2859"/>
                </a:cubicBezTo>
                <a:cubicBezTo>
                  <a:pt x="96" y="3106"/>
                  <a:pt x="0" y="3471"/>
                  <a:pt x="92" y="3809"/>
                </a:cubicBezTo>
                <a:cubicBezTo>
                  <a:pt x="103" y="3852"/>
                  <a:pt x="143" y="3882"/>
                  <a:pt x="186" y="3882"/>
                </a:cubicBezTo>
                <a:lnTo>
                  <a:pt x="186" y="3882"/>
                </a:lnTo>
                <a:cubicBezTo>
                  <a:pt x="204" y="3882"/>
                  <a:pt x="232" y="3877"/>
                  <a:pt x="258" y="3851"/>
                </a:cubicBezTo>
                <a:cubicBezTo>
                  <a:pt x="261" y="3847"/>
                  <a:pt x="611" y="3500"/>
                  <a:pt x="727" y="3384"/>
                </a:cubicBezTo>
                <a:cubicBezTo>
                  <a:pt x="740" y="3372"/>
                  <a:pt x="762" y="3370"/>
                  <a:pt x="774" y="3370"/>
                </a:cubicBezTo>
                <a:cubicBezTo>
                  <a:pt x="783" y="3370"/>
                  <a:pt x="789" y="3371"/>
                  <a:pt x="789" y="3371"/>
                </a:cubicBezTo>
                <a:lnTo>
                  <a:pt x="789" y="3371"/>
                </a:lnTo>
                <a:lnTo>
                  <a:pt x="796" y="3372"/>
                </a:lnTo>
                <a:cubicBezTo>
                  <a:pt x="940" y="3385"/>
                  <a:pt x="1113" y="3411"/>
                  <a:pt x="1157" y="3431"/>
                </a:cubicBezTo>
                <a:cubicBezTo>
                  <a:pt x="1178" y="3475"/>
                  <a:pt x="1205" y="3652"/>
                  <a:pt x="1218" y="3798"/>
                </a:cubicBezTo>
                <a:lnTo>
                  <a:pt x="1219" y="3805"/>
                </a:lnTo>
                <a:cubicBezTo>
                  <a:pt x="1219" y="3805"/>
                  <a:pt x="1223" y="3842"/>
                  <a:pt x="1192" y="3873"/>
                </a:cubicBezTo>
                <a:cubicBezTo>
                  <a:pt x="1072" y="3993"/>
                  <a:pt x="741" y="4327"/>
                  <a:pt x="738" y="4330"/>
                </a:cubicBezTo>
                <a:cubicBezTo>
                  <a:pt x="710" y="4358"/>
                  <a:pt x="699" y="4393"/>
                  <a:pt x="707" y="4427"/>
                </a:cubicBezTo>
                <a:cubicBezTo>
                  <a:pt x="718" y="4467"/>
                  <a:pt x="752" y="4489"/>
                  <a:pt x="780" y="4497"/>
                </a:cubicBezTo>
                <a:cubicBezTo>
                  <a:pt x="864" y="4519"/>
                  <a:pt x="950" y="4531"/>
                  <a:pt x="1037" y="4531"/>
                </a:cubicBezTo>
                <a:cubicBezTo>
                  <a:pt x="1298" y="4531"/>
                  <a:pt x="1544" y="4429"/>
                  <a:pt x="1729" y="4244"/>
                </a:cubicBezTo>
                <a:cubicBezTo>
                  <a:pt x="1914" y="4059"/>
                  <a:pt x="2016" y="3813"/>
                  <a:pt x="2016" y="3551"/>
                </a:cubicBezTo>
                <a:cubicBezTo>
                  <a:pt x="2016" y="3412"/>
                  <a:pt x="1987" y="3277"/>
                  <a:pt x="1932" y="3153"/>
                </a:cubicBezTo>
                <a:cubicBezTo>
                  <a:pt x="1954" y="3139"/>
                  <a:pt x="1975" y="3122"/>
                  <a:pt x="1994" y="3103"/>
                </a:cubicBezTo>
                <a:lnTo>
                  <a:pt x="2417" y="2681"/>
                </a:lnTo>
                <a:lnTo>
                  <a:pt x="2535" y="2799"/>
                </a:lnTo>
                <a:lnTo>
                  <a:pt x="2469" y="2866"/>
                </a:lnTo>
                <a:cubicBezTo>
                  <a:pt x="2431" y="2904"/>
                  <a:pt x="2410" y="2954"/>
                  <a:pt x="2410" y="3007"/>
                </a:cubicBezTo>
                <a:cubicBezTo>
                  <a:pt x="2410" y="3061"/>
                  <a:pt x="2431" y="3111"/>
                  <a:pt x="2469" y="3149"/>
                </a:cubicBezTo>
                <a:lnTo>
                  <a:pt x="2721" y="3401"/>
                </a:lnTo>
                <a:cubicBezTo>
                  <a:pt x="2712" y="3427"/>
                  <a:pt x="2707" y="3455"/>
                  <a:pt x="2707" y="3484"/>
                </a:cubicBezTo>
                <a:cubicBezTo>
                  <a:pt x="2707" y="3552"/>
                  <a:pt x="2734" y="3615"/>
                  <a:pt x="2781" y="3663"/>
                </a:cubicBezTo>
                <a:lnTo>
                  <a:pt x="3834" y="4715"/>
                </a:lnTo>
                <a:cubicBezTo>
                  <a:pt x="3881" y="4763"/>
                  <a:pt x="3945" y="4789"/>
                  <a:pt x="4013" y="4789"/>
                </a:cubicBezTo>
                <a:cubicBezTo>
                  <a:pt x="4081" y="4789"/>
                  <a:pt x="4144" y="4763"/>
                  <a:pt x="4192" y="4715"/>
                </a:cubicBezTo>
                <a:lnTo>
                  <a:pt x="4734" y="4173"/>
                </a:lnTo>
                <a:cubicBezTo>
                  <a:pt x="4782" y="4126"/>
                  <a:pt x="4808" y="4062"/>
                  <a:pt x="4808" y="3994"/>
                </a:cubicBezTo>
                <a:cubicBezTo>
                  <a:pt x="4808" y="3926"/>
                  <a:pt x="4782" y="3863"/>
                  <a:pt x="4734" y="3815"/>
                </a:cubicBezTo>
                <a:close/>
              </a:path>
            </a:pathLst>
          </a:custGeom>
          <a:solidFill>
            <a:srgbClr val="25293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a:ea typeface="微软雅黑"/>
              <a:cs typeface="+mn-ea"/>
              <a:sym typeface="+mn-lt"/>
            </a:endParaRPr>
          </a:p>
        </p:txBody>
      </p:sp>
      <p:sp>
        <p:nvSpPr>
          <p:cNvPr id="20" name="ïŝḷîḑê">
            <a:extLst>
              <a:ext uri="{FF2B5EF4-FFF2-40B4-BE49-F238E27FC236}">
                <a16:creationId xmlns:a16="http://schemas.microsoft.com/office/drawing/2014/main" id="{E120C623-FBCD-4EB6-85DC-3F29F69161C7}"/>
              </a:ext>
            </a:extLst>
          </p:cNvPr>
          <p:cNvSpPr/>
          <p:nvPr/>
        </p:nvSpPr>
        <p:spPr bwMode="auto">
          <a:xfrm>
            <a:off x="1468944" y="4427075"/>
            <a:ext cx="447688" cy="44701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78649" h="594741">
                <a:moveTo>
                  <a:pt x="411175" y="315251"/>
                </a:moveTo>
                <a:cubicBezTo>
                  <a:pt x="392328" y="315251"/>
                  <a:pt x="373301" y="322420"/>
                  <a:pt x="358940" y="336757"/>
                </a:cubicBezTo>
                <a:cubicBezTo>
                  <a:pt x="330220" y="365432"/>
                  <a:pt x="330220" y="411311"/>
                  <a:pt x="358940" y="439986"/>
                </a:cubicBezTo>
                <a:cubicBezTo>
                  <a:pt x="387661" y="468660"/>
                  <a:pt x="435049" y="468660"/>
                  <a:pt x="462333" y="439986"/>
                </a:cubicBezTo>
                <a:cubicBezTo>
                  <a:pt x="491053" y="411311"/>
                  <a:pt x="491053" y="365432"/>
                  <a:pt x="462333" y="336757"/>
                </a:cubicBezTo>
                <a:cubicBezTo>
                  <a:pt x="448691" y="322420"/>
                  <a:pt x="430023" y="315251"/>
                  <a:pt x="411175" y="315251"/>
                </a:cubicBezTo>
                <a:close/>
                <a:moveTo>
                  <a:pt x="410816" y="276182"/>
                </a:moveTo>
                <a:cubicBezTo>
                  <a:pt x="439716" y="276182"/>
                  <a:pt x="468795" y="287293"/>
                  <a:pt x="491053" y="309516"/>
                </a:cubicBezTo>
                <a:cubicBezTo>
                  <a:pt x="525517" y="342492"/>
                  <a:pt x="532697" y="394106"/>
                  <a:pt x="514029" y="435685"/>
                </a:cubicBezTo>
                <a:lnTo>
                  <a:pt x="578649" y="500203"/>
                </a:lnTo>
                <a:lnTo>
                  <a:pt x="522645" y="556118"/>
                </a:lnTo>
                <a:lnTo>
                  <a:pt x="458025" y="491600"/>
                </a:lnTo>
                <a:cubicBezTo>
                  <a:pt x="416381" y="510239"/>
                  <a:pt x="366121" y="503070"/>
                  <a:pt x="331656" y="468660"/>
                </a:cubicBezTo>
                <a:cubicBezTo>
                  <a:pt x="287140" y="424215"/>
                  <a:pt x="287140" y="352528"/>
                  <a:pt x="331656" y="309516"/>
                </a:cubicBezTo>
                <a:cubicBezTo>
                  <a:pt x="353197" y="287293"/>
                  <a:pt x="381917" y="276182"/>
                  <a:pt x="410816" y="276182"/>
                </a:cubicBezTo>
                <a:close/>
                <a:moveTo>
                  <a:pt x="134949" y="20001"/>
                </a:moveTo>
                <a:lnTo>
                  <a:pt x="134949" y="144835"/>
                </a:lnTo>
                <a:lnTo>
                  <a:pt x="17242" y="144835"/>
                </a:lnTo>
                <a:close/>
                <a:moveTo>
                  <a:pt x="172278" y="0"/>
                </a:moveTo>
                <a:lnTo>
                  <a:pt x="480943" y="0"/>
                </a:lnTo>
                <a:lnTo>
                  <a:pt x="480943" y="276591"/>
                </a:lnTo>
                <a:cubicBezTo>
                  <a:pt x="460844" y="263693"/>
                  <a:pt x="436438" y="256527"/>
                  <a:pt x="410596" y="256527"/>
                </a:cubicBezTo>
                <a:cubicBezTo>
                  <a:pt x="381883" y="256527"/>
                  <a:pt x="354606" y="265126"/>
                  <a:pt x="331636" y="282323"/>
                </a:cubicBezTo>
                <a:lnTo>
                  <a:pt x="81832" y="282323"/>
                </a:lnTo>
                <a:lnTo>
                  <a:pt x="81832" y="322450"/>
                </a:lnTo>
                <a:lnTo>
                  <a:pt x="295744" y="322450"/>
                </a:lnTo>
                <a:cubicBezTo>
                  <a:pt x="288566" y="335348"/>
                  <a:pt x="282823" y="351112"/>
                  <a:pt x="279952" y="366877"/>
                </a:cubicBezTo>
                <a:lnTo>
                  <a:pt x="81832" y="366877"/>
                </a:lnTo>
                <a:lnTo>
                  <a:pt x="81832" y="407004"/>
                </a:lnTo>
                <a:lnTo>
                  <a:pt x="279952" y="407004"/>
                </a:lnTo>
                <a:cubicBezTo>
                  <a:pt x="281388" y="422768"/>
                  <a:pt x="287130" y="438532"/>
                  <a:pt x="294309" y="451430"/>
                </a:cubicBezTo>
                <a:lnTo>
                  <a:pt x="81832" y="451430"/>
                </a:lnTo>
                <a:lnTo>
                  <a:pt x="81832" y="491557"/>
                </a:lnTo>
                <a:lnTo>
                  <a:pt x="327329" y="491557"/>
                </a:lnTo>
                <a:cubicBezTo>
                  <a:pt x="350299" y="511621"/>
                  <a:pt x="380448" y="521653"/>
                  <a:pt x="410596" y="521653"/>
                </a:cubicBezTo>
                <a:cubicBezTo>
                  <a:pt x="424953" y="521653"/>
                  <a:pt x="439309" y="518786"/>
                  <a:pt x="453666" y="514487"/>
                </a:cubicBezTo>
                <a:lnTo>
                  <a:pt x="480943" y="543149"/>
                </a:lnTo>
                <a:lnTo>
                  <a:pt x="480943" y="594741"/>
                </a:lnTo>
                <a:lnTo>
                  <a:pt x="0" y="594741"/>
                </a:lnTo>
                <a:lnTo>
                  <a:pt x="0" y="180572"/>
                </a:lnTo>
                <a:lnTo>
                  <a:pt x="172278" y="180572"/>
                </a:lnTo>
                <a:close/>
              </a:path>
            </a:pathLst>
          </a:custGeom>
          <a:solidFill>
            <a:schemeClr val="bg1"/>
          </a:solid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21" name="íṡḷiḋê">
            <a:extLst>
              <a:ext uri="{FF2B5EF4-FFF2-40B4-BE49-F238E27FC236}">
                <a16:creationId xmlns:a16="http://schemas.microsoft.com/office/drawing/2014/main" id="{8B1C2F09-3426-461E-B0E5-72BDED6973FD}"/>
              </a:ext>
            </a:extLst>
          </p:cNvPr>
          <p:cNvSpPr/>
          <p:nvPr/>
        </p:nvSpPr>
        <p:spPr>
          <a:xfrm>
            <a:off x="2431737" y="3335365"/>
            <a:ext cx="437838" cy="382208"/>
          </a:xfrm>
          <a:custGeom>
            <a:avLst/>
            <a:gdLst>
              <a:gd name="connsiteX0" fmla="*/ 424975 w 608697"/>
              <a:gd name="connsiteY0" fmla="*/ 168488 h 531358"/>
              <a:gd name="connsiteX1" fmla="*/ 387604 w 608697"/>
              <a:gd name="connsiteY1" fmla="*/ 205806 h 531358"/>
              <a:gd name="connsiteX2" fmla="*/ 424975 w 608697"/>
              <a:gd name="connsiteY2" fmla="*/ 243124 h 531358"/>
              <a:gd name="connsiteX3" fmla="*/ 462346 w 608697"/>
              <a:gd name="connsiteY3" fmla="*/ 205806 h 531358"/>
              <a:gd name="connsiteX4" fmla="*/ 424975 w 608697"/>
              <a:gd name="connsiteY4" fmla="*/ 168488 h 531358"/>
              <a:gd name="connsiteX5" fmla="*/ 287947 w 608697"/>
              <a:gd name="connsiteY5" fmla="*/ 168488 h 531358"/>
              <a:gd name="connsiteX6" fmla="*/ 250576 w 608697"/>
              <a:gd name="connsiteY6" fmla="*/ 205806 h 531358"/>
              <a:gd name="connsiteX7" fmla="*/ 287947 w 608697"/>
              <a:gd name="connsiteY7" fmla="*/ 243124 h 531358"/>
              <a:gd name="connsiteX8" fmla="*/ 325318 w 608697"/>
              <a:gd name="connsiteY8" fmla="*/ 205806 h 531358"/>
              <a:gd name="connsiteX9" fmla="*/ 287947 w 608697"/>
              <a:gd name="connsiteY9" fmla="*/ 168488 h 531358"/>
              <a:gd name="connsiteX10" fmla="*/ 102356 w 608697"/>
              <a:gd name="connsiteY10" fmla="*/ 121231 h 531358"/>
              <a:gd name="connsiteX11" fmla="*/ 98850 w 608697"/>
              <a:gd name="connsiteY11" fmla="*/ 127711 h 531358"/>
              <a:gd name="connsiteX12" fmla="*/ 76842 w 608697"/>
              <a:gd name="connsiteY12" fmla="*/ 217990 h 531358"/>
              <a:gd name="connsiteX13" fmla="*/ 98850 w 608697"/>
              <a:gd name="connsiteY13" fmla="*/ 308194 h 531358"/>
              <a:gd name="connsiteX14" fmla="*/ 157488 w 608697"/>
              <a:gd name="connsiteY14" fmla="*/ 380223 h 531358"/>
              <a:gd name="connsiteX15" fmla="*/ 344668 w 608697"/>
              <a:gd name="connsiteY15" fmla="*/ 444729 h 531358"/>
              <a:gd name="connsiteX16" fmla="*/ 370257 w 608697"/>
              <a:gd name="connsiteY16" fmla="*/ 443687 h 531358"/>
              <a:gd name="connsiteX17" fmla="*/ 236717 w 608697"/>
              <a:gd name="connsiteY17" fmla="*/ 477876 h 531358"/>
              <a:gd name="connsiteX18" fmla="*/ 198072 w 608697"/>
              <a:gd name="connsiteY18" fmla="*/ 475344 h 531358"/>
              <a:gd name="connsiteX19" fmla="*/ 82437 w 608697"/>
              <a:gd name="connsiteY19" fmla="*/ 531284 h 531358"/>
              <a:gd name="connsiteX20" fmla="*/ 81542 w 608697"/>
              <a:gd name="connsiteY20" fmla="*/ 531358 h 531358"/>
              <a:gd name="connsiteX21" fmla="*/ 75051 w 608697"/>
              <a:gd name="connsiteY21" fmla="*/ 527857 h 531358"/>
              <a:gd name="connsiteX22" fmla="*/ 74753 w 608697"/>
              <a:gd name="connsiteY22" fmla="*/ 519738 h 531358"/>
              <a:gd name="connsiteX23" fmla="*/ 88778 w 608697"/>
              <a:gd name="connsiteY23" fmla="*/ 435046 h 531358"/>
              <a:gd name="connsiteX24" fmla="*/ 0 w 608697"/>
              <a:gd name="connsiteY24" fmla="*/ 282198 h 531358"/>
              <a:gd name="connsiteX25" fmla="*/ 102356 w 608697"/>
              <a:gd name="connsiteY25" fmla="*/ 121231 h 531358"/>
              <a:gd name="connsiteX26" fmla="*/ 356424 w 608697"/>
              <a:gd name="connsiteY26" fmla="*/ 0 h 531358"/>
              <a:gd name="connsiteX27" fmla="*/ 608697 w 608697"/>
              <a:gd name="connsiteY27" fmla="*/ 211244 h 531358"/>
              <a:gd name="connsiteX28" fmla="*/ 518290 w 608697"/>
              <a:gd name="connsiteY28" fmla="*/ 373401 h 531358"/>
              <a:gd name="connsiteX29" fmla="*/ 531941 w 608697"/>
              <a:gd name="connsiteY29" fmla="*/ 441109 h 531358"/>
              <a:gd name="connsiteX30" fmla="*/ 531120 w 608697"/>
              <a:gd name="connsiteY30" fmla="*/ 465391 h 531358"/>
              <a:gd name="connsiteX31" fmla="*/ 511577 w 608697"/>
              <a:gd name="connsiteY31" fmla="*/ 475894 h 531358"/>
              <a:gd name="connsiteX32" fmla="*/ 509041 w 608697"/>
              <a:gd name="connsiteY32" fmla="*/ 475745 h 531358"/>
              <a:gd name="connsiteX33" fmla="*/ 391408 w 608697"/>
              <a:gd name="connsiteY33" fmla="*/ 420476 h 531358"/>
              <a:gd name="connsiteX34" fmla="*/ 356424 w 608697"/>
              <a:gd name="connsiteY34" fmla="*/ 422487 h 531358"/>
              <a:gd name="connsiteX35" fmla="*/ 104225 w 608697"/>
              <a:gd name="connsiteY35" fmla="*/ 211244 h 531358"/>
              <a:gd name="connsiteX36" fmla="*/ 356424 w 608697"/>
              <a:gd name="connsiteY36" fmla="*/ 0 h 53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8697" h="531358">
                <a:moveTo>
                  <a:pt x="424975" y="168488"/>
                </a:moveTo>
                <a:cubicBezTo>
                  <a:pt x="404312" y="168488"/>
                  <a:pt x="387604" y="185248"/>
                  <a:pt x="387604" y="205806"/>
                </a:cubicBezTo>
                <a:cubicBezTo>
                  <a:pt x="387604" y="226439"/>
                  <a:pt x="404312" y="243124"/>
                  <a:pt x="424975" y="243124"/>
                </a:cubicBezTo>
                <a:cubicBezTo>
                  <a:pt x="445562" y="243124"/>
                  <a:pt x="462346" y="226439"/>
                  <a:pt x="462346" y="205806"/>
                </a:cubicBezTo>
                <a:cubicBezTo>
                  <a:pt x="462346" y="185248"/>
                  <a:pt x="445637" y="168488"/>
                  <a:pt x="424975" y="168488"/>
                </a:cubicBezTo>
                <a:close/>
                <a:moveTo>
                  <a:pt x="287947" y="168488"/>
                </a:moveTo>
                <a:cubicBezTo>
                  <a:pt x="267285" y="168488"/>
                  <a:pt x="250576" y="185248"/>
                  <a:pt x="250576" y="205806"/>
                </a:cubicBezTo>
                <a:cubicBezTo>
                  <a:pt x="250576" y="226439"/>
                  <a:pt x="267285" y="243124"/>
                  <a:pt x="287947" y="243124"/>
                </a:cubicBezTo>
                <a:cubicBezTo>
                  <a:pt x="308610" y="243124"/>
                  <a:pt x="325318" y="226439"/>
                  <a:pt x="325318" y="205806"/>
                </a:cubicBezTo>
                <a:cubicBezTo>
                  <a:pt x="325318" y="185248"/>
                  <a:pt x="308610" y="168488"/>
                  <a:pt x="287947" y="168488"/>
                </a:cubicBezTo>
                <a:close/>
                <a:moveTo>
                  <a:pt x="102356" y="121231"/>
                </a:moveTo>
                <a:cubicBezTo>
                  <a:pt x="101162" y="123317"/>
                  <a:pt x="99969" y="125477"/>
                  <a:pt x="98850" y="127711"/>
                </a:cubicBezTo>
                <a:cubicBezTo>
                  <a:pt x="84227" y="156240"/>
                  <a:pt x="76842" y="186631"/>
                  <a:pt x="76842" y="217990"/>
                </a:cubicBezTo>
                <a:cubicBezTo>
                  <a:pt x="76842" y="249275"/>
                  <a:pt x="84227" y="279666"/>
                  <a:pt x="98850" y="308194"/>
                </a:cubicBezTo>
                <a:cubicBezTo>
                  <a:pt x="112726" y="335308"/>
                  <a:pt x="132496" y="359516"/>
                  <a:pt x="157488" y="380223"/>
                </a:cubicBezTo>
                <a:cubicBezTo>
                  <a:pt x="207845" y="421787"/>
                  <a:pt x="274317" y="444729"/>
                  <a:pt x="344668" y="444729"/>
                </a:cubicBezTo>
                <a:cubicBezTo>
                  <a:pt x="353173" y="444729"/>
                  <a:pt x="361752" y="444357"/>
                  <a:pt x="370257" y="443687"/>
                </a:cubicBezTo>
                <a:cubicBezTo>
                  <a:pt x="332209" y="465288"/>
                  <a:pt x="286254" y="477876"/>
                  <a:pt x="236717" y="477876"/>
                </a:cubicBezTo>
                <a:cubicBezTo>
                  <a:pt x="223736" y="477876"/>
                  <a:pt x="210755" y="477057"/>
                  <a:pt x="198072" y="475344"/>
                </a:cubicBezTo>
                <a:cubicBezTo>
                  <a:pt x="160397" y="499478"/>
                  <a:pt x="110637" y="528155"/>
                  <a:pt x="82437" y="531284"/>
                </a:cubicBezTo>
                <a:cubicBezTo>
                  <a:pt x="82138" y="531358"/>
                  <a:pt x="81840" y="531358"/>
                  <a:pt x="81542" y="531358"/>
                </a:cubicBezTo>
                <a:cubicBezTo>
                  <a:pt x="78930" y="531358"/>
                  <a:pt x="76469" y="530017"/>
                  <a:pt x="75051" y="527857"/>
                </a:cubicBezTo>
                <a:cubicBezTo>
                  <a:pt x="73410" y="525399"/>
                  <a:pt x="73335" y="522271"/>
                  <a:pt x="74753" y="519738"/>
                </a:cubicBezTo>
                <a:cubicBezTo>
                  <a:pt x="75051" y="519291"/>
                  <a:pt x="99223" y="476014"/>
                  <a:pt x="88778" y="435046"/>
                </a:cubicBezTo>
                <a:cubicBezTo>
                  <a:pt x="32303" y="397653"/>
                  <a:pt x="0" y="342160"/>
                  <a:pt x="0" y="282198"/>
                </a:cubicBezTo>
                <a:cubicBezTo>
                  <a:pt x="0" y="215532"/>
                  <a:pt x="40584" y="156538"/>
                  <a:pt x="102356" y="121231"/>
                </a:cubicBezTo>
                <a:close/>
                <a:moveTo>
                  <a:pt x="356424" y="0"/>
                </a:moveTo>
                <a:cubicBezTo>
                  <a:pt x="495540" y="0"/>
                  <a:pt x="608697" y="94747"/>
                  <a:pt x="608697" y="211244"/>
                </a:cubicBezTo>
                <a:cubicBezTo>
                  <a:pt x="608697" y="274408"/>
                  <a:pt x="575802" y="333178"/>
                  <a:pt x="518290" y="373401"/>
                </a:cubicBezTo>
                <a:cubicBezTo>
                  <a:pt x="512845" y="406324"/>
                  <a:pt x="531717" y="440811"/>
                  <a:pt x="531941" y="441109"/>
                </a:cubicBezTo>
                <a:cubicBezTo>
                  <a:pt x="536267" y="448781"/>
                  <a:pt x="535969" y="458092"/>
                  <a:pt x="531120" y="465391"/>
                </a:cubicBezTo>
                <a:cubicBezTo>
                  <a:pt x="526794" y="472021"/>
                  <a:pt x="519484" y="475894"/>
                  <a:pt x="511577" y="475894"/>
                </a:cubicBezTo>
                <a:cubicBezTo>
                  <a:pt x="510756" y="475894"/>
                  <a:pt x="509936" y="475894"/>
                  <a:pt x="509041" y="475745"/>
                </a:cubicBezTo>
                <a:cubicBezTo>
                  <a:pt x="484574" y="473064"/>
                  <a:pt x="444966" y="454442"/>
                  <a:pt x="391408" y="420476"/>
                </a:cubicBezTo>
                <a:cubicBezTo>
                  <a:pt x="379920" y="421817"/>
                  <a:pt x="368135" y="422487"/>
                  <a:pt x="356424" y="422487"/>
                </a:cubicBezTo>
                <a:cubicBezTo>
                  <a:pt x="217382" y="422487"/>
                  <a:pt x="104225" y="327741"/>
                  <a:pt x="104225" y="211244"/>
                </a:cubicBezTo>
                <a:cubicBezTo>
                  <a:pt x="104225" y="94747"/>
                  <a:pt x="217382" y="0"/>
                  <a:pt x="356424" y="0"/>
                </a:cubicBezTo>
                <a:close/>
              </a:path>
            </a:pathLst>
          </a:custGeom>
          <a:solidFill>
            <a:srgbClr val="25293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微软雅黑"/>
              <a:ea typeface="微软雅黑"/>
              <a:cs typeface="+mn-ea"/>
              <a:sym typeface="+mn-lt"/>
            </a:endParaRPr>
          </a:p>
        </p:txBody>
      </p:sp>
      <p:sp>
        <p:nvSpPr>
          <p:cNvPr id="22" name="ïŝļiḓê">
            <a:extLst>
              <a:ext uri="{FF2B5EF4-FFF2-40B4-BE49-F238E27FC236}">
                <a16:creationId xmlns:a16="http://schemas.microsoft.com/office/drawing/2014/main" id="{3E8BF06B-EE92-4C97-85C4-0A1D62D048FB}"/>
              </a:ext>
            </a:extLst>
          </p:cNvPr>
          <p:cNvSpPr/>
          <p:nvPr/>
        </p:nvSpPr>
        <p:spPr>
          <a:xfrm>
            <a:off x="3503119" y="2141348"/>
            <a:ext cx="441780" cy="398382"/>
          </a:xfrm>
          <a:custGeom>
            <a:avLst/>
            <a:gdLst>
              <a:gd name="connsiteX0" fmla="*/ 521432 w 608344"/>
              <a:gd name="connsiteY0" fmla="*/ 370453 h 548582"/>
              <a:gd name="connsiteX1" fmla="*/ 465737 w 608344"/>
              <a:gd name="connsiteY1" fmla="*/ 425787 h 548582"/>
              <a:gd name="connsiteX2" fmla="*/ 442491 w 608344"/>
              <a:gd name="connsiteY2" fmla="*/ 402479 h 548582"/>
              <a:gd name="connsiteX3" fmla="*/ 418201 w 608344"/>
              <a:gd name="connsiteY3" fmla="*/ 426545 h 548582"/>
              <a:gd name="connsiteX4" fmla="*/ 441447 w 608344"/>
              <a:gd name="connsiteY4" fmla="*/ 449948 h 548582"/>
              <a:gd name="connsiteX5" fmla="*/ 465642 w 608344"/>
              <a:gd name="connsiteY5" fmla="*/ 474204 h 548582"/>
              <a:gd name="connsiteX6" fmla="*/ 489932 w 608344"/>
              <a:gd name="connsiteY6" fmla="*/ 450043 h 548582"/>
              <a:gd name="connsiteX7" fmla="*/ 545532 w 608344"/>
              <a:gd name="connsiteY7" fmla="*/ 394709 h 548582"/>
              <a:gd name="connsiteX8" fmla="*/ 481962 w 608344"/>
              <a:gd name="connsiteY8" fmla="*/ 296170 h 548582"/>
              <a:gd name="connsiteX9" fmla="*/ 608344 w 608344"/>
              <a:gd name="connsiteY9" fmla="*/ 422376 h 548582"/>
              <a:gd name="connsiteX10" fmla="*/ 481962 w 608344"/>
              <a:gd name="connsiteY10" fmla="*/ 548582 h 548582"/>
              <a:gd name="connsiteX11" fmla="*/ 355579 w 608344"/>
              <a:gd name="connsiteY11" fmla="*/ 422376 h 548582"/>
              <a:gd name="connsiteX12" fmla="*/ 481962 w 608344"/>
              <a:gd name="connsiteY12" fmla="*/ 296170 h 548582"/>
              <a:gd name="connsiteX13" fmla="*/ 255835 w 608344"/>
              <a:gd name="connsiteY13" fmla="*/ 446 h 548582"/>
              <a:gd name="connsiteX14" fmla="*/ 317801 w 608344"/>
              <a:gd name="connsiteY14" fmla="*/ 13616 h 548582"/>
              <a:gd name="connsiteX15" fmla="*/ 348072 w 608344"/>
              <a:gd name="connsiteY15" fmla="*/ 41661 h 548582"/>
              <a:gd name="connsiteX16" fmla="*/ 381190 w 608344"/>
              <a:gd name="connsiteY16" fmla="*/ 146831 h 548582"/>
              <a:gd name="connsiteX17" fmla="*/ 378913 w 608344"/>
              <a:gd name="connsiteY17" fmla="*/ 156211 h 548582"/>
              <a:gd name="connsiteX18" fmla="*/ 387833 w 608344"/>
              <a:gd name="connsiteY18" fmla="*/ 200458 h 548582"/>
              <a:gd name="connsiteX19" fmla="*/ 366387 w 608344"/>
              <a:gd name="connsiteY19" fmla="*/ 237694 h 548582"/>
              <a:gd name="connsiteX20" fmla="*/ 351393 w 608344"/>
              <a:gd name="connsiteY20" fmla="*/ 278720 h 548582"/>
              <a:gd name="connsiteX21" fmla="*/ 351393 w 608344"/>
              <a:gd name="connsiteY21" fmla="*/ 322873 h 548582"/>
              <a:gd name="connsiteX22" fmla="*/ 317611 w 608344"/>
              <a:gd name="connsiteY22" fmla="*/ 422358 h 548582"/>
              <a:gd name="connsiteX23" fmla="*/ 376635 w 608344"/>
              <a:gd name="connsiteY23" fmla="*/ 548088 h 548582"/>
              <a:gd name="connsiteX24" fmla="*/ 26855 w 608344"/>
              <a:gd name="connsiteY24" fmla="*/ 548088 h 548582"/>
              <a:gd name="connsiteX25" fmla="*/ 0 w 608344"/>
              <a:gd name="connsiteY25" fmla="*/ 521274 h 548582"/>
              <a:gd name="connsiteX26" fmla="*/ 0 w 608344"/>
              <a:gd name="connsiteY26" fmla="*/ 473806 h 548582"/>
              <a:gd name="connsiteX27" fmla="*/ 19453 w 608344"/>
              <a:gd name="connsiteY27" fmla="*/ 432969 h 548582"/>
              <a:gd name="connsiteX28" fmla="*/ 173751 w 608344"/>
              <a:gd name="connsiteY28" fmla="*/ 334242 h 548582"/>
              <a:gd name="connsiteX29" fmla="*/ 176408 w 608344"/>
              <a:gd name="connsiteY29" fmla="*/ 329884 h 548582"/>
              <a:gd name="connsiteX30" fmla="*/ 176408 w 608344"/>
              <a:gd name="connsiteY30" fmla="*/ 278720 h 548582"/>
              <a:gd name="connsiteX31" fmla="*/ 161320 w 608344"/>
              <a:gd name="connsiteY31" fmla="*/ 237694 h 548582"/>
              <a:gd name="connsiteX32" fmla="*/ 139969 w 608344"/>
              <a:gd name="connsiteY32" fmla="*/ 200458 h 548582"/>
              <a:gd name="connsiteX33" fmla="*/ 148320 w 608344"/>
              <a:gd name="connsiteY33" fmla="*/ 156211 h 548582"/>
              <a:gd name="connsiteX34" fmla="*/ 146042 w 608344"/>
              <a:gd name="connsiteY34" fmla="*/ 146736 h 548582"/>
              <a:gd name="connsiteX35" fmla="*/ 145758 w 608344"/>
              <a:gd name="connsiteY35" fmla="*/ 95099 h 548582"/>
              <a:gd name="connsiteX36" fmla="*/ 176029 w 608344"/>
              <a:gd name="connsiteY36" fmla="*/ 42135 h 548582"/>
              <a:gd name="connsiteX37" fmla="*/ 203928 w 608344"/>
              <a:gd name="connsiteY37" fmla="*/ 19017 h 548582"/>
              <a:gd name="connsiteX38" fmla="*/ 231162 w 608344"/>
              <a:gd name="connsiteY38" fmla="*/ 5089 h 548582"/>
              <a:gd name="connsiteX39" fmla="*/ 255835 w 608344"/>
              <a:gd name="connsiteY39" fmla="*/ 446 h 54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08344" h="548582">
                <a:moveTo>
                  <a:pt x="521432" y="370453"/>
                </a:moveTo>
                <a:lnTo>
                  <a:pt x="465737" y="425787"/>
                </a:lnTo>
                <a:lnTo>
                  <a:pt x="442491" y="402479"/>
                </a:lnTo>
                <a:lnTo>
                  <a:pt x="418201" y="426545"/>
                </a:lnTo>
                <a:lnTo>
                  <a:pt x="441447" y="449948"/>
                </a:lnTo>
                <a:lnTo>
                  <a:pt x="465642" y="474204"/>
                </a:lnTo>
                <a:lnTo>
                  <a:pt x="489932" y="450043"/>
                </a:lnTo>
                <a:lnTo>
                  <a:pt x="545532" y="394709"/>
                </a:lnTo>
                <a:close/>
                <a:moveTo>
                  <a:pt x="481962" y="296170"/>
                </a:moveTo>
                <a:cubicBezTo>
                  <a:pt x="551795" y="296170"/>
                  <a:pt x="608344" y="352641"/>
                  <a:pt x="608344" y="422376"/>
                </a:cubicBezTo>
                <a:cubicBezTo>
                  <a:pt x="608344" y="492111"/>
                  <a:pt x="551795" y="548582"/>
                  <a:pt x="481962" y="548582"/>
                </a:cubicBezTo>
                <a:cubicBezTo>
                  <a:pt x="412129" y="548582"/>
                  <a:pt x="355579" y="492111"/>
                  <a:pt x="355579" y="422376"/>
                </a:cubicBezTo>
                <a:cubicBezTo>
                  <a:pt x="355579" y="352641"/>
                  <a:pt x="412129" y="296170"/>
                  <a:pt x="481962" y="296170"/>
                </a:cubicBezTo>
                <a:close/>
                <a:moveTo>
                  <a:pt x="255835" y="446"/>
                </a:moveTo>
                <a:cubicBezTo>
                  <a:pt x="282785" y="-1828"/>
                  <a:pt x="303187" y="4899"/>
                  <a:pt x="317801" y="13616"/>
                </a:cubicBezTo>
                <a:cubicBezTo>
                  <a:pt x="339721" y="25744"/>
                  <a:pt x="348072" y="41661"/>
                  <a:pt x="348072" y="41661"/>
                </a:cubicBezTo>
                <a:cubicBezTo>
                  <a:pt x="348072" y="41661"/>
                  <a:pt x="398176" y="45167"/>
                  <a:pt x="381190" y="146831"/>
                </a:cubicBezTo>
                <a:cubicBezTo>
                  <a:pt x="380621" y="149863"/>
                  <a:pt x="379862" y="153085"/>
                  <a:pt x="378913" y="156211"/>
                </a:cubicBezTo>
                <a:cubicBezTo>
                  <a:pt x="388592" y="156211"/>
                  <a:pt x="398271" y="163507"/>
                  <a:pt x="387833" y="200458"/>
                </a:cubicBezTo>
                <a:cubicBezTo>
                  <a:pt x="379672" y="229262"/>
                  <a:pt x="372080" y="237221"/>
                  <a:pt x="366387" y="237694"/>
                </a:cubicBezTo>
                <a:cubicBezTo>
                  <a:pt x="364394" y="250675"/>
                  <a:pt x="359175" y="265076"/>
                  <a:pt x="351393" y="278720"/>
                </a:cubicBezTo>
                <a:lnTo>
                  <a:pt x="351393" y="322873"/>
                </a:lnTo>
                <a:cubicBezTo>
                  <a:pt x="330232" y="350539"/>
                  <a:pt x="317611" y="385027"/>
                  <a:pt x="317611" y="422358"/>
                </a:cubicBezTo>
                <a:cubicBezTo>
                  <a:pt x="317611" y="472764"/>
                  <a:pt x="340480" y="518053"/>
                  <a:pt x="376635" y="548088"/>
                </a:cubicBezTo>
                <a:lnTo>
                  <a:pt x="26855" y="548088"/>
                </a:lnTo>
                <a:cubicBezTo>
                  <a:pt x="12052" y="548088"/>
                  <a:pt x="0" y="536055"/>
                  <a:pt x="0" y="521274"/>
                </a:cubicBezTo>
                <a:lnTo>
                  <a:pt x="0" y="473806"/>
                </a:lnTo>
                <a:cubicBezTo>
                  <a:pt x="0" y="457983"/>
                  <a:pt x="7212" y="443013"/>
                  <a:pt x="19453" y="432969"/>
                </a:cubicBezTo>
                <a:cubicBezTo>
                  <a:pt x="86638" y="377921"/>
                  <a:pt x="159043" y="341443"/>
                  <a:pt x="173751" y="334242"/>
                </a:cubicBezTo>
                <a:cubicBezTo>
                  <a:pt x="175365" y="333484"/>
                  <a:pt x="176408" y="331779"/>
                  <a:pt x="176408" y="329884"/>
                </a:cubicBezTo>
                <a:lnTo>
                  <a:pt x="176408" y="278720"/>
                </a:lnTo>
                <a:cubicBezTo>
                  <a:pt x="168437" y="265076"/>
                  <a:pt x="163313" y="250675"/>
                  <a:pt x="161320" y="237694"/>
                </a:cubicBezTo>
                <a:cubicBezTo>
                  <a:pt x="155627" y="237221"/>
                  <a:pt x="148035" y="229072"/>
                  <a:pt x="139969" y="200458"/>
                </a:cubicBezTo>
                <a:cubicBezTo>
                  <a:pt x="129531" y="164170"/>
                  <a:pt x="138925" y="156496"/>
                  <a:pt x="148320" y="156211"/>
                </a:cubicBezTo>
                <a:cubicBezTo>
                  <a:pt x="147371" y="153085"/>
                  <a:pt x="146612" y="149863"/>
                  <a:pt x="146042" y="146736"/>
                </a:cubicBezTo>
                <a:cubicBezTo>
                  <a:pt x="142436" y="128450"/>
                  <a:pt x="141487" y="111396"/>
                  <a:pt x="145758" y="95099"/>
                </a:cubicBezTo>
                <a:cubicBezTo>
                  <a:pt x="150787" y="73212"/>
                  <a:pt x="162744" y="55684"/>
                  <a:pt x="176029" y="42135"/>
                </a:cubicBezTo>
                <a:cubicBezTo>
                  <a:pt x="184379" y="33134"/>
                  <a:pt x="193869" y="25459"/>
                  <a:pt x="203928" y="19017"/>
                </a:cubicBezTo>
                <a:cubicBezTo>
                  <a:pt x="212183" y="13332"/>
                  <a:pt x="221293" y="8405"/>
                  <a:pt x="231162" y="5089"/>
                </a:cubicBezTo>
                <a:cubicBezTo>
                  <a:pt x="238849" y="2625"/>
                  <a:pt x="247105" y="825"/>
                  <a:pt x="255835" y="446"/>
                </a:cubicBezTo>
                <a:close/>
              </a:path>
            </a:pathLst>
          </a:custGeom>
          <a:solidFill>
            <a:srgbClr val="25293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微软雅黑"/>
              <a:ea typeface="微软雅黑"/>
              <a:cs typeface="+mn-ea"/>
              <a:sym typeface="+mn-lt"/>
            </a:endParaRPr>
          </a:p>
        </p:txBody>
      </p:sp>
      <p:grpSp>
        <p:nvGrpSpPr>
          <p:cNvPr id="37" name="组合 36">
            <a:extLst>
              <a:ext uri="{FF2B5EF4-FFF2-40B4-BE49-F238E27FC236}">
                <a16:creationId xmlns:a16="http://schemas.microsoft.com/office/drawing/2014/main" id="{A8674F63-4246-48CA-A73B-1C768F29EE96}"/>
              </a:ext>
            </a:extLst>
          </p:cNvPr>
          <p:cNvGrpSpPr/>
          <p:nvPr/>
        </p:nvGrpSpPr>
        <p:grpSpPr>
          <a:xfrm flipH="1">
            <a:off x="11475611" y="2559848"/>
            <a:ext cx="132415" cy="1738303"/>
            <a:chOff x="11110315" y="2509606"/>
            <a:chExt cx="196770" cy="2583143"/>
          </a:xfrm>
        </p:grpSpPr>
        <p:sp>
          <p:nvSpPr>
            <p:cNvPr id="38" name="椭圆 37">
              <a:extLst>
                <a:ext uri="{FF2B5EF4-FFF2-40B4-BE49-F238E27FC236}">
                  <a16:creationId xmlns:a16="http://schemas.microsoft.com/office/drawing/2014/main" id="{EA220B1C-0D7B-4687-9DB1-D69CF014EE08}"/>
                </a:ext>
              </a:extLst>
            </p:cNvPr>
            <p:cNvSpPr/>
            <p:nvPr/>
          </p:nvSpPr>
          <p:spPr>
            <a:xfrm>
              <a:off x="11110316" y="2509606"/>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52935"/>
                </a:solidFill>
                <a:effectLst/>
                <a:uLnTx/>
                <a:uFillTx/>
                <a:latin typeface="微软雅黑"/>
                <a:ea typeface="微软雅黑"/>
                <a:cs typeface="+mn-ea"/>
                <a:sym typeface="+mn-lt"/>
              </a:endParaRPr>
            </a:p>
          </p:txBody>
        </p:sp>
        <p:cxnSp>
          <p:nvCxnSpPr>
            <p:cNvPr id="39" name="直接连接符 38">
              <a:extLst>
                <a:ext uri="{FF2B5EF4-FFF2-40B4-BE49-F238E27FC236}">
                  <a16:creationId xmlns:a16="http://schemas.microsoft.com/office/drawing/2014/main" id="{94AD6DA5-D787-4367-AA63-E650742260F1}"/>
                </a:ext>
              </a:extLst>
            </p:cNvPr>
            <p:cNvCxnSpPr/>
            <p:nvPr/>
          </p:nvCxnSpPr>
          <p:spPr>
            <a:xfrm>
              <a:off x="11208700" y="2911621"/>
              <a:ext cx="0" cy="585926"/>
            </a:xfrm>
            <a:prstGeom prst="line">
              <a:avLst/>
            </a:prstGeom>
            <a:ln>
              <a:solidFill>
                <a:srgbClr val="E1801F"/>
              </a:solidFill>
            </a:ln>
          </p:spPr>
          <p:style>
            <a:lnRef idx="1">
              <a:schemeClr val="accent1"/>
            </a:lnRef>
            <a:fillRef idx="0">
              <a:schemeClr val="accent1"/>
            </a:fillRef>
            <a:effectRef idx="0">
              <a:schemeClr val="accent1"/>
            </a:effectRef>
            <a:fontRef idx="minor">
              <a:schemeClr val="tx1"/>
            </a:fontRef>
          </p:style>
        </p:cxnSp>
        <p:sp>
          <p:nvSpPr>
            <p:cNvPr id="40" name="椭圆 39">
              <a:extLst>
                <a:ext uri="{FF2B5EF4-FFF2-40B4-BE49-F238E27FC236}">
                  <a16:creationId xmlns:a16="http://schemas.microsoft.com/office/drawing/2014/main" id="{2F10C368-B082-4E5A-A559-0F61226B706C}"/>
                </a:ext>
              </a:extLst>
            </p:cNvPr>
            <p:cNvSpPr/>
            <p:nvPr/>
          </p:nvSpPr>
          <p:spPr>
            <a:xfrm>
              <a:off x="11110315" y="3702793"/>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52935"/>
                </a:solidFill>
                <a:effectLst/>
                <a:uLnTx/>
                <a:uFillTx/>
                <a:latin typeface="微软雅黑"/>
                <a:ea typeface="微软雅黑"/>
                <a:cs typeface="+mn-ea"/>
                <a:sym typeface="+mn-lt"/>
              </a:endParaRPr>
            </a:p>
          </p:txBody>
        </p:sp>
        <p:cxnSp>
          <p:nvCxnSpPr>
            <p:cNvPr id="41" name="直接连接符 40">
              <a:extLst>
                <a:ext uri="{FF2B5EF4-FFF2-40B4-BE49-F238E27FC236}">
                  <a16:creationId xmlns:a16="http://schemas.microsoft.com/office/drawing/2014/main" id="{DAB1F506-11A0-4F92-9B57-D946F0A9519E}"/>
                </a:ext>
              </a:extLst>
            </p:cNvPr>
            <p:cNvCxnSpPr/>
            <p:nvPr/>
          </p:nvCxnSpPr>
          <p:spPr>
            <a:xfrm>
              <a:off x="11208699" y="4104808"/>
              <a:ext cx="0" cy="585926"/>
            </a:xfrm>
            <a:prstGeom prst="line">
              <a:avLst/>
            </a:prstGeom>
            <a:ln>
              <a:solidFill>
                <a:srgbClr val="E1801F"/>
              </a:solidFill>
            </a:ln>
          </p:spPr>
          <p:style>
            <a:lnRef idx="1">
              <a:schemeClr val="accent1"/>
            </a:lnRef>
            <a:fillRef idx="0">
              <a:schemeClr val="accent1"/>
            </a:fillRef>
            <a:effectRef idx="0">
              <a:schemeClr val="accent1"/>
            </a:effectRef>
            <a:fontRef idx="minor">
              <a:schemeClr val="tx1"/>
            </a:fontRef>
          </p:style>
        </p:cxnSp>
        <p:sp>
          <p:nvSpPr>
            <p:cNvPr id="42" name="椭圆 41">
              <a:extLst>
                <a:ext uri="{FF2B5EF4-FFF2-40B4-BE49-F238E27FC236}">
                  <a16:creationId xmlns:a16="http://schemas.microsoft.com/office/drawing/2014/main" id="{55DF5640-08B7-46E4-B75C-9FB893A33B47}"/>
                </a:ext>
              </a:extLst>
            </p:cNvPr>
            <p:cNvSpPr/>
            <p:nvPr/>
          </p:nvSpPr>
          <p:spPr>
            <a:xfrm>
              <a:off x="11110315" y="4895980"/>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52935"/>
                </a:solidFill>
                <a:effectLst/>
                <a:uLnTx/>
                <a:uFillTx/>
                <a:latin typeface="微软雅黑"/>
                <a:ea typeface="微软雅黑"/>
                <a:cs typeface="+mn-ea"/>
                <a:sym typeface="+mn-lt"/>
              </a:endParaRPr>
            </a:p>
          </p:txBody>
        </p:sp>
      </p:grpSp>
      <p:sp>
        <p:nvSpPr>
          <p:cNvPr id="43" name="ïṩľíḋé">
            <a:extLst>
              <a:ext uri="{FF2B5EF4-FFF2-40B4-BE49-F238E27FC236}">
                <a16:creationId xmlns:a16="http://schemas.microsoft.com/office/drawing/2014/main" id="{CD4EED22-C3F3-4F4E-96C0-69FC51FB7F9A}"/>
              </a:ext>
            </a:extLst>
          </p:cNvPr>
          <p:cNvSpPr/>
          <p:nvPr/>
        </p:nvSpPr>
        <p:spPr>
          <a:xfrm>
            <a:off x="6350082" y="2131879"/>
            <a:ext cx="231652" cy="231653"/>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887"/>
                  <a:pt x="0" y="10996"/>
                </a:cubicBezTo>
                <a:cubicBezTo>
                  <a:pt x="0" y="5105"/>
                  <a:pt x="4713" y="0"/>
                  <a:pt x="10604" y="0"/>
                </a:cubicBezTo>
                <a:cubicBezTo>
                  <a:pt x="16495" y="0"/>
                  <a:pt x="21600" y="5105"/>
                  <a:pt x="21600" y="10996"/>
                </a:cubicBezTo>
                <a:cubicBezTo>
                  <a:pt x="21600" y="16887"/>
                  <a:pt x="16495" y="21600"/>
                  <a:pt x="10604" y="21600"/>
                </a:cubicBezTo>
                <a:close/>
                <a:moveTo>
                  <a:pt x="16887" y="9818"/>
                </a:moveTo>
                <a:cubicBezTo>
                  <a:pt x="16887" y="9425"/>
                  <a:pt x="16495" y="9033"/>
                  <a:pt x="16102" y="9033"/>
                </a:cubicBezTo>
                <a:cubicBezTo>
                  <a:pt x="12567" y="9033"/>
                  <a:pt x="12567" y="9033"/>
                  <a:pt x="12567" y="9033"/>
                </a:cubicBezTo>
                <a:cubicBezTo>
                  <a:pt x="12567" y="5498"/>
                  <a:pt x="12567" y="5498"/>
                  <a:pt x="12567" y="5498"/>
                </a:cubicBezTo>
                <a:cubicBezTo>
                  <a:pt x="12567" y="5105"/>
                  <a:pt x="12175" y="4713"/>
                  <a:pt x="11389" y="4713"/>
                </a:cubicBezTo>
                <a:cubicBezTo>
                  <a:pt x="9818" y="4713"/>
                  <a:pt x="9818" y="4713"/>
                  <a:pt x="9818" y="4713"/>
                </a:cubicBezTo>
                <a:cubicBezTo>
                  <a:pt x="9425" y="4713"/>
                  <a:pt x="9033" y="5105"/>
                  <a:pt x="9033" y="5498"/>
                </a:cubicBezTo>
                <a:cubicBezTo>
                  <a:pt x="9033" y="9033"/>
                  <a:pt x="9033" y="9033"/>
                  <a:pt x="9033" y="9033"/>
                </a:cubicBezTo>
                <a:cubicBezTo>
                  <a:pt x="5105" y="9033"/>
                  <a:pt x="5105" y="9033"/>
                  <a:pt x="5105" y="9033"/>
                </a:cubicBezTo>
                <a:cubicBezTo>
                  <a:pt x="4713" y="9033"/>
                  <a:pt x="4320" y="9425"/>
                  <a:pt x="4320" y="9818"/>
                </a:cubicBezTo>
                <a:cubicBezTo>
                  <a:pt x="4320" y="11782"/>
                  <a:pt x="4320" y="11782"/>
                  <a:pt x="4320" y="11782"/>
                </a:cubicBezTo>
                <a:cubicBezTo>
                  <a:pt x="4320" y="12175"/>
                  <a:pt x="4713" y="12567"/>
                  <a:pt x="5105" y="12567"/>
                </a:cubicBezTo>
                <a:cubicBezTo>
                  <a:pt x="9033" y="12567"/>
                  <a:pt x="9033" y="12567"/>
                  <a:pt x="9033" y="12567"/>
                </a:cubicBezTo>
                <a:cubicBezTo>
                  <a:pt x="9033" y="16102"/>
                  <a:pt x="9033" y="16102"/>
                  <a:pt x="9033" y="16102"/>
                </a:cubicBezTo>
                <a:cubicBezTo>
                  <a:pt x="9033" y="16887"/>
                  <a:pt x="9425" y="17280"/>
                  <a:pt x="9818" y="17280"/>
                </a:cubicBezTo>
                <a:cubicBezTo>
                  <a:pt x="11389" y="17280"/>
                  <a:pt x="11389" y="17280"/>
                  <a:pt x="11389" y="17280"/>
                </a:cubicBezTo>
                <a:cubicBezTo>
                  <a:pt x="12175" y="17280"/>
                  <a:pt x="12567" y="16887"/>
                  <a:pt x="12567" y="16102"/>
                </a:cubicBezTo>
                <a:cubicBezTo>
                  <a:pt x="12567" y="12567"/>
                  <a:pt x="12567" y="12567"/>
                  <a:pt x="12567" y="12567"/>
                </a:cubicBezTo>
                <a:cubicBezTo>
                  <a:pt x="16102" y="12567"/>
                  <a:pt x="16102" y="12567"/>
                  <a:pt x="16102" y="12567"/>
                </a:cubicBezTo>
                <a:cubicBezTo>
                  <a:pt x="16495" y="12567"/>
                  <a:pt x="16887" y="12175"/>
                  <a:pt x="16887" y="11782"/>
                </a:cubicBezTo>
                <a:lnTo>
                  <a:pt x="16887" y="9818"/>
                </a:lnTo>
                <a:close/>
              </a:path>
            </a:pathLst>
          </a:custGeom>
          <a:solidFill>
            <a:srgbClr val="25293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wrap="square" lIns="91440" tIns="45720" rIns="91440" bIns="45720" anchor="ctr">
            <a:normAutofit fontScale="62500" lnSpcReduction="20000"/>
          </a:bodyPr>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微软雅黑"/>
              <a:ea typeface="微软雅黑"/>
              <a:cs typeface="+mn-ea"/>
              <a:sym typeface="+mn-lt"/>
            </a:endParaRPr>
          </a:p>
        </p:txBody>
      </p:sp>
      <p:sp>
        <p:nvSpPr>
          <p:cNvPr id="44" name="Synergistically utilize technically sound portals with frictionless chains. Dramatically customize…">
            <a:extLst>
              <a:ext uri="{FF2B5EF4-FFF2-40B4-BE49-F238E27FC236}">
                <a16:creationId xmlns:a16="http://schemas.microsoft.com/office/drawing/2014/main" id="{EFB820E0-F4C3-44F0-AA61-5CD191CCC58C}"/>
              </a:ext>
            </a:extLst>
          </p:cNvPr>
          <p:cNvSpPr txBox="1"/>
          <p:nvPr/>
        </p:nvSpPr>
        <p:spPr>
          <a:xfrm>
            <a:off x="6882475" y="1993735"/>
            <a:ext cx="4151751" cy="410369"/>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0" marR="0" lvl="0" indent="0" algn="l" defTabSz="412750" rtl="0" eaLnBrk="1" fontAlgn="auto" latinLnBrk="0" hangingPunct="0">
              <a:lnSpc>
                <a:spcPct val="150000"/>
              </a:lnSpc>
              <a:spcBef>
                <a:spcPts val="0"/>
              </a:spcBef>
              <a:spcAft>
                <a:spcPts val="0"/>
              </a:spcAft>
              <a:buClrTx/>
              <a:buSzTx/>
              <a:buFontTx/>
              <a:buNone/>
              <a:tabLst/>
              <a:defRPr sz="2000" b="0">
                <a:solidFill>
                  <a:srgbClr val="1C1F25"/>
                </a:solidFill>
                <a:latin typeface="Roboto Bold"/>
                <a:ea typeface="Roboto Bold"/>
                <a:cs typeface="Roboto Bold"/>
                <a:sym typeface="Roboto Bold"/>
              </a:defRPr>
            </a:pPr>
            <a:r>
              <a:rPr kumimoji="0" lang="en-US" sz="2000" b="1" i="0" u="none" strike="noStrike" kern="1200" cap="none" spc="0" normalizeH="0" baseline="0" noProof="0" dirty="0">
                <a:ln>
                  <a:noFill/>
                </a:ln>
                <a:solidFill>
                  <a:srgbClr val="1C1F25"/>
                </a:solidFill>
                <a:effectLst/>
                <a:uLnTx/>
                <a:uFillTx/>
                <a:latin typeface="Roboto Bold"/>
                <a:ea typeface="Roboto Bold"/>
                <a:cs typeface="Roboto Bold"/>
                <a:sym typeface="+mn-lt"/>
              </a:rPr>
              <a:t>‘Free-riders’</a:t>
            </a:r>
            <a:endParaRPr kumimoji="0" lang="en-US" altLang="zh-CN" sz="2000" b="1" i="0" u="none" strike="noStrike" kern="1200" cap="none" spc="0" normalizeH="0" baseline="0" noProof="0" dirty="0">
              <a:ln>
                <a:noFill/>
              </a:ln>
              <a:solidFill>
                <a:srgbClr val="1C1F25"/>
              </a:solidFill>
              <a:effectLst/>
              <a:uLnTx/>
              <a:uFillTx/>
              <a:latin typeface="Roboto Bold"/>
              <a:ea typeface="Roboto Bold"/>
              <a:cs typeface="Roboto Bold"/>
              <a:sym typeface="+mn-lt"/>
            </a:endParaRPr>
          </a:p>
        </p:txBody>
      </p:sp>
      <p:sp>
        <p:nvSpPr>
          <p:cNvPr id="45" name="ïṩľíḋé">
            <a:extLst>
              <a:ext uri="{FF2B5EF4-FFF2-40B4-BE49-F238E27FC236}">
                <a16:creationId xmlns:a16="http://schemas.microsoft.com/office/drawing/2014/main" id="{EE177309-68D5-4344-B758-25D84ECB1A04}"/>
              </a:ext>
            </a:extLst>
          </p:cNvPr>
          <p:cNvSpPr/>
          <p:nvPr/>
        </p:nvSpPr>
        <p:spPr>
          <a:xfrm>
            <a:off x="6342158" y="3136516"/>
            <a:ext cx="231652" cy="231653"/>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887"/>
                  <a:pt x="0" y="10996"/>
                </a:cubicBezTo>
                <a:cubicBezTo>
                  <a:pt x="0" y="5105"/>
                  <a:pt x="4713" y="0"/>
                  <a:pt x="10604" y="0"/>
                </a:cubicBezTo>
                <a:cubicBezTo>
                  <a:pt x="16495" y="0"/>
                  <a:pt x="21600" y="5105"/>
                  <a:pt x="21600" y="10996"/>
                </a:cubicBezTo>
                <a:cubicBezTo>
                  <a:pt x="21600" y="16887"/>
                  <a:pt x="16495" y="21600"/>
                  <a:pt x="10604" y="21600"/>
                </a:cubicBezTo>
                <a:close/>
                <a:moveTo>
                  <a:pt x="16887" y="9818"/>
                </a:moveTo>
                <a:cubicBezTo>
                  <a:pt x="16887" y="9425"/>
                  <a:pt x="16495" y="9033"/>
                  <a:pt x="16102" y="9033"/>
                </a:cubicBezTo>
                <a:cubicBezTo>
                  <a:pt x="12567" y="9033"/>
                  <a:pt x="12567" y="9033"/>
                  <a:pt x="12567" y="9033"/>
                </a:cubicBezTo>
                <a:cubicBezTo>
                  <a:pt x="12567" y="5498"/>
                  <a:pt x="12567" y="5498"/>
                  <a:pt x="12567" y="5498"/>
                </a:cubicBezTo>
                <a:cubicBezTo>
                  <a:pt x="12567" y="5105"/>
                  <a:pt x="12175" y="4713"/>
                  <a:pt x="11389" y="4713"/>
                </a:cubicBezTo>
                <a:cubicBezTo>
                  <a:pt x="9818" y="4713"/>
                  <a:pt x="9818" y="4713"/>
                  <a:pt x="9818" y="4713"/>
                </a:cubicBezTo>
                <a:cubicBezTo>
                  <a:pt x="9425" y="4713"/>
                  <a:pt x="9033" y="5105"/>
                  <a:pt x="9033" y="5498"/>
                </a:cubicBezTo>
                <a:cubicBezTo>
                  <a:pt x="9033" y="9033"/>
                  <a:pt x="9033" y="9033"/>
                  <a:pt x="9033" y="9033"/>
                </a:cubicBezTo>
                <a:cubicBezTo>
                  <a:pt x="5105" y="9033"/>
                  <a:pt x="5105" y="9033"/>
                  <a:pt x="5105" y="9033"/>
                </a:cubicBezTo>
                <a:cubicBezTo>
                  <a:pt x="4713" y="9033"/>
                  <a:pt x="4320" y="9425"/>
                  <a:pt x="4320" y="9818"/>
                </a:cubicBezTo>
                <a:cubicBezTo>
                  <a:pt x="4320" y="11782"/>
                  <a:pt x="4320" y="11782"/>
                  <a:pt x="4320" y="11782"/>
                </a:cubicBezTo>
                <a:cubicBezTo>
                  <a:pt x="4320" y="12175"/>
                  <a:pt x="4713" y="12567"/>
                  <a:pt x="5105" y="12567"/>
                </a:cubicBezTo>
                <a:cubicBezTo>
                  <a:pt x="9033" y="12567"/>
                  <a:pt x="9033" y="12567"/>
                  <a:pt x="9033" y="12567"/>
                </a:cubicBezTo>
                <a:cubicBezTo>
                  <a:pt x="9033" y="16102"/>
                  <a:pt x="9033" y="16102"/>
                  <a:pt x="9033" y="16102"/>
                </a:cubicBezTo>
                <a:cubicBezTo>
                  <a:pt x="9033" y="16887"/>
                  <a:pt x="9425" y="17280"/>
                  <a:pt x="9818" y="17280"/>
                </a:cubicBezTo>
                <a:cubicBezTo>
                  <a:pt x="11389" y="17280"/>
                  <a:pt x="11389" y="17280"/>
                  <a:pt x="11389" y="17280"/>
                </a:cubicBezTo>
                <a:cubicBezTo>
                  <a:pt x="12175" y="17280"/>
                  <a:pt x="12567" y="16887"/>
                  <a:pt x="12567" y="16102"/>
                </a:cubicBezTo>
                <a:cubicBezTo>
                  <a:pt x="12567" y="12567"/>
                  <a:pt x="12567" y="12567"/>
                  <a:pt x="12567" y="12567"/>
                </a:cubicBezTo>
                <a:cubicBezTo>
                  <a:pt x="16102" y="12567"/>
                  <a:pt x="16102" y="12567"/>
                  <a:pt x="16102" y="12567"/>
                </a:cubicBezTo>
                <a:cubicBezTo>
                  <a:pt x="16495" y="12567"/>
                  <a:pt x="16887" y="12175"/>
                  <a:pt x="16887" y="11782"/>
                </a:cubicBezTo>
                <a:lnTo>
                  <a:pt x="16887" y="9818"/>
                </a:lnTo>
                <a:close/>
              </a:path>
            </a:pathLst>
          </a:custGeom>
          <a:solidFill>
            <a:srgbClr val="25293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wrap="square" lIns="91440" tIns="45720" rIns="91440" bIns="45720" anchor="ctr">
            <a:normAutofit fontScale="62500" lnSpcReduction="20000"/>
          </a:bodyPr>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微软雅黑"/>
              <a:ea typeface="微软雅黑"/>
              <a:cs typeface="+mn-ea"/>
              <a:sym typeface="+mn-lt"/>
            </a:endParaRPr>
          </a:p>
        </p:txBody>
      </p:sp>
      <p:sp>
        <p:nvSpPr>
          <p:cNvPr id="46" name="Synergistically utilize technically sound portals with frictionless chains. Dramatically customize…">
            <a:extLst>
              <a:ext uri="{FF2B5EF4-FFF2-40B4-BE49-F238E27FC236}">
                <a16:creationId xmlns:a16="http://schemas.microsoft.com/office/drawing/2014/main" id="{2F602E62-B61C-41BE-862A-B2CDFACF7B19}"/>
              </a:ext>
            </a:extLst>
          </p:cNvPr>
          <p:cNvSpPr txBox="1"/>
          <p:nvPr/>
        </p:nvSpPr>
        <p:spPr>
          <a:xfrm>
            <a:off x="6869339" y="2801038"/>
            <a:ext cx="4526874" cy="87203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0" marR="0" lvl="0" indent="0" algn="l" defTabSz="412750" rtl="0" eaLnBrk="1" fontAlgn="auto" latinLnBrk="0" hangingPunct="0">
              <a:lnSpc>
                <a:spcPct val="150000"/>
              </a:lnSpc>
              <a:spcBef>
                <a:spcPts val="0"/>
              </a:spcBef>
              <a:spcAft>
                <a:spcPts val="0"/>
              </a:spcAft>
              <a:buClrTx/>
              <a:buSzTx/>
              <a:buFontTx/>
              <a:buNone/>
              <a:tabLst/>
              <a:defRPr sz="2000" b="0">
                <a:solidFill>
                  <a:srgbClr val="1C1F25"/>
                </a:solidFill>
                <a:latin typeface="Roboto Bold"/>
                <a:ea typeface="Roboto Bold"/>
                <a:cs typeface="Roboto Bold"/>
                <a:sym typeface="Roboto Bold"/>
              </a:defRPr>
            </a:pPr>
            <a:r>
              <a:rPr kumimoji="0" lang="en-US" sz="2000" b="1" i="0" u="none" strike="noStrike" kern="1200" cap="none" spc="0" normalizeH="0" baseline="0" noProof="0" dirty="0">
                <a:ln>
                  <a:noFill/>
                </a:ln>
                <a:solidFill>
                  <a:srgbClr val="1C1F25"/>
                </a:solidFill>
                <a:effectLst/>
                <a:uLnTx/>
                <a:uFillTx/>
                <a:latin typeface="Roboto Bold"/>
                <a:ea typeface="Roboto Bold"/>
                <a:cs typeface="Roboto Bold"/>
                <a:sym typeface="+mn-lt"/>
              </a:rPr>
              <a:t>Immature group collaboration pattern due to short collaboration time </a:t>
            </a:r>
            <a:endParaRPr kumimoji="0" lang="en-US" altLang="zh-CN" sz="2000" b="1" i="0" u="none" strike="noStrike" kern="1200" cap="none" spc="0" normalizeH="0" baseline="0" noProof="0" dirty="0">
              <a:ln>
                <a:noFill/>
              </a:ln>
              <a:solidFill>
                <a:srgbClr val="1C1F25"/>
              </a:solidFill>
              <a:effectLst/>
              <a:uLnTx/>
              <a:uFillTx/>
              <a:latin typeface="Roboto Bold"/>
              <a:ea typeface="Roboto Bold"/>
              <a:cs typeface="Roboto Bold"/>
              <a:sym typeface="+mn-lt"/>
            </a:endParaRPr>
          </a:p>
        </p:txBody>
      </p:sp>
      <p:sp>
        <p:nvSpPr>
          <p:cNvPr id="47" name="ïṩľíḋé">
            <a:extLst>
              <a:ext uri="{FF2B5EF4-FFF2-40B4-BE49-F238E27FC236}">
                <a16:creationId xmlns:a16="http://schemas.microsoft.com/office/drawing/2014/main" id="{972FBEAC-839F-407C-BAD7-F23AF9DEFE3D}"/>
              </a:ext>
            </a:extLst>
          </p:cNvPr>
          <p:cNvSpPr/>
          <p:nvPr/>
        </p:nvSpPr>
        <p:spPr>
          <a:xfrm>
            <a:off x="6336946" y="4141153"/>
            <a:ext cx="231652" cy="231653"/>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887"/>
                  <a:pt x="0" y="10996"/>
                </a:cubicBezTo>
                <a:cubicBezTo>
                  <a:pt x="0" y="5105"/>
                  <a:pt x="4713" y="0"/>
                  <a:pt x="10604" y="0"/>
                </a:cubicBezTo>
                <a:cubicBezTo>
                  <a:pt x="16495" y="0"/>
                  <a:pt x="21600" y="5105"/>
                  <a:pt x="21600" y="10996"/>
                </a:cubicBezTo>
                <a:cubicBezTo>
                  <a:pt x="21600" y="16887"/>
                  <a:pt x="16495" y="21600"/>
                  <a:pt x="10604" y="21600"/>
                </a:cubicBezTo>
                <a:close/>
                <a:moveTo>
                  <a:pt x="16887" y="9818"/>
                </a:moveTo>
                <a:cubicBezTo>
                  <a:pt x="16887" y="9425"/>
                  <a:pt x="16495" y="9033"/>
                  <a:pt x="16102" y="9033"/>
                </a:cubicBezTo>
                <a:cubicBezTo>
                  <a:pt x="12567" y="9033"/>
                  <a:pt x="12567" y="9033"/>
                  <a:pt x="12567" y="9033"/>
                </a:cubicBezTo>
                <a:cubicBezTo>
                  <a:pt x="12567" y="5498"/>
                  <a:pt x="12567" y="5498"/>
                  <a:pt x="12567" y="5498"/>
                </a:cubicBezTo>
                <a:cubicBezTo>
                  <a:pt x="12567" y="5105"/>
                  <a:pt x="12175" y="4713"/>
                  <a:pt x="11389" y="4713"/>
                </a:cubicBezTo>
                <a:cubicBezTo>
                  <a:pt x="9818" y="4713"/>
                  <a:pt x="9818" y="4713"/>
                  <a:pt x="9818" y="4713"/>
                </a:cubicBezTo>
                <a:cubicBezTo>
                  <a:pt x="9425" y="4713"/>
                  <a:pt x="9033" y="5105"/>
                  <a:pt x="9033" y="5498"/>
                </a:cubicBezTo>
                <a:cubicBezTo>
                  <a:pt x="9033" y="9033"/>
                  <a:pt x="9033" y="9033"/>
                  <a:pt x="9033" y="9033"/>
                </a:cubicBezTo>
                <a:cubicBezTo>
                  <a:pt x="5105" y="9033"/>
                  <a:pt x="5105" y="9033"/>
                  <a:pt x="5105" y="9033"/>
                </a:cubicBezTo>
                <a:cubicBezTo>
                  <a:pt x="4713" y="9033"/>
                  <a:pt x="4320" y="9425"/>
                  <a:pt x="4320" y="9818"/>
                </a:cubicBezTo>
                <a:cubicBezTo>
                  <a:pt x="4320" y="11782"/>
                  <a:pt x="4320" y="11782"/>
                  <a:pt x="4320" y="11782"/>
                </a:cubicBezTo>
                <a:cubicBezTo>
                  <a:pt x="4320" y="12175"/>
                  <a:pt x="4713" y="12567"/>
                  <a:pt x="5105" y="12567"/>
                </a:cubicBezTo>
                <a:cubicBezTo>
                  <a:pt x="9033" y="12567"/>
                  <a:pt x="9033" y="12567"/>
                  <a:pt x="9033" y="12567"/>
                </a:cubicBezTo>
                <a:cubicBezTo>
                  <a:pt x="9033" y="16102"/>
                  <a:pt x="9033" y="16102"/>
                  <a:pt x="9033" y="16102"/>
                </a:cubicBezTo>
                <a:cubicBezTo>
                  <a:pt x="9033" y="16887"/>
                  <a:pt x="9425" y="17280"/>
                  <a:pt x="9818" y="17280"/>
                </a:cubicBezTo>
                <a:cubicBezTo>
                  <a:pt x="11389" y="17280"/>
                  <a:pt x="11389" y="17280"/>
                  <a:pt x="11389" y="17280"/>
                </a:cubicBezTo>
                <a:cubicBezTo>
                  <a:pt x="12175" y="17280"/>
                  <a:pt x="12567" y="16887"/>
                  <a:pt x="12567" y="16102"/>
                </a:cubicBezTo>
                <a:cubicBezTo>
                  <a:pt x="12567" y="12567"/>
                  <a:pt x="12567" y="12567"/>
                  <a:pt x="12567" y="12567"/>
                </a:cubicBezTo>
                <a:cubicBezTo>
                  <a:pt x="16102" y="12567"/>
                  <a:pt x="16102" y="12567"/>
                  <a:pt x="16102" y="12567"/>
                </a:cubicBezTo>
                <a:cubicBezTo>
                  <a:pt x="16495" y="12567"/>
                  <a:pt x="16887" y="12175"/>
                  <a:pt x="16887" y="11782"/>
                </a:cubicBezTo>
                <a:lnTo>
                  <a:pt x="16887" y="9818"/>
                </a:lnTo>
                <a:close/>
              </a:path>
            </a:pathLst>
          </a:custGeom>
          <a:solidFill>
            <a:srgbClr val="25293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wrap="square" lIns="91440" tIns="45720" rIns="91440" bIns="45720" anchor="ctr">
            <a:normAutofit fontScale="62500" lnSpcReduction="20000"/>
          </a:bodyPr>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微软雅黑"/>
              <a:ea typeface="微软雅黑"/>
              <a:cs typeface="+mn-ea"/>
              <a:sym typeface="+mn-lt"/>
            </a:endParaRPr>
          </a:p>
        </p:txBody>
      </p:sp>
      <p:sp>
        <p:nvSpPr>
          <p:cNvPr id="48" name="Synergistically utilize technically sound portals with frictionless chains. Dramatically customize…">
            <a:extLst>
              <a:ext uri="{FF2B5EF4-FFF2-40B4-BE49-F238E27FC236}">
                <a16:creationId xmlns:a16="http://schemas.microsoft.com/office/drawing/2014/main" id="{B00BB86C-5C17-419B-ABF7-1001DEF4D774}"/>
              </a:ext>
            </a:extLst>
          </p:cNvPr>
          <p:cNvSpPr txBox="1"/>
          <p:nvPr/>
        </p:nvSpPr>
        <p:spPr>
          <a:xfrm>
            <a:off x="6897520" y="3830472"/>
            <a:ext cx="4151751" cy="87203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0" marR="0" lvl="0" indent="0" algn="l" defTabSz="412750" rtl="0" eaLnBrk="1" fontAlgn="auto" latinLnBrk="0" hangingPunct="0">
              <a:lnSpc>
                <a:spcPct val="150000"/>
              </a:lnSpc>
              <a:spcBef>
                <a:spcPts val="0"/>
              </a:spcBef>
              <a:spcAft>
                <a:spcPts val="0"/>
              </a:spcAft>
              <a:buClrTx/>
              <a:buSzTx/>
              <a:buFontTx/>
              <a:buNone/>
              <a:tabLst/>
              <a:defRPr sz="2000" b="0">
                <a:solidFill>
                  <a:srgbClr val="1C1F25"/>
                </a:solidFill>
                <a:latin typeface="Roboto Bold"/>
                <a:ea typeface="Roboto Bold"/>
                <a:cs typeface="Roboto Bold"/>
                <a:sym typeface="Roboto Bold"/>
              </a:defRPr>
            </a:pPr>
            <a:r>
              <a:rPr kumimoji="0" lang="en-US" sz="2000" b="1" i="0" u="none" strike="noStrike" kern="1200" cap="none" spc="0" normalizeH="0" baseline="0" noProof="0" dirty="0">
                <a:ln>
                  <a:noFill/>
                </a:ln>
                <a:solidFill>
                  <a:srgbClr val="1C1F25"/>
                </a:solidFill>
                <a:effectLst/>
                <a:uLnTx/>
                <a:uFillTx/>
                <a:latin typeface="Roboto Bold"/>
                <a:ea typeface="Roboto Bold"/>
                <a:cs typeface="Roboto Bold"/>
                <a:sym typeface="+mn-lt"/>
              </a:rPr>
              <a:t>Groupthink </a:t>
            </a:r>
            <a:r>
              <a:rPr kumimoji="0" lang="en-US" sz="2000" b="0" i="0" u="none" strike="noStrike" kern="1200" cap="none" spc="0" normalizeH="0" baseline="0" noProof="0" dirty="0">
                <a:ln>
                  <a:noFill/>
                </a:ln>
                <a:solidFill>
                  <a:srgbClr val="1C1F25"/>
                </a:solidFill>
                <a:effectLst/>
                <a:uLnTx/>
                <a:uFillTx/>
                <a:latin typeface="Roboto Bold"/>
                <a:ea typeface="Roboto Bold"/>
                <a:cs typeface="Roboto Bold"/>
                <a:sym typeface="+mn-lt"/>
              </a:rPr>
              <a:t>(All the group members think about things similarly)</a:t>
            </a:r>
            <a:endParaRPr kumimoji="0" lang="en-US" altLang="zh-CN" sz="2000" b="0" i="0" u="none" strike="noStrike" kern="1200" cap="none" spc="0" normalizeH="0" baseline="0" noProof="0" dirty="0">
              <a:ln>
                <a:noFill/>
              </a:ln>
              <a:solidFill>
                <a:srgbClr val="1C1F25"/>
              </a:solidFill>
              <a:effectLst/>
              <a:uLnTx/>
              <a:uFillTx/>
              <a:latin typeface="Roboto Bold"/>
              <a:ea typeface="Roboto Bold"/>
              <a:cs typeface="Roboto Bold"/>
              <a:sym typeface="+mn-lt"/>
            </a:endParaRPr>
          </a:p>
        </p:txBody>
      </p:sp>
      <p:sp>
        <p:nvSpPr>
          <p:cNvPr id="49" name="ïṩľíḋé">
            <a:extLst>
              <a:ext uri="{FF2B5EF4-FFF2-40B4-BE49-F238E27FC236}">
                <a16:creationId xmlns:a16="http://schemas.microsoft.com/office/drawing/2014/main" id="{6B02E79E-5277-408F-8D4E-119DB921A40A}"/>
              </a:ext>
            </a:extLst>
          </p:cNvPr>
          <p:cNvSpPr/>
          <p:nvPr/>
        </p:nvSpPr>
        <p:spPr>
          <a:xfrm>
            <a:off x="6336946" y="5040799"/>
            <a:ext cx="231652" cy="231653"/>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887"/>
                  <a:pt x="0" y="10996"/>
                </a:cubicBezTo>
                <a:cubicBezTo>
                  <a:pt x="0" y="5105"/>
                  <a:pt x="4713" y="0"/>
                  <a:pt x="10604" y="0"/>
                </a:cubicBezTo>
                <a:cubicBezTo>
                  <a:pt x="16495" y="0"/>
                  <a:pt x="21600" y="5105"/>
                  <a:pt x="21600" y="10996"/>
                </a:cubicBezTo>
                <a:cubicBezTo>
                  <a:pt x="21600" y="16887"/>
                  <a:pt x="16495" y="21600"/>
                  <a:pt x="10604" y="21600"/>
                </a:cubicBezTo>
                <a:close/>
                <a:moveTo>
                  <a:pt x="16887" y="9818"/>
                </a:moveTo>
                <a:cubicBezTo>
                  <a:pt x="16887" y="9425"/>
                  <a:pt x="16495" y="9033"/>
                  <a:pt x="16102" y="9033"/>
                </a:cubicBezTo>
                <a:cubicBezTo>
                  <a:pt x="12567" y="9033"/>
                  <a:pt x="12567" y="9033"/>
                  <a:pt x="12567" y="9033"/>
                </a:cubicBezTo>
                <a:cubicBezTo>
                  <a:pt x="12567" y="5498"/>
                  <a:pt x="12567" y="5498"/>
                  <a:pt x="12567" y="5498"/>
                </a:cubicBezTo>
                <a:cubicBezTo>
                  <a:pt x="12567" y="5105"/>
                  <a:pt x="12175" y="4713"/>
                  <a:pt x="11389" y="4713"/>
                </a:cubicBezTo>
                <a:cubicBezTo>
                  <a:pt x="9818" y="4713"/>
                  <a:pt x="9818" y="4713"/>
                  <a:pt x="9818" y="4713"/>
                </a:cubicBezTo>
                <a:cubicBezTo>
                  <a:pt x="9425" y="4713"/>
                  <a:pt x="9033" y="5105"/>
                  <a:pt x="9033" y="5498"/>
                </a:cubicBezTo>
                <a:cubicBezTo>
                  <a:pt x="9033" y="9033"/>
                  <a:pt x="9033" y="9033"/>
                  <a:pt x="9033" y="9033"/>
                </a:cubicBezTo>
                <a:cubicBezTo>
                  <a:pt x="5105" y="9033"/>
                  <a:pt x="5105" y="9033"/>
                  <a:pt x="5105" y="9033"/>
                </a:cubicBezTo>
                <a:cubicBezTo>
                  <a:pt x="4713" y="9033"/>
                  <a:pt x="4320" y="9425"/>
                  <a:pt x="4320" y="9818"/>
                </a:cubicBezTo>
                <a:cubicBezTo>
                  <a:pt x="4320" y="11782"/>
                  <a:pt x="4320" y="11782"/>
                  <a:pt x="4320" y="11782"/>
                </a:cubicBezTo>
                <a:cubicBezTo>
                  <a:pt x="4320" y="12175"/>
                  <a:pt x="4713" y="12567"/>
                  <a:pt x="5105" y="12567"/>
                </a:cubicBezTo>
                <a:cubicBezTo>
                  <a:pt x="9033" y="12567"/>
                  <a:pt x="9033" y="12567"/>
                  <a:pt x="9033" y="12567"/>
                </a:cubicBezTo>
                <a:cubicBezTo>
                  <a:pt x="9033" y="16102"/>
                  <a:pt x="9033" y="16102"/>
                  <a:pt x="9033" y="16102"/>
                </a:cubicBezTo>
                <a:cubicBezTo>
                  <a:pt x="9033" y="16887"/>
                  <a:pt x="9425" y="17280"/>
                  <a:pt x="9818" y="17280"/>
                </a:cubicBezTo>
                <a:cubicBezTo>
                  <a:pt x="11389" y="17280"/>
                  <a:pt x="11389" y="17280"/>
                  <a:pt x="11389" y="17280"/>
                </a:cubicBezTo>
                <a:cubicBezTo>
                  <a:pt x="12175" y="17280"/>
                  <a:pt x="12567" y="16887"/>
                  <a:pt x="12567" y="16102"/>
                </a:cubicBezTo>
                <a:cubicBezTo>
                  <a:pt x="12567" y="12567"/>
                  <a:pt x="12567" y="12567"/>
                  <a:pt x="12567" y="12567"/>
                </a:cubicBezTo>
                <a:cubicBezTo>
                  <a:pt x="16102" y="12567"/>
                  <a:pt x="16102" y="12567"/>
                  <a:pt x="16102" y="12567"/>
                </a:cubicBezTo>
                <a:cubicBezTo>
                  <a:pt x="16495" y="12567"/>
                  <a:pt x="16887" y="12175"/>
                  <a:pt x="16887" y="11782"/>
                </a:cubicBezTo>
                <a:lnTo>
                  <a:pt x="16887" y="9818"/>
                </a:lnTo>
                <a:close/>
              </a:path>
            </a:pathLst>
          </a:custGeom>
          <a:solidFill>
            <a:srgbClr val="25293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wrap="square" lIns="91440" tIns="45720" rIns="91440" bIns="45720" anchor="ctr">
            <a:normAutofit fontScale="62500" lnSpcReduction="20000"/>
          </a:bodyPr>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微软雅黑"/>
              <a:ea typeface="微软雅黑"/>
              <a:cs typeface="+mn-ea"/>
              <a:sym typeface="+mn-lt"/>
            </a:endParaRPr>
          </a:p>
        </p:txBody>
      </p:sp>
      <p:sp>
        <p:nvSpPr>
          <p:cNvPr id="50" name="Synergistically utilize technically sound portals with frictionless chains. Dramatically customize…">
            <a:extLst>
              <a:ext uri="{FF2B5EF4-FFF2-40B4-BE49-F238E27FC236}">
                <a16:creationId xmlns:a16="http://schemas.microsoft.com/office/drawing/2014/main" id="{D170D041-E2DC-4BB9-ABF5-A4E7258C524F}"/>
              </a:ext>
            </a:extLst>
          </p:cNvPr>
          <p:cNvSpPr txBox="1"/>
          <p:nvPr/>
        </p:nvSpPr>
        <p:spPr>
          <a:xfrm>
            <a:off x="6882475" y="4760946"/>
            <a:ext cx="4151751" cy="87203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0" marR="0" lvl="0" indent="0" algn="l" defTabSz="412750" rtl="0" eaLnBrk="1" fontAlgn="auto" latinLnBrk="0" hangingPunct="0">
              <a:lnSpc>
                <a:spcPct val="150000"/>
              </a:lnSpc>
              <a:spcBef>
                <a:spcPts val="0"/>
              </a:spcBef>
              <a:spcAft>
                <a:spcPts val="0"/>
              </a:spcAft>
              <a:buClrTx/>
              <a:buSzTx/>
              <a:buFontTx/>
              <a:buNone/>
              <a:tabLst/>
              <a:defRPr sz="2000" b="0">
                <a:solidFill>
                  <a:srgbClr val="1C1F25"/>
                </a:solidFill>
                <a:latin typeface="Roboto Bold"/>
                <a:ea typeface="Roboto Bold"/>
                <a:cs typeface="Roboto Bold"/>
                <a:sym typeface="Roboto Bold"/>
              </a:defRPr>
            </a:pPr>
            <a:r>
              <a:rPr kumimoji="0" lang="en-US" altLang="zh-CN" sz="2000" b="1" i="0" u="none" strike="noStrike" kern="1200" cap="none" spc="0" normalizeH="0" baseline="0" noProof="0" dirty="0">
                <a:ln>
                  <a:noFill/>
                </a:ln>
                <a:solidFill>
                  <a:srgbClr val="1C1F25"/>
                </a:solidFill>
                <a:effectLst/>
                <a:uLnTx/>
                <a:uFillTx/>
                <a:latin typeface="Roboto Bold"/>
                <a:ea typeface="Roboto Bold"/>
                <a:cs typeface="Roboto Bold"/>
                <a:sym typeface="+mn-lt"/>
              </a:rPr>
              <a:t>Ambiguous</a:t>
            </a:r>
            <a:r>
              <a:rPr kumimoji="0" lang="en-US" altLang="zh-CN" sz="1100" b="0" i="0" u="none" strike="noStrike" kern="0" cap="none" spc="0" normalizeH="0" baseline="0" noProof="0" dirty="0">
                <a:ln>
                  <a:noFill/>
                </a:ln>
                <a:solidFill>
                  <a:srgbClr val="252935"/>
                </a:solidFill>
                <a:effectLst/>
                <a:uLnTx/>
                <a:uFillTx/>
                <a:latin typeface="Roboto Bold"/>
                <a:cs typeface="+mn-ea"/>
                <a:sym typeface="+mn-lt"/>
              </a:rPr>
              <a:t> </a:t>
            </a:r>
            <a:r>
              <a:rPr kumimoji="0" lang="en-US" altLang="zh-CN" sz="2000" b="1" i="0" u="none" strike="noStrike" kern="1200" cap="none" spc="0" normalizeH="0" baseline="0" noProof="0" dirty="0">
                <a:ln>
                  <a:noFill/>
                </a:ln>
                <a:solidFill>
                  <a:srgbClr val="1C1F25"/>
                </a:solidFill>
                <a:effectLst/>
                <a:uLnTx/>
                <a:uFillTx/>
                <a:latin typeface="Roboto Bold"/>
                <a:ea typeface="Roboto Bold"/>
                <a:cs typeface="Roboto Bold"/>
                <a:sym typeface="+mn-lt"/>
              </a:rPr>
              <a:t>division of work due to large group size</a:t>
            </a:r>
          </a:p>
        </p:txBody>
      </p:sp>
      <p:grpSp>
        <p:nvGrpSpPr>
          <p:cNvPr id="51" name="图形 2">
            <a:extLst>
              <a:ext uri="{FF2B5EF4-FFF2-40B4-BE49-F238E27FC236}">
                <a16:creationId xmlns:a16="http://schemas.microsoft.com/office/drawing/2014/main" id="{E36D9CD0-79BF-473A-BFDF-6607CA662A50}"/>
              </a:ext>
            </a:extLst>
          </p:cNvPr>
          <p:cNvGrpSpPr/>
          <p:nvPr/>
        </p:nvGrpSpPr>
        <p:grpSpPr>
          <a:xfrm>
            <a:off x="353969" y="400014"/>
            <a:ext cx="809434" cy="255460"/>
            <a:chOff x="7141749" y="814387"/>
            <a:chExt cx="809434" cy="255460"/>
          </a:xfrm>
          <a:solidFill>
            <a:srgbClr val="E1801F"/>
          </a:solidFill>
        </p:grpSpPr>
        <p:sp>
          <p:nvSpPr>
            <p:cNvPr id="52" name="任意多边形: 形状 51">
              <a:extLst>
                <a:ext uri="{FF2B5EF4-FFF2-40B4-BE49-F238E27FC236}">
                  <a16:creationId xmlns:a16="http://schemas.microsoft.com/office/drawing/2014/main" id="{2B6DC14D-2733-4CFD-8D25-5580DF26D30A}"/>
                </a:ext>
              </a:extLst>
            </p:cNvPr>
            <p:cNvSpPr/>
            <p:nvPr/>
          </p:nvSpPr>
          <p:spPr>
            <a:xfrm>
              <a:off x="7141749" y="814387"/>
              <a:ext cx="166306" cy="223361"/>
            </a:xfrm>
            <a:custGeom>
              <a:avLst/>
              <a:gdLst>
                <a:gd name="connsiteX0" fmla="*/ 0 w 166306"/>
                <a:gd name="connsiteY0" fmla="*/ 103632 h 223361"/>
                <a:gd name="connsiteX1" fmla="*/ 155258 w 166306"/>
                <a:gd name="connsiteY1" fmla="*/ 223361 h 223361"/>
                <a:gd name="connsiteX2" fmla="*/ 166306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258" y="223361"/>
                  </a:lnTo>
                  <a:lnTo>
                    <a:pt x="166306"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53" name="任意多边形: 形状 52">
              <a:extLst>
                <a:ext uri="{FF2B5EF4-FFF2-40B4-BE49-F238E27FC236}">
                  <a16:creationId xmlns:a16="http://schemas.microsoft.com/office/drawing/2014/main" id="{805627D9-63AC-4CB6-BA3F-9B79481B7D10}"/>
                </a:ext>
              </a:extLst>
            </p:cNvPr>
            <p:cNvSpPr/>
            <p:nvPr/>
          </p:nvSpPr>
          <p:spPr>
            <a:xfrm>
              <a:off x="7302531" y="822387"/>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54" name="任意多边形: 形状 53">
              <a:extLst>
                <a:ext uri="{FF2B5EF4-FFF2-40B4-BE49-F238E27FC236}">
                  <a16:creationId xmlns:a16="http://schemas.microsoft.com/office/drawing/2014/main" id="{8C3BB4DD-BA95-45A5-A6CA-283AA85F13AD}"/>
                </a:ext>
              </a:extLst>
            </p:cNvPr>
            <p:cNvSpPr/>
            <p:nvPr/>
          </p:nvSpPr>
          <p:spPr>
            <a:xfrm>
              <a:off x="7463313" y="830388"/>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55" name="任意多边形: 形状 54">
              <a:extLst>
                <a:ext uri="{FF2B5EF4-FFF2-40B4-BE49-F238E27FC236}">
                  <a16:creationId xmlns:a16="http://schemas.microsoft.com/office/drawing/2014/main" id="{7100C440-7389-4A92-AAC8-209AB07081D8}"/>
                </a:ext>
              </a:extLst>
            </p:cNvPr>
            <p:cNvSpPr/>
            <p:nvPr/>
          </p:nvSpPr>
          <p:spPr>
            <a:xfrm>
              <a:off x="7624095" y="838389"/>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56" name="任意多边形: 形状 55">
              <a:extLst>
                <a:ext uri="{FF2B5EF4-FFF2-40B4-BE49-F238E27FC236}">
                  <a16:creationId xmlns:a16="http://schemas.microsoft.com/office/drawing/2014/main" id="{A89C2EEA-7540-42CD-B360-0E60CFC2ACF8}"/>
                </a:ext>
              </a:extLst>
            </p:cNvPr>
            <p:cNvSpPr/>
            <p:nvPr/>
          </p:nvSpPr>
          <p:spPr>
            <a:xfrm>
              <a:off x="7784877" y="846486"/>
              <a:ext cx="166306" cy="223361"/>
            </a:xfrm>
            <a:custGeom>
              <a:avLst/>
              <a:gdLst>
                <a:gd name="connsiteX0" fmla="*/ 0 w 166306"/>
                <a:gd name="connsiteY0" fmla="*/ 103632 h 223361"/>
                <a:gd name="connsiteX1" fmla="*/ 155162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162"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grpSp>
      <p:sp>
        <p:nvSpPr>
          <p:cNvPr id="34" name="文本框 33">
            <a:extLst>
              <a:ext uri="{FF2B5EF4-FFF2-40B4-BE49-F238E27FC236}">
                <a16:creationId xmlns:a16="http://schemas.microsoft.com/office/drawing/2014/main" id="{D36E10A6-F011-43E0-AB73-2F8F4E8CADB4}"/>
              </a:ext>
            </a:extLst>
          </p:cNvPr>
          <p:cNvSpPr txBox="1"/>
          <p:nvPr/>
        </p:nvSpPr>
        <p:spPr>
          <a:xfrm>
            <a:off x="1232104" y="300657"/>
            <a:ext cx="9962799" cy="144655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black"/>
                </a:solidFill>
                <a:effectLst/>
                <a:uLnTx/>
                <a:uFillTx/>
                <a:latin typeface="Algerian" panose="04020705040A02060702" pitchFamily="82" charset="0"/>
                <a:ea typeface="微软雅黑"/>
                <a:cs typeface="+mn-cs"/>
              </a:rPr>
              <a:t>Why the group cooperation becomes noneffective?</a:t>
            </a:r>
            <a:endParaRPr kumimoji="0" lang="zh-CN" altLang="en-US" sz="1800" b="1" i="0" u="none" strike="noStrike" kern="1200" cap="none" spc="0" normalizeH="0" baseline="0" noProof="0" dirty="0">
              <a:ln>
                <a:noFill/>
              </a:ln>
              <a:solidFill>
                <a:prstClr val="black"/>
              </a:solidFill>
              <a:effectLst/>
              <a:uLnTx/>
              <a:uFillTx/>
              <a:latin typeface="Algerian" panose="04020705040A02060702" pitchFamily="82" charset="0"/>
              <a:ea typeface="微软雅黑"/>
              <a:cs typeface="+mn-cs"/>
            </a:endParaRPr>
          </a:p>
        </p:txBody>
      </p:sp>
    </p:spTree>
    <p:custDataLst>
      <p:tags r:id="rId1"/>
    </p:custDataLst>
    <p:extLst>
      <p:ext uri="{BB962C8B-B14F-4D97-AF65-F5344CB8AC3E}">
        <p14:creationId xmlns:p14="http://schemas.microsoft.com/office/powerpoint/2010/main" val="3984548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4ED6F9-D19B-4B35-AA56-792186A1EE91}"/>
              </a:ext>
            </a:extLst>
          </p:cNvPr>
          <p:cNvSpPr>
            <a:spLocks noGrp="1"/>
          </p:cNvSpPr>
          <p:nvPr>
            <p:ph type="title"/>
          </p:nvPr>
        </p:nvSpPr>
        <p:spPr>
          <a:xfrm>
            <a:off x="685800" y="479425"/>
            <a:ext cx="10515600" cy="1325563"/>
          </a:xfrm>
        </p:spPr>
        <p:txBody>
          <a:bodyPr/>
          <a:lstStyle/>
          <a:p>
            <a:r>
              <a:rPr lang="en-US" altLang="zh-CN" dirty="0"/>
              <a:t>Reference</a:t>
            </a:r>
            <a:endParaRPr lang="zh-CN" altLang="en-US" dirty="0"/>
          </a:p>
        </p:txBody>
      </p:sp>
      <p:sp>
        <p:nvSpPr>
          <p:cNvPr id="3" name="文本框 2">
            <a:extLst>
              <a:ext uri="{FF2B5EF4-FFF2-40B4-BE49-F238E27FC236}">
                <a16:creationId xmlns:a16="http://schemas.microsoft.com/office/drawing/2014/main" id="{794D4C08-54C5-4A21-A3DF-D4DD27808232}"/>
              </a:ext>
            </a:extLst>
          </p:cNvPr>
          <p:cNvSpPr txBox="1"/>
          <p:nvPr/>
        </p:nvSpPr>
        <p:spPr>
          <a:xfrm>
            <a:off x="685800" y="1514475"/>
            <a:ext cx="10515600" cy="2585323"/>
          </a:xfrm>
          <a:prstGeom prst="rect">
            <a:avLst/>
          </a:prstGeom>
          <a:noFill/>
        </p:spPr>
        <p:txBody>
          <a:bodyPr wrap="square" rtlCol="0">
            <a:spAutoFit/>
          </a:bodyPr>
          <a:lstStyle/>
          <a:p>
            <a:r>
              <a:rPr lang="en-US" altLang="zh-CN" dirty="0"/>
              <a:t>[1]</a:t>
            </a:r>
            <a:r>
              <a:rPr lang="zh-CN" altLang="en-US" dirty="0"/>
              <a:t>徐玲丽</a:t>
            </a:r>
            <a:r>
              <a:rPr lang="en-US" altLang="zh-CN" dirty="0"/>
              <a:t>,</a:t>
            </a:r>
            <a:r>
              <a:rPr lang="zh-CN" altLang="en-US" dirty="0"/>
              <a:t>何景伟</a:t>
            </a:r>
            <a:r>
              <a:rPr lang="en-US" altLang="zh-CN" dirty="0"/>
              <a:t>.</a:t>
            </a:r>
            <a:r>
              <a:rPr lang="zh-CN" altLang="en-US" dirty="0"/>
              <a:t>高校小组作业中的社会惰性行为研究</a:t>
            </a:r>
            <a:r>
              <a:rPr lang="en-US" altLang="zh-CN" dirty="0"/>
              <a:t>[J].</a:t>
            </a:r>
            <a:r>
              <a:rPr lang="zh-CN" altLang="en-US" dirty="0"/>
              <a:t>特区经济</a:t>
            </a:r>
            <a:r>
              <a:rPr lang="en-US" altLang="zh-CN" dirty="0"/>
              <a:t>,2016(11):174-176.</a:t>
            </a:r>
          </a:p>
          <a:p>
            <a:endParaRPr lang="en-US" altLang="zh-CN" sz="1800" dirty="0">
              <a:effectLst/>
              <a:latin typeface="Times New Roman" panose="02020603050405020304" pitchFamily="18" charset="0"/>
              <a:ea typeface="等线" panose="02010600030101010101" pitchFamily="2" charset="-122"/>
            </a:endParaRPr>
          </a:p>
          <a:p>
            <a:r>
              <a:rPr lang="en-US" altLang="zh-CN" dirty="0"/>
              <a:t>[2]Felder R </a:t>
            </a:r>
            <a:r>
              <a:rPr lang="en-US" altLang="zh-CN" dirty="0" err="1"/>
              <a:t>M,Brent</a:t>
            </a:r>
            <a:r>
              <a:rPr lang="en-US" altLang="zh-CN" dirty="0"/>
              <a:t> </a:t>
            </a:r>
            <a:r>
              <a:rPr lang="en-US" altLang="zh-CN" dirty="0" err="1"/>
              <a:t>R.Effective</a:t>
            </a:r>
            <a:r>
              <a:rPr lang="en-US" altLang="zh-CN" dirty="0"/>
              <a:t> Strategies for Cooperative Learning.[J]. Journal of </a:t>
            </a:r>
            <a:r>
              <a:rPr lang="en-US" altLang="zh-CN" dirty="0" err="1"/>
              <a:t>Cooperation&amp;Collaboration</a:t>
            </a:r>
            <a:r>
              <a:rPr lang="en-US" altLang="zh-CN" dirty="0"/>
              <a:t> in College Teaching,2010,10:69-75.</a:t>
            </a:r>
          </a:p>
          <a:p>
            <a:endParaRPr lang="en-US" altLang="zh-CN" dirty="0"/>
          </a:p>
          <a:p>
            <a:r>
              <a:rPr lang="en-US" altLang="zh-CN" dirty="0"/>
              <a:t>[3]</a:t>
            </a:r>
            <a:r>
              <a:rPr lang="zh-CN" altLang="zh-CN" dirty="0"/>
              <a:t>张鸽</a:t>
            </a:r>
            <a:r>
              <a:rPr lang="en-US" altLang="zh-CN" dirty="0"/>
              <a:t>,</a:t>
            </a:r>
            <a:r>
              <a:rPr lang="zh-CN" altLang="zh-CN" dirty="0"/>
              <a:t>杨晨</a:t>
            </a:r>
            <a:r>
              <a:rPr lang="en-US" altLang="zh-CN" dirty="0"/>
              <a:t>.</a:t>
            </a:r>
            <a:r>
              <a:rPr lang="zh-CN" altLang="zh-CN" dirty="0"/>
              <a:t>大学生合作学习现状调查</a:t>
            </a:r>
            <a:r>
              <a:rPr lang="en-US" altLang="zh-CN" dirty="0"/>
              <a:t>[J].</a:t>
            </a:r>
            <a:r>
              <a:rPr lang="zh-CN" altLang="zh-CN" dirty="0"/>
              <a:t>中国教育技术装备</a:t>
            </a:r>
            <a:r>
              <a:rPr lang="en-US" altLang="zh-CN" dirty="0"/>
              <a:t>,2017(18):24-26.</a:t>
            </a:r>
          </a:p>
          <a:p>
            <a:endParaRPr lang="en-US" altLang="zh-CN" dirty="0"/>
          </a:p>
          <a:p>
            <a:r>
              <a:rPr lang="en-US" altLang="zh-CN" dirty="0"/>
              <a:t>[4]Johnson D W. Impact of Goal and Resource Interdependence on Problem-Solving Success[J]. Journal of Social Psychology,1989,129(5):621-629.</a:t>
            </a:r>
            <a:endParaRPr lang="zh-CN" altLang="en-US" dirty="0"/>
          </a:p>
        </p:txBody>
      </p:sp>
    </p:spTree>
    <p:extLst>
      <p:ext uri="{BB962C8B-B14F-4D97-AF65-F5344CB8AC3E}">
        <p14:creationId xmlns:p14="http://schemas.microsoft.com/office/powerpoint/2010/main" val="3954167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252935"/>
        </a:solid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D29FC54-39AB-4F26-9428-E0CCA339F0C8}"/>
              </a:ext>
            </a:extLst>
          </p:cNvPr>
          <p:cNvSpPr/>
          <p:nvPr/>
        </p:nvSpPr>
        <p:spPr>
          <a:xfrm>
            <a:off x="0" y="-6478"/>
            <a:ext cx="12192000" cy="6858000"/>
          </a:xfrm>
          <a:prstGeom prst="rect">
            <a:avLst/>
          </a:prstGeom>
          <a:gradFill flip="none" rotWithShape="1">
            <a:gsLst>
              <a:gs pos="0">
                <a:srgbClr val="252935"/>
              </a:gs>
              <a:gs pos="100000">
                <a:srgbClr val="252935">
                  <a:alpha val="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grpSp>
        <p:nvGrpSpPr>
          <p:cNvPr id="5" name="图形 2">
            <a:extLst>
              <a:ext uri="{FF2B5EF4-FFF2-40B4-BE49-F238E27FC236}">
                <a16:creationId xmlns:a16="http://schemas.microsoft.com/office/drawing/2014/main" id="{E0834F86-AC37-4E5E-9D00-5C0C0EBFCDD1}"/>
              </a:ext>
            </a:extLst>
          </p:cNvPr>
          <p:cNvGrpSpPr/>
          <p:nvPr/>
        </p:nvGrpSpPr>
        <p:grpSpPr>
          <a:xfrm>
            <a:off x="2405065" y="955261"/>
            <a:ext cx="7380864" cy="4905280"/>
            <a:chOff x="2405065" y="955261"/>
            <a:chExt cx="7380864" cy="4905280"/>
          </a:xfrm>
          <a:noFill/>
        </p:grpSpPr>
        <p:sp>
          <p:nvSpPr>
            <p:cNvPr id="6" name="任意多边形: 形状 5">
              <a:extLst>
                <a:ext uri="{FF2B5EF4-FFF2-40B4-BE49-F238E27FC236}">
                  <a16:creationId xmlns:a16="http://schemas.microsoft.com/office/drawing/2014/main" id="{6B1252A0-2A91-45C8-BC0D-2D23FE405DAD}"/>
                </a:ext>
              </a:extLst>
            </p:cNvPr>
            <p:cNvSpPr/>
            <p:nvPr/>
          </p:nvSpPr>
          <p:spPr>
            <a:xfrm>
              <a:off x="2405065" y="3422522"/>
              <a:ext cx="1492469" cy="2396108"/>
            </a:xfrm>
            <a:custGeom>
              <a:avLst/>
              <a:gdLst>
                <a:gd name="connsiteX0" fmla="*/ 392999 w 1492469"/>
                <a:gd name="connsiteY0" fmla="*/ 0 h 2396108"/>
                <a:gd name="connsiteX1" fmla="*/ 92294 w 1492469"/>
                <a:gd name="connsiteY1" fmla="*/ 1540192 h 2396108"/>
                <a:gd name="connsiteX2" fmla="*/ 1492469 w 1492469"/>
                <a:gd name="connsiteY2" fmla="*/ 2396109 h 2396108"/>
              </a:gdLst>
              <a:ahLst/>
              <a:cxnLst>
                <a:cxn ang="0">
                  <a:pos x="connsiteX0" y="connsiteY0"/>
                </a:cxn>
                <a:cxn ang="0">
                  <a:pos x="connsiteX1" y="connsiteY1"/>
                </a:cxn>
                <a:cxn ang="0">
                  <a:pos x="connsiteX2" y="connsiteY2"/>
                </a:cxn>
              </a:cxnLst>
              <a:rect l="l" t="t" r="r" b="b"/>
              <a:pathLst>
                <a:path w="1492469" h="2396108">
                  <a:moveTo>
                    <a:pt x="392999" y="0"/>
                  </a:moveTo>
                  <a:cubicBezTo>
                    <a:pt x="37430" y="548449"/>
                    <a:pt x="-111731" y="1100995"/>
                    <a:pt x="92294" y="1540192"/>
                  </a:cubicBezTo>
                  <a:cubicBezTo>
                    <a:pt x="288033" y="1961769"/>
                    <a:pt x="822290" y="2245138"/>
                    <a:pt x="1492469" y="2396109"/>
                  </a:cubicBezTo>
                </a:path>
              </a:pathLst>
            </a:custGeom>
            <a:noFill/>
            <a:ln w="9525" cap="flat">
              <a:solidFill>
                <a:srgbClr val="E1801F"/>
              </a:solid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7" name="任意多边形: 形状 6">
              <a:extLst>
                <a:ext uri="{FF2B5EF4-FFF2-40B4-BE49-F238E27FC236}">
                  <a16:creationId xmlns:a16="http://schemas.microsoft.com/office/drawing/2014/main" id="{CAF64D32-18C5-4DA5-82AE-72462B792993}"/>
                </a:ext>
              </a:extLst>
            </p:cNvPr>
            <p:cNvSpPr/>
            <p:nvPr/>
          </p:nvSpPr>
          <p:spPr>
            <a:xfrm>
              <a:off x="6236589" y="4648294"/>
              <a:ext cx="2669095" cy="1212246"/>
            </a:xfrm>
            <a:custGeom>
              <a:avLst/>
              <a:gdLst>
                <a:gd name="connsiteX0" fmla="*/ 0 w 2669095"/>
                <a:gd name="connsiteY0" fmla="*/ 1212247 h 1212246"/>
                <a:gd name="connsiteX1" fmla="*/ 2669095 w 2669095"/>
                <a:gd name="connsiteY1" fmla="*/ 0 h 1212246"/>
              </a:gdLst>
              <a:ahLst/>
              <a:cxnLst>
                <a:cxn ang="0">
                  <a:pos x="connsiteX0" y="connsiteY0"/>
                </a:cxn>
                <a:cxn ang="0">
                  <a:pos x="connsiteX1" y="connsiteY1"/>
                </a:cxn>
              </a:cxnLst>
              <a:rect l="l" t="t" r="r" b="b"/>
              <a:pathLst>
                <a:path w="2669095" h="1212246">
                  <a:moveTo>
                    <a:pt x="0" y="1212247"/>
                  </a:moveTo>
                  <a:cubicBezTo>
                    <a:pt x="829723" y="1072610"/>
                    <a:pt x="1917573" y="670084"/>
                    <a:pt x="2669095" y="0"/>
                  </a:cubicBezTo>
                </a:path>
              </a:pathLst>
            </a:custGeom>
            <a:noFill/>
            <a:ln w="9525" cap="flat">
              <a:solidFill>
                <a:srgbClr val="E1801F"/>
              </a:solid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8" name="任意多边形: 形状 7">
              <a:extLst>
                <a:ext uri="{FF2B5EF4-FFF2-40B4-BE49-F238E27FC236}">
                  <a16:creationId xmlns:a16="http://schemas.microsoft.com/office/drawing/2014/main" id="{52D09AC5-849B-43EB-8A1C-803A016172AF}"/>
                </a:ext>
              </a:extLst>
            </p:cNvPr>
            <p:cNvSpPr/>
            <p:nvPr/>
          </p:nvSpPr>
          <p:spPr>
            <a:xfrm>
              <a:off x="7941373" y="955261"/>
              <a:ext cx="1844556" cy="2512885"/>
            </a:xfrm>
            <a:custGeom>
              <a:avLst/>
              <a:gdLst>
                <a:gd name="connsiteX0" fmla="*/ 1757553 w 1844556"/>
                <a:gd name="connsiteY0" fmla="*/ 2512885 h 2512885"/>
                <a:gd name="connsiteX1" fmla="*/ 1813941 w 1844556"/>
                <a:gd name="connsiteY1" fmla="*/ 1542193 h 2512885"/>
                <a:gd name="connsiteX2" fmla="*/ 0 w 1844556"/>
                <a:gd name="connsiteY2" fmla="*/ 0 h 2512885"/>
              </a:gdLst>
              <a:ahLst/>
              <a:cxnLst>
                <a:cxn ang="0">
                  <a:pos x="connsiteX0" y="connsiteY0"/>
                </a:cxn>
                <a:cxn ang="0">
                  <a:pos x="connsiteX1" y="connsiteY1"/>
                </a:cxn>
                <a:cxn ang="0">
                  <a:pos x="connsiteX2" y="connsiteY2"/>
                </a:cxn>
              </a:cxnLst>
              <a:rect l="l" t="t" r="r" b="b"/>
              <a:pathLst>
                <a:path w="1844556" h="2512885">
                  <a:moveTo>
                    <a:pt x="1757553" y="2512885"/>
                  </a:moveTo>
                  <a:cubicBezTo>
                    <a:pt x="1845945" y="2216563"/>
                    <a:pt x="1871091" y="1892999"/>
                    <a:pt x="1813941" y="1542193"/>
                  </a:cubicBezTo>
                  <a:cubicBezTo>
                    <a:pt x="1725263" y="997553"/>
                    <a:pt x="1296543" y="152019"/>
                    <a:pt x="0" y="0"/>
                  </a:cubicBezTo>
                </a:path>
              </a:pathLst>
            </a:custGeom>
            <a:noFill/>
            <a:ln w="9525" cap="flat">
              <a:solidFill>
                <a:srgbClr val="E1801F"/>
              </a:solid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9" name="任意多边形: 形状 8">
              <a:extLst>
                <a:ext uri="{FF2B5EF4-FFF2-40B4-BE49-F238E27FC236}">
                  <a16:creationId xmlns:a16="http://schemas.microsoft.com/office/drawing/2014/main" id="{691523E5-321F-43A9-AB95-E25E77036AB0}"/>
                </a:ext>
              </a:extLst>
            </p:cNvPr>
            <p:cNvSpPr/>
            <p:nvPr/>
          </p:nvSpPr>
          <p:spPr>
            <a:xfrm>
              <a:off x="5348477" y="1028604"/>
              <a:ext cx="1197768" cy="331755"/>
            </a:xfrm>
            <a:custGeom>
              <a:avLst/>
              <a:gdLst>
                <a:gd name="connsiteX0" fmla="*/ 1197769 w 1197768"/>
                <a:gd name="connsiteY0" fmla="*/ 0 h 331755"/>
                <a:gd name="connsiteX1" fmla="*/ 355473 w 1197768"/>
                <a:gd name="connsiteY1" fmla="*/ 206407 h 331755"/>
                <a:gd name="connsiteX2" fmla="*/ 0 w 1197768"/>
                <a:gd name="connsiteY2" fmla="*/ 331756 h 331755"/>
              </a:gdLst>
              <a:ahLst/>
              <a:cxnLst>
                <a:cxn ang="0">
                  <a:pos x="connsiteX0" y="connsiteY0"/>
                </a:cxn>
                <a:cxn ang="0">
                  <a:pos x="connsiteX1" y="connsiteY1"/>
                </a:cxn>
                <a:cxn ang="0">
                  <a:pos x="connsiteX2" y="connsiteY2"/>
                </a:cxn>
              </a:cxnLst>
              <a:rect l="l" t="t" r="r" b="b"/>
              <a:pathLst>
                <a:path w="1197768" h="331755">
                  <a:moveTo>
                    <a:pt x="1197769" y="0"/>
                  </a:moveTo>
                  <a:cubicBezTo>
                    <a:pt x="937546" y="48482"/>
                    <a:pt x="657320" y="116395"/>
                    <a:pt x="355473" y="206407"/>
                  </a:cubicBezTo>
                  <a:cubicBezTo>
                    <a:pt x="238220" y="241364"/>
                    <a:pt x="119348" y="283464"/>
                    <a:pt x="0" y="331756"/>
                  </a:cubicBezTo>
                </a:path>
              </a:pathLst>
            </a:custGeom>
            <a:noFill/>
            <a:ln w="9525" cap="flat">
              <a:solidFill>
                <a:srgbClr val="E1801F"/>
              </a:solid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grpSp>
      <p:grpSp>
        <p:nvGrpSpPr>
          <p:cNvPr id="10" name="图形 2">
            <a:extLst>
              <a:ext uri="{FF2B5EF4-FFF2-40B4-BE49-F238E27FC236}">
                <a16:creationId xmlns:a16="http://schemas.microsoft.com/office/drawing/2014/main" id="{E0834F86-AC37-4E5E-9D00-5C0C0EBFCDD1}"/>
              </a:ext>
            </a:extLst>
          </p:cNvPr>
          <p:cNvGrpSpPr/>
          <p:nvPr/>
        </p:nvGrpSpPr>
        <p:grpSpPr>
          <a:xfrm>
            <a:off x="7141749" y="814387"/>
            <a:ext cx="809434" cy="255460"/>
            <a:chOff x="7141749" y="814387"/>
            <a:chExt cx="809434" cy="255460"/>
          </a:xfrm>
          <a:solidFill>
            <a:schemeClr val="accent6">
              <a:lumMod val="75000"/>
            </a:schemeClr>
          </a:solidFill>
        </p:grpSpPr>
        <p:sp>
          <p:nvSpPr>
            <p:cNvPr id="11" name="任意多边形: 形状 10">
              <a:extLst>
                <a:ext uri="{FF2B5EF4-FFF2-40B4-BE49-F238E27FC236}">
                  <a16:creationId xmlns:a16="http://schemas.microsoft.com/office/drawing/2014/main" id="{73448118-EA8D-4725-BE63-5E1455CB8571}"/>
                </a:ext>
              </a:extLst>
            </p:cNvPr>
            <p:cNvSpPr/>
            <p:nvPr/>
          </p:nvSpPr>
          <p:spPr>
            <a:xfrm>
              <a:off x="7141749" y="814387"/>
              <a:ext cx="166306" cy="223361"/>
            </a:xfrm>
            <a:custGeom>
              <a:avLst/>
              <a:gdLst>
                <a:gd name="connsiteX0" fmla="*/ 0 w 166306"/>
                <a:gd name="connsiteY0" fmla="*/ 103632 h 223361"/>
                <a:gd name="connsiteX1" fmla="*/ 155258 w 166306"/>
                <a:gd name="connsiteY1" fmla="*/ 223361 h 223361"/>
                <a:gd name="connsiteX2" fmla="*/ 166306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258" y="223361"/>
                  </a:lnTo>
                  <a:lnTo>
                    <a:pt x="166306"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12" name="任意多边形: 形状 11">
              <a:extLst>
                <a:ext uri="{FF2B5EF4-FFF2-40B4-BE49-F238E27FC236}">
                  <a16:creationId xmlns:a16="http://schemas.microsoft.com/office/drawing/2014/main" id="{94EEBBB7-D1F4-4492-8FBF-81BA24C571E3}"/>
                </a:ext>
              </a:extLst>
            </p:cNvPr>
            <p:cNvSpPr/>
            <p:nvPr/>
          </p:nvSpPr>
          <p:spPr>
            <a:xfrm>
              <a:off x="7302531" y="822387"/>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13" name="任意多边形: 形状 12">
              <a:extLst>
                <a:ext uri="{FF2B5EF4-FFF2-40B4-BE49-F238E27FC236}">
                  <a16:creationId xmlns:a16="http://schemas.microsoft.com/office/drawing/2014/main" id="{3FAC8E30-1006-4438-A019-F494547827CC}"/>
                </a:ext>
              </a:extLst>
            </p:cNvPr>
            <p:cNvSpPr/>
            <p:nvPr/>
          </p:nvSpPr>
          <p:spPr>
            <a:xfrm>
              <a:off x="7463313" y="830388"/>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14" name="任意多边形: 形状 13">
              <a:extLst>
                <a:ext uri="{FF2B5EF4-FFF2-40B4-BE49-F238E27FC236}">
                  <a16:creationId xmlns:a16="http://schemas.microsoft.com/office/drawing/2014/main" id="{FF4C81B6-81E6-4CAD-91C7-BA4E2382239C}"/>
                </a:ext>
              </a:extLst>
            </p:cNvPr>
            <p:cNvSpPr/>
            <p:nvPr/>
          </p:nvSpPr>
          <p:spPr>
            <a:xfrm>
              <a:off x="7624095" y="838389"/>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15" name="任意多边形: 形状 14">
              <a:extLst>
                <a:ext uri="{FF2B5EF4-FFF2-40B4-BE49-F238E27FC236}">
                  <a16:creationId xmlns:a16="http://schemas.microsoft.com/office/drawing/2014/main" id="{9D7BE6C7-A726-49E0-84A6-20E336927E66}"/>
                </a:ext>
              </a:extLst>
            </p:cNvPr>
            <p:cNvSpPr/>
            <p:nvPr/>
          </p:nvSpPr>
          <p:spPr>
            <a:xfrm>
              <a:off x="7784877" y="846486"/>
              <a:ext cx="166306" cy="223361"/>
            </a:xfrm>
            <a:custGeom>
              <a:avLst/>
              <a:gdLst>
                <a:gd name="connsiteX0" fmla="*/ 0 w 166306"/>
                <a:gd name="connsiteY0" fmla="*/ 103632 h 223361"/>
                <a:gd name="connsiteX1" fmla="*/ 155162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162"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grpSp>
      <p:sp>
        <p:nvSpPr>
          <p:cNvPr id="16" name="任意多边形: 形状 15">
            <a:extLst>
              <a:ext uri="{FF2B5EF4-FFF2-40B4-BE49-F238E27FC236}">
                <a16:creationId xmlns:a16="http://schemas.microsoft.com/office/drawing/2014/main" id="{DD9CA228-CC19-4F38-98F2-E5FB7923E392}"/>
              </a:ext>
            </a:extLst>
          </p:cNvPr>
          <p:cNvSpPr/>
          <p:nvPr/>
        </p:nvSpPr>
        <p:spPr>
          <a:xfrm>
            <a:off x="4611194" y="1587817"/>
            <a:ext cx="247269" cy="247268"/>
          </a:xfrm>
          <a:custGeom>
            <a:avLst/>
            <a:gdLst>
              <a:gd name="connsiteX0" fmla="*/ 247269 w 247269"/>
              <a:gd name="connsiteY0" fmla="*/ 247269 h 247268"/>
              <a:gd name="connsiteX1" fmla="*/ 247269 w 247269"/>
              <a:gd name="connsiteY1" fmla="*/ 0 h 247268"/>
              <a:gd name="connsiteX2" fmla="*/ 0 w 247269"/>
              <a:gd name="connsiteY2" fmla="*/ 247269 h 247268"/>
            </a:gdLst>
            <a:ahLst/>
            <a:cxnLst>
              <a:cxn ang="0">
                <a:pos x="connsiteX0" y="connsiteY0"/>
              </a:cxn>
              <a:cxn ang="0">
                <a:pos x="connsiteX1" y="connsiteY1"/>
              </a:cxn>
              <a:cxn ang="0">
                <a:pos x="connsiteX2" y="connsiteY2"/>
              </a:cxn>
            </a:cxnLst>
            <a:rect l="l" t="t" r="r" b="b"/>
            <a:pathLst>
              <a:path w="247269" h="247268">
                <a:moveTo>
                  <a:pt x="247269" y="247269"/>
                </a:moveTo>
                <a:lnTo>
                  <a:pt x="247269" y="0"/>
                </a:lnTo>
                <a:lnTo>
                  <a:pt x="0" y="247269"/>
                </a:lnTo>
                <a:close/>
              </a:path>
            </a:pathLst>
          </a:custGeom>
          <a:solidFill>
            <a:schemeClr val="accent6">
              <a:lumMod val="75000"/>
            </a:schemeClr>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17" name="任意多边形: 形状 16">
            <a:extLst>
              <a:ext uri="{FF2B5EF4-FFF2-40B4-BE49-F238E27FC236}">
                <a16:creationId xmlns:a16="http://schemas.microsoft.com/office/drawing/2014/main" id="{4E1EABD4-B23E-4D60-BD9C-7A1222DB7DBC}"/>
              </a:ext>
            </a:extLst>
          </p:cNvPr>
          <p:cNvSpPr/>
          <p:nvPr/>
        </p:nvSpPr>
        <p:spPr>
          <a:xfrm>
            <a:off x="2988991" y="2300953"/>
            <a:ext cx="271843" cy="271843"/>
          </a:xfrm>
          <a:custGeom>
            <a:avLst/>
            <a:gdLst>
              <a:gd name="connsiteX0" fmla="*/ 271844 w 271843"/>
              <a:gd name="connsiteY0" fmla="*/ 66675 h 271843"/>
              <a:gd name="connsiteX1" fmla="*/ 205169 w 271843"/>
              <a:gd name="connsiteY1" fmla="*/ 0 h 271843"/>
              <a:gd name="connsiteX2" fmla="*/ 135922 w 271843"/>
              <a:gd name="connsiteY2" fmla="*/ 69247 h 271843"/>
              <a:gd name="connsiteX3" fmla="*/ 66675 w 271843"/>
              <a:gd name="connsiteY3" fmla="*/ 0 h 271843"/>
              <a:gd name="connsiteX4" fmla="*/ 0 w 271843"/>
              <a:gd name="connsiteY4" fmla="*/ 66675 h 271843"/>
              <a:gd name="connsiteX5" fmla="*/ 69247 w 271843"/>
              <a:gd name="connsiteY5" fmla="*/ 135922 h 271843"/>
              <a:gd name="connsiteX6" fmla="*/ 0 w 271843"/>
              <a:gd name="connsiteY6" fmla="*/ 205169 h 271843"/>
              <a:gd name="connsiteX7" fmla="*/ 66675 w 271843"/>
              <a:gd name="connsiteY7" fmla="*/ 271844 h 271843"/>
              <a:gd name="connsiteX8" fmla="*/ 135922 w 271843"/>
              <a:gd name="connsiteY8" fmla="*/ 202597 h 271843"/>
              <a:gd name="connsiteX9" fmla="*/ 205169 w 271843"/>
              <a:gd name="connsiteY9" fmla="*/ 271844 h 271843"/>
              <a:gd name="connsiteX10" fmla="*/ 271844 w 271843"/>
              <a:gd name="connsiteY10" fmla="*/ 205169 h 271843"/>
              <a:gd name="connsiteX11" fmla="*/ 202597 w 271843"/>
              <a:gd name="connsiteY11" fmla="*/ 135922 h 271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1843" h="271843">
                <a:moveTo>
                  <a:pt x="271844" y="66675"/>
                </a:moveTo>
                <a:lnTo>
                  <a:pt x="205169" y="0"/>
                </a:lnTo>
                <a:lnTo>
                  <a:pt x="135922" y="69247"/>
                </a:lnTo>
                <a:lnTo>
                  <a:pt x="66675" y="0"/>
                </a:lnTo>
                <a:lnTo>
                  <a:pt x="0" y="66675"/>
                </a:lnTo>
                <a:lnTo>
                  <a:pt x="69247" y="135922"/>
                </a:lnTo>
                <a:lnTo>
                  <a:pt x="0" y="205169"/>
                </a:lnTo>
                <a:lnTo>
                  <a:pt x="66675" y="271844"/>
                </a:lnTo>
                <a:lnTo>
                  <a:pt x="135922" y="202597"/>
                </a:lnTo>
                <a:lnTo>
                  <a:pt x="205169" y="271844"/>
                </a:lnTo>
                <a:lnTo>
                  <a:pt x="271844" y="205169"/>
                </a:lnTo>
                <a:lnTo>
                  <a:pt x="202597" y="135922"/>
                </a:lnTo>
                <a:close/>
              </a:path>
            </a:pathLst>
          </a:custGeom>
          <a:solidFill>
            <a:schemeClr val="accent6">
              <a:lumMod val="75000"/>
            </a:schemeClr>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18" name="任意多边形: 形状 17">
            <a:extLst>
              <a:ext uri="{FF2B5EF4-FFF2-40B4-BE49-F238E27FC236}">
                <a16:creationId xmlns:a16="http://schemas.microsoft.com/office/drawing/2014/main" id="{C3A8D07E-F27A-43A6-B64C-05C478B3E95B}"/>
              </a:ext>
            </a:extLst>
          </p:cNvPr>
          <p:cNvSpPr/>
          <p:nvPr/>
        </p:nvSpPr>
        <p:spPr>
          <a:xfrm>
            <a:off x="9481549" y="4286111"/>
            <a:ext cx="271843" cy="271843"/>
          </a:xfrm>
          <a:custGeom>
            <a:avLst/>
            <a:gdLst>
              <a:gd name="connsiteX0" fmla="*/ 271843 w 271843"/>
              <a:gd name="connsiteY0" fmla="*/ 66675 h 271843"/>
              <a:gd name="connsiteX1" fmla="*/ 205264 w 271843"/>
              <a:gd name="connsiteY1" fmla="*/ 0 h 271843"/>
              <a:gd name="connsiteX2" fmla="*/ 135922 w 271843"/>
              <a:gd name="connsiteY2" fmla="*/ 69247 h 271843"/>
              <a:gd name="connsiteX3" fmla="*/ 66675 w 271843"/>
              <a:gd name="connsiteY3" fmla="*/ 0 h 271843"/>
              <a:gd name="connsiteX4" fmla="*/ 0 w 271843"/>
              <a:gd name="connsiteY4" fmla="*/ 66675 h 271843"/>
              <a:gd name="connsiteX5" fmla="*/ 69247 w 271843"/>
              <a:gd name="connsiteY5" fmla="*/ 135922 h 271843"/>
              <a:gd name="connsiteX6" fmla="*/ 0 w 271843"/>
              <a:gd name="connsiteY6" fmla="*/ 205264 h 271843"/>
              <a:gd name="connsiteX7" fmla="*/ 66675 w 271843"/>
              <a:gd name="connsiteY7" fmla="*/ 271843 h 271843"/>
              <a:gd name="connsiteX8" fmla="*/ 135922 w 271843"/>
              <a:gd name="connsiteY8" fmla="*/ 202597 h 271843"/>
              <a:gd name="connsiteX9" fmla="*/ 205264 w 271843"/>
              <a:gd name="connsiteY9" fmla="*/ 271843 h 271843"/>
              <a:gd name="connsiteX10" fmla="*/ 271843 w 271843"/>
              <a:gd name="connsiteY10" fmla="*/ 205264 h 271843"/>
              <a:gd name="connsiteX11" fmla="*/ 202597 w 271843"/>
              <a:gd name="connsiteY11" fmla="*/ 135922 h 271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1843" h="271843">
                <a:moveTo>
                  <a:pt x="271843" y="66675"/>
                </a:moveTo>
                <a:lnTo>
                  <a:pt x="205264" y="0"/>
                </a:lnTo>
                <a:lnTo>
                  <a:pt x="135922" y="69247"/>
                </a:lnTo>
                <a:lnTo>
                  <a:pt x="66675" y="0"/>
                </a:lnTo>
                <a:lnTo>
                  <a:pt x="0" y="66675"/>
                </a:lnTo>
                <a:lnTo>
                  <a:pt x="69247" y="135922"/>
                </a:lnTo>
                <a:lnTo>
                  <a:pt x="0" y="205264"/>
                </a:lnTo>
                <a:lnTo>
                  <a:pt x="66675" y="271843"/>
                </a:lnTo>
                <a:lnTo>
                  <a:pt x="135922" y="202597"/>
                </a:lnTo>
                <a:lnTo>
                  <a:pt x="205264" y="271843"/>
                </a:lnTo>
                <a:lnTo>
                  <a:pt x="271843" y="205264"/>
                </a:lnTo>
                <a:lnTo>
                  <a:pt x="202597" y="135922"/>
                </a:lnTo>
                <a:close/>
              </a:path>
            </a:pathLst>
          </a:custGeom>
          <a:solidFill>
            <a:schemeClr val="accent6">
              <a:lumMod val="75000"/>
            </a:schemeClr>
          </a:solidFill>
          <a:ln w="9525" cap="flat">
            <a:solidFill>
              <a:srgbClr val="E1801F"/>
            </a:solid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19" name="任意多边形: 形状 18">
            <a:extLst>
              <a:ext uri="{FF2B5EF4-FFF2-40B4-BE49-F238E27FC236}">
                <a16:creationId xmlns:a16="http://schemas.microsoft.com/office/drawing/2014/main" id="{23DF384D-E2AF-4D24-B7EF-7C0638A69DAE}"/>
              </a:ext>
            </a:extLst>
          </p:cNvPr>
          <p:cNvSpPr/>
          <p:nvPr/>
        </p:nvSpPr>
        <p:spPr>
          <a:xfrm>
            <a:off x="8963596" y="1224438"/>
            <a:ext cx="271938" cy="271938"/>
          </a:xfrm>
          <a:custGeom>
            <a:avLst/>
            <a:gdLst>
              <a:gd name="connsiteX0" fmla="*/ 271939 w 271938"/>
              <a:gd name="connsiteY0" fmla="*/ 66675 h 271938"/>
              <a:gd name="connsiteX1" fmla="*/ 205264 w 271938"/>
              <a:gd name="connsiteY1" fmla="*/ 0 h 271938"/>
              <a:gd name="connsiteX2" fmla="*/ 135922 w 271938"/>
              <a:gd name="connsiteY2" fmla="*/ 69342 h 271938"/>
              <a:gd name="connsiteX3" fmla="*/ 66675 w 271938"/>
              <a:gd name="connsiteY3" fmla="*/ 0 h 271938"/>
              <a:gd name="connsiteX4" fmla="*/ 0 w 271938"/>
              <a:gd name="connsiteY4" fmla="*/ 66675 h 271938"/>
              <a:gd name="connsiteX5" fmla="*/ 69342 w 271938"/>
              <a:gd name="connsiteY5" fmla="*/ 136017 h 271938"/>
              <a:gd name="connsiteX6" fmla="*/ 0 w 271938"/>
              <a:gd name="connsiteY6" fmla="*/ 205264 h 271938"/>
              <a:gd name="connsiteX7" fmla="*/ 66675 w 271938"/>
              <a:gd name="connsiteY7" fmla="*/ 271939 h 271938"/>
              <a:gd name="connsiteX8" fmla="*/ 135922 w 271938"/>
              <a:gd name="connsiteY8" fmla="*/ 202692 h 271938"/>
              <a:gd name="connsiteX9" fmla="*/ 205264 w 271938"/>
              <a:gd name="connsiteY9" fmla="*/ 271939 h 271938"/>
              <a:gd name="connsiteX10" fmla="*/ 271939 w 271938"/>
              <a:gd name="connsiteY10" fmla="*/ 205264 h 271938"/>
              <a:gd name="connsiteX11" fmla="*/ 202597 w 271938"/>
              <a:gd name="connsiteY11" fmla="*/ 136017 h 27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1938" h="271938">
                <a:moveTo>
                  <a:pt x="271939" y="66675"/>
                </a:moveTo>
                <a:lnTo>
                  <a:pt x="205264" y="0"/>
                </a:lnTo>
                <a:lnTo>
                  <a:pt x="135922" y="69342"/>
                </a:lnTo>
                <a:lnTo>
                  <a:pt x="66675" y="0"/>
                </a:lnTo>
                <a:lnTo>
                  <a:pt x="0" y="66675"/>
                </a:lnTo>
                <a:lnTo>
                  <a:pt x="69342" y="136017"/>
                </a:lnTo>
                <a:lnTo>
                  <a:pt x="0" y="205264"/>
                </a:lnTo>
                <a:lnTo>
                  <a:pt x="66675" y="271939"/>
                </a:lnTo>
                <a:lnTo>
                  <a:pt x="135922" y="202692"/>
                </a:lnTo>
                <a:lnTo>
                  <a:pt x="205264" y="271939"/>
                </a:lnTo>
                <a:lnTo>
                  <a:pt x="271939" y="205264"/>
                </a:lnTo>
                <a:lnTo>
                  <a:pt x="202597" y="136017"/>
                </a:lnTo>
                <a:close/>
              </a:path>
            </a:pathLst>
          </a:custGeom>
          <a:solidFill>
            <a:schemeClr val="accent6">
              <a:lumMod val="75000"/>
            </a:schemeClr>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20" name="任意多边形: 形状 19">
            <a:extLst>
              <a:ext uri="{FF2B5EF4-FFF2-40B4-BE49-F238E27FC236}">
                <a16:creationId xmlns:a16="http://schemas.microsoft.com/office/drawing/2014/main" id="{E00A7BED-4A07-4735-B65E-1564B977BE8C}"/>
              </a:ext>
            </a:extLst>
          </p:cNvPr>
          <p:cNvSpPr/>
          <p:nvPr/>
        </p:nvSpPr>
        <p:spPr>
          <a:xfrm>
            <a:off x="8905684" y="4530375"/>
            <a:ext cx="115824" cy="115823"/>
          </a:xfrm>
          <a:custGeom>
            <a:avLst/>
            <a:gdLst>
              <a:gd name="connsiteX0" fmla="*/ 115824 w 115824"/>
              <a:gd name="connsiteY0" fmla="*/ 57912 h 115823"/>
              <a:gd name="connsiteX1" fmla="*/ 57912 w 115824"/>
              <a:gd name="connsiteY1" fmla="*/ 115824 h 115823"/>
              <a:gd name="connsiteX2" fmla="*/ 0 w 115824"/>
              <a:gd name="connsiteY2" fmla="*/ 57912 h 115823"/>
              <a:gd name="connsiteX3" fmla="*/ 57912 w 115824"/>
              <a:gd name="connsiteY3" fmla="*/ 0 h 115823"/>
              <a:gd name="connsiteX4" fmla="*/ 115824 w 115824"/>
              <a:gd name="connsiteY4" fmla="*/ 57912 h 115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24" h="115823">
                <a:moveTo>
                  <a:pt x="115824" y="57912"/>
                </a:moveTo>
                <a:cubicBezTo>
                  <a:pt x="115824" y="89896"/>
                  <a:pt x="89896" y="115824"/>
                  <a:pt x="57912" y="115824"/>
                </a:cubicBezTo>
                <a:cubicBezTo>
                  <a:pt x="25928" y="115824"/>
                  <a:pt x="0" y="89896"/>
                  <a:pt x="0" y="57912"/>
                </a:cubicBezTo>
                <a:cubicBezTo>
                  <a:pt x="0" y="25928"/>
                  <a:pt x="25928" y="0"/>
                  <a:pt x="57912" y="0"/>
                </a:cubicBezTo>
                <a:cubicBezTo>
                  <a:pt x="89896" y="0"/>
                  <a:pt x="115824" y="25928"/>
                  <a:pt x="115824" y="57912"/>
                </a:cubicBezTo>
                <a:close/>
              </a:path>
            </a:pathLst>
          </a:custGeom>
          <a:solidFill>
            <a:schemeClr val="accent6">
              <a:lumMod val="75000"/>
            </a:schemeClr>
          </a:solidFill>
          <a:ln w="9525" cap="flat">
            <a:solidFill>
              <a:srgbClr val="E1801F"/>
            </a:solid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21" name="任意多边形: 形状 20">
            <a:extLst>
              <a:ext uri="{FF2B5EF4-FFF2-40B4-BE49-F238E27FC236}">
                <a16:creationId xmlns:a16="http://schemas.microsoft.com/office/drawing/2014/main" id="{599F7B4F-0FA7-45AB-9A76-05071BC3B5CD}"/>
              </a:ext>
            </a:extLst>
          </p:cNvPr>
          <p:cNvSpPr/>
          <p:nvPr/>
        </p:nvSpPr>
        <p:spPr>
          <a:xfrm>
            <a:off x="3869150" y="5674613"/>
            <a:ext cx="371855" cy="371855"/>
          </a:xfrm>
          <a:custGeom>
            <a:avLst/>
            <a:gdLst>
              <a:gd name="connsiteX0" fmla="*/ 185928 w 371855"/>
              <a:gd name="connsiteY0" fmla="*/ 0 h 371855"/>
              <a:gd name="connsiteX1" fmla="*/ 0 w 371855"/>
              <a:gd name="connsiteY1" fmla="*/ 185928 h 371855"/>
              <a:gd name="connsiteX2" fmla="*/ 185928 w 371855"/>
              <a:gd name="connsiteY2" fmla="*/ 371856 h 371855"/>
              <a:gd name="connsiteX3" fmla="*/ 371856 w 371855"/>
              <a:gd name="connsiteY3" fmla="*/ 185928 h 371855"/>
              <a:gd name="connsiteX4" fmla="*/ 185928 w 371855"/>
              <a:gd name="connsiteY4" fmla="*/ 0 h 371855"/>
              <a:gd name="connsiteX5" fmla="*/ 185928 w 371855"/>
              <a:gd name="connsiteY5" fmla="*/ 295560 h 371855"/>
              <a:gd name="connsiteX6" fmla="*/ 76295 w 371855"/>
              <a:gd name="connsiteY6" fmla="*/ 185928 h 371855"/>
              <a:gd name="connsiteX7" fmla="*/ 185928 w 371855"/>
              <a:gd name="connsiteY7" fmla="*/ 76295 h 371855"/>
              <a:gd name="connsiteX8" fmla="*/ 295561 w 371855"/>
              <a:gd name="connsiteY8" fmla="*/ 185928 h 371855"/>
              <a:gd name="connsiteX9" fmla="*/ 185928 w 371855"/>
              <a:gd name="connsiteY9" fmla="*/ 295560 h 37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1855" h="371855">
                <a:moveTo>
                  <a:pt x="185928" y="0"/>
                </a:moveTo>
                <a:cubicBezTo>
                  <a:pt x="83248" y="0"/>
                  <a:pt x="0" y="83248"/>
                  <a:pt x="0" y="185928"/>
                </a:cubicBezTo>
                <a:cubicBezTo>
                  <a:pt x="0" y="288607"/>
                  <a:pt x="83248" y="371856"/>
                  <a:pt x="185928" y="371856"/>
                </a:cubicBezTo>
                <a:cubicBezTo>
                  <a:pt x="288607" y="371856"/>
                  <a:pt x="371856" y="288607"/>
                  <a:pt x="371856" y="185928"/>
                </a:cubicBezTo>
                <a:cubicBezTo>
                  <a:pt x="371856" y="83248"/>
                  <a:pt x="288607" y="0"/>
                  <a:pt x="185928" y="0"/>
                </a:cubicBezTo>
                <a:close/>
                <a:moveTo>
                  <a:pt x="185928" y="295560"/>
                </a:moveTo>
                <a:cubicBezTo>
                  <a:pt x="125349" y="295560"/>
                  <a:pt x="76295" y="246507"/>
                  <a:pt x="76295" y="185928"/>
                </a:cubicBezTo>
                <a:cubicBezTo>
                  <a:pt x="76295" y="125349"/>
                  <a:pt x="125349" y="76295"/>
                  <a:pt x="185928" y="76295"/>
                </a:cubicBezTo>
                <a:cubicBezTo>
                  <a:pt x="246507" y="76295"/>
                  <a:pt x="295561" y="125349"/>
                  <a:pt x="295561" y="185928"/>
                </a:cubicBezTo>
                <a:cubicBezTo>
                  <a:pt x="295561" y="246507"/>
                  <a:pt x="246412" y="295560"/>
                  <a:pt x="185928" y="295560"/>
                </a:cubicBezTo>
                <a:close/>
              </a:path>
            </a:pathLst>
          </a:custGeom>
          <a:solidFill>
            <a:schemeClr val="accent6">
              <a:lumMod val="75000"/>
            </a:schemeClr>
          </a:solidFill>
          <a:ln w="9525" cap="flat">
            <a:solidFill>
              <a:srgbClr val="E1801F"/>
            </a:solid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22" name="文本框 21">
            <a:extLst>
              <a:ext uri="{FF2B5EF4-FFF2-40B4-BE49-F238E27FC236}">
                <a16:creationId xmlns:a16="http://schemas.microsoft.com/office/drawing/2014/main" id="{973B6FC9-A186-49E1-B7AD-005E5695BFCC}"/>
              </a:ext>
            </a:extLst>
          </p:cNvPr>
          <p:cNvSpPr txBox="1"/>
          <p:nvPr/>
        </p:nvSpPr>
        <p:spPr>
          <a:xfrm>
            <a:off x="3159737" y="2452516"/>
            <a:ext cx="6180175" cy="221599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3800" b="0" i="0" u="none" strike="noStrike" kern="1200" cap="none" spc="-300" normalizeH="0" baseline="0" noProof="0" dirty="0">
                <a:ln>
                  <a:noFill/>
                </a:ln>
                <a:solidFill>
                  <a:prstClr val="white"/>
                </a:solidFill>
                <a:effectLst/>
                <a:uLnTx/>
                <a:uFillTx/>
                <a:latin typeface="微软雅黑"/>
                <a:ea typeface="微软雅黑"/>
                <a:cs typeface="+mn-ea"/>
                <a:sym typeface="+mn-lt"/>
              </a:rPr>
              <a:t>Thanks</a:t>
            </a:r>
            <a:endParaRPr kumimoji="0" lang="zh-CN" altLang="en-US" sz="8800" b="0" i="0" u="none" strike="noStrike" kern="1200" cap="none" spc="-300" normalizeH="0" baseline="0" noProof="0" dirty="0">
              <a:ln>
                <a:noFill/>
              </a:ln>
              <a:solidFill>
                <a:prstClr val="white"/>
              </a:solidFill>
              <a:effectLst/>
              <a:uLnTx/>
              <a:uFillTx/>
              <a:latin typeface="微软雅黑"/>
              <a:ea typeface="微软雅黑"/>
              <a:cs typeface="+mn-ea"/>
              <a:sym typeface="+mn-lt"/>
            </a:endParaRPr>
          </a:p>
        </p:txBody>
      </p:sp>
      <p:sp>
        <p:nvSpPr>
          <p:cNvPr id="24" name="iṩļïḓè">
            <a:extLst>
              <a:ext uri="{FF2B5EF4-FFF2-40B4-BE49-F238E27FC236}">
                <a16:creationId xmlns:a16="http://schemas.microsoft.com/office/drawing/2014/main" id="{5D3DC77C-3512-4692-8E55-042AAA2F71ED}"/>
              </a:ext>
            </a:extLst>
          </p:cNvPr>
          <p:cNvSpPr txBox="1"/>
          <p:nvPr/>
        </p:nvSpPr>
        <p:spPr bwMode="auto">
          <a:xfrm rot="5400000">
            <a:off x="-233884" y="3472860"/>
            <a:ext cx="1864874" cy="580942"/>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dist" defTabSz="914400" rtl="0" eaLnBrk="1" fontAlgn="auto" latinLnBrk="0" hangingPunct="1">
              <a:lnSpc>
                <a:spcPct val="100000"/>
              </a:lnSpc>
              <a:spcBef>
                <a:spcPct val="0"/>
              </a:spcBef>
              <a:spcAft>
                <a:spcPts val="0"/>
              </a:spcAft>
              <a:buClrTx/>
              <a:buSzTx/>
              <a:buFontTx/>
              <a:buNone/>
              <a:tabLst/>
              <a:defRPr/>
            </a:pPr>
            <a:r>
              <a:rPr kumimoji="0" lang="en-US" altLang="zh-CN" sz="600" b="0" i="0" u="none" strike="noStrike" kern="1200" cap="none" spc="0" normalizeH="0" baseline="0" noProof="0" dirty="0">
                <a:ln>
                  <a:noFill/>
                </a:ln>
                <a:solidFill>
                  <a:prstClr val="white"/>
                </a:solidFill>
                <a:effectLst/>
                <a:uLnTx/>
                <a:uFillTx/>
                <a:latin typeface="微软雅黑"/>
                <a:ea typeface="微软雅黑"/>
                <a:cs typeface="+mn-ea"/>
                <a:sym typeface="+mn-lt"/>
              </a:rPr>
              <a:t>1PPT.COM</a:t>
            </a:r>
          </a:p>
        </p:txBody>
      </p:sp>
      <p:sp>
        <p:nvSpPr>
          <p:cNvPr id="25" name="Synergistically utilize technically sound portals with frictionless chains. Dramatically customize…">
            <a:extLst>
              <a:ext uri="{FF2B5EF4-FFF2-40B4-BE49-F238E27FC236}">
                <a16:creationId xmlns:a16="http://schemas.microsoft.com/office/drawing/2014/main" id="{0DFC8076-6B66-464F-85F2-20571F1F8899}"/>
              </a:ext>
            </a:extLst>
          </p:cNvPr>
          <p:cNvSpPr txBox="1"/>
          <p:nvPr/>
        </p:nvSpPr>
        <p:spPr>
          <a:xfrm>
            <a:off x="4070571" y="4377272"/>
            <a:ext cx="4036497" cy="205184"/>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marL="0" marR="0" lvl="0" indent="0" algn="ctr" defTabSz="412750" rtl="0" eaLnBrk="1" fontAlgn="auto" latinLnBrk="0" hangingPunct="0">
              <a:lnSpc>
                <a:spcPct val="150000"/>
              </a:lnSpc>
              <a:spcBef>
                <a:spcPts val="0"/>
              </a:spcBef>
              <a:spcAft>
                <a:spcPts val="0"/>
              </a:spcAft>
              <a:buClrTx/>
              <a:buSzTx/>
              <a:buFontTx/>
              <a:buNone/>
              <a:tabLst/>
              <a:defRPr sz="2000" b="0">
                <a:solidFill>
                  <a:srgbClr val="1C1F25"/>
                </a:solidFill>
                <a:latin typeface="Roboto Bold"/>
                <a:ea typeface="Roboto Bold"/>
                <a:cs typeface="Roboto Bold"/>
                <a:sym typeface="Roboto Bold"/>
              </a:defRPr>
            </a:pPr>
            <a:endParaRPr kumimoji="0" lang="en-US" altLang="zh-CN" sz="1000" b="0" i="0" u="none" strike="noStrike" kern="0" cap="none" spc="0" normalizeH="0" baseline="0" noProof="0" dirty="0">
              <a:ln>
                <a:noFill/>
              </a:ln>
              <a:solidFill>
                <a:prstClr val="white"/>
              </a:solidFill>
              <a:effectLst/>
              <a:uLnTx/>
              <a:uFillTx/>
              <a:latin typeface="Roboto Bold"/>
              <a:cs typeface="+mn-ea"/>
              <a:sym typeface="+mn-lt"/>
            </a:endParaRPr>
          </a:p>
        </p:txBody>
      </p:sp>
      <p:sp>
        <p:nvSpPr>
          <p:cNvPr id="27" name="任意多边形: 形状 26">
            <a:extLst>
              <a:ext uri="{FF2B5EF4-FFF2-40B4-BE49-F238E27FC236}">
                <a16:creationId xmlns:a16="http://schemas.microsoft.com/office/drawing/2014/main" id="{778184BE-7EF4-4292-B71C-D31093F5D888}"/>
              </a:ext>
            </a:extLst>
          </p:cNvPr>
          <p:cNvSpPr/>
          <p:nvPr/>
        </p:nvSpPr>
        <p:spPr>
          <a:xfrm>
            <a:off x="7455702" y="1933828"/>
            <a:ext cx="371855" cy="371855"/>
          </a:xfrm>
          <a:custGeom>
            <a:avLst/>
            <a:gdLst>
              <a:gd name="connsiteX0" fmla="*/ 185928 w 371855"/>
              <a:gd name="connsiteY0" fmla="*/ 0 h 371855"/>
              <a:gd name="connsiteX1" fmla="*/ 0 w 371855"/>
              <a:gd name="connsiteY1" fmla="*/ 185928 h 371855"/>
              <a:gd name="connsiteX2" fmla="*/ 185928 w 371855"/>
              <a:gd name="connsiteY2" fmla="*/ 371856 h 371855"/>
              <a:gd name="connsiteX3" fmla="*/ 371856 w 371855"/>
              <a:gd name="connsiteY3" fmla="*/ 185928 h 371855"/>
              <a:gd name="connsiteX4" fmla="*/ 185928 w 371855"/>
              <a:gd name="connsiteY4" fmla="*/ 0 h 371855"/>
              <a:gd name="connsiteX5" fmla="*/ 185928 w 371855"/>
              <a:gd name="connsiteY5" fmla="*/ 295560 h 371855"/>
              <a:gd name="connsiteX6" fmla="*/ 76295 w 371855"/>
              <a:gd name="connsiteY6" fmla="*/ 185928 h 371855"/>
              <a:gd name="connsiteX7" fmla="*/ 185928 w 371855"/>
              <a:gd name="connsiteY7" fmla="*/ 76295 h 371855"/>
              <a:gd name="connsiteX8" fmla="*/ 295561 w 371855"/>
              <a:gd name="connsiteY8" fmla="*/ 185928 h 371855"/>
              <a:gd name="connsiteX9" fmla="*/ 185928 w 371855"/>
              <a:gd name="connsiteY9" fmla="*/ 295560 h 37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1855" h="371855">
                <a:moveTo>
                  <a:pt x="185928" y="0"/>
                </a:moveTo>
                <a:cubicBezTo>
                  <a:pt x="83248" y="0"/>
                  <a:pt x="0" y="83248"/>
                  <a:pt x="0" y="185928"/>
                </a:cubicBezTo>
                <a:cubicBezTo>
                  <a:pt x="0" y="288607"/>
                  <a:pt x="83248" y="371856"/>
                  <a:pt x="185928" y="371856"/>
                </a:cubicBezTo>
                <a:cubicBezTo>
                  <a:pt x="288607" y="371856"/>
                  <a:pt x="371856" y="288607"/>
                  <a:pt x="371856" y="185928"/>
                </a:cubicBezTo>
                <a:cubicBezTo>
                  <a:pt x="371856" y="83248"/>
                  <a:pt x="288607" y="0"/>
                  <a:pt x="185928" y="0"/>
                </a:cubicBezTo>
                <a:close/>
                <a:moveTo>
                  <a:pt x="185928" y="295560"/>
                </a:moveTo>
                <a:cubicBezTo>
                  <a:pt x="125349" y="295560"/>
                  <a:pt x="76295" y="246507"/>
                  <a:pt x="76295" y="185928"/>
                </a:cubicBezTo>
                <a:cubicBezTo>
                  <a:pt x="76295" y="125349"/>
                  <a:pt x="125349" y="76295"/>
                  <a:pt x="185928" y="76295"/>
                </a:cubicBezTo>
                <a:cubicBezTo>
                  <a:pt x="246507" y="76295"/>
                  <a:pt x="295561" y="125349"/>
                  <a:pt x="295561" y="185928"/>
                </a:cubicBezTo>
                <a:cubicBezTo>
                  <a:pt x="295561" y="246507"/>
                  <a:pt x="246412" y="295560"/>
                  <a:pt x="185928" y="295560"/>
                </a:cubicBezTo>
                <a:close/>
              </a:path>
            </a:pathLst>
          </a:custGeom>
          <a:solidFill>
            <a:schemeClr val="accent6">
              <a:lumMod val="75000"/>
            </a:schemeClr>
          </a:solidFill>
          <a:ln w="9525" cap="flat">
            <a:solidFill>
              <a:srgbClr val="E1801F"/>
            </a:solid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pic>
        <p:nvPicPr>
          <p:cNvPr id="28" name="图形 1">
            <a:extLst>
              <a:ext uri="{FF2B5EF4-FFF2-40B4-BE49-F238E27FC236}">
                <a16:creationId xmlns:a16="http://schemas.microsoft.com/office/drawing/2014/main" id="{4BB4DC74-A4A5-4862-A590-F04ED6A919EB}"/>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021508" y="-1362463"/>
            <a:ext cx="5764784" cy="3574166"/>
          </a:xfrm>
          <a:prstGeom prst="rect">
            <a:avLst/>
          </a:prstGeom>
        </p:spPr>
      </p:pic>
      <p:pic>
        <p:nvPicPr>
          <p:cNvPr id="29" name="图形 2">
            <a:extLst>
              <a:ext uri="{FF2B5EF4-FFF2-40B4-BE49-F238E27FC236}">
                <a16:creationId xmlns:a16="http://schemas.microsoft.com/office/drawing/2014/main" id="{FD5012C6-61D9-4AEF-8104-09BDDB8E4BA8}"/>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1346310">
            <a:off x="-2055712" y="5086042"/>
            <a:ext cx="5764784" cy="3574166"/>
          </a:xfrm>
          <a:prstGeom prst="rect">
            <a:avLst/>
          </a:prstGeom>
        </p:spPr>
      </p:pic>
    </p:spTree>
    <p:extLst>
      <p:ext uri="{BB962C8B-B14F-4D97-AF65-F5344CB8AC3E}">
        <p14:creationId xmlns:p14="http://schemas.microsoft.com/office/powerpoint/2010/main" val="2122036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图形 18">
            <a:extLst>
              <a:ext uri="{FF2B5EF4-FFF2-40B4-BE49-F238E27FC236}">
                <a16:creationId xmlns:a16="http://schemas.microsoft.com/office/drawing/2014/main" id="{345B0EE1-2C23-430C-83E8-30D176545749}"/>
              </a:ext>
            </a:extLst>
          </p:cNvPr>
          <p:cNvGrpSpPr/>
          <p:nvPr/>
        </p:nvGrpSpPr>
        <p:grpSpPr>
          <a:xfrm>
            <a:off x="8984808" y="4182994"/>
            <a:ext cx="125163" cy="125163"/>
            <a:chOff x="8984808" y="4182994"/>
            <a:chExt cx="125163" cy="125163"/>
          </a:xfrm>
        </p:grpSpPr>
        <p:sp>
          <p:nvSpPr>
            <p:cNvPr id="22" name="任意多边形: 形状 21">
              <a:extLst>
                <a:ext uri="{FF2B5EF4-FFF2-40B4-BE49-F238E27FC236}">
                  <a16:creationId xmlns:a16="http://schemas.microsoft.com/office/drawing/2014/main" id="{A1C720CD-9FE1-4153-97B1-F98756CA057D}"/>
                </a:ext>
              </a:extLst>
            </p:cNvPr>
            <p:cNvSpPr/>
            <p:nvPr/>
          </p:nvSpPr>
          <p:spPr>
            <a:xfrm>
              <a:off x="8984808" y="4245499"/>
              <a:ext cx="125163" cy="15357"/>
            </a:xfrm>
            <a:custGeom>
              <a:avLst/>
              <a:gdLst>
                <a:gd name="connsiteX0" fmla="*/ 125163 w 125163"/>
                <a:gd name="connsiteY0" fmla="*/ 0 h 15357"/>
                <a:gd name="connsiteX1" fmla="*/ 0 w 125163"/>
                <a:gd name="connsiteY1" fmla="*/ 0 h 15357"/>
              </a:gdLst>
              <a:ahLst/>
              <a:cxnLst>
                <a:cxn ang="0">
                  <a:pos x="connsiteX0" y="connsiteY0"/>
                </a:cxn>
                <a:cxn ang="0">
                  <a:pos x="connsiteX1" y="connsiteY1"/>
                </a:cxn>
              </a:cxnLst>
              <a:rect l="l" t="t" r="r" b="b"/>
              <a:pathLst>
                <a:path w="125163" h="15357">
                  <a:moveTo>
                    <a:pt x="125163" y="0"/>
                  </a:moveTo>
                  <a:lnTo>
                    <a:pt x="0" y="0"/>
                  </a:lnTo>
                </a:path>
              </a:pathLst>
            </a:custGeom>
            <a:ln w="15345" cap="rnd">
              <a:solidFill>
                <a:srgbClr val="FFFFFF"/>
              </a:solidFill>
              <a:prstDash val="solid"/>
              <a:round/>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23" name="任意多边形: 形状 22">
              <a:extLst>
                <a:ext uri="{FF2B5EF4-FFF2-40B4-BE49-F238E27FC236}">
                  <a16:creationId xmlns:a16="http://schemas.microsoft.com/office/drawing/2014/main" id="{BF43C45E-AF29-49AA-9B5C-96F984D1768F}"/>
                </a:ext>
              </a:extLst>
            </p:cNvPr>
            <p:cNvSpPr/>
            <p:nvPr/>
          </p:nvSpPr>
          <p:spPr>
            <a:xfrm>
              <a:off x="9047312" y="4182994"/>
              <a:ext cx="15357" cy="125163"/>
            </a:xfrm>
            <a:custGeom>
              <a:avLst/>
              <a:gdLst>
                <a:gd name="connsiteX0" fmla="*/ 0 w 15357"/>
                <a:gd name="connsiteY0" fmla="*/ 125163 h 125163"/>
                <a:gd name="connsiteX1" fmla="*/ 0 w 15357"/>
                <a:gd name="connsiteY1" fmla="*/ 0 h 125163"/>
              </a:gdLst>
              <a:ahLst/>
              <a:cxnLst>
                <a:cxn ang="0">
                  <a:pos x="connsiteX0" y="connsiteY0"/>
                </a:cxn>
                <a:cxn ang="0">
                  <a:pos x="connsiteX1" y="connsiteY1"/>
                </a:cxn>
              </a:cxnLst>
              <a:rect l="l" t="t" r="r" b="b"/>
              <a:pathLst>
                <a:path w="15357" h="125163">
                  <a:moveTo>
                    <a:pt x="0" y="125163"/>
                  </a:moveTo>
                  <a:lnTo>
                    <a:pt x="0" y="0"/>
                  </a:lnTo>
                </a:path>
              </a:pathLst>
            </a:custGeom>
            <a:ln w="15345" cap="rnd">
              <a:solidFill>
                <a:srgbClr val="FFFFFF"/>
              </a:solidFill>
              <a:prstDash val="solid"/>
              <a:round/>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grpSp>
      <p:grpSp>
        <p:nvGrpSpPr>
          <p:cNvPr id="75" name="图形 2">
            <a:extLst>
              <a:ext uri="{FF2B5EF4-FFF2-40B4-BE49-F238E27FC236}">
                <a16:creationId xmlns:a16="http://schemas.microsoft.com/office/drawing/2014/main" id="{D880812F-12A9-4CF5-A808-6360DFBFA088}"/>
              </a:ext>
            </a:extLst>
          </p:cNvPr>
          <p:cNvGrpSpPr/>
          <p:nvPr/>
        </p:nvGrpSpPr>
        <p:grpSpPr>
          <a:xfrm>
            <a:off x="353969" y="400014"/>
            <a:ext cx="809434" cy="255460"/>
            <a:chOff x="7141749" y="814387"/>
            <a:chExt cx="809434" cy="255460"/>
          </a:xfrm>
          <a:solidFill>
            <a:srgbClr val="E1801F"/>
          </a:solidFill>
        </p:grpSpPr>
        <p:sp>
          <p:nvSpPr>
            <p:cNvPr id="76" name="任意多边形: 形状 75">
              <a:extLst>
                <a:ext uri="{FF2B5EF4-FFF2-40B4-BE49-F238E27FC236}">
                  <a16:creationId xmlns:a16="http://schemas.microsoft.com/office/drawing/2014/main" id="{19F78ADE-A9A0-40F9-A8C6-267ECC297D6A}"/>
                </a:ext>
              </a:extLst>
            </p:cNvPr>
            <p:cNvSpPr/>
            <p:nvPr/>
          </p:nvSpPr>
          <p:spPr>
            <a:xfrm>
              <a:off x="7141749" y="814387"/>
              <a:ext cx="166306" cy="223361"/>
            </a:xfrm>
            <a:custGeom>
              <a:avLst/>
              <a:gdLst>
                <a:gd name="connsiteX0" fmla="*/ 0 w 166306"/>
                <a:gd name="connsiteY0" fmla="*/ 103632 h 223361"/>
                <a:gd name="connsiteX1" fmla="*/ 155258 w 166306"/>
                <a:gd name="connsiteY1" fmla="*/ 223361 h 223361"/>
                <a:gd name="connsiteX2" fmla="*/ 166306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258" y="223361"/>
                  </a:lnTo>
                  <a:lnTo>
                    <a:pt x="166306"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77" name="任意多边形: 形状 76">
              <a:extLst>
                <a:ext uri="{FF2B5EF4-FFF2-40B4-BE49-F238E27FC236}">
                  <a16:creationId xmlns:a16="http://schemas.microsoft.com/office/drawing/2014/main" id="{3CC6AB63-23CB-42A8-8094-91DB439B1FD3}"/>
                </a:ext>
              </a:extLst>
            </p:cNvPr>
            <p:cNvSpPr/>
            <p:nvPr/>
          </p:nvSpPr>
          <p:spPr>
            <a:xfrm>
              <a:off x="7302531" y="822387"/>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78" name="任意多边形: 形状 77">
              <a:extLst>
                <a:ext uri="{FF2B5EF4-FFF2-40B4-BE49-F238E27FC236}">
                  <a16:creationId xmlns:a16="http://schemas.microsoft.com/office/drawing/2014/main" id="{B198AFA1-6256-494E-B81D-BC8BA0A25743}"/>
                </a:ext>
              </a:extLst>
            </p:cNvPr>
            <p:cNvSpPr/>
            <p:nvPr/>
          </p:nvSpPr>
          <p:spPr>
            <a:xfrm>
              <a:off x="7463313" y="830388"/>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79" name="任意多边形: 形状 78">
              <a:extLst>
                <a:ext uri="{FF2B5EF4-FFF2-40B4-BE49-F238E27FC236}">
                  <a16:creationId xmlns:a16="http://schemas.microsoft.com/office/drawing/2014/main" id="{00E1ABEA-18BE-4544-8521-2A8D9E81EBE3}"/>
                </a:ext>
              </a:extLst>
            </p:cNvPr>
            <p:cNvSpPr/>
            <p:nvPr/>
          </p:nvSpPr>
          <p:spPr>
            <a:xfrm>
              <a:off x="7624095" y="838389"/>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80" name="任意多边形: 形状 79">
              <a:extLst>
                <a:ext uri="{FF2B5EF4-FFF2-40B4-BE49-F238E27FC236}">
                  <a16:creationId xmlns:a16="http://schemas.microsoft.com/office/drawing/2014/main" id="{B2668291-7D60-4AFC-AA8D-6A26C6D7A92E}"/>
                </a:ext>
              </a:extLst>
            </p:cNvPr>
            <p:cNvSpPr/>
            <p:nvPr/>
          </p:nvSpPr>
          <p:spPr>
            <a:xfrm>
              <a:off x="7784877" y="846486"/>
              <a:ext cx="166306" cy="223361"/>
            </a:xfrm>
            <a:custGeom>
              <a:avLst/>
              <a:gdLst>
                <a:gd name="connsiteX0" fmla="*/ 0 w 166306"/>
                <a:gd name="connsiteY0" fmla="*/ 103632 h 223361"/>
                <a:gd name="connsiteX1" fmla="*/ 155162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162"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grpSp>
      <p:sp>
        <p:nvSpPr>
          <p:cNvPr id="29" name="iṩļïḓè">
            <a:extLst>
              <a:ext uri="{FF2B5EF4-FFF2-40B4-BE49-F238E27FC236}">
                <a16:creationId xmlns:a16="http://schemas.microsoft.com/office/drawing/2014/main" id="{04343061-3289-41A6-BF67-98E164253DA9}"/>
              </a:ext>
            </a:extLst>
          </p:cNvPr>
          <p:cNvSpPr txBox="1"/>
          <p:nvPr/>
        </p:nvSpPr>
        <p:spPr bwMode="auto">
          <a:xfrm>
            <a:off x="3834882" y="422739"/>
            <a:ext cx="3883409" cy="475788"/>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300" normalizeH="0" baseline="0" noProof="0" dirty="0">
                <a:ln>
                  <a:noFill/>
                </a:ln>
                <a:solidFill>
                  <a:srgbClr val="252935"/>
                </a:solidFill>
                <a:effectLst/>
                <a:uLnTx/>
                <a:uFillTx/>
                <a:latin typeface="微软雅黑"/>
                <a:ea typeface="微软雅黑"/>
                <a:cs typeface="+mn-ea"/>
                <a:sym typeface="+mn-lt"/>
              </a:rPr>
              <a:t>Background</a:t>
            </a:r>
            <a:endParaRPr kumimoji="0" lang="zh-CN" altLang="en-US" sz="5400" b="0" i="0" u="none" strike="noStrike" kern="1200" cap="none" spc="-300" normalizeH="0" baseline="0" noProof="0" dirty="0">
              <a:ln>
                <a:noFill/>
              </a:ln>
              <a:solidFill>
                <a:srgbClr val="252935"/>
              </a:solidFill>
              <a:effectLst/>
              <a:uLnTx/>
              <a:uFillTx/>
              <a:latin typeface="微软雅黑"/>
              <a:ea typeface="微软雅黑"/>
              <a:cs typeface="+mn-ea"/>
              <a:sym typeface="+mn-lt"/>
            </a:endParaRPr>
          </a:p>
        </p:txBody>
      </p:sp>
      <p:sp>
        <p:nvSpPr>
          <p:cNvPr id="33" name="Synergistically utilize technically sound portals with frictionless chains. Dramatically customize…">
            <a:extLst>
              <a:ext uri="{FF2B5EF4-FFF2-40B4-BE49-F238E27FC236}">
                <a16:creationId xmlns:a16="http://schemas.microsoft.com/office/drawing/2014/main" id="{740A8992-DE04-464A-85EB-EB1C1DC1D7E4}"/>
              </a:ext>
            </a:extLst>
          </p:cNvPr>
          <p:cNvSpPr txBox="1"/>
          <p:nvPr/>
        </p:nvSpPr>
        <p:spPr>
          <a:xfrm>
            <a:off x="535740" y="1445026"/>
            <a:ext cx="11120521" cy="230832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defPPr>
              <a:defRPr lang="en-US"/>
            </a:defPPr>
            <a:lvl1pPr algn="ctr" defTabSz="412750" hangingPunct="0">
              <a:lnSpc>
                <a:spcPct val="150000"/>
              </a:lnSpc>
              <a:defRPr sz="2000" b="1" kern="0">
                <a:solidFill>
                  <a:srgbClr val="252935"/>
                </a:solidFill>
                <a:latin typeface="Times New Roman" panose="02020603050405020304" pitchFamily="18" charset="0"/>
                <a:ea typeface="Roboto Bold"/>
                <a:cs typeface="Times New Roman" panose="02020603050405020304" pitchFamily="18" charset="0"/>
              </a:defRPr>
            </a:lvl1pPr>
          </a:lstStyle>
          <a:p>
            <a:pPr marL="0" marR="0" lvl="0" indent="0" algn="l" defTabSz="412750" rtl="0" eaLnBrk="1" fontAlgn="auto" latinLnBrk="0" hangingPunct="0">
              <a:lnSpc>
                <a:spcPct val="15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252935"/>
                </a:solidFill>
                <a:effectLst/>
                <a:uLnTx/>
                <a:uFillTx/>
                <a:latin typeface="Times New Roman" panose="02020603050405020304" pitchFamily="18" charset="0"/>
                <a:cs typeface="Times New Roman" panose="02020603050405020304" pitchFamily="18" charset="0"/>
              </a:rPr>
              <a:t>      Recent years, the phenomenon of group cooperation and group discussion is more common in university courses.   Group cooperation ability, impressive ability and leadership ability are the necessary skills for innovative students. In order to study the preference habit  of college students about group discussion. We have carried out a survey on College Students' attitudes and opinions towards group cooperation, and the participation and efficiency of group cooperation.</a:t>
            </a:r>
            <a:endParaRPr kumimoji="0" lang="zh-CN" altLang="zh-CN" sz="2000" b="1" i="0" u="none" strike="noStrike" kern="0" cap="none" spc="0" normalizeH="0" baseline="0" noProof="0" dirty="0">
              <a:ln>
                <a:noFill/>
              </a:ln>
              <a:solidFill>
                <a:srgbClr val="252935"/>
              </a:solidFill>
              <a:effectLst/>
              <a:uLnTx/>
              <a:uFillTx/>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0740" y="3753350"/>
            <a:ext cx="2998567" cy="2998567"/>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64307" y="3753350"/>
            <a:ext cx="3501442" cy="2476972"/>
          </a:xfrm>
          <a:prstGeom prst="rect">
            <a:avLst/>
          </a:prstGeom>
        </p:spPr>
      </p:pic>
    </p:spTree>
    <p:custDataLst>
      <p:tags r:id="rId1"/>
    </p:custDataLst>
    <p:extLst>
      <p:ext uri="{BB962C8B-B14F-4D97-AF65-F5344CB8AC3E}">
        <p14:creationId xmlns:p14="http://schemas.microsoft.com/office/powerpoint/2010/main" val="4342711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šľïḑè">
            <a:extLst>
              <a:ext uri="{FF2B5EF4-FFF2-40B4-BE49-F238E27FC236}">
                <a16:creationId xmlns:a16="http://schemas.microsoft.com/office/drawing/2014/main" id="{D4CF19B5-40B3-41A0-905B-D1DBA4D83675}"/>
              </a:ext>
            </a:extLst>
          </p:cNvPr>
          <p:cNvSpPr/>
          <p:nvPr/>
        </p:nvSpPr>
        <p:spPr>
          <a:xfrm>
            <a:off x="5836468" y="2012258"/>
            <a:ext cx="5121513" cy="4153852"/>
          </a:xfrm>
          <a:custGeom>
            <a:avLst/>
            <a:gdLst>
              <a:gd name="connsiteX0" fmla="*/ 10536452 w 18269244"/>
              <a:gd name="connsiteY0" fmla="*/ 0 h 14817440"/>
              <a:gd name="connsiteX1" fmla="*/ 12313612 w 18269244"/>
              <a:gd name="connsiteY1" fmla="*/ 888174 h 14817440"/>
              <a:gd name="connsiteX2" fmla="*/ 12563364 w 18269244"/>
              <a:gd name="connsiteY2" fmla="*/ 1253404 h 14817440"/>
              <a:gd name="connsiteX3" fmla="*/ 12632468 w 18269244"/>
              <a:gd name="connsiteY3" fmla="*/ 1363551 h 14817440"/>
              <a:gd name="connsiteX4" fmla="*/ 18269244 w 18269244"/>
              <a:gd name="connsiteY4" fmla="*/ 10348462 h 14817440"/>
              <a:gd name="connsiteX5" fmla="*/ 18269244 w 18269244"/>
              <a:gd name="connsiteY5" fmla="*/ 14817440 h 14817440"/>
              <a:gd name="connsiteX6" fmla="*/ 0 w 18269244"/>
              <a:gd name="connsiteY6" fmla="*/ 14817440 h 14817440"/>
              <a:gd name="connsiteX7" fmla="*/ 8440436 w 18269244"/>
              <a:gd name="connsiteY7" fmla="*/ 1363551 h 14817440"/>
              <a:gd name="connsiteX8" fmla="*/ 8509540 w 18269244"/>
              <a:gd name="connsiteY8" fmla="*/ 1253404 h 14817440"/>
              <a:gd name="connsiteX9" fmla="*/ 8759292 w 18269244"/>
              <a:gd name="connsiteY9" fmla="*/ 888174 h 14817440"/>
              <a:gd name="connsiteX10" fmla="*/ 10536452 w 18269244"/>
              <a:gd name="connsiteY10" fmla="*/ 0 h 1481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269244" h="14817440">
                <a:moveTo>
                  <a:pt x="10536452" y="0"/>
                </a:moveTo>
                <a:cubicBezTo>
                  <a:pt x="11230480" y="0"/>
                  <a:pt x="11858800" y="339415"/>
                  <a:pt x="12313612" y="888174"/>
                </a:cubicBezTo>
                <a:lnTo>
                  <a:pt x="12563364" y="1253404"/>
                </a:lnTo>
                <a:lnTo>
                  <a:pt x="12632468" y="1363551"/>
                </a:lnTo>
                <a:lnTo>
                  <a:pt x="18269244" y="10348462"/>
                </a:lnTo>
                <a:lnTo>
                  <a:pt x="18269244" y="14817440"/>
                </a:lnTo>
                <a:lnTo>
                  <a:pt x="0" y="14817440"/>
                </a:lnTo>
                <a:lnTo>
                  <a:pt x="8440436" y="1363551"/>
                </a:lnTo>
                <a:lnTo>
                  <a:pt x="8509540" y="1253404"/>
                </a:lnTo>
                <a:lnTo>
                  <a:pt x="8759292" y="888174"/>
                </a:lnTo>
                <a:cubicBezTo>
                  <a:pt x="9214108" y="339415"/>
                  <a:pt x="9842428" y="0"/>
                  <a:pt x="10536452"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12" name="ïṣḷiḓè">
            <a:extLst>
              <a:ext uri="{FF2B5EF4-FFF2-40B4-BE49-F238E27FC236}">
                <a16:creationId xmlns:a16="http://schemas.microsoft.com/office/drawing/2014/main" id="{6012C7C2-21FA-4956-8B4E-F0963EFE7C0F}"/>
              </a:ext>
            </a:extLst>
          </p:cNvPr>
          <p:cNvSpPr/>
          <p:nvPr/>
        </p:nvSpPr>
        <p:spPr bwMode="auto">
          <a:xfrm flipH="1">
            <a:off x="8593800" y="2441236"/>
            <a:ext cx="465578" cy="464706"/>
          </a:xfrm>
          <a:custGeom>
            <a:avLst/>
            <a:gdLst>
              <a:gd name="connsiteX0" fmla="*/ 290910 w 605702"/>
              <a:gd name="connsiteY0" fmla="*/ 156336 h 604568"/>
              <a:gd name="connsiteX1" fmla="*/ 335849 w 605702"/>
              <a:gd name="connsiteY1" fmla="*/ 164992 h 604568"/>
              <a:gd name="connsiteX2" fmla="*/ 288310 w 605702"/>
              <a:gd name="connsiteY2" fmla="*/ 212456 h 604568"/>
              <a:gd name="connsiteX3" fmla="*/ 203632 w 605702"/>
              <a:gd name="connsiteY3" fmla="*/ 244717 h 604568"/>
              <a:gd name="connsiteX4" fmla="*/ 203632 w 605702"/>
              <a:gd name="connsiteY4" fmla="*/ 401388 h 604568"/>
              <a:gd name="connsiteX5" fmla="*/ 360547 w 605702"/>
              <a:gd name="connsiteY5" fmla="*/ 401388 h 604568"/>
              <a:gd name="connsiteX6" fmla="*/ 392859 w 605702"/>
              <a:gd name="connsiteY6" fmla="*/ 316749 h 604568"/>
              <a:gd name="connsiteX7" fmla="*/ 440397 w 605702"/>
              <a:gd name="connsiteY7" fmla="*/ 269284 h 604568"/>
              <a:gd name="connsiteX8" fmla="*/ 400287 w 605702"/>
              <a:gd name="connsiteY8" fmla="*/ 441065 h 604568"/>
              <a:gd name="connsiteX9" fmla="*/ 163892 w 605702"/>
              <a:gd name="connsiteY9" fmla="*/ 441065 h 604568"/>
              <a:gd name="connsiteX10" fmla="*/ 163892 w 605702"/>
              <a:gd name="connsiteY10" fmla="*/ 205040 h 604568"/>
              <a:gd name="connsiteX11" fmla="*/ 290910 w 605702"/>
              <a:gd name="connsiteY11" fmla="*/ 156336 h 604568"/>
              <a:gd name="connsiteX12" fmla="*/ 246542 w 605702"/>
              <a:gd name="connsiteY12" fmla="*/ 43775 h 604568"/>
              <a:gd name="connsiteX13" fmla="*/ 422196 w 605702"/>
              <a:gd name="connsiteY13" fmla="*/ 78723 h 604568"/>
              <a:gd name="connsiteX14" fmla="*/ 376794 w 605702"/>
              <a:gd name="connsiteY14" fmla="*/ 124054 h 604568"/>
              <a:gd name="connsiteX15" fmla="*/ 126109 w 605702"/>
              <a:gd name="connsiteY15" fmla="*/ 167345 h 604568"/>
              <a:gd name="connsiteX16" fmla="*/ 126109 w 605702"/>
              <a:gd name="connsiteY16" fmla="*/ 478820 h 604568"/>
              <a:gd name="connsiteX17" fmla="*/ 438073 w 605702"/>
              <a:gd name="connsiteY17" fmla="*/ 478820 h 604568"/>
              <a:gd name="connsiteX18" fmla="*/ 481432 w 605702"/>
              <a:gd name="connsiteY18" fmla="*/ 228527 h 604568"/>
              <a:gd name="connsiteX19" fmla="*/ 526741 w 605702"/>
              <a:gd name="connsiteY19" fmla="*/ 183011 h 604568"/>
              <a:gd name="connsiteX20" fmla="*/ 481432 w 605702"/>
              <a:gd name="connsiteY20" fmla="*/ 522111 h 604568"/>
              <a:gd name="connsiteX21" fmla="*/ 82657 w 605702"/>
              <a:gd name="connsiteY21" fmla="*/ 522111 h 604568"/>
              <a:gd name="connsiteX22" fmla="*/ 82657 w 605702"/>
              <a:gd name="connsiteY22" fmla="*/ 123961 h 604568"/>
              <a:gd name="connsiteX23" fmla="*/ 246542 w 605702"/>
              <a:gd name="connsiteY23" fmla="*/ 43775 h 604568"/>
              <a:gd name="connsiteX24" fmla="*/ 536061 w 605702"/>
              <a:gd name="connsiteY24" fmla="*/ 0 h 604568"/>
              <a:gd name="connsiteX25" fmla="*/ 544232 w 605702"/>
              <a:gd name="connsiteY25" fmla="*/ 61368 h 604568"/>
              <a:gd name="connsiteX26" fmla="*/ 605702 w 605702"/>
              <a:gd name="connsiteY26" fmla="*/ 69526 h 604568"/>
              <a:gd name="connsiteX27" fmla="*/ 524361 w 605702"/>
              <a:gd name="connsiteY27" fmla="*/ 150732 h 604568"/>
              <a:gd name="connsiteX28" fmla="*/ 498361 w 605702"/>
              <a:gd name="connsiteY28" fmla="*/ 147302 h 604568"/>
              <a:gd name="connsiteX29" fmla="*/ 337721 w 605702"/>
              <a:gd name="connsiteY29" fmla="*/ 307767 h 604568"/>
              <a:gd name="connsiteX30" fmla="*/ 339764 w 605702"/>
              <a:gd name="connsiteY30" fmla="*/ 323063 h 604568"/>
              <a:gd name="connsiteX31" fmla="*/ 282101 w 605702"/>
              <a:gd name="connsiteY31" fmla="*/ 380630 h 604568"/>
              <a:gd name="connsiteX32" fmla="*/ 224437 w 605702"/>
              <a:gd name="connsiteY32" fmla="*/ 323063 h 604568"/>
              <a:gd name="connsiteX33" fmla="*/ 282101 w 605702"/>
              <a:gd name="connsiteY33" fmla="*/ 265495 h 604568"/>
              <a:gd name="connsiteX34" fmla="*/ 297422 w 605702"/>
              <a:gd name="connsiteY34" fmla="*/ 267535 h 604568"/>
              <a:gd name="connsiteX35" fmla="*/ 458155 w 605702"/>
              <a:gd name="connsiteY35" fmla="*/ 107162 h 604568"/>
              <a:gd name="connsiteX36" fmla="*/ 454719 w 605702"/>
              <a:gd name="connsiteY36" fmla="*/ 81206 h 60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5702" h="604568">
                <a:moveTo>
                  <a:pt x="290910" y="156336"/>
                </a:moveTo>
                <a:cubicBezTo>
                  <a:pt x="306137" y="157147"/>
                  <a:pt x="321272" y="160032"/>
                  <a:pt x="335849" y="164992"/>
                </a:cubicBezTo>
                <a:lnTo>
                  <a:pt x="288310" y="212456"/>
                </a:lnTo>
                <a:cubicBezTo>
                  <a:pt x="257856" y="210695"/>
                  <a:pt x="226844" y="221449"/>
                  <a:pt x="203632" y="244717"/>
                </a:cubicBezTo>
                <a:cubicBezTo>
                  <a:pt x="160271" y="287918"/>
                  <a:pt x="160271" y="358187"/>
                  <a:pt x="203632" y="401388"/>
                </a:cubicBezTo>
                <a:cubicBezTo>
                  <a:pt x="246900" y="444680"/>
                  <a:pt x="317279" y="444680"/>
                  <a:pt x="360547" y="401388"/>
                </a:cubicBezTo>
                <a:cubicBezTo>
                  <a:pt x="383852" y="378211"/>
                  <a:pt x="394623" y="347156"/>
                  <a:pt x="392859" y="316749"/>
                </a:cubicBezTo>
                <a:lnTo>
                  <a:pt x="440397" y="269284"/>
                </a:lnTo>
                <a:cubicBezTo>
                  <a:pt x="460267" y="327595"/>
                  <a:pt x="446897" y="394620"/>
                  <a:pt x="400287" y="441065"/>
                </a:cubicBezTo>
                <a:cubicBezTo>
                  <a:pt x="335106" y="506236"/>
                  <a:pt x="229073" y="506236"/>
                  <a:pt x="163892" y="441065"/>
                </a:cubicBezTo>
                <a:cubicBezTo>
                  <a:pt x="98619" y="375987"/>
                  <a:pt x="98619" y="270118"/>
                  <a:pt x="163892" y="205040"/>
                </a:cubicBezTo>
                <a:cubicBezTo>
                  <a:pt x="198711" y="170137"/>
                  <a:pt x="245228" y="153902"/>
                  <a:pt x="290910" y="156336"/>
                </a:cubicBezTo>
                <a:close/>
                <a:moveTo>
                  <a:pt x="246542" y="43775"/>
                </a:moveTo>
                <a:cubicBezTo>
                  <a:pt x="306463" y="36243"/>
                  <a:pt x="368345" y="47900"/>
                  <a:pt x="422196" y="78723"/>
                </a:cubicBezTo>
                <a:lnTo>
                  <a:pt x="376794" y="124054"/>
                </a:lnTo>
                <a:cubicBezTo>
                  <a:pt x="294811" y="85305"/>
                  <a:pt x="193980" y="99581"/>
                  <a:pt x="126109" y="167345"/>
                </a:cubicBezTo>
                <a:cubicBezTo>
                  <a:pt x="39948" y="253371"/>
                  <a:pt x="39948" y="392793"/>
                  <a:pt x="126109" y="478820"/>
                </a:cubicBezTo>
                <a:cubicBezTo>
                  <a:pt x="212271" y="564846"/>
                  <a:pt x="351912" y="564846"/>
                  <a:pt x="438073" y="478820"/>
                </a:cubicBezTo>
                <a:cubicBezTo>
                  <a:pt x="505944" y="411055"/>
                  <a:pt x="520428" y="310382"/>
                  <a:pt x="481432" y="228527"/>
                </a:cubicBezTo>
                <a:lnTo>
                  <a:pt x="526741" y="183011"/>
                </a:lnTo>
                <a:cubicBezTo>
                  <a:pt x="588484" y="290544"/>
                  <a:pt x="573350" y="430244"/>
                  <a:pt x="481432" y="522111"/>
                </a:cubicBezTo>
                <a:cubicBezTo>
                  <a:pt x="371316" y="632054"/>
                  <a:pt x="192866" y="632054"/>
                  <a:pt x="82657" y="522111"/>
                </a:cubicBezTo>
                <a:cubicBezTo>
                  <a:pt x="-27552" y="412168"/>
                  <a:pt x="-27552" y="233997"/>
                  <a:pt x="82657" y="123961"/>
                </a:cubicBezTo>
                <a:cubicBezTo>
                  <a:pt x="128662" y="78028"/>
                  <a:pt x="186622" y="51307"/>
                  <a:pt x="246542" y="43775"/>
                </a:cubicBezTo>
                <a:close/>
                <a:moveTo>
                  <a:pt x="536061" y="0"/>
                </a:moveTo>
                <a:lnTo>
                  <a:pt x="544232" y="61368"/>
                </a:lnTo>
                <a:lnTo>
                  <a:pt x="605702" y="69526"/>
                </a:lnTo>
                <a:lnTo>
                  <a:pt x="524361" y="150732"/>
                </a:lnTo>
                <a:lnTo>
                  <a:pt x="498361" y="147302"/>
                </a:lnTo>
                <a:lnTo>
                  <a:pt x="337721" y="307767"/>
                </a:lnTo>
                <a:cubicBezTo>
                  <a:pt x="339021" y="312588"/>
                  <a:pt x="339764" y="317779"/>
                  <a:pt x="339764" y="323063"/>
                </a:cubicBezTo>
                <a:cubicBezTo>
                  <a:pt x="339764" y="354859"/>
                  <a:pt x="313950" y="380630"/>
                  <a:pt x="282101" y="380630"/>
                </a:cubicBezTo>
                <a:cubicBezTo>
                  <a:pt x="250251" y="380630"/>
                  <a:pt x="224437" y="354859"/>
                  <a:pt x="224437" y="323063"/>
                </a:cubicBezTo>
                <a:cubicBezTo>
                  <a:pt x="224437" y="291266"/>
                  <a:pt x="250251" y="265495"/>
                  <a:pt x="282101" y="265495"/>
                </a:cubicBezTo>
                <a:cubicBezTo>
                  <a:pt x="287393" y="265495"/>
                  <a:pt x="292500" y="266237"/>
                  <a:pt x="297422" y="267535"/>
                </a:cubicBezTo>
                <a:lnTo>
                  <a:pt x="458155" y="107162"/>
                </a:lnTo>
                <a:lnTo>
                  <a:pt x="454719" y="81206"/>
                </a:lnTo>
                <a:close/>
              </a:path>
            </a:pathLst>
          </a:custGeom>
          <a:solidFill>
            <a:srgbClr val="25293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wrap="square" lIns="91440" tIns="45720" rIns="91440" bIns="45720" anchor="ctr">
            <a:normAutofit/>
          </a:bodyPr>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a:ea typeface="微软雅黑"/>
              <a:cs typeface="+mn-ea"/>
              <a:sym typeface="+mn-lt"/>
            </a:endParaRPr>
          </a:p>
        </p:txBody>
      </p:sp>
      <p:sp>
        <p:nvSpPr>
          <p:cNvPr id="13" name="iṡļïḋê">
            <a:extLst>
              <a:ext uri="{FF2B5EF4-FFF2-40B4-BE49-F238E27FC236}">
                <a16:creationId xmlns:a16="http://schemas.microsoft.com/office/drawing/2014/main" id="{6980EBCD-B426-4B5E-8E55-08BF8B665FCB}"/>
              </a:ext>
            </a:extLst>
          </p:cNvPr>
          <p:cNvSpPr/>
          <p:nvPr/>
        </p:nvSpPr>
        <p:spPr bwMode="auto">
          <a:xfrm flipH="1">
            <a:off x="6300018" y="3338706"/>
            <a:ext cx="456218" cy="438754"/>
          </a:xfrm>
          <a:custGeom>
            <a:avLst/>
            <a:gdLst>
              <a:gd name="connsiteX0" fmla="*/ 61288 w 609549"/>
              <a:gd name="connsiteY0" fmla="*/ 383285 h 586216"/>
              <a:gd name="connsiteX1" fmla="*/ 71162 w 609549"/>
              <a:gd name="connsiteY1" fmla="*/ 387101 h 586216"/>
              <a:gd name="connsiteX2" fmla="*/ 120018 w 609549"/>
              <a:gd name="connsiteY2" fmla="*/ 435892 h 586216"/>
              <a:gd name="connsiteX3" fmla="*/ 120018 w 609549"/>
              <a:gd name="connsiteY3" fmla="*/ 454200 h 586216"/>
              <a:gd name="connsiteX4" fmla="*/ 56639 w 609549"/>
              <a:gd name="connsiteY4" fmla="*/ 517543 h 586216"/>
              <a:gd name="connsiteX5" fmla="*/ 35592 w 609549"/>
              <a:gd name="connsiteY5" fmla="*/ 513644 h 586216"/>
              <a:gd name="connsiteX6" fmla="*/ 51877 w 609549"/>
              <a:gd name="connsiteY6" fmla="*/ 388099 h 586216"/>
              <a:gd name="connsiteX7" fmla="*/ 61288 w 609549"/>
              <a:gd name="connsiteY7" fmla="*/ 383285 h 586216"/>
              <a:gd name="connsiteX8" fmla="*/ 235245 w 609549"/>
              <a:gd name="connsiteY8" fmla="*/ 302810 h 586216"/>
              <a:gd name="connsiteX9" fmla="*/ 306042 w 609549"/>
              <a:gd name="connsiteY9" fmla="*/ 373466 h 586216"/>
              <a:gd name="connsiteX10" fmla="*/ 258717 w 609549"/>
              <a:gd name="connsiteY10" fmla="*/ 420680 h 586216"/>
              <a:gd name="connsiteX11" fmla="*/ 230246 w 609549"/>
              <a:gd name="connsiteY11" fmla="*/ 550152 h 586216"/>
              <a:gd name="connsiteX12" fmla="*/ 92223 w 609549"/>
              <a:gd name="connsiteY12" fmla="*/ 575305 h 586216"/>
              <a:gd name="connsiteX13" fmla="*/ 88748 w 609549"/>
              <a:gd name="connsiteY13" fmla="*/ 556143 h 586216"/>
              <a:gd name="connsiteX14" fmla="*/ 165115 w 609549"/>
              <a:gd name="connsiteY14" fmla="*/ 479877 h 586216"/>
              <a:gd name="connsiteX15" fmla="*/ 165115 w 609549"/>
              <a:gd name="connsiteY15" fmla="*/ 446308 h 586216"/>
              <a:gd name="connsiteX16" fmla="*/ 88700 w 609549"/>
              <a:gd name="connsiteY16" fmla="*/ 369995 h 586216"/>
              <a:gd name="connsiteX17" fmla="*/ 92128 w 609549"/>
              <a:gd name="connsiteY17" fmla="*/ 350976 h 586216"/>
              <a:gd name="connsiteX18" fmla="*/ 189111 w 609549"/>
              <a:gd name="connsiteY18" fmla="*/ 348884 h 586216"/>
              <a:gd name="connsiteX19" fmla="*/ 257958 w 609549"/>
              <a:gd name="connsiteY19" fmla="*/ 161679 h 586216"/>
              <a:gd name="connsiteX20" fmla="*/ 317251 w 609549"/>
              <a:gd name="connsiteY20" fmla="*/ 220879 h 586216"/>
              <a:gd name="connsiteX21" fmla="*/ 388070 w 609549"/>
              <a:gd name="connsiteY21" fmla="*/ 291586 h 586216"/>
              <a:gd name="connsiteX22" fmla="*/ 604906 w 609549"/>
              <a:gd name="connsiteY22" fmla="*/ 508130 h 586216"/>
              <a:gd name="connsiteX23" fmla="*/ 604906 w 609549"/>
              <a:gd name="connsiteY23" fmla="*/ 530526 h 586216"/>
              <a:gd name="connsiteX24" fmla="*/ 556567 w 609549"/>
              <a:gd name="connsiteY24" fmla="*/ 578789 h 586216"/>
              <a:gd name="connsiteX25" fmla="*/ 545327 w 609549"/>
              <a:gd name="connsiteY25" fmla="*/ 583449 h 586216"/>
              <a:gd name="connsiteX26" fmla="*/ 534135 w 609549"/>
              <a:gd name="connsiteY26" fmla="*/ 578789 h 586216"/>
              <a:gd name="connsiteX27" fmla="*/ 317251 w 609549"/>
              <a:gd name="connsiteY27" fmla="*/ 362293 h 586216"/>
              <a:gd name="connsiteX28" fmla="*/ 246481 w 609549"/>
              <a:gd name="connsiteY28" fmla="*/ 291586 h 586216"/>
              <a:gd name="connsiteX29" fmla="*/ 187140 w 609549"/>
              <a:gd name="connsiteY29" fmla="*/ 232339 h 586216"/>
              <a:gd name="connsiteX30" fmla="*/ 58606 w 609549"/>
              <a:gd name="connsiteY30" fmla="*/ 160814 h 586216"/>
              <a:gd name="connsiteX31" fmla="*/ 126401 w 609549"/>
              <a:gd name="connsiteY31" fmla="*/ 228498 h 586216"/>
              <a:gd name="connsiteX32" fmla="*/ 111975 w 609549"/>
              <a:gd name="connsiteY32" fmla="*/ 242899 h 586216"/>
              <a:gd name="connsiteX33" fmla="*/ 119307 w 609549"/>
              <a:gd name="connsiteY33" fmla="*/ 250219 h 586216"/>
              <a:gd name="connsiteX34" fmla="*/ 119307 w 609549"/>
              <a:gd name="connsiteY34" fmla="*/ 277692 h 586216"/>
              <a:gd name="connsiteX35" fmla="*/ 115641 w 609549"/>
              <a:gd name="connsiteY35" fmla="*/ 281352 h 586216"/>
              <a:gd name="connsiteX36" fmla="*/ 88123 w 609549"/>
              <a:gd name="connsiteY36" fmla="*/ 281352 h 586216"/>
              <a:gd name="connsiteX37" fmla="*/ 5712 w 609549"/>
              <a:gd name="connsiteY37" fmla="*/ 199029 h 586216"/>
              <a:gd name="connsiteX38" fmla="*/ 5712 w 609549"/>
              <a:gd name="connsiteY38" fmla="*/ 171604 h 586216"/>
              <a:gd name="connsiteX39" fmla="*/ 9378 w 609549"/>
              <a:gd name="connsiteY39" fmla="*/ 167944 h 586216"/>
              <a:gd name="connsiteX40" fmla="*/ 36849 w 609549"/>
              <a:gd name="connsiteY40" fmla="*/ 167944 h 586216"/>
              <a:gd name="connsiteX41" fmla="*/ 44180 w 609549"/>
              <a:gd name="connsiteY41" fmla="*/ 175264 h 586216"/>
              <a:gd name="connsiteX42" fmla="*/ 585775 w 609549"/>
              <a:gd name="connsiteY42" fmla="*/ 66370 h 586216"/>
              <a:gd name="connsiteX43" fmla="*/ 595263 w 609549"/>
              <a:gd name="connsiteY43" fmla="*/ 73839 h 586216"/>
              <a:gd name="connsiteX44" fmla="*/ 578978 w 609549"/>
              <a:gd name="connsiteY44" fmla="*/ 199341 h 586216"/>
              <a:gd name="connsiteX45" fmla="*/ 559693 w 609549"/>
              <a:gd name="connsiteY45" fmla="*/ 200387 h 586216"/>
              <a:gd name="connsiteX46" fmla="*/ 510789 w 609549"/>
              <a:gd name="connsiteY46" fmla="*/ 151612 h 586216"/>
              <a:gd name="connsiteX47" fmla="*/ 510789 w 609549"/>
              <a:gd name="connsiteY47" fmla="*/ 133262 h 586216"/>
              <a:gd name="connsiteX48" fmla="*/ 574216 w 609549"/>
              <a:gd name="connsiteY48" fmla="*/ 69988 h 586216"/>
              <a:gd name="connsiteX49" fmla="*/ 585775 w 609549"/>
              <a:gd name="connsiteY49" fmla="*/ 66370 h 586216"/>
              <a:gd name="connsiteX50" fmla="*/ 158702 w 609549"/>
              <a:gd name="connsiteY50" fmla="*/ 26758 h 586216"/>
              <a:gd name="connsiteX51" fmla="*/ 172463 w 609549"/>
              <a:gd name="connsiteY51" fmla="*/ 32464 h 586216"/>
              <a:gd name="connsiteX52" fmla="*/ 179701 w 609549"/>
              <a:gd name="connsiteY52" fmla="*/ 39691 h 586216"/>
              <a:gd name="connsiteX53" fmla="*/ 246935 w 609549"/>
              <a:gd name="connsiteY53" fmla="*/ 106831 h 586216"/>
              <a:gd name="connsiteX54" fmla="*/ 254886 w 609549"/>
              <a:gd name="connsiteY54" fmla="*/ 114819 h 586216"/>
              <a:gd name="connsiteX55" fmla="*/ 257600 w 609549"/>
              <a:gd name="connsiteY55" fmla="*/ 138879 h 586216"/>
              <a:gd name="connsiteX56" fmla="*/ 254886 w 609549"/>
              <a:gd name="connsiteY56" fmla="*/ 142255 h 586216"/>
              <a:gd name="connsiteX57" fmla="*/ 252315 w 609549"/>
              <a:gd name="connsiteY57" fmla="*/ 144823 h 586216"/>
              <a:gd name="connsiteX58" fmla="*/ 246696 w 609549"/>
              <a:gd name="connsiteY58" fmla="*/ 150434 h 586216"/>
              <a:gd name="connsiteX59" fmla="*/ 175892 w 609549"/>
              <a:gd name="connsiteY59" fmla="*/ 221140 h 586216"/>
              <a:gd name="connsiteX60" fmla="*/ 172463 w 609549"/>
              <a:gd name="connsiteY60" fmla="*/ 224611 h 586216"/>
              <a:gd name="connsiteX61" fmla="*/ 170130 w 609549"/>
              <a:gd name="connsiteY61" fmla="*/ 226560 h 586216"/>
              <a:gd name="connsiteX62" fmla="*/ 162274 w 609549"/>
              <a:gd name="connsiteY62" fmla="*/ 229936 h 586216"/>
              <a:gd name="connsiteX63" fmla="*/ 158702 w 609549"/>
              <a:gd name="connsiteY63" fmla="*/ 230269 h 586216"/>
              <a:gd name="connsiteX64" fmla="*/ 144942 w 609549"/>
              <a:gd name="connsiteY64" fmla="*/ 224611 h 586216"/>
              <a:gd name="connsiteX65" fmla="*/ 137609 w 609549"/>
              <a:gd name="connsiteY65" fmla="*/ 217288 h 586216"/>
              <a:gd name="connsiteX66" fmla="*/ 69804 w 609549"/>
              <a:gd name="connsiteY66" fmla="*/ 149578 h 586216"/>
              <a:gd name="connsiteX67" fmla="*/ 62519 w 609549"/>
              <a:gd name="connsiteY67" fmla="*/ 142255 h 586216"/>
              <a:gd name="connsiteX68" fmla="*/ 62519 w 609549"/>
              <a:gd name="connsiteY68" fmla="*/ 114819 h 586216"/>
              <a:gd name="connsiteX69" fmla="*/ 144942 w 609549"/>
              <a:gd name="connsiteY69" fmla="*/ 32464 h 586216"/>
              <a:gd name="connsiteX70" fmla="*/ 158702 w 609549"/>
              <a:gd name="connsiteY70" fmla="*/ 26758 h 586216"/>
              <a:gd name="connsiteX71" fmla="*/ 254809 w 609549"/>
              <a:gd name="connsiteY71" fmla="*/ 6542 h 586216"/>
              <a:gd name="connsiteX72" fmla="*/ 321015 w 609549"/>
              <a:gd name="connsiteY72" fmla="*/ 29913 h 586216"/>
              <a:gd name="connsiteX73" fmla="*/ 260017 w 609549"/>
              <a:gd name="connsiteY73" fmla="*/ 97465 h 586216"/>
              <a:gd name="connsiteX74" fmla="*/ 193067 w 609549"/>
              <a:gd name="connsiteY74" fmla="*/ 30626 h 586216"/>
              <a:gd name="connsiteX75" fmla="*/ 254809 w 609549"/>
              <a:gd name="connsiteY75" fmla="*/ 6542 h 586216"/>
              <a:gd name="connsiteX76" fmla="*/ 503105 w 609549"/>
              <a:gd name="connsiteY76" fmla="*/ 953 h 586216"/>
              <a:gd name="connsiteX77" fmla="*/ 538560 w 609549"/>
              <a:gd name="connsiteY77" fmla="*/ 10911 h 586216"/>
              <a:gd name="connsiteX78" fmla="*/ 542083 w 609549"/>
              <a:gd name="connsiteY78" fmla="*/ 30073 h 586216"/>
              <a:gd name="connsiteX79" fmla="*/ 465709 w 609549"/>
              <a:gd name="connsiteY79" fmla="*/ 106341 h 586216"/>
              <a:gd name="connsiteX80" fmla="*/ 465709 w 609549"/>
              <a:gd name="connsiteY80" fmla="*/ 139911 h 586216"/>
              <a:gd name="connsiteX81" fmla="*/ 542131 w 609549"/>
              <a:gd name="connsiteY81" fmla="*/ 216227 h 586216"/>
              <a:gd name="connsiteX82" fmla="*/ 538655 w 609549"/>
              <a:gd name="connsiteY82" fmla="*/ 235246 h 586216"/>
              <a:gd name="connsiteX83" fmla="*/ 442187 w 609549"/>
              <a:gd name="connsiteY83" fmla="*/ 237528 h 586216"/>
              <a:gd name="connsiteX84" fmla="*/ 399238 w 609549"/>
              <a:gd name="connsiteY84" fmla="*/ 280370 h 586216"/>
              <a:gd name="connsiteX85" fmla="*/ 328482 w 609549"/>
              <a:gd name="connsiteY85" fmla="*/ 209712 h 586216"/>
              <a:gd name="connsiteX86" fmla="*/ 372240 w 609549"/>
              <a:gd name="connsiteY86" fmla="*/ 166015 h 586216"/>
              <a:gd name="connsiteX87" fmla="*/ 400571 w 609549"/>
              <a:gd name="connsiteY87" fmla="*/ 36064 h 586216"/>
              <a:gd name="connsiteX88" fmla="*/ 503105 w 609549"/>
              <a:gd name="connsiteY88" fmla="*/ 953 h 586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609549" h="586216">
                <a:moveTo>
                  <a:pt x="61288" y="383285"/>
                </a:moveTo>
                <a:cubicBezTo>
                  <a:pt x="64829" y="383106"/>
                  <a:pt x="68448" y="384367"/>
                  <a:pt x="71162" y="387101"/>
                </a:cubicBezTo>
                <a:lnTo>
                  <a:pt x="120018" y="435892"/>
                </a:lnTo>
                <a:cubicBezTo>
                  <a:pt x="125113" y="440933"/>
                  <a:pt x="125113" y="449160"/>
                  <a:pt x="120018" y="454200"/>
                </a:cubicBezTo>
                <a:lnTo>
                  <a:pt x="56639" y="517543"/>
                </a:lnTo>
                <a:cubicBezTo>
                  <a:pt x="50211" y="523963"/>
                  <a:pt x="39211" y="522013"/>
                  <a:pt x="35592" y="513644"/>
                </a:cubicBezTo>
                <a:cubicBezTo>
                  <a:pt x="17783" y="472794"/>
                  <a:pt x="23211" y="424288"/>
                  <a:pt x="51877" y="388099"/>
                </a:cubicBezTo>
                <a:cubicBezTo>
                  <a:pt x="54282" y="385079"/>
                  <a:pt x="57746" y="383463"/>
                  <a:pt x="61288" y="383285"/>
                </a:cubicBezTo>
                <a:close/>
                <a:moveTo>
                  <a:pt x="235245" y="302810"/>
                </a:moveTo>
                <a:lnTo>
                  <a:pt x="306042" y="373466"/>
                </a:lnTo>
                <a:lnTo>
                  <a:pt x="258717" y="420680"/>
                </a:lnTo>
                <a:cubicBezTo>
                  <a:pt x="274667" y="464329"/>
                  <a:pt x="265192" y="515300"/>
                  <a:pt x="230246" y="550152"/>
                </a:cubicBezTo>
                <a:cubicBezTo>
                  <a:pt x="192919" y="587430"/>
                  <a:pt x="137644" y="595798"/>
                  <a:pt x="92223" y="575305"/>
                </a:cubicBezTo>
                <a:cubicBezTo>
                  <a:pt x="84701" y="571882"/>
                  <a:pt x="82892" y="561992"/>
                  <a:pt x="88748" y="556143"/>
                </a:cubicBezTo>
                <a:lnTo>
                  <a:pt x="165115" y="479877"/>
                </a:lnTo>
                <a:cubicBezTo>
                  <a:pt x="174399" y="470605"/>
                  <a:pt x="174399" y="455580"/>
                  <a:pt x="165115" y="446308"/>
                </a:cubicBezTo>
                <a:lnTo>
                  <a:pt x="88700" y="369995"/>
                </a:lnTo>
                <a:cubicBezTo>
                  <a:pt x="82844" y="364194"/>
                  <a:pt x="84653" y="354399"/>
                  <a:pt x="92128" y="350976"/>
                </a:cubicBezTo>
                <a:cubicBezTo>
                  <a:pt x="122789" y="337092"/>
                  <a:pt x="157973" y="336379"/>
                  <a:pt x="189111" y="348884"/>
                </a:cubicBezTo>
                <a:close/>
                <a:moveTo>
                  <a:pt x="257958" y="161679"/>
                </a:moveTo>
                <a:lnTo>
                  <a:pt x="317251" y="220879"/>
                </a:lnTo>
                <a:lnTo>
                  <a:pt x="388070" y="291586"/>
                </a:lnTo>
                <a:lnTo>
                  <a:pt x="604906" y="508130"/>
                </a:lnTo>
                <a:cubicBezTo>
                  <a:pt x="611097" y="514311"/>
                  <a:pt x="611097" y="524344"/>
                  <a:pt x="604906" y="530526"/>
                </a:cubicBezTo>
                <a:lnTo>
                  <a:pt x="556567" y="578789"/>
                </a:lnTo>
                <a:cubicBezTo>
                  <a:pt x="553471" y="581880"/>
                  <a:pt x="549423" y="583449"/>
                  <a:pt x="545327" y="583449"/>
                </a:cubicBezTo>
                <a:cubicBezTo>
                  <a:pt x="541279" y="583449"/>
                  <a:pt x="537231" y="581880"/>
                  <a:pt x="534135" y="578789"/>
                </a:cubicBezTo>
                <a:lnTo>
                  <a:pt x="317251" y="362293"/>
                </a:lnTo>
                <a:lnTo>
                  <a:pt x="246481" y="291586"/>
                </a:lnTo>
                <a:lnTo>
                  <a:pt x="187140" y="232339"/>
                </a:lnTo>
                <a:close/>
                <a:moveTo>
                  <a:pt x="58606" y="160814"/>
                </a:moveTo>
                <a:lnTo>
                  <a:pt x="126401" y="228498"/>
                </a:lnTo>
                <a:lnTo>
                  <a:pt x="111975" y="242899"/>
                </a:lnTo>
                <a:lnTo>
                  <a:pt x="119307" y="250219"/>
                </a:lnTo>
                <a:cubicBezTo>
                  <a:pt x="126877" y="257824"/>
                  <a:pt x="126877" y="270087"/>
                  <a:pt x="119307" y="277692"/>
                </a:cubicBezTo>
                <a:lnTo>
                  <a:pt x="115641" y="281352"/>
                </a:lnTo>
                <a:cubicBezTo>
                  <a:pt x="108024" y="288909"/>
                  <a:pt x="95741" y="288909"/>
                  <a:pt x="88123" y="281352"/>
                </a:cubicBezTo>
                <a:lnTo>
                  <a:pt x="5712" y="199029"/>
                </a:lnTo>
                <a:cubicBezTo>
                  <a:pt x="-1905" y="191424"/>
                  <a:pt x="-1905" y="179161"/>
                  <a:pt x="5712" y="171604"/>
                </a:cubicBezTo>
                <a:lnTo>
                  <a:pt x="9378" y="167944"/>
                </a:lnTo>
                <a:cubicBezTo>
                  <a:pt x="16948" y="160339"/>
                  <a:pt x="29231" y="160339"/>
                  <a:pt x="36849" y="167944"/>
                </a:cubicBezTo>
                <a:lnTo>
                  <a:pt x="44180" y="175264"/>
                </a:lnTo>
                <a:close/>
                <a:moveTo>
                  <a:pt x="585775" y="66370"/>
                </a:moveTo>
                <a:cubicBezTo>
                  <a:pt x="589775" y="67101"/>
                  <a:pt x="593430" y="69680"/>
                  <a:pt x="595263" y="73839"/>
                </a:cubicBezTo>
                <a:cubicBezTo>
                  <a:pt x="613072" y="114675"/>
                  <a:pt x="607644" y="163212"/>
                  <a:pt x="578978" y="199341"/>
                </a:cubicBezTo>
                <a:cubicBezTo>
                  <a:pt x="574168" y="205379"/>
                  <a:pt x="565121" y="205854"/>
                  <a:pt x="559693" y="200387"/>
                </a:cubicBezTo>
                <a:lnTo>
                  <a:pt x="510789" y="151612"/>
                </a:lnTo>
                <a:cubicBezTo>
                  <a:pt x="505742" y="146526"/>
                  <a:pt x="505742" y="138349"/>
                  <a:pt x="510789" y="133262"/>
                </a:cubicBezTo>
                <a:lnTo>
                  <a:pt x="574216" y="69988"/>
                </a:lnTo>
                <a:cubicBezTo>
                  <a:pt x="577430" y="66756"/>
                  <a:pt x="581775" y="65639"/>
                  <a:pt x="585775" y="66370"/>
                </a:cubicBezTo>
                <a:close/>
                <a:moveTo>
                  <a:pt x="158702" y="26758"/>
                </a:moveTo>
                <a:cubicBezTo>
                  <a:pt x="163655" y="26758"/>
                  <a:pt x="168654" y="28660"/>
                  <a:pt x="172463" y="32464"/>
                </a:cubicBezTo>
                <a:lnTo>
                  <a:pt x="179701" y="39691"/>
                </a:lnTo>
                <a:lnTo>
                  <a:pt x="246935" y="106831"/>
                </a:lnTo>
                <a:lnTo>
                  <a:pt x="254886" y="114819"/>
                </a:lnTo>
                <a:cubicBezTo>
                  <a:pt x="261457" y="121334"/>
                  <a:pt x="262362" y="131414"/>
                  <a:pt x="257600" y="138879"/>
                </a:cubicBezTo>
                <a:cubicBezTo>
                  <a:pt x="256839" y="140068"/>
                  <a:pt x="255934" y="141209"/>
                  <a:pt x="254886" y="142255"/>
                </a:cubicBezTo>
                <a:lnTo>
                  <a:pt x="252315" y="144823"/>
                </a:lnTo>
                <a:lnTo>
                  <a:pt x="246696" y="150434"/>
                </a:lnTo>
                <a:lnTo>
                  <a:pt x="175892" y="221140"/>
                </a:lnTo>
                <a:lnTo>
                  <a:pt x="172463" y="224611"/>
                </a:lnTo>
                <a:cubicBezTo>
                  <a:pt x="171702" y="225324"/>
                  <a:pt x="170940" y="225990"/>
                  <a:pt x="170130" y="226560"/>
                </a:cubicBezTo>
                <a:cubicBezTo>
                  <a:pt x="167749" y="228319"/>
                  <a:pt x="165083" y="229413"/>
                  <a:pt x="162274" y="229936"/>
                </a:cubicBezTo>
                <a:cubicBezTo>
                  <a:pt x="161083" y="230174"/>
                  <a:pt x="159893" y="230269"/>
                  <a:pt x="158702" y="230269"/>
                </a:cubicBezTo>
                <a:cubicBezTo>
                  <a:pt x="153703" y="230269"/>
                  <a:pt x="148751" y="228367"/>
                  <a:pt x="144942" y="224611"/>
                </a:cubicBezTo>
                <a:lnTo>
                  <a:pt x="137609" y="217288"/>
                </a:lnTo>
                <a:lnTo>
                  <a:pt x="69804" y="149578"/>
                </a:lnTo>
                <a:lnTo>
                  <a:pt x="62519" y="142255"/>
                </a:lnTo>
                <a:cubicBezTo>
                  <a:pt x="54900" y="134647"/>
                  <a:pt x="54900" y="122380"/>
                  <a:pt x="62519" y="114819"/>
                </a:cubicBezTo>
                <a:lnTo>
                  <a:pt x="144942" y="32464"/>
                </a:lnTo>
                <a:cubicBezTo>
                  <a:pt x="148751" y="28660"/>
                  <a:pt x="153750" y="26758"/>
                  <a:pt x="158702" y="26758"/>
                </a:cubicBezTo>
                <a:close/>
                <a:moveTo>
                  <a:pt x="254809" y="6542"/>
                </a:moveTo>
                <a:cubicBezTo>
                  <a:pt x="277279" y="4029"/>
                  <a:pt x="300492" y="9424"/>
                  <a:pt x="321015" y="29913"/>
                </a:cubicBezTo>
                <a:cubicBezTo>
                  <a:pt x="380347" y="89193"/>
                  <a:pt x="337205" y="46124"/>
                  <a:pt x="260017" y="97465"/>
                </a:cubicBezTo>
                <a:lnTo>
                  <a:pt x="193067" y="30626"/>
                </a:lnTo>
                <a:cubicBezTo>
                  <a:pt x="210614" y="19479"/>
                  <a:pt x="232340" y="9056"/>
                  <a:pt x="254809" y="6542"/>
                </a:cubicBezTo>
                <a:close/>
                <a:moveTo>
                  <a:pt x="503105" y="953"/>
                </a:moveTo>
                <a:cubicBezTo>
                  <a:pt x="515252" y="2468"/>
                  <a:pt x="527216" y="5788"/>
                  <a:pt x="538560" y="10911"/>
                </a:cubicBezTo>
                <a:cubicBezTo>
                  <a:pt x="546131" y="14334"/>
                  <a:pt x="547940" y="24224"/>
                  <a:pt x="542083" y="30073"/>
                </a:cubicBezTo>
                <a:lnTo>
                  <a:pt x="465709" y="106341"/>
                </a:lnTo>
                <a:cubicBezTo>
                  <a:pt x="456424" y="115613"/>
                  <a:pt x="456424" y="130639"/>
                  <a:pt x="465709" y="139911"/>
                </a:cubicBezTo>
                <a:lnTo>
                  <a:pt x="542131" y="216227"/>
                </a:lnTo>
                <a:cubicBezTo>
                  <a:pt x="547940" y="222028"/>
                  <a:pt x="546178" y="231823"/>
                  <a:pt x="538655" y="235246"/>
                </a:cubicBezTo>
                <a:cubicBezTo>
                  <a:pt x="508181" y="249035"/>
                  <a:pt x="473184" y="249844"/>
                  <a:pt x="442187" y="237528"/>
                </a:cubicBezTo>
                <a:lnTo>
                  <a:pt x="399238" y="280370"/>
                </a:lnTo>
                <a:lnTo>
                  <a:pt x="328482" y="209712"/>
                </a:lnTo>
                <a:lnTo>
                  <a:pt x="372240" y="166015"/>
                </a:lnTo>
                <a:cubicBezTo>
                  <a:pt x="356051" y="122270"/>
                  <a:pt x="365527" y="71060"/>
                  <a:pt x="400571" y="36064"/>
                </a:cubicBezTo>
                <a:cubicBezTo>
                  <a:pt x="428569" y="8106"/>
                  <a:pt x="466664" y="-3592"/>
                  <a:pt x="503105" y="953"/>
                </a:cubicBezTo>
                <a:close/>
              </a:path>
            </a:pathLst>
          </a:custGeom>
          <a:solidFill>
            <a:schemeClr val="bg1"/>
          </a:solidFill>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cxnSp>
        <p:nvCxnSpPr>
          <p:cNvPr id="16" name="直接连接符 15">
            <a:extLst>
              <a:ext uri="{FF2B5EF4-FFF2-40B4-BE49-F238E27FC236}">
                <a16:creationId xmlns:a16="http://schemas.microsoft.com/office/drawing/2014/main" id="{44560FF2-69C4-4406-8DEB-8A43D14E9778}"/>
              </a:ext>
            </a:extLst>
          </p:cNvPr>
          <p:cNvCxnSpPr>
            <a:cxnSpLocks/>
          </p:cNvCxnSpPr>
          <p:nvPr/>
        </p:nvCxnSpPr>
        <p:spPr>
          <a:xfrm>
            <a:off x="7944589" y="3113624"/>
            <a:ext cx="176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2" name="图形 2">
            <a:extLst>
              <a:ext uri="{FF2B5EF4-FFF2-40B4-BE49-F238E27FC236}">
                <a16:creationId xmlns:a16="http://schemas.microsoft.com/office/drawing/2014/main" id="{278997F6-0ECF-4CBC-AF19-6785C3250940}"/>
              </a:ext>
            </a:extLst>
          </p:cNvPr>
          <p:cNvGrpSpPr/>
          <p:nvPr/>
        </p:nvGrpSpPr>
        <p:grpSpPr>
          <a:xfrm>
            <a:off x="353969" y="400014"/>
            <a:ext cx="809434" cy="255460"/>
            <a:chOff x="7141749" y="814387"/>
            <a:chExt cx="809434" cy="255460"/>
          </a:xfrm>
          <a:solidFill>
            <a:srgbClr val="E1801F"/>
          </a:solidFill>
        </p:grpSpPr>
        <p:sp>
          <p:nvSpPr>
            <p:cNvPr id="43" name="任意多边形: 形状 42">
              <a:extLst>
                <a:ext uri="{FF2B5EF4-FFF2-40B4-BE49-F238E27FC236}">
                  <a16:creationId xmlns:a16="http://schemas.microsoft.com/office/drawing/2014/main" id="{5FC2706C-B203-431E-80C6-F8B70E64CF2A}"/>
                </a:ext>
              </a:extLst>
            </p:cNvPr>
            <p:cNvSpPr/>
            <p:nvPr/>
          </p:nvSpPr>
          <p:spPr>
            <a:xfrm>
              <a:off x="7141749" y="814387"/>
              <a:ext cx="166306" cy="223361"/>
            </a:xfrm>
            <a:custGeom>
              <a:avLst/>
              <a:gdLst>
                <a:gd name="connsiteX0" fmla="*/ 0 w 166306"/>
                <a:gd name="connsiteY0" fmla="*/ 103632 h 223361"/>
                <a:gd name="connsiteX1" fmla="*/ 155258 w 166306"/>
                <a:gd name="connsiteY1" fmla="*/ 223361 h 223361"/>
                <a:gd name="connsiteX2" fmla="*/ 166306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258" y="223361"/>
                  </a:lnTo>
                  <a:lnTo>
                    <a:pt x="166306"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44" name="任意多边形: 形状 43">
              <a:extLst>
                <a:ext uri="{FF2B5EF4-FFF2-40B4-BE49-F238E27FC236}">
                  <a16:creationId xmlns:a16="http://schemas.microsoft.com/office/drawing/2014/main" id="{043E6022-8EE5-43DF-9050-AE63E6C4DEB5}"/>
                </a:ext>
              </a:extLst>
            </p:cNvPr>
            <p:cNvSpPr/>
            <p:nvPr/>
          </p:nvSpPr>
          <p:spPr>
            <a:xfrm>
              <a:off x="7302531" y="822387"/>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45" name="任意多边形: 形状 44">
              <a:extLst>
                <a:ext uri="{FF2B5EF4-FFF2-40B4-BE49-F238E27FC236}">
                  <a16:creationId xmlns:a16="http://schemas.microsoft.com/office/drawing/2014/main" id="{0986F051-A518-4465-8493-2DFC3A5C4801}"/>
                </a:ext>
              </a:extLst>
            </p:cNvPr>
            <p:cNvSpPr/>
            <p:nvPr/>
          </p:nvSpPr>
          <p:spPr>
            <a:xfrm>
              <a:off x="7463313" y="830388"/>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46" name="任意多边形: 形状 45">
              <a:extLst>
                <a:ext uri="{FF2B5EF4-FFF2-40B4-BE49-F238E27FC236}">
                  <a16:creationId xmlns:a16="http://schemas.microsoft.com/office/drawing/2014/main" id="{50512FD3-B296-4ADF-9334-9AA1538B423C}"/>
                </a:ext>
              </a:extLst>
            </p:cNvPr>
            <p:cNvSpPr/>
            <p:nvPr/>
          </p:nvSpPr>
          <p:spPr>
            <a:xfrm>
              <a:off x="7624095" y="838389"/>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47" name="任意多边形: 形状 46">
              <a:extLst>
                <a:ext uri="{FF2B5EF4-FFF2-40B4-BE49-F238E27FC236}">
                  <a16:creationId xmlns:a16="http://schemas.microsoft.com/office/drawing/2014/main" id="{7D503847-29F0-4D04-B8D7-CBA44D8B8189}"/>
                </a:ext>
              </a:extLst>
            </p:cNvPr>
            <p:cNvSpPr/>
            <p:nvPr/>
          </p:nvSpPr>
          <p:spPr>
            <a:xfrm>
              <a:off x="7784877" y="846486"/>
              <a:ext cx="166306" cy="223361"/>
            </a:xfrm>
            <a:custGeom>
              <a:avLst/>
              <a:gdLst>
                <a:gd name="connsiteX0" fmla="*/ 0 w 166306"/>
                <a:gd name="connsiteY0" fmla="*/ 103632 h 223361"/>
                <a:gd name="connsiteX1" fmla="*/ 155162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162"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grpSp>
      <p:sp>
        <p:nvSpPr>
          <p:cNvPr id="28" name="Synergistically utilize technically sound portals with frictionless chains. Dramatically customize…">
            <a:extLst>
              <a:ext uri="{FF2B5EF4-FFF2-40B4-BE49-F238E27FC236}">
                <a16:creationId xmlns:a16="http://schemas.microsoft.com/office/drawing/2014/main" id="{79B15AA2-1664-4F54-B1D9-5F89D9C74876}"/>
              </a:ext>
            </a:extLst>
          </p:cNvPr>
          <p:cNvSpPr txBox="1"/>
          <p:nvPr/>
        </p:nvSpPr>
        <p:spPr>
          <a:xfrm>
            <a:off x="7654338" y="3496757"/>
            <a:ext cx="2304910" cy="406330"/>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defPPr>
              <a:defRPr lang="en-US"/>
            </a:defPPr>
            <a:lvl1pPr algn="ctr" defTabSz="412750" hangingPunct="0">
              <a:lnSpc>
                <a:spcPct val="150000"/>
              </a:lnSpc>
              <a:defRPr sz="2000" b="1" kern="0">
                <a:solidFill>
                  <a:srgbClr val="252935"/>
                </a:solidFill>
                <a:latin typeface="Times New Roman" panose="02020603050405020304" pitchFamily="18" charset="0"/>
                <a:ea typeface="Roboto Bold"/>
                <a:cs typeface="Times New Roman" panose="02020603050405020304" pitchFamily="18" charset="0"/>
              </a:defRPr>
            </a:lvl1pPr>
          </a:lstStyle>
          <a:p>
            <a:pPr marL="0" marR="0" lvl="0" indent="0" algn="ctr" defTabSz="412750" rtl="0" eaLnBrk="1" fontAlgn="auto" latinLnBrk="0" hangingPunct="0">
              <a:lnSpc>
                <a:spcPct val="15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252935"/>
                </a:solidFill>
                <a:effectLst/>
                <a:uLnTx/>
                <a:uFillTx/>
                <a:latin typeface="Times New Roman" panose="02020603050405020304" pitchFamily="18" charset="0"/>
                <a:cs typeface="Times New Roman" panose="02020603050405020304" pitchFamily="18" charset="0"/>
                <a:sym typeface="+mn-lt"/>
              </a:rPr>
              <a:t>Groups and targets</a:t>
            </a:r>
          </a:p>
        </p:txBody>
      </p:sp>
      <p:pic>
        <p:nvPicPr>
          <p:cNvPr id="2" name="图片 1"/>
          <p:cNvPicPr>
            <a:picLocks noChangeAspect="1"/>
          </p:cNvPicPr>
          <p:nvPr/>
        </p:nvPicPr>
        <p:blipFill>
          <a:blip r:embed="rId3"/>
          <a:stretch>
            <a:fillRect/>
          </a:stretch>
        </p:blipFill>
        <p:spPr>
          <a:xfrm>
            <a:off x="514751" y="815026"/>
            <a:ext cx="10101948" cy="1316850"/>
          </a:xfrm>
          <a:prstGeom prst="rect">
            <a:avLst/>
          </a:prstGeom>
        </p:spPr>
      </p:pic>
      <p:graphicFrame>
        <p:nvGraphicFramePr>
          <p:cNvPr id="15" name="图表 14">
            <a:extLst>
              <a:ext uri="{FF2B5EF4-FFF2-40B4-BE49-F238E27FC236}">
                <a16:creationId xmlns:a16="http://schemas.microsoft.com/office/drawing/2014/main" id="{3E89AA6B-4149-46B1-9E7B-6EA232487679}"/>
              </a:ext>
            </a:extLst>
          </p:cNvPr>
          <p:cNvGraphicFramePr>
            <a:graphicFrameLocks/>
          </p:cNvGraphicFramePr>
          <p:nvPr>
            <p:extLst>
              <p:ext uri="{D42A27DB-BD31-4B8C-83A1-F6EECF244321}">
                <p14:modId xmlns:p14="http://schemas.microsoft.com/office/powerpoint/2010/main" val="643310881"/>
              </p:ext>
            </p:extLst>
          </p:nvPr>
        </p:nvGraphicFramePr>
        <p:xfrm>
          <a:off x="597904" y="2441236"/>
          <a:ext cx="6353175" cy="4153847"/>
        </p:xfrm>
        <a:graphic>
          <a:graphicData uri="http://schemas.openxmlformats.org/drawingml/2006/chart">
            <c:chart xmlns:c="http://schemas.openxmlformats.org/drawingml/2006/chart" xmlns:r="http://schemas.openxmlformats.org/officeDocument/2006/relationships" r:id="rId4"/>
          </a:graphicData>
        </a:graphic>
      </p:graphicFrame>
    </p:spTree>
    <p:custDataLst>
      <p:tags r:id="rId1"/>
    </p:custDataLst>
    <p:extLst>
      <p:ext uri="{BB962C8B-B14F-4D97-AF65-F5344CB8AC3E}">
        <p14:creationId xmlns:p14="http://schemas.microsoft.com/office/powerpoint/2010/main" val="34630751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图形 18">
            <a:extLst>
              <a:ext uri="{FF2B5EF4-FFF2-40B4-BE49-F238E27FC236}">
                <a16:creationId xmlns:a16="http://schemas.microsoft.com/office/drawing/2014/main" id="{345B0EE1-2C23-430C-83E8-30D176545749}"/>
              </a:ext>
            </a:extLst>
          </p:cNvPr>
          <p:cNvGrpSpPr/>
          <p:nvPr/>
        </p:nvGrpSpPr>
        <p:grpSpPr>
          <a:xfrm>
            <a:off x="8984808" y="4182994"/>
            <a:ext cx="125163" cy="125163"/>
            <a:chOff x="8984808" y="4182994"/>
            <a:chExt cx="125163" cy="125163"/>
          </a:xfrm>
        </p:grpSpPr>
        <p:sp>
          <p:nvSpPr>
            <p:cNvPr id="22" name="任意多边形: 形状 21">
              <a:extLst>
                <a:ext uri="{FF2B5EF4-FFF2-40B4-BE49-F238E27FC236}">
                  <a16:creationId xmlns:a16="http://schemas.microsoft.com/office/drawing/2014/main" id="{A1C720CD-9FE1-4153-97B1-F98756CA057D}"/>
                </a:ext>
              </a:extLst>
            </p:cNvPr>
            <p:cNvSpPr/>
            <p:nvPr/>
          </p:nvSpPr>
          <p:spPr>
            <a:xfrm>
              <a:off x="8984808" y="4245499"/>
              <a:ext cx="125163" cy="15357"/>
            </a:xfrm>
            <a:custGeom>
              <a:avLst/>
              <a:gdLst>
                <a:gd name="connsiteX0" fmla="*/ 125163 w 125163"/>
                <a:gd name="connsiteY0" fmla="*/ 0 h 15357"/>
                <a:gd name="connsiteX1" fmla="*/ 0 w 125163"/>
                <a:gd name="connsiteY1" fmla="*/ 0 h 15357"/>
              </a:gdLst>
              <a:ahLst/>
              <a:cxnLst>
                <a:cxn ang="0">
                  <a:pos x="connsiteX0" y="connsiteY0"/>
                </a:cxn>
                <a:cxn ang="0">
                  <a:pos x="connsiteX1" y="connsiteY1"/>
                </a:cxn>
              </a:cxnLst>
              <a:rect l="l" t="t" r="r" b="b"/>
              <a:pathLst>
                <a:path w="125163" h="15357">
                  <a:moveTo>
                    <a:pt x="125163" y="0"/>
                  </a:moveTo>
                  <a:lnTo>
                    <a:pt x="0" y="0"/>
                  </a:lnTo>
                </a:path>
              </a:pathLst>
            </a:custGeom>
            <a:ln w="15345" cap="rnd">
              <a:solidFill>
                <a:srgbClr val="FFFFFF"/>
              </a:solidFill>
              <a:prstDash val="solid"/>
              <a:round/>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23" name="任意多边形: 形状 22">
              <a:extLst>
                <a:ext uri="{FF2B5EF4-FFF2-40B4-BE49-F238E27FC236}">
                  <a16:creationId xmlns:a16="http://schemas.microsoft.com/office/drawing/2014/main" id="{BF43C45E-AF29-49AA-9B5C-96F984D1768F}"/>
                </a:ext>
              </a:extLst>
            </p:cNvPr>
            <p:cNvSpPr/>
            <p:nvPr/>
          </p:nvSpPr>
          <p:spPr>
            <a:xfrm>
              <a:off x="9047312" y="4182994"/>
              <a:ext cx="15357" cy="125163"/>
            </a:xfrm>
            <a:custGeom>
              <a:avLst/>
              <a:gdLst>
                <a:gd name="connsiteX0" fmla="*/ 0 w 15357"/>
                <a:gd name="connsiteY0" fmla="*/ 125163 h 125163"/>
                <a:gd name="connsiteX1" fmla="*/ 0 w 15357"/>
                <a:gd name="connsiteY1" fmla="*/ 0 h 125163"/>
              </a:gdLst>
              <a:ahLst/>
              <a:cxnLst>
                <a:cxn ang="0">
                  <a:pos x="connsiteX0" y="connsiteY0"/>
                </a:cxn>
                <a:cxn ang="0">
                  <a:pos x="connsiteX1" y="connsiteY1"/>
                </a:cxn>
              </a:cxnLst>
              <a:rect l="l" t="t" r="r" b="b"/>
              <a:pathLst>
                <a:path w="15357" h="125163">
                  <a:moveTo>
                    <a:pt x="0" y="125163"/>
                  </a:moveTo>
                  <a:lnTo>
                    <a:pt x="0" y="0"/>
                  </a:lnTo>
                </a:path>
              </a:pathLst>
            </a:custGeom>
            <a:ln w="15345" cap="rnd">
              <a:solidFill>
                <a:srgbClr val="FFFFFF"/>
              </a:solidFill>
              <a:prstDash val="solid"/>
              <a:round/>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grpSp>
      <p:sp>
        <p:nvSpPr>
          <p:cNvPr id="2" name="矩形 1"/>
          <p:cNvSpPr/>
          <p:nvPr/>
        </p:nvSpPr>
        <p:spPr>
          <a:xfrm>
            <a:off x="444757" y="231654"/>
            <a:ext cx="10882605" cy="2308324"/>
          </a:xfrm>
          <a:prstGeom prst="rect">
            <a:avLst/>
          </a:prstGeom>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altLang="zh-CN" sz="2400" dirty="0">
                <a:latin typeface="+mj-lt"/>
                <a:ea typeface="+mj-ea"/>
                <a:cs typeface="+mj-cs"/>
              </a:rPr>
              <a:t>2. " How many courses have group cooperation?" </a:t>
            </a:r>
            <a:endParaRPr lang="zh-CN" altLang="zh-CN" sz="2400" dirty="0">
              <a:latin typeface="+mj-lt"/>
              <a:ea typeface="+mj-ea"/>
              <a:cs typeface="+mj-cs"/>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lang="en-US" altLang="zh-CN" sz="2400" dirty="0">
                <a:latin typeface="+mj-lt"/>
                <a:ea typeface="+mj-ea"/>
                <a:cs typeface="+mj-cs"/>
              </a:rPr>
              <a:t>The result shows that, a small number of students (7.97%) have no courses with group cooperation. Other students hold the point of views 1 courses (16.67%) ,2 courses (31.16%).</a:t>
            </a:r>
            <a:endParaRPr lang="zh-CN" altLang="zh-CN" sz="2400" dirty="0">
              <a:latin typeface="+mj-lt"/>
              <a:ea typeface="+mj-ea"/>
              <a:cs typeface="+mj-cs"/>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lang="en-US" altLang="zh-CN" sz="2400" dirty="0">
                <a:latin typeface="+mj-lt"/>
                <a:ea typeface="+mj-ea"/>
                <a:cs typeface="+mj-cs"/>
              </a:rPr>
              <a:t>The majority of students hold the point of views of 3 and more courses(44.2%).</a:t>
            </a:r>
            <a:endParaRPr lang="zh-CN" altLang="zh-CN" sz="2400" dirty="0">
              <a:latin typeface="+mj-lt"/>
              <a:ea typeface="+mj-ea"/>
              <a:cs typeface="+mj-cs"/>
            </a:endParaRPr>
          </a:p>
        </p:txBody>
      </p:sp>
      <p:graphicFrame>
        <p:nvGraphicFramePr>
          <p:cNvPr id="28" name="图表 27"/>
          <p:cNvGraphicFramePr/>
          <p:nvPr>
            <p:extLst>
              <p:ext uri="{D42A27DB-BD31-4B8C-83A1-F6EECF244321}">
                <p14:modId xmlns:p14="http://schemas.microsoft.com/office/powerpoint/2010/main" val="1903648902"/>
              </p:ext>
            </p:extLst>
          </p:nvPr>
        </p:nvGraphicFramePr>
        <p:xfrm>
          <a:off x="2023741" y="2716182"/>
          <a:ext cx="7457935" cy="3715200"/>
        </p:xfrm>
        <a:graphic>
          <a:graphicData uri="http://schemas.openxmlformats.org/drawingml/2006/chart">
            <c:chart xmlns:c="http://schemas.openxmlformats.org/drawingml/2006/chart" xmlns:r="http://schemas.openxmlformats.org/officeDocument/2006/relationships" r:id="rId4"/>
          </a:graphicData>
        </a:graphic>
      </p:graphicFrame>
    </p:spTree>
    <p:custDataLst>
      <p:tags r:id="rId1"/>
    </p:custDataLst>
    <p:extLst>
      <p:ext uri="{BB962C8B-B14F-4D97-AF65-F5344CB8AC3E}">
        <p14:creationId xmlns:p14="http://schemas.microsoft.com/office/powerpoint/2010/main" val="1533892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8497" y="374455"/>
            <a:ext cx="11239499" cy="1616269"/>
          </a:xfrm>
        </p:spPr>
        <p:txBody>
          <a:bodyPr/>
          <a:lstStyle/>
          <a:p>
            <a:r>
              <a:rPr lang="en-US" altLang="zh-CN" sz="2800" dirty="0"/>
              <a:t>3. "Is there a team leader on your team?" </a:t>
            </a:r>
            <a:br>
              <a:rPr lang="en-US" altLang="zh-CN" sz="2800" dirty="0"/>
            </a:br>
            <a:r>
              <a:rPr lang="en-US" altLang="zh-CN" sz="2800" dirty="0"/>
              <a:t>84 students (60.87%) said ‘Yes’, while 54 students(39.13%) said ‘No’.</a:t>
            </a:r>
            <a:br>
              <a:rPr lang="en-US" altLang="zh-CN" sz="2800" dirty="0"/>
            </a:br>
            <a:r>
              <a:rPr lang="en-US" altLang="zh-CN" sz="2800" dirty="0"/>
              <a:t>Most of the teams have team leaders.</a:t>
            </a:r>
            <a:br>
              <a:rPr lang="en-US" altLang="zh-CN" dirty="0"/>
            </a:b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199" y="3861167"/>
            <a:ext cx="4121797" cy="2368849"/>
          </a:xfrm>
          <a:prstGeom prst="rect">
            <a:avLst/>
          </a:prstGeom>
        </p:spPr>
      </p:pic>
    </p:spTree>
    <p:extLst>
      <p:ext uri="{BB962C8B-B14F-4D97-AF65-F5344CB8AC3E}">
        <p14:creationId xmlns:p14="http://schemas.microsoft.com/office/powerpoint/2010/main" val="39244997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197FDE5F-72AC-4D99-9105-8CF39AD31266}"/>
              </a:ext>
            </a:extLst>
          </p:cNvPr>
          <p:cNvGrpSpPr/>
          <p:nvPr/>
        </p:nvGrpSpPr>
        <p:grpSpPr>
          <a:xfrm flipH="1">
            <a:off x="11475611" y="2559848"/>
            <a:ext cx="132415" cy="1738303"/>
            <a:chOff x="11110315" y="2509606"/>
            <a:chExt cx="196770" cy="2583143"/>
          </a:xfrm>
        </p:grpSpPr>
        <p:sp>
          <p:nvSpPr>
            <p:cNvPr id="14" name="椭圆 13">
              <a:extLst>
                <a:ext uri="{FF2B5EF4-FFF2-40B4-BE49-F238E27FC236}">
                  <a16:creationId xmlns:a16="http://schemas.microsoft.com/office/drawing/2014/main" id="{18F756DC-A405-4B70-9D65-91E2BAB64CEF}"/>
                </a:ext>
              </a:extLst>
            </p:cNvPr>
            <p:cNvSpPr/>
            <p:nvPr/>
          </p:nvSpPr>
          <p:spPr>
            <a:xfrm>
              <a:off x="11110316" y="2509606"/>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52935"/>
                </a:solidFill>
                <a:effectLst/>
                <a:uLnTx/>
                <a:uFillTx/>
                <a:latin typeface="微软雅黑"/>
                <a:ea typeface="微软雅黑"/>
                <a:cs typeface="+mn-ea"/>
                <a:sym typeface="+mn-lt"/>
              </a:endParaRPr>
            </a:p>
          </p:txBody>
        </p:sp>
        <p:cxnSp>
          <p:nvCxnSpPr>
            <p:cNvPr id="15" name="直接连接符 14">
              <a:extLst>
                <a:ext uri="{FF2B5EF4-FFF2-40B4-BE49-F238E27FC236}">
                  <a16:creationId xmlns:a16="http://schemas.microsoft.com/office/drawing/2014/main" id="{00A6CC3D-0347-416C-A963-B0B47CFDA9BE}"/>
                </a:ext>
              </a:extLst>
            </p:cNvPr>
            <p:cNvCxnSpPr/>
            <p:nvPr/>
          </p:nvCxnSpPr>
          <p:spPr>
            <a:xfrm>
              <a:off x="11208700" y="2911621"/>
              <a:ext cx="0" cy="585926"/>
            </a:xfrm>
            <a:prstGeom prst="line">
              <a:avLst/>
            </a:prstGeom>
            <a:ln>
              <a:solidFill>
                <a:srgbClr val="E1801F"/>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88F0404A-BFDC-4A00-8389-6D0BD50F5DB1}"/>
                </a:ext>
              </a:extLst>
            </p:cNvPr>
            <p:cNvSpPr/>
            <p:nvPr/>
          </p:nvSpPr>
          <p:spPr>
            <a:xfrm>
              <a:off x="11110315" y="3702793"/>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52935"/>
                </a:solidFill>
                <a:effectLst/>
                <a:uLnTx/>
                <a:uFillTx/>
                <a:latin typeface="微软雅黑"/>
                <a:ea typeface="微软雅黑"/>
                <a:cs typeface="+mn-ea"/>
                <a:sym typeface="+mn-lt"/>
              </a:endParaRPr>
            </a:p>
          </p:txBody>
        </p:sp>
        <p:cxnSp>
          <p:nvCxnSpPr>
            <p:cNvPr id="17" name="直接连接符 16">
              <a:extLst>
                <a:ext uri="{FF2B5EF4-FFF2-40B4-BE49-F238E27FC236}">
                  <a16:creationId xmlns:a16="http://schemas.microsoft.com/office/drawing/2014/main" id="{A8988DD2-DBF6-450B-985B-7256EE90F66F}"/>
                </a:ext>
              </a:extLst>
            </p:cNvPr>
            <p:cNvCxnSpPr/>
            <p:nvPr/>
          </p:nvCxnSpPr>
          <p:spPr>
            <a:xfrm>
              <a:off x="11208699" y="4104808"/>
              <a:ext cx="0" cy="585926"/>
            </a:xfrm>
            <a:prstGeom prst="line">
              <a:avLst/>
            </a:prstGeom>
            <a:ln>
              <a:solidFill>
                <a:srgbClr val="E1801F"/>
              </a:soli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6C322D38-7CE8-4F41-9B91-2DC5590B0CF8}"/>
                </a:ext>
              </a:extLst>
            </p:cNvPr>
            <p:cNvSpPr/>
            <p:nvPr/>
          </p:nvSpPr>
          <p:spPr>
            <a:xfrm>
              <a:off x="11110315" y="4895980"/>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52935"/>
                </a:solidFill>
                <a:effectLst/>
                <a:uLnTx/>
                <a:uFillTx/>
                <a:latin typeface="微软雅黑"/>
                <a:ea typeface="微软雅黑"/>
                <a:cs typeface="+mn-ea"/>
                <a:sym typeface="+mn-lt"/>
              </a:endParaRPr>
            </a:p>
          </p:txBody>
        </p:sp>
      </p:grpSp>
      <p:sp>
        <p:nvSpPr>
          <p:cNvPr id="19" name="iṩļïḓè">
            <a:extLst>
              <a:ext uri="{FF2B5EF4-FFF2-40B4-BE49-F238E27FC236}">
                <a16:creationId xmlns:a16="http://schemas.microsoft.com/office/drawing/2014/main" id="{E043B076-8DFC-4A60-A7FE-171E9E0C696C}"/>
              </a:ext>
            </a:extLst>
          </p:cNvPr>
          <p:cNvSpPr txBox="1"/>
          <p:nvPr/>
        </p:nvSpPr>
        <p:spPr bwMode="auto">
          <a:xfrm rot="5400000">
            <a:off x="-236630" y="2001766"/>
            <a:ext cx="1864874" cy="580942"/>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dist" defTabSz="914400" rtl="0" eaLnBrk="1" fontAlgn="auto" latinLnBrk="0" hangingPunct="1">
              <a:lnSpc>
                <a:spcPct val="100000"/>
              </a:lnSpc>
              <a:spcBef>
                <a:spcPct val="0"/>
              </a:spcBef>
              <a:spcAft>
                <a:spcPts val="0"/>
              </a:spcAft>
              <a:buClrTx/>
              <a:buSzTx/>
              <a:buFontTx/>
              <a:buNone/>
              <a:tabLst/>
              <a:defRPr/>
            </a:pPr>
            <a:r>
              <a:rPr kumimoji="0" lang="en-US" altLang="zh-CN" sz="600" b="0" i="0" u="none" strike="noStrike" kern="1200" cap="none" spc="0" normalizeH="0" baseline="0" noProof="0" dirty="0">
                <a:ln>
                  <a:noFill/>
                </a:ln>
                <a:solidFill>
                  <a:srgbClr val="252935"/>
                </a:solidFill>
                <a:effectLst/>
                <a:uLnTx/>
                <a:uFillTx/>
                <a:latin typeface="微软雅黑"/>
                <a:ea typeface="微软雅黑"/>
                <a:cs typeface="+mn-ea"/>
                <a:sym typeface="+mn-lt"/>
              </a:rPr>
              <a:t>1PPT.COM</a:t>
            </a:r>
          </a:p>
        </p:txBody>
      </p:sp>
      <p:sp>
        <p:nvSpPr>
          <p:cNvPr id="20" name="任意多边形: 形状 19">
            <a:extLst>
              <a:ext uri="{FF2B5EF4-FFF2-40B4-BE49-F238E27FC236}">
                <a16:creationId xmlns:a16="http://schemas.microsoft.com/office/drawing/2014/main" id="{C99FEDEB-657C-4785-93B2-BB9C293DE38E}"/>
              </a:ext>
            </a:extLst>
          </p:cNvPr>
          <p:cNvSpPr/>
          <p:nvPr/>
        </p:nvSpPr>
        <p:spPr>
          <a:xfrm>
            <a:off x="10932725" y="865059"/>
            <a:ext cx="271843" cy="271843"/>
          </a:xfrm>
          <a:custGeom>
            <a:avLst/>
            <a:gdLst>
              <a:gd name="connsiteX0" fmla="*/ 271844 w 271843"/>
              <a:gd name="connsiteY0" fmla="*/ 66675 h 271843"/>
              <a:gd name="connsiteX1" fmla="*/ 205169 w 271843"/>
              <a:gd name="connsiteY1" fmla="*/ 0 h 271843"/>
              <a:gd name="connsiteX2" fmla="*/ 135922 w 271843"/>
              <a:gd name="connsiteY2" fmla="*/ 69247 h 271843"/>
              <a:gd name="connsiteX3" fmla="*/ 66675 w 271843"/>
              <a:gd name="connsiteY3" fmla="*/ 0 h 271843"/>
              <a:gd name="connsiteX4" fmla="*/ 0 w 271843"/>
              <a:gd name="connsiteY4" fmla="*/ 66675 h 271843"/>
              <a:gd name="connsiteX5" fmla="*/ 69247 w 271843"/>
              <a:gd name="connsiteY5" fmla="*/ 135922 h 271843"/>
              <a:gd name="connsiteX6" fmla="*/ 0 w 271843"/>
              <a:gd name="connsiteY6" fmla="*/ 205169 h 271843"/>
              <a:gd name="connsiteX7" fmla="*/ 66675 w 271843"/>
              <a:gd name="connsiteY7" fmla="*/ 271844 h 271843"/>
              <a:gd name="connsiteX8" fmla="*/ 135922 w 271843"/>
              <a:gd name="connsiteY8" fmla="*/ 202597 h 271843"/>
              <a:gd name="connsiteX9" fmla="*/ 205169 w 271843"/>
              <a:gd name="connsiteY9" fmla="*/ 271844 h 271843"/>
              <a:gd name="connsiteX10" fmla="*/ 271844 w 271843"/>
              <a:gd name="connsiteY10" fmla="*/ 205169 h 271843"/>
              <a:gd name="connsiteX11" fmla="*/ 202597 w 271843"/>
              <a:gd name="connsiteY11" fmla="*/ 135922 h 271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1843" h="271843">
                <a:moveTo>
                  <a:pt x="271844" y="66675"/>
                </a:moveTo>
                <a:lnTo>
                  <a:pt x="205169" y="0"/>
                </a:lnTo>
                <a:lnTo>
                  <a:pt x="135922" y="69247"/>
                </a:lnTo>
                <a:lnTo>
                  <a:pt x="66675" y="0"/>
                </a:lnTo>
                <a:lnTo>
                  <a:pt x="0" y="66675"/>
                </a:lnTo>
                <a:lnTo>
                  <a:pt x="69247" y="135922"/>
                </a:lnTo>
                <a:lnTo>
                  <a:pt x="0" y="205169"/>
                </a:lnTo>
                <a:lnTo>
                  <a:pt x="66675" y="271844"/>
                </a:lnTo>
                <a:lnTo>
                  <a:pt x="135922" y="202597"/>
                </a:lnTo>
                <a:lnTo>
                  <a:pt x="205169" y="271844"/>
                </a:lnTo>
                <a:lnTo>
                  <a:pt x="271844" y="205169"/>
                </a:lnTo>
                <a:lnTo>
                  <a:pt x="202597" y="135922"/>
                </a:lnTo>
                <a:close/>
              </a:path>
            </a:pathLst>
          </a:custGeom>
          <a:solidFill>
            <a:schemeClr val="accent6">
              <a:lumMod val="75000"/>
            </a:schemeClr>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21" name="任意多边形: 形状 20">
            <a:extLst>
              <a:ext uri="{FF2B5EF4-FFF2-40B4-BE49-F238E27FC236}">
                <a16:creationId xmlns:a16="http://schemas.microsoft.com/office/drawing/2014/main" id="{487A8F14-8031-4CA1-B775-735AD22733F4}"/>
              </a:ext>
            </a:extLst>
          </p:cNvPr>
          <p:cNvSpPr/>
          <p:nvPr/>
        </p:nvSpPr>
        <p:spPr>
          <a:xfrm>
            <a:off x="482080" y="4298151"/>
            <a:ext cx="115824" cy="115823"/>
          </a:xfrm>
          <a:custGeom>
            <a:avLst/>
            <a:gdLst>
              <a:gd name="connsiteX0" fmla="*/ 115824 w 115824"/>
              <a:gd name="connsiteY0" fmla="*/ 57912 h 115823"/>
              <a:gd name="connsiteX1" fmla="*/ 57912 w 115824"/>
              <a:gd name="connsiteY1" fmla="*/ 115824 h 115823"/>
              <a:gd name="connsiteX2" fmla="*/ 0 w 115824"/>
              <a:gd name="connsiteY2" fmla="*/ 57912 h 115823"/>
              <a:gd name="connsiteX3" fmla="*/ 57912 w 115824"/>
              <a:gd name="connsiteY3" fmla="*/ 0 h 115823"/>
              <a:gd name="connsiteX4" fmla="*/ 115824 w 115824"/>
              <a:gd name="connsiteY4" fmla="*/ 57912 h 115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24" h="115823">
                <a:moveTo>
                  <a:pt x="115824" y="57912"/>
                </a:moveTo>
                <a:cubicBezTo>
                  <a:pt x="115824" y="89896"/>
                  <a:pt x="89896" y="115824"/>
                  <a:pt x="57912" y="115824"/>
                </a:cubicBezTo>
                <a:cubicBezTo>
                  <a:pt x="25928" y="115824"/>
                  <a:pt x="0" y="89896"/>
                  <a:pt x="0" y="57912"/>
                </a:cubicBezTo>
                <a:cubicBezTo>
                  <a:pt x="0" y="25928"/>
                  <a:pt x="25928" y="0"/>
                  <a:pt x="57912" y="0"/>
                </a:cubicBezTo>
                <a:cubicBezTo>
                  <a:pt x="89896" y="0"/>
                  <a:pt x="115824" y="25928"/>
                  <a:pt x="115824" y="57912"/>
                </a:cubicBezTo>
                <a:close/>
              </a:path>
            </a:pathLst>
          </a:custGeom>
          <a:solidFill>
            <a:schemeClr val="accent6">
              <a:lumMod val="75000"/>
            </a:schemeClr>
          </a:solidFill>
          <a:ln w="9525" cap="flat">
            <a:solidFill>
              <a:srgbClr val="E1801F"/>
            </a:solid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22" name="任意多边形: 形状 21">
            <a:extLst>
              <a:ext uri="{FF2B5EF4-FFF2-40B4-BE49-F238E27FC236}">
                <a16:creationId xmlns:a16="http://schemas.microsoft.com/office/drawing/2014/main" id="{50FBC3E2-B206-4083-9196-466AABF69509}"/>
              </a:ext>
            </a:extLst>
          </p:cNvPr>
          <p:cNvSpPr/>
          <p:nvPr/>
        </p:nvSpPr>
        <p:spPr>
          <a:xfrm>
            <a:off x="836315" y="5516062"/>
            <a:ext cx="371855" cy="371855"/>
          </a:xfrm>
          <a:custGeom>
            <a:avLst/>
            <a:gdLst>
              <a:gd name="connsiteX0" fmla="*/ 185928 w 371855"/>
              <a:gd name="connsiteY0" fmla="*/ 0 h 371855"/>
              <a:gd name="connsiteX1" fmla="*/ 0 w 371855"/>
              <a:gd name="connsiteY1" fmla="*/ 185928 h 371855"/>
              <a:gd name="connsiteX2" fmla="*/ 185928 w 371855"/>
              <a:gd name="connsiteY2" fmla="*/ 371856 h 371855"/>
              <a:gd name="connsiteX3" fmla="*/ 371856 w 371855"/>
              <a:gd name="connsiteY3" fmla="*/ 185928 h 371855"/>
              <a:gd name="connsiteX4" fmla="*/ 185928 w 371855"/>
              <a:gd name="connsiteY4" fmla="*/ 0 h 371855"/>
              <a:gd name="connsiteX5" fmla="*/ 185928 w 371855"/>
              <a:gd name="connsiteY5" fmla="*/ 295560 h 371855"/>
              <a:gd name="connsiteX6" fmla="*/ 76295 w 371855"/>
              <a:gd name="connsiteY6" fmla="*/ 185928 h 371855"/>
              <a:gd name="connsiteX7" fmla="*/ 185928 w 371855"/>
              <a:gd name="connsiteY7" fmla="*/ 76295 h 371855"/>
              <a:gd name="connsiteX8" fmla="*/ 295561 w 371855"/>
              <a:gd name="connsiteY8" fmla="*/ 185928 h 371855"/>
              <a:gd name="connsiteX9" fmla="*/ 185928 w 371855"/>
              <a:gd name="connsiteY9" fmla="*/ 295560 h 37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1855" h="371855">
                <a:moveTo>
                  <a:pt x="185928" y="0"/>
                </a:moveTo>
                <a:cubicBezTo>
                  <a:pt x="83248" y="0"/>
                  <a:pt x="0" y="83248"/>
                  <a:pt x="0" y="185928"/>
                </a:cubicBezTo>
                <a:cubicBezTo>
                  <a:pt x="0" y="288607"/>
                  <a:pt x="83248" y="371856"/>
                  <a:pt x="185928" y="371856"/>
                </a:cubicBezTo>
                <a:cubicBezTo>
                  <a:pt x="288607" y="371856"/>
                  <a:pt x="371856" y="288607"/>
                  <a:pt x="371856" y="185928"/>
                </a:cubicBezTo>
                <a:cubicBezTo>
                  <a:pt x="371856" y="83248"/>
                  <a:pt x="288607" y="0"/>
                  <a:pt x="185928" y="0"/>
                </a:cubicBezTo>
                <a:close/>
                <a:moveTo>
                  <a:pt x="185928" y="295560"/>
                </a:moveTo>
                <a:cubicBezTo>
                  <a:pt x="125349" y="295560"/>
                  <a:pt x="76295" y="246507"/>
                  <a:pt x="76295" y="185928"/>
                </a:cubicBezTo>
                <a:cubicBezTo>
                  <a:pt x="76295" y="125349"/>
                  <a:pt x="125349" y="76295"/>
                  <a:pt x="185928" y="76295"/>
                </a:cubicBezTo>
                <a:cubicBezTo>
                  <a:pt x="246507" y="76295"/>
                  <a:pt x="295561" y="125349"/>
                  <a:pt x="295561" y="185928"/>
                </a:cubicBezTo>
                <a:cubicBezTo>
                  <a:pt x="295561" y="246507"/>
                  <a:pt x="246412" y="295560"/>
                  <a:pt x="185928" y="295560"/>
                </a:cubicBezTo>
                <a:close/>
              </a:path>
            </a:pathLst>
          </a:custGeom>
          <a:solidFill>
            <a:schemeClr val="accent6">
              <a:lumMod val="75000"/>
            </a:schemeClr>
          </a:solidFill>
          <a:ln w="9525" cap="flat">
            <a:solidFill>
              <a:srgbClr val="E1801F"/>
            </a:solid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grpSp>
        <p:nvGrpSpPr>
          <p:cNvPr id="36" name="图形 2">
            <a:extLst>
              <a:ext uri="{FF2B5EF4-FFF2-40B4-BE49-F238E27FC236}">
                <a16:creationId xmlns:a16="http://schemas.microsoft.com/office/drawing/2014/main" id="{E285A522-2530-4FF5-A896-99E2FD3507C9}"/>
              </a:ext>
            </a:extLst>
          </p:cNvPr>
          <p:cNvGrpSpPr/>
          <p:nvPr/>
        </p:nvGrpSpPr>
        <p:grpSpPr>
          <a:xfrm>
            <a:off x="353969" y="400014"/>
            <a:ext cx="809434" cy="255460"/>
            <a:chOff x="7141749" y="814387"/>
            <a:chExt cx="809434" cy="255460"/>
          </a:xfrm>
          <a:solidFill>
            <a:srgbClr val="E1801F"/>
          </a:solidFill>
        </p:grpSpPr>
        <p:sp>
          <p:nvSpPr>
            <p:cNvPr id="37" name="任意多边形: 形状 36">
              <a:extLst>
                <a:ext uri="{FF2B5EF4-FFF2-40B4-BE49-F238E27FC236}">
                  <a16:creationId xmlns:a16="http://schemas.microsoft.com/office/drawing/2014/main" id="{13EC82B5-06B9-48A6-83F7-4B612E799E25}"/>
                </a:ext>
              </a:extLst>
            </p:cNvPr>
            <p:cNvSpPr/>
            <p:nvPr/>
          </p:nvSpPr>
          <p:spPr>
            <a:xfrm>
              <a:off x="7141749" y="814387"/>
              <a:ext cx="166306" cy="223361"/>
            </a:xfrm>
            <a:custGeom>
              <a:avLst/>
              <a:gdLst>
                <a:gd name="connsiteX0" fmla="*/ 0 w 166306"/>
                <a:gd name="connsiteY0" fmla="*/ 103632 h 223361"/>
                <a:gd name="connsiteX1" fmla="*/ 155258 w 166306"/>
                <a:gd name="connsiteY1" fmla="*/ 223361 h 223361"/>
                <a:gd name="connsiteX2" fmla="*/ 166306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258" y="223361"/>
                  </a:lnTo>
                  <a:lnTo>
                    <a:pt x="166306"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38" name="任意多边形: 形状 37">
              <a:extLst>
                <a:ext uri="{FF2B5EF4-FFF2-40B4-BE49-F238E27FC236}">
                  <a16:creationId xmlns:a16="http://schemas.microsoft.com/office/drawing/2014/main" id="{707D6703-D389-44F9-8859-3E197E566AF9}"/>
                </a:ext>
              </a:extLst>
            </p:cNvPr>
            <p:cNvSpPr/>
            <p:nvPr/>
          </p:nvSpPr>
          <p:spPr>
            <a:xfrm>
              <a:off x="7302531" y="822387"/>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39" name="任意多边形: 形状 38">
              <a:extLst>
                <a:ext uri="{FF2B5EF4-FFF2-40B4-BE49-F238E27FC236}">
                  <a16:creationId xmlns:a16="http://schemas.microsoft.com/office/drawing/2014/main" id="{25A0A673-E5A3-46D3-B764-0486B7CDA5DE}"/>
                </a:ext>
              </a:extLst>
            </p:cNvPr>
            <p:cNvSpPr/>
            <p:nvPr/>
          </p:nvSpPr>
          <p:spPr>
            <a:xfrm>
              <a:off x="7463313" y="830388"/>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40" name="任意多边形: 形状 39">
              <a:extLst>
                <a:ext uri="{FF2B5EF4-FFF2-40B4-BE49-F238E27FC236}">
                  <a16:creationId xmlns:a16="http://schemas.microsoft.com/office/drawing/2014/main" id="{630E866E-1913-465A-937B-1F6DE6314CD8}"/>
                </a:ext>
              </a:extLst>
            </p:cNvPr>
            <p:cNvSpPr/>
            <p:nvPr/>
          </p:nvSpPr>
          <p:spPr>
            <a:xfrm>
              <a:off x="7624095" y="838389"/>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41" name="任意多边形: 形状 40">
              <a:extLst>
                <a:ext uri="{FF2B5EF4-FFF2-40B4-BE49-F238E27FC236}">
                  <a16:creationId xmlns:a16="http://schemas.microsoft.com/office/drawing/2014/main" id="{1F42247E-3DE8-497E-BBEC-C0459BC4D3A5}"/>
                </a:ext>
              </a:extLst>
            </p:cNvPr>
            <p:cNvSpPr/>
            <p:nvPr/>
          </p:nvSpPr>
          <p:spPr>
            <a:xfrm>
              <a:off x="7784877" y="846486"/>
              <a:ext cx="166306" cy="223361"/>
            </a:xfrm>
            <a:custGeom>
              <a:avLst/>
              <a:gdLst>
                <a:gd name="connsiteX0" fmla="*/ 0 w 166306"/>
                <a:gd name="connsiteY0" fmla="*/ 103632 h 223361"/>
                <a:gd name="connsiteX1" fmla="*/ 155162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162"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grpSp>
      <p:sp>
        <p:nvSpPr>
          <p:cNvPr id="28" name="文本框 27">
            <a:extLst>
              <a:ext uri="{FF2B5EF4-FFF2-40B4-BE49-F238E27FC236}">
                <a16:creationId xmlns:a16="http://schemas.microsoft.com/office/drawing/2014/main" id="{57274840-799F-4524-96CF-B6CDEB9B177D}"/>
              </a:ext>
            </a:extLst>
          </p:cNvPr>
          <p:cNvSpPr txBox="1"/>
          <p:nvPr/>
        </p:nvSpPr>
        <p:spPr>
          <a:xfrm>
            <a:off x="1208170" y="289757"/>
            <a:ext cx="4220237" cy="646331"/>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effectLst/>
                <a:uLnTx/>
                <a:uFillTx/>
                <a:latin typeface="微软雅黑"/>
                <a:ea typeface="微软雅黑"/>
                <a:cs typeface="+mn-ea"/>
                <a:sym typeface="+mn-lt"/>
              </a:rPr>
              <a:t>Gender &amp; Grade</a:t>
            </a:r>
            <a:endParaRPr kumimoji="0" lang="zh-CN" altLang="en-US" sz="3600" b="0" i="0" u="none" strike="noStrike" kern="1200" cap="none" spc="0" normalizeH="0" baseline="0" noProof="0" dirty="0">
              <a:ln>
                <a:noFill/>
              </a:ln>
              <a:effectLst/>
              <a:uLnTx/>
              <a:uFillTx/>
              <a:latin typeface="微软雅黑"/>
              <a:ea typeface="微软雅黑"/>
              <a:cs typeface="+mn-ea"/>
              <a:sym typeface="+mn-lt"/>
            </a:endParaRPr>
          </a:p>
        </p:txBody>
      </p:sp>
      <p:sp>
        <p:nvSpPr>
          <p:cNvPr id="5" name="文本框 4">
            <a:extLst>
              <a:ext uri="{FF2B5EF4-FFF2-40B4-BE49-F238E27FC236}">
                <a16:creationId xmlns:a16="http://schemas.microsoft.com/office/drawing/2014/main" id="{98BA7FB5-6FEF-4167-9370-BEA6115E65D3}"/>
              </a:ext>
            </a:extLst>
          </p:cNvPr>
          <p:cNvSpPr txBox="1"/>
          <p:nvPr/>
        </p:nvSpPr>
        <p:spPr>
          <a:xfrm>
            <a:off x="1085137" y="3627136"/>
            <a:ext cx="5359879" cy="147732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i="0" u="none" strike="noStrike" kern="1200" cap="none" spc="0" normalizeH="0" baseline="0" noProof="0" dirty="0">
                <a:ln>
                  <a:noFill/>
                </a:ln>
                <a:solidFill>
                  <a:prstClr val="black"/>
                </a:solidFill>
                <a:effectLst/>
                <a:uLnTx/>
                <a:uFillTx/>
                <a:latin typeface="微软雅黑"/>
                <a:ea typeface="微软雅黑"/>
                <a:cs typeface="+mn-cs"/>
              </a:rPr>
              <a:t>Grade</a:t>
            </a:r>
            <a:endParaRPr kumimoji="0" lang="zh-CN" altLang="zh-CN" sz="180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i="0" u="none" strike="noStrike" kern="1200" cap="none" spc="0" normalizeH="0" baseline="0" noProof="0" dirty="0">
                <a:ln>
                  <a:noFill/>
                </a:ln>
                <a:solidFill>
                  <a:prstClr val="black"/>
                </a:solidFill>
                <a:effectLst/>
                <a:uLnTx/>
                <a:uFillTx/>
                <a:latin typeface="微软雅黑"/>
                <a:ea typeface="微软雅黑"/>
                <a:cs typeface="+mn-cs"/>
              </a:rPr>
              <a:t>21 freshmen (15.22%), 30 sophomores (21.74%), 61 juniors (44.2%), and 22 seniors (15.94%) completed the survey.</a:t>
            </a:r>
            <a:endParaRPr kumimoji="0" lang="zh-CN" altLang="zh-CN" sz="180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i="0" u="none" strike="noStrike" kern="1200" cap="none" spc="0" normalizeH="0" baseline="0" noProof="0" dirty="0">
                <a:ln>
                  <a:noFill/>
                </a:ln>
                <a:solidFill>
                  <a:prstClr val="black"/>
                </a:solidFill>
                <a:effectLst/>
                <a:uLnTx/>
                <a:uFillTx/>
                <a:latin typeface="微软雅黑"/>
                <a:ea typeface="微软雅黑"/>
                <a:cs typeface="+mn-cs"/>
              </a:rPr>
              <a:t> </a:t>
            </a:r>
            <a:endParaRPr kumimoji="0" lang="zh-CN" altLang="zh-CN" sz="1800" i="0" u="none" strike="noStrike" kern="1200" cap="none" spc="0" normalizeH="0" baseline="0" noProof="0" dirty="0">
              <a:ln>
                <a:noFill/>
              </a:ln>
              <a:solidFill>
                <a:prstClr val="black"/>
              </a:solidFill>
              <a:effectLst/>
              <a:uLnTx/>
              <a:uFillTx/>
              <a:latin typeface="微软雅黑"/>
              <a:ea typeface="微软雅黑"/>
              <a:cs typeface="+mn-cs"/>
            </a:endParaRPr>
          </a:p>
        </p:txBody>
      </p:sp>
      <p:graphicFrame>
        <p:nvGraphicFramePr>
          <p:cNvPr id="3" name="表格 2"/>
          <p:cNvGraphicFramePr>
            <a:graphicFrameLocks noGrp="1"/>
          </p:cNvGraphicFramePr>
          <p:nvPr>
            <p:extLst>
              <p:ext uri="{D42A27DB-BD31-4B8C-83A1-F6EECF244321}">
                <p14:modId xmlns:p14="http://schemas.microsoft.com/office/powerpoint/2010/main" val="2839793619"/>
              </p:ext>
            </p:extLst>
          </p:nvPr>
        </p:nvGraphicFramePr>
        <p:xfrm>
          <a:off x="7033484" y="1647663"/>
          <a:ext cx="4844192" cy="3648237"/>
        </p:xfrm>
        <a:graphic>
          <a:graphicData uri="http://schemas.openxmlformats.org/drawingml/2006/table">
            <a:tbl>
              <a:tblPr firstRow="1" bandRow="1">
                <a:tableStyleId>{93296810-A885-4BE3-A3E7-6D5BEEA58F35}</a:tableStyleId>
              </a:tblPr>
              <a:tblGrid>
                <a:gridCol w="1624741">
                  <a:extLst>
                    <a:ext uri="{9D8B030D-6E8A-4147-A177-3AD203B41FA5}">
                      <a16:colId xmlns:a16="http://schemas.microsoft.com/office/drawing/2014/main" val="2497737700"/>
                    </a:ext>
                  </a:extLst>
                </a:gridCol>
                <a:gridCol w="1524000">
                  <a:extLst>
                    <a:ext uri="{9D8B030D-6E8A-4147-A177-3AD203B41FA5}">
                      <a16:colId xmlns:a16="http://schemas.microsoft.com/office/drawing/2014/main" val="4148243225"/>
                    </a:ext>
                  </a:extLst>
                </a:gridCol>
                <a:gridCol w="1695451">
                  <a:extLst>
                    <a:ext uri="{9D8B030D-6E8A-4147-A177-3AD203B41FA5}">
                      <a16:colId xmlns:a16="http://schemas.microsoft.com/office/drawing/2014/main" val="942513567"/>
                    </a:ext>
                  </a:extLst>
                </a:gridCol>
              </a:tblGrid>
              <a:tr h="722245">
                <a:tc>
                  <a:txBody>
                    <a:bodyPr/>
                    <a:lstStyle/>
                    <a:p>
                      <a:pPr algn="ctr">
                        <a:lnSpc>
                          <a:spcPct val="150000"/>
                        </a:lnSpc>
                      </a:pPr>
                      <a:r>
                        <a:rPr lang="en-US" sz="1600" kern="0" dirty="0">
                          <a:effectLst/>
                        </a:rPr>
                        <a:t>Options</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600" kern="0" dirty="0">
                          <a:effectLst/>
                        </a:rPr>
                        <a:t>Frequency</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altLang="zh-CN" sz="1600" b="1" kern="0" dirty="0">
                          <a:solidFill>
                            <a:schemeClr val="lt1"/>
                          </a:solidFill>
                          <a:effectLst/>
                          <a:latin typeface="+mn-lt"/>
                          <a:ea typeface="+mn-ea"/>
                          <a:cs typeface="+mn-cs"/>
                        </a:rPr>
                        <a:t>Percentage</a:t>
                      </a:r>
                      <a:endParaRPr lang="zh-CN" altLang="en-US" sz="1600" b="1" kern="0" dirty="0">
                        <a:solidFill>
                          <a:schemeClr val="lt1"/>
                        </a:solidFill>
                        <a:effectLst/>
                        <a:latin typeface="+mn-lt"/>
                        <a:ea typeface="+mn-ea"/>
                        <a:cs typeface="+mn-cs"/>
                      </a:endParaRPr>
                    </a:p>
                  </a:txBody>
                  <a:tcPr marL="68580" marR="68580" marT="0" marB="0" anchor="ctr"/>
                </a:tc>
                <a:extLst>
                  <a:ext uri="{0D108BD9-81ED-4DB2-BD59-A6C34878D82A}">
                    <a16:rowId xmlns:a16="http://schemas.microsoft.com/office/drawing/2014/main" val="2019441890"/>
                  </a:ext>
                </a:extLst>
              </a:tr>
              <a:tr h="469410">
                <a:tc>
                  <a:txBody>
                    <a:bodyPr/>
                    <a:lstStyle/>
                    <a:p>
                      <a:pPr algn="ctr">
                        <a:lnSpc>
                          <a:spcPct val="150000"/>
                        </a:lnSpc>
                      </a:pPr>
                      <a:r>
                        <a:rPr lang="en-US" altLang="zh-CN" sz="1600" kern="0" dirty="0">
                          <a:effectLst/>
                        </a:rPr>
                        <a:t>freshmen</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600" kern="0" dirty="0">
                          <a:effectLst/>
                        </a:rPr>
                        <a:t>21</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600" kern="0" dirty="0">
                          <a:effectLst/>
                        </a:rPr>
                        <a:t>15.22%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35414893"/>
                  </a:ext>
                </a:extLst>
              </a:tr>
              <a:tr h="416388">
                <a:tc>
                  <a:txBody>
                    <a:bodyPr/>
                    <a:lstStyle/>
                    <a:p>
                      <a:pPr algn="ctr">
                        <a:lnSpc>
                          <a:spcPct val="150000"/>
                        </a:lnSpc>
                      </a:pPr>
                      <a:r>
                        <a:rPr lang="en-US" altLang="zh-CN" sz="1600" b="0" dirty="0"/>
                        <a:t>sophomore</a:t>
                      </a:r>
                      <a:endParaRPr lang="zh-CN" sz="16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altLang="zh-CN" sz="1600" kern="0" dirty="0">
                          <a:effectLst/>
                          <a:latin typeface="+mn-lt"/>
                          <a:ea typeface="+mn-ea"/>
                          <a:cs typeface="+mn-cs"/>
                        </a:rPr>
                        <a:t>30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600" kern="0" dirty="0">
                          <a:effectLst/>
                        </a:rPr>
                        <a:t>21.74%</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99438194"/>
                  </a:ext>
                </a:extLst>
              </a:tr>
              <a:tr h="469410">
                <a:tc>
                  <a:txBody>
                    <a:bodyPr/>
                    <a:lstStyle/>
                    <a:p>
                      <a:pPr algn="ctr">
                        <a:lnSpc>
                          <a:spcPct val="150000"/>
                        </a:lnSpc>
                      </a:pPr>
                      <a:r>
                        <a:rPr lang="en-US" altLang="zh-CN" sz="1600" kern="0" dirty="0">
                          <a:effectLst/>
                        </a:rPr>
                        <a:t>junior</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600" kern="0" dirty="0">
                          <a:effectLst/>
                        </a:rPr>
                        <a:t>61</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600" kern="0" dirty="0">
                          <a:effectLst/>
                        </a:rPr>
                        <a:t>44.2%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93356662"/>
                  </a:ext>
                </a:extLst>
              </a:tr>
              <a:tr h="469410">
                <a:tc>
                  <a:txBody>
                    <a:bodyPr/>
                    <a:lstStyle/>
                    <a:p>
                      <a:pPr algn="ctr">
                        <a:lnSpc>
                          <a:spcPct val="150000"/>
                        </a:lnSpc>
                      </a:pPr>
                      <a:r>
                        <a:rPr lang="en-US" altLang="zh-CN" sz="1600" b="0" dirty="0"/>
                        <a:t>senior</a:t>
                      </a:r>
                      <a:endParaRPr lang="zh-CN" sz="16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altLang="zh-CN" sz="1600" kern="0" dirty="0">
                          <a:effectLst/>
                          <a:latin typeface="+mn-lt"/>
                          <a:ea typeface="+mn-ea"/>
                          <a:cs typeface="+mn-cs"/>
                        </a:rPr>
                        <a:t>22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600" kern="0" dirty="0">
                          <a:effectLst/>
                        </a:rPr>
                        <a:t>15.94%</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94808508"/>
                  </a:ext>
                </a:extLst>
              </a:tr>
              <a:tr h="469410">
                <a:tc>
                  <a:txBody>
                    <a:bodyPr/>
                    <a:lstStyle/>
                    <a:p>
                      <a:pPr algn="ctr">
                        <a:lnSpc>
                          <a:spcPct val="150000"/>
                        </a:lnSpc>
                      </a:pPr>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others</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pPr>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4</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pPr>
                      <a:r>
                        <a:rPr lang="en-US" altLang="zh-CN" sz="1600" kern="100" dirty="0">
                          <a:effectLst/>
                          <a:latin typeface="+mj-lt"/>
                          <a:ea typeface="等线" panose="02010600030101010101" pitchFamily="2" charset="-122"/>
                          <a:cs typeface="Times New Roman" panose="02020603050405020304" pitchFamily="18" charset="0"/>
                        </a:rPr>
                        <a:t>2.89%</a:t>
                      </a:r>
                      <a:endParaRPr lang="zh-CN" sz="1600" kern="100" dirty="0">
                        <a:effectLst/>
                        <a:latin typeface="+mj-lt"/>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30363232"/>
                  </a:ext>
                </a:extLst>
              </a:tr>
              <a:tr h="6319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kern="0" dirty="0">
                          <a:solidFill>
                            <a:schemeClr val="dk1"/>
                          </a:solidFill>
                          <a:effectLst/>
                          <a:latin typeface="+mn-lt"/>
                          <a:ea typeface="+mn-ea"/>
                          <a:cs typeface="+mn-cs"/>
                        </a:rPr>
                        <a:t>Total</a:t>
                      </a:r>
                      <a:endParaRPr lang="zh-CN" altLang="zh-CN" sz="1600" kern="0" dirty="0">
                        <a:solidFill>
                          <a:schemeClr val="dk1"/>
                        </a:solidFill>
                        <a:effectLst/>
                        <a:latin typeface="+mn-lt"/>
                        <a:ea typeface="+mn-ea"/>
                        <a:cs typeface="+mn-cs"/>
                      </a:endParaRPr>
                    </a:p>
                  </a:txBody>
                  <a:tcPr anchor="ctr"/>
                </a:tc>
                <a:tc>
                  <a:txBody>
                    <a:bodyPr/>
                    <a:lstStyle/>
                    <a:p>
                      <a:pPr algn="ctr"/>
                      <a:r>
                        <a:rPr lang="en-US" altLang="zh-CN" sz="1600" dirty="0"/>
                        <a:t>138</a:t>
                      </a:r>
                      <a:endParaRPr lang="zh-CN" altLang="en-US" sz="16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kern="0" dirty="0">
                          <a:effectLst/>
                        </a:rPr>
                        <a:t>100%</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2668612095"/>
                  </a:ext>
                </a:extLst>
              </a:tr>
            </a:tbl>
          </a:graphicData>
        </a:graphic>
      </p:graphicFrame>
      <p:sp>
        <p:nvSpPr>
          <p:cNvPr id="25" name="矩形 24"/>
          <p:cNvSpPr/>
          <p:nvPr/>
        </p:nvSpPr>
        <p:spPr>
          <a:xfrm>
            <a:off x="1080250" y="1500011"/>
            <a:ext cx="5327518" cy="1200329"/>
          </a:xfrm>
          <a:prstGeom prst="rect">
            <a:avLst/>
          </a:prstGeom>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lang="en-US" altLang="zh-CN" dirty="0">
                <a:solidFill>
                  <a:prstClr val="black"/>
                </a:solidFill>
                <a:latin typeface="微软雅黑"/>
                <a:ea typeface="微软雅黑"/>
              </a:rPr>
              <a:t>Gender</a:t>
            </a:r>
            <a:endParaRPr lang="zh-CN" altLang="zh-CN" dirty="0">
              <a:solidFill>
                <a:prstClr val="black"/>
              </a:solidFill>
              <a:latin typeface="微软雅黑"/>
              <a:ea typeface="微软雅黑"/>
            </a:endParaRPr>
          </a:p>
          <a:p>
            <a:pPr marL="0" marR="0" lvl="0" indent="0" defTabSz="457200" rtl="0" eaLnBrk="1" fontAlgn="auto" latinLnBrk="0" hangingPunct="1">
              <a:lnSpc>
                <a:spcPct val="100000"/>
              </a:lnSpc>
              <a:spcBef>
                <a:spcPts val="0"/>
              </a:spcBef>
              <a:spcAft>
                <a:spcPts val="0"/>
              </a:spcAft>
              <a:buClrTx/>
              <a:buSzTx/>
              <a:buFontTx/>
              <a:buNone/>
              <a:tabLst/>
              <a:defRPr/>
            </a:pPr>
            <a:r>
              <a:rPr lang="en-US" altLang="zh-CN" dirty="0">
                <a:solidFill>
                  <a:prstClr val="black"/>
                </a:solidFill>
                <a:latin typeface="微软雅黑"/>
                <a:ea typeface="微软雅黑"/>
              </a:rPr>
              <a:t>89 male students (64.49%) completed the survey, while 49 female students (35.51%) completed the survey.</a:t>
            </a:r>
            <a:endParaRPr lang="zh-CN" altLang="zh-CN" dirty="0">
              <a:solidFill>
                <a:prstClr val="black"/>
              </a:solidFill>
              <a:latin typeface="微软雅黑"/>
              <a:ea typeface="微软雅黑"/>
            </a:endParaRPr>
          </a:p>
        </p:txBody>
      </p:sp>
    </p:spTree>
    <p:extLst>
      <p:ext uri="{BB962C8B-B14F-4D97-AF65-F5344CB8AC3E}">
        <p14:creationId xmlns:p14="http://schemas.microsoft.com/office/powerpoint/2010/main" val="25323622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图形 18">
            <a:extLst>
              <a:ext uri="{FF2B5EF4-FFF2-40B4-BE49-F238E27FC236}">
                <a16:creationId xmlns:a16="http://schemas.microsoft.com/office/drawing/2014/main" id="{345B0EE1-2C23-430C-83E8-30D176545749}"/>
              </a:ext>
            </a:extLst>
          </p:cNvPr>
          <p:cNvGrpSpPr/>
          <p:nvPr/>
        </p:nvGrpSpPr>
        <p:grpSpPr>
          <a:xfrm>
            <a:off x="8956816" y="4210986"/>
            <a:ext cx="125163" cy="125163"/>
            <a:chOff x="8984808" y="4182994"/>
            <a:chExt cx="125163" cy="125163"/>
          </a:xfrm>
        </p:grpSpPr>
        <p:sp>
          <p:nvSpPr>
            <p:cNvPr id="22" name="任意多边形: 形状 21">
              <a:extLst>
                <a:ext uri="{FF2B5EF4-FFF2-40B4-BE49-F238E27FC236}">
                  <a16:creationId xmlns:a16="http://schemas.microsoft.com/office/drawing/2014/main" id="{A1C720CD-9FE1-4153-97B1-F98756CA057D}"/>
                </a:ext>
              </a:extLst>
            </p:cNvPr>
            <p:cNvSpPr/>
            <p:nvPr/>
          </p:nvSpPr>
          <p:spPr>
            <a:xfrm>
              <a:off x="8984808" y="4245499"/>
              <a:ext cx="125163" cy="15357"/>
            </a:xfrm>
            <a:custGeom>
              <a:avLst/>
              <a:gdLst>
                <a:gd name="connsiteX0" fmla="*/ 125163 w 125163"/>
                <a:gd name="connsiteY0" fmla="*/ 0 h 15357"/>
                <a:gd name="connsiteX1" fmla="*/ 0 w 125163"/>
                <a:gd name="connsiteY1" fmla="*/ 0 h 15357"/>
              </a:gdLst>
              <a:ahLst/>
              <a:cxnLst>
                <a:cxn ang="0">
                  <a:pos x="connsiteX0" y="connsiteY0"/>
                </a:cxn>
                <a:cxn ang="0">
                  <a:pos x="connsiteX1" y="connsiteY1"/>
                </a:cxn>
              </a:cxnLst>
              <a:rect l="l" t="t" r="r" b="b"/>
              <a:pathLst>
                <a:path w="125163" h="15357">
                  <a:moveTo>
                    <a:pt x="125163" y="0"/>
                  </a:moveTo>
                  <a:lnTo>
                    <a:pt x="0" y="0"/>
                  </a:lnTo>
                </a:path>
              </a:pathLst>
            </a:custGeom>
            <a:ln w="15345" cap="rnd">
              <a:solidFill>
                <a:srgbClr val="FFFFFF"/>
              </a:solidFill>
              <a:prstDash val="solid"/>
              <a:round/>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23" name="任意多边形: 形状 22">
              <a:extLst>
                <a:ext uri="{FF2B5EF4-FFF2-40B4-BE49-F238E27FC236}">
                  <a16:creationId xmlns:a16="http://schemas.microsoft.com/office/drawing/2014/main" id="{BF43C45E-AF29-49AA-9B5C-96F984D1768F}"/>
                </a:ext>
              </a:extLst>
            </p:cNvPr>
            <p:cNvSpPr/>
            <p:nvPr/>
          </p:nvSpPr>
          <p:spPr>
            <a:xfrm>
              <a:off x="9047312" y="4182994"/>
              <a:ext cx="15357" cy="125163"/>
            </a:xfrm>
            <a:custGeom>
              <a:avLst/>
              <a:gdLst>
                <a:gd name="connsiteX0" fmla="*/ 0 w 15357"/>
                <a:gd name="connsiteY0" fmla="*/ 125163 h 125163"/>
                <a:gd name="connsiteX1" fmla="*/ 0 w 15357"/>
                <a:gd name="connsiteY1" fmla="*/ 0 h 125163"/>
              </a:gdLst>
              <a:ahLst/>
              <a:cxnLst>
                <a:cxn ang="0">
                  <a:pos x="connsiteX0" y="connsiteY0"/>
                </a:cxn>
                <a:cxn ang="0">
                  <a:pos x="connsiteX1" y="connsiteY1"/>
                </a:cxn>
              </a:cxnLst>
              <a:rect l="l" t="t" r="r" b="b"/>
              <a:pathLst>
                <a:path w="15357" h="125163">
                  <a:moveTo>
                    <a:pt x="0" y="125163"/>
                  </a:moveTo>
                  <a:lnTo>
                    <a:pt x="0" y="0"/>
                  </a:lnTo>
                </a:path>
              </a:pathLst>
            </a:custGeom>
            <a:ln w="15345" cap="rnd">
              <a:solidFill>
                <a:srgbClr val="FFFFFF"/>
              </a:solidFill>
              <a:prstDash val="solid"/>
              <a:round/>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grpSp>
      <p:grpSp>
        <p:nvGrpSpPr>
          <p:cNvPr id="63" name="组合 62">
            <a:extLst>
              <a:ext uri="{FF2B5EF4-FFF2-40B4-BE49-F238E27FC236}">
                <a16:creationId xmlns:a16="http://schemas.microsoft.com/office/drawing/2014/main" id="{7271D20F-A131-4B4E-98AC-D35206BE0564}"/>
              </a:ext>
            </a:extLst>
          </p:cNvPr>
          <p:cNvGrpSpPr/>
          <p:nvPr/>
        </p:nvGrpSpPr>
        <p:grpSpPr>
          <a:xfrm flipH="1">
            <a:off x="11447619" y="2587840"/>
            <a:ext cx="132415" cy="1738303"/>
            <a:chOff x="11110315" y="2509606"/>
            <a:chExt cx="196770" cy="2583143"/>
          </a:xfrm>
        </p:grpSpPr>
        <p:sp>
          <p:nvSpPr>
            <p:cNvPr id="64" name="椭圆 63">
              <a:extLst>
                <a:ext uri="{FF2B5EF4-FFF2-40B4-BE49-F238E27FC236}">
                  <a16:creationId xmlns:a16="http://schemas.microsoft.com/office/drawing/2014/main" id="{8EF2C98A-C56D-424E-A713-DC5B8432EB5C}"/>
                </a:ext>
              </a:extLst>
            </p:cNvPr>
            <p:cNvSpPr/>
            <p:nvPr/>
          </p:nvSpPr>
          <p:spPr>
            <a:xfrm>
              <a:off x="11110316" y="2509606"/>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52935"/>
                </a:solidFill>
                <a:effectLst/>
                <a:uLnTx/>
                <a:uFillTx/>
                <a:latin typeface="微软雅黑"/>
                <a:ea typeface="微软雅黑"/>
                <a:cs typeface="+mn-ea"/>
                <a:sym typeface="+mn-lt"/>
              </a:endParaRPr>
            </a:p>
          </p:txBody>
        </p:sp>
        <p:cxnSp>
          <p:nvCxnSpPr>
            <p:cNvPr id="65" name="直接连接符 64">
              <a:extLst>
                <a:ext uri="{FF2B5EF4-FFF2-40B4-BE49-F238E27FC236}">
                  <a16:creationId xmlns:a16="http://schemas.microsoft.com/office/drawing/2014/main" id="{D7271474-3C77-434A-8A33-9A474794F32E}"/>
                </a:ext>
              </a:extLst>
            </p:cNvPr>
            <p:cNvCxnSpPr/>
            <p:nvPr/>
          </p:nvCxnSpPr>
          <p:spPr>
            <a:xfrm>
              <a:off x="11208700" y="2911621"/>
              <a:ext cx="0" cy="585926"/>
            </a:xfrm>
            <a:prstGeom prst="line">
              <a:avLst/>
            </a:prstGeom>
            <a:ln>
              <a:solidFill>
                <a:srgbClr val="E1801F"/>
              </a:solidFill>
            </a:ln>
          </p:spPr>
          <p:style>
            <a:lnRef idx="1">
              <a:schemeClr val="accent1"/>
            </a:lnRef>
            <a:fillRef idx="0">
              <a:schemeClr val="accent1"/>
            </a:fillRef>
            <a:effectRef idx="0">
              <a:schemeClr val="accent1"/>
            </a:effectRef>
            <a:fontRef idx="minor">
              <a:schemeClr val="tx1"/>
            </a:fontRef>
          </p:style>
        </p:cxnSp>
        <p:sp>
          <p:nvSpPr>
            <p:cNvPr id="66" name="椭圆 65">
              <a:extLst>
                <a:ext uri="{FF2B5EF4-FFF2-40B4-BE49-F238E27FC236}">
                  <a16:creationId xmlns:a16="http://schemas.microsoft.com/office/drawing/2014/main" id="{01D9CCDB-3D0A-4A81-B8B1-B5754FC2C7AB}"/>
                </a:ext>
              </a:extLst>
            </p:cNvPr>
            <p:cNvSpPr/>
            <p:nvPr/>
          </p:nvSpPr>
          <p:spPr>
            <a:xfrm>
              <a:off x="11110315" y="3702793"/>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52935"/>
                </a:solidFill>
                <a:effectLst/>
                <a:uLnTx/>
                <a:uFillTx/>
                <a:latin typeface="微软雅黑"/>
                <a:ea typeface="微软雅黑"/>
                <a:cs typeface="+mn-ea"/>
                <a:sym typeface="+mn-lt"/>
              </a:endParaRPr>
            </a:p>
          </p:txBody>
        </p:sp>
        <p:cxnSp>
          <p:nvCxnSpPr>
            <p:cNvPr id="67" name="直接连接符 66">
              <a:extLst>
                <a:ext uri="{FF2B5EF4-FFF2-40B4-BE49-F238E27FC236}">
                  <a16:creationId xmlns:a16="http://schemas.microsoft.com/office/drawing/2014/main" id="{1C159191-34E2-47A0-92DB-906CE2AE4317}"/>
                </a:ext>
              </a:extLst>
            </p:cNvPr>
            <p:cNvCxnSpPr/>
            <p:nvPr/>
          </p:nvCxnSpPr>
          <p:spPr>
            <a:xfrm>
              <a:off x="11208699" y="4104808"/>
              <a:ext cx="0" cy="585926"/>
            </a:xfrm>
            <a:prstGeom prst="line">
              <a:avLst/>
            </a:prstGeom>
            <a:ln>
              <a:solidFill>
                <a:srgbClr val="E1801F"/>
              </a:solidFill>
            </a:ln>
          </p:spPr>
          <p:style>
            <a:lnRef idx="1">
              <a:schemeClr val="accent1"/>
            </a:lnRef>
            <a:fillRef idx="0">
              <a:schemeClr val="accent1"/>
            </a:fillRef>
            <a:effectRef idx="0">
              <a:schemeClr val="accent1"/>
            </a:effectRef>
            <a:fontRef idx="minor">
              <a:schemeClr val="tx1"/>
            </a:fontRef>
          </p:style>
        </p:cxnSp>
        <p:sp>
          <p:nvSpPr>
            <p:cNvPr id="68" name="椭圆 67">
              <a:extLst>
                <a:ext uri="{FF2B5EF4-FFF2-40B4-BE49-F238E27FC236}">
                  <a16:creationId xmlns:a16="http://schemas.microsoft.com/office/drawing/2014/main" id="{603DE7A1-2BE1-4F70-8F84-AC0275F8952D}"/>
                </a:ext>
              </a:extLst>
            </p:cNvPr>
            <p:cNvSpPr/>
            <p:nvPr/>
          </p:nvSpPr>
          <p:spPr>
            <a:xfrm>
              <a:off x="11110315" y="4895980"/>
              <a:ext cx="196769" cy="196769"/>
            </a:xfrm>
            <a:prstGeom prst="ellipse">
              <a:avLst/>
            </a:prstGeom>
            <a:solidFill>
              <a:srgbClr val="E1801F"/>
            </a:solidFill>
            <a:ln>
              <a:solidFill>
                <a:srgbClr val="E18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52935"/>
                </a:solidFill>
                <a:effectLst/>
                <a:uLnTx/>
                <a:uFillTx/>
                <a:latin typeface="微软雅黑"/>
                <a:ea typeface="微软雅黑"/>
                <a:cs typeface="+mn-ea"/>
                <a:sym typeface="+mn-lt"/>
              </a:endParaRPr>
            </a:p>
          </p:txBody>
        </p:sp>
      </p:grpSp>
      <p:grpSp>
        <p:nvGrpSpPr>
          <p:cNvPr id="75" name="图形 2">
            <a:extLst>
              <a:ext uri="{FF2B5EF4-FFF2-40B4-BE49-F238E27FC236}">
                <a16:creationId xmlns:a16="http://schemas.microsoft.com/office/drawing/2014/main" id="{D880812F-12A9-4CF5-A808-6360DFBFA088}"/>
              </a:ext>
            </a:extLst>
          </p:cNvPr>
          <p:cNvGrpSpPr/>
          <p:nvPr/>
        </p:nvGrpSpPr>
        <p:grpSpPr>
          <a:xfrm>
            <a:off x="353969" y="400014"/>
            <a:ext cx="809434" cy="255460"/>
            <a:chOff x="7141749" y="814387"/>
            <a:chExt cx="809434" cy="255460"/>
          </a:xfrm>
          <a:solidFill>
            <a:srgbClr val="E1801F"/>
          </a:solidFill>
        </p:grpSpPr>
        <p:sp>
          <p:nvSpPr>
            <p:cNvPr id="76" name="任意多边形: 形状 75">
              <a:extLst>
                <a:ext uri="{FF2B5EF4-FFF2-40B4-BE49-F238E27FC236}">
                  <a16:creationId xmlns:a16="http://schemas.microsoft.com/office/drawing/2014/main" id="{19F78ADE-A9A0-40F9-A8C6-267ECC297D6A}"/>
                </a:ext>
              </a:extLst>
            </p:cNvPr>
            <p:cNvSpPr/>
            <p:nvPr/>
          </p:nvSpPr>
          <p:spPr>
            <a:xfrm>
              <a:off x="7141749" y="814387"/>
              <a:ext cx="166306" cy="223361"/>
            </a:xfrm>
            <a:custGeom>
              <a:avLst/>
              <a:gdLst>
                <a:gd name="connsiteX0" fmla="*/ 0 w 166306"/>
                <a:gd name="connsiteY0" fmla="*/ 103632 h 223361"/>
                <a:gd name="connsiteX1" fmla="*/ 155258 w 166306"/>
                <a:gd name="connsiteY1" fmla="*/ 223361 h 223361"/>
                <a:gd name="connsiteX2" fmla="*/ 166306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258" y="223361"/>
                  </a:lnTo>
                  <a:lnTo>
                    <a:pt x="166306"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77" name="任意多边形: 形状 76">
              <a:extLst>
                <a:ext uri="{FF2B5EF4-FFF2-40B4-BE49-F238E27FC236}">
                  <a16:creationId xmlns:a16="http://schemas.microsoft.com/office/drawing/2014/main" id="{3CC6AB63-23CB-42A8-8094-91DB439B1FD3}"/>
                </a:ext>
              </a:extLst>
            </p:cNvPr>
            <p:cNvSpPr/>
            <p:nvPr/>
          </p:nvSpPr>
          <p:spPr>
            <a:xfrm>
              <a:off x="7302531" y="822387"/>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78" name="任意多边形: 形状 77">
              <a:extLst>
                <a:ext uri="{FF2B5EF4-FFF2-40B4-BE49-F238E27FC236}">
                  <a16:creationId xmlns:a16="http://schemas.microsoft.com/office/drawing/2014/main" id="{B198AFA1-6256-494E-B81D-BC8BA0A25743}"/>
                </a:ext>
              </a:extLst>
            </p:cNvPr>
            <p:cNvSpPr/>
            <p:nvPr/>
          </p:nvSpPr>
          <p:spPr>
            <a:xfrm>
              <a:off x="7463313" y="830388"/>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79" name="任意多边形: 形状 78">
              <a:extLst>
                <a:ext uri="{FF2B5EF4-FFF2-40B4-BE49-F238E27FC236}">
                  <a16:creationId xmlns:a16="http://schemas.microsoft.com/office/drawing/2014/main" id="{00E1ABEA-18BE-4544-8521-2A8D9E81EBE3}"/>
                </a:ext>
              </a:extLst>
            </p:cNvPr>
            <p:cNvSpPr/>
            <p:nvPr/>
          </p:nvSpPr>
          <p:spPr>
            <a:xfrm>
              <a:off x="7624095" y="838389"/>
              <a:ext cx="166306" cy="223361"/>
            </a:xfrm>
            <a:custGeom>
              <a:avLst/>
              <a:gdLst>
                <a:gd name="connsiteX0" fmla="*/ 0 w 166306"/>
                <a:gd name="connsiteY0" fmla="*/ 103727 h 223361"/>
                <a:gd name="connsiteX1" fmla="*/ 155257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727"/>
                  </a:moveTo>
                  <a:lnTo>
                    <a:pt x="155257"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sp>
          <p:nvSpPr>
            <p:cNvPr id="80" name="任意多边形: 形状 79">
              <a:extLst>
                <a:ext uri="{FF2B5EF4-FFF2-40B4-BE49-F238E27FC236}">
                  <a16:creationId xmlns:a16="http://schemas.microsoft.com/office/drawing/2014/main" id="{B2668291-7D60-4AFC-AA8D-6A26C6D7A92E}"/>
                </a:ext>
              </a:extLst>
            </p:cNvPr>
            <p:cNvSpPr/>
            <p:nvPr/>
          </p:nvSpPr>
          <p:spPr>
            <a:xfrm>
              <a:off x="7784877" y="846486"/>
              <a:ext cx="166306" cy="223361"/>
            </a:xfrm>
            <a:custGeom>
              <a:avLst/>
              <a:gdLst>
                <a:gd name="connsiteX0" fmla="*/ 0 w 166306"/>
                <a:gd name="connsiteY0" fmla="*/ 103632 h 223361"/>
                <a:gd name="connsiteX1" fmla="*/ 155162 w 166306"/>
                <a:gd name="connsiteY1" fmla="*/ 223361 h 223361"/>
                <a:gd name="connsiteX2" fmla="*/ 166307 w 166306"/>
                <a:gd name="connsiteY2" fmla="*/ 0 h 223361"/>
              </a:gdLst>
              <a:ahLst/>
              <a:cxnLst>
                <a:cxn ang="0">
                  <a:pos x="connsiteX0" y="connsiteY0"/>
                </a:cxn>
                <a:cxn ang="0">
                  <a:pos x="connsiteX1" y="connsiteY1"/>
                </a:cxn>
                <a:cxn ang="0">
                  <a:pos x="connsiteX2" y="connsiteY2"/>
                </a:cxn>
              </a:cxnLst>
              <a:rect l="l" t="t" r="r" b="b"/>
              <a:pathLst>
                <a:path w="166306" h="223361">
                  <a:moveTo>
                    <a:pt x="0" y="103632"/>
                  </a:moveTo>
                  <a:lnTo>
                    <a:pt x="155162" y="223361"/>
                  </a:lnTo>
                  <a:lnTo>
                    <a:pt x="166307" y="0"/>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ea"/>
                <a:sym typeface="+mn-lt"/>
              </a:endParaRPr>
            </a:p>
          </p:txBody>
        </p:sp>
      </p:grpSp>
      <p:sp>
        <p:nvSpPr>
          <p:cNvPr id="29" name="iṩļïḓè">
            <a:extLst>
              <a:ext uri="{FF2B5EF4-FFF2-40B4-BE49-F238E27FC236}">
                <a16:creationId xmlns:a16="http://schemas.microsoft.com/office/drawing/2014/main" id="{04343061-3289-41A6-BF67-98E164253DA9}"/>
              </a:ext>
            </a:extLst>
          </p:cNvPr>
          <p:cNvSpPr txBox="1"/>
          <p:nvPr/>
        </p:nvSpPr>
        <p:spPr bwMode="auto">
          <a:xfrm>
            <a:off x="675533" y="359082"/>
            <a:ext cx="3598078" cy="475788"/>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300" normalizeH="0" baseline="0" noProof="0" dirty="0">
                <a:ln>
                  <a:noFill/>
                </a:ln>
                <a:effectLst/>
                <a:uLnTx/>
                <a:uFillTx/>
                <a:latin typeface="微软雅黑"/>
                <a:ea typeface="微软雅黑"/>
                <a:cs typeface="+mn-ea"/>
                <a:sym typeface="+mn-lt"/>
              </a:rPr>
              <a:t>Major</a:t>
            </a:r>
            <a:r>
              <a:rPr kumimoji="0" lang="en-US" altLang="zh-CN" sz="5400" b="0" i="0" u="none" strike="noStrike" kern="1200" cap="none" spc="-300" normalizeH="0" baseline="0" noProof="0" dirty="0">
                <a:ln>
                  <a:noFill/>
                </a:ln>
                <a:solidFill>
                  <a:srgbClr val="00B0F0"/>
                </a:solidFill>
                <a:effectLst/>
                <a:uLnTx/>
                <a:uFillTx/>
                <a:latin typeface="微软雅黑"/>
                <a:ea typeface="微软雅黑"/>
                <a:cs typeface="+mn-ea"/>
                <a:sym typeface="+mn-lt"/>
              </a:rPr>
              <a:t> </a:t>
            </a:r>
            <a:endParaRPr kumimoji="0" lang="zh-CN" altLang="en-US" sz="5400" b="0" i="0" u="none" strike="noStrike" kern="1200" cap="none" spc="-300" normalizeH="0" baseline="0" noProof="0" dirty="0">
              <a:ln>
                <a:noFill/>
              </a:ln>
              <a:solidFill>
                <a:srgbClr val="00B0F0"/>
              </a:solidFill>
              <a:effectLst/>
              <a:uLnTx/>
              <a:uFillTx/>
              <a:latin typeface="微软雅黑"/>
              <a:ea typeface="微软雅黑"/>
              <a:cs typeface="+mn-ea"/>
              <a:sym typeface="+mn-lt"/>
            </a:endParaRPr>
          </a:p>
        </p:txBody>
      </p:sp>
      <p:sp>
        <p:nvSpPr>
          <p:cNvPr id="4" name="矩形 3"/>
          <p:cNvSpPr/>
          <p:nvPr/>
        </p:nvSpPr>
        <p:spPr>
          <a:xfrm>
            <a:off x="675533" y="1658043"/>
            <a:ext cx="6030353" cy="1200329"/>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400" i="0" u="none" strike="noStrike" kern="1200" cap="none" spc="0" normalizeH="0" baseline="0" noProof="0" dirty="0">
                <a:ln>
                  <a:noFill/>
                </a:ln>
                <a:solidFill>
                  <a:prstClr val="black"/>
                </a:solidFill>
                <a:effectLst/>
                <a:uLnTx/>
                <a:uFillTx/>
                <a:latin typeface="微软雅黑"/>
                <a:ea typeface="微软雅黑"/>
                <a:cs typeface="+mn-cs"/>
              </a:rPr>
              <a:t>The major of the survey participants covers a wide range.</a:t>
            </a:r>
            <a:endParaRPr kumimoji="0" lang="zh-CN" altLang="zh-CN" sz="240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400" i="0" u="none" strike="noStrike" kern="1200" cap="none" spc="0" normalizeH="0" baseline="0" noProof="0" dirty="0">
                <a:ln>
                  <a:noFill/>
                </a:ln>
                <a:solidFill>
                  <a:prstClr val="black"/>
                </a:solidFill>
                <a:effectLst/>
                <a:uLnTx/>
                <a:uFillTx/>
                <a:latin typeface="微软雅黑"/>
                <a:ea typeface="微软雅黑"/>
                <a:cs typeface="+mn-cs"/>
              </a:rPr>
              <a:t>There are 24 majors in total.</a:t>
            </a:r>
            <a:endParaRPr kumimoji="0" lang="zh-CN" altLang="zh-CN" sz="2400" i="0" u="none" strike="noStrike" kern="1200" cap="none" spc="0" normalizeH="0" baseline="0" noProof="0" dirty="0">
              <a:ln>
                <a:noFill/>
              </a:ln>
              <a:solidFill>
                <a:prstClr val="black"/>
              </a:solidFill>
              <a:effectLst/>
              <a:uLnTx/>
              <a:uFillTx/>
              <a:latin typeface="微软雅黑"/>
              <a:ea typeface="微软雅黑"/>
              <a:cs typeface="+mn-cs"/>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8464" y="1610576"/>
            <a:ext cx="4604465" cy="4724909"/>
          </a:xfrm>
          <a:prstGeom prst="rect">
            <a:avLst/>
          </a:prstGeom>
        </p:spPr>
      </p:pic>
    </p:spTree>
    <p:custDataLst>
      <p:tags r:id="rId1"/>
    </p:custDataLst>
    <p:extLst>
      <p:ext uri="{BB962C8B-B14F-4D97-AF65-F5344CB8AC3E}">
        <p14:creationId xmlns:p14="http://schemas.microsoft.com/office/powerpoint/2010/main" val="22628996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ISLIDE.DIAGRAM" val="#201731;"/>
</p:tagLst>
</file>

<file path=ppt/tags/tag11.xml><?xml version="1.0" encoding="utf-8"?>
<p:tagLst xmlns:a="http://schemas.openxmlformats.org/drawingml/2006/main" xmlns:r="http://schemas.openxmlformats.org/officeDocument/2006/relationships" xmlns:p="http://schemas.openxmlformats.org/presentationml/2006/main">
  <p:tag name="ISLIDE.DIAGRAM" val="#206431;"/>
</p:tagLst>
</file>

<file path=ppt/tags/tag12.xml><?xml version="1.0" encoding="utf-8"?>
<p:tagLst xmlns:a="http://schemas.openxmlformats.org/drawingml/2006/main" xmlns:r="http://schemas.openxmlformats.org/officeDocument/2006/relationships" xmlns:p="http://schemas.openxmlformats.org/presentationml/2006/main">
  <p:tag name="ISLIDE.DIAGRAM" val="#201731;"/>
</p:tagLst>
</file>

<file path=ppt/tags/tag13.xml><?xml version="1.0" encoding="utf-8"?>
<p:tagLst xmlns:a="http://schemas.openxmlformats.org/drawingml/2006/main" xmlns:r="http://schemas.openxmlformats.org/officeDocument/2006/relationships" xmlns:p="http://schemas.openxmlformats.org/presentationml/2006/main">
  <p:tag name="ISLIDE.DIAGRAM" val="#201731;"/>
</p:tagLst>
</file>

<file path=ppt/tags/tag14.xml><?xml version="1.0" encoding="utf-8"?>
<p:tagLst xmlns:a="http://schemas.openxmlformats.org/drawingml/2006/main" xmlns:r="http://schemas.openxmlformats.org/officeDocument/2006/relationships" xmlns:p="http://schemas.openxmlformats.org/presentationml/2006/main">
  <p:tag name="ISLIDE.DIAGRAM" val="#207521;"/>
</p:tagLst>
</file>

<file path=ppt/tags/tag15.xml><?xml version="1.0" encoding="utf-8"?>
<p:tagLst xmlns:a="http://schemas.openxmlformats.org/drawingml/2006/main" xmlns:r="http://schemas.openxmlformats.org/officeDocument/2006/relationships" xmlns:p="http://schemas.openxmlformats.org/presentationml/2006/main">
  <p:tag name="ISLIDE.DIAGRAM" val="#208905;"/>
</p:tagLst>
</file>

<file path=ppt/tags/tag2.xml><?xml version="1.0" encoding="utf-8"?>
<p:tagLst xmlns:a="http://schemas.openxmlformats.org/drawingml/2006/main" xmlns:r="http://schemas.openxmlformats.org/officeDocument/2006/relationships" xmlns:p="http://schemas.openxmlformats.org/presentationml/2006/main">
  <p:tag name="ISLIDE.DIAGRAM" val="#201731;"/>
</p:tagLst>
</file>

<file path=ppt/tags/tag3.xml><?xml version="1.0" encoding="utf-8"?>
<p:tagLst xmlns:a="http://schemas.openxmlformats.org/drawingml/2006/main" xmlns:r="http://schemas.openxmlformats.org/officeDocument/2006/relationships" xmlns:p="http://schemas.openxmlformats.org/presentationml/2006/main">
  <p:tag name="ISLIDE.DIAGRAM" val="#206431;"/>
</p:tagLst>
</file>

<file path=ppt/tags/tag4.xml><?xml version="1.0" encoding="utf-8"?>
<p:tagLst xmlns:a="http://schemas.openxmlformats.org/drawingml/2006/main" xmlns:r="http://schemas.openxmlformats.org/officeDocument/2006/relationships" xmlns:p="http://schemas.openxmlformats.org/presentationml/2006/main">
  <p:tag name="ISLIDE.DIAGRAM" val="#201731;"/>
</p:tagLst>
</file>

<file path=ppt/tags/tag5.xml><?xml version="1.0" encoding="utf-8"?>
<p:tagLst xmlns:a="http://schemas.openxmlformats.org/drawingml/2006/main" xmlns:r="http://schemas.openxmlformats.org/officeDocument/2006/relationships" xmlns:p="http://schemas.openxmlformats.org/presentationml/2006/main">
  <p:tag name="ISLIDE.DIAGRAM" val="#201731;"/>
</p:tagLst>
</file>

<file path=ppt/tags/tag6.xml><?xml version="1.0" encoding="utf-8"?>
<p:tagLst xmlns:a="http://schemas.openxmlformats.org/drawingml/2006/main" xmlns:r="http://schemas.openxmlformats.org/officeDocument/2006/relationships" xmlns:p="http://schemas.openxmlformats.org/presentationml/2006/main">
  <p:tag name="ISLIDE.DIAGRAM" val="#206455;"/>
</p:tagLst>
</file>

<file path=ppt/tags/tag7.xml><?xml version="1.0" encoding="utf-8"?>
<p:tagLst xmlns:a="http://schemas.openxmlformats.org/drawingml/2006/main" xmlns:r="http://schemas.openxmlformats.org/officeDocument/2006/relationships" xmlns:p="http://schemas.openxmlformats.org/presentationml/2006/main">
  <p:tag name="TIMING" val="|2.9|0.9|1"/>
</p:tagLst>
</file>

<file path=ppt/tags/tag8.xml><?xml version="1.0" encoding="utf-8"?>
<p:tagLst xmlns:a="http://schemas.openxmlformats.org/drawingml/2006/main" xmlns:r="http://schemas.openxmlformats.org/officeDocument/2006/relationships" xmlns:p="http://schemas.openxmlformats.org/presentationml/2006/main">
  <p:tag name="ISLIDE.DIAGRAM" val="#208905;"/>
</p:tagLst>
</file>

<file path=ppt/tags/tag9.xml><?xml version="1.0" encoding="utf-8"?>
<p:tagLst xmlns:a="http://schemas.openxmlformats.org/drawingml/2006/main" xmlns:r="http://schemas.openxmlformats.org/officeDocument/2006/relationships" xmlns:p="http://schemas.openxmlformats.org/presentationml/2006/main">
  <p:tag name="ISLIDE.DIAGRAM" val="#204293;"/>
</p:tagLst>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rkcdgbwj">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1245</TotalTime>
  <Words>1802</Words>
  <Application>Microsoft Office PowerPoint</Application>
  <PresentationFormat>宽屏</PresentationFormat>
  <Paragraphs>361</Paragraphs>
  <Slides>39</Slides>
  <Notes>6</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39</vt:i4>
      </vt:variant>
    </vt:vector>
  </HeadingPairs>
  <TitlesOfParts>
    <vt:vector size="49" baseType="lpstr">
      <vt:lpstr>等线</vt:lpstr>
      <vt:lpstr>微软雅黑</vt:lpstr>
      <vt:lpstr>Algerian</vt:lpstr>
      <vt:lpstr>Arial</vt:lpstr>
      <vt:lpstr>Calibri</vt:lpstr>
      <vt:lpstr>Roboto Bold</vt:lpstr>
      <vt:lpstr>Times New Roman</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3. "Is there a team leader on your team?"  84 students (60.87%) said ‘Yes’, while 54 students(39.13%) said ‘No’. Most of the teams have team leaders.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Non-significant test</vt:lpstr>
      <vt:lpstr>Tendency to be a group leader/member  &amp; Selection criteria for team members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Reference</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简约欧美商务</dc:title>
  <dc:creator>第一PPT</dc:creator>
  <cp:keywords>www.1ppt.com</cp:keywords>
  <dc:description>www.1ppt.com</dc:description>
  <cp:lastModifiedBy>可欣 叶</cp:lastModifiedBy>
  <cp:revision>388</cp:revision>
  <dcterms:created xsi:type="dcterms:W3CDTF">2019-03-29T12:25:33Z</dcterms:created>
  <dcterms:modified xsi:type="dcterms:W3CDTF">2021-05-27T08:43:40Z</dcterms:modified>
</cp:coreProperties>
</file>