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31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24384000" cy="13716000"/>
  <p:notesSz cx="6858000" cy="9144000"/>
  <p:embeddedFontLs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  <p:embeddedFont>
      <p:font typeface="Vollkorn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0BED8-4C62-4752-8A1B-E155C5F48585}" v="1" dt="2019-09-23T06:46:52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.A. Zelle" userId="f44ff8ba-eddf-4cdc-838a-d9995e54b4f0" providerId="ADAL" clId="{0C90BED8-4C62-4752-8A1B-E155C5F48585}"/>
    <pc:docChg chg="addSld delSld modSld">
      <pc:chgData name="R.A. Zelle" userId="f44ff8ba-eddf-4cdc-838a-d9995e54b4f0" providerId="ADAL" clId="{0C90BED8-4C62-4752-8A1B-E155C5F48585}" dt="2019-09-23T06:46:55.070" v="1" actId="2696"/>
      <pc:docMkLst>
        <pc:docMk/>
      </pc:docMkLst>
      <pc:sldChg chg="del">
        <pc:chgData name="R.A. Zelle" userId="f44ff8ba-eddf-4cdc-838a-d9995e54b4f0" providerId="ADAL" clId="{0C90BED8-4C62-4752-8A1B-E155C5F48585}" dt="2019-09-23T06:46:55.070" v="1" actId="2696"/>
        <pc:sldMkLst>
          <pc:docMk/>
          <pc:sldMk cId="0" sldId="256"/>
        </pc:sldMkLst>
      </pc:sldChg>
      <pc:sldChg chg="add">
        <pc:chgData name="R.A. Zelle" userId="f44ff8ba-eddf-4cdc-838a-d9995e54b4f0" providerId="ADAL" clId="{0C90BED8-4C62-4752-8A1B-E155C5F48585}" dt="2019-09-23T06:46:52.548" v="0"/>
        <pc:sldMkLst>
          <pc:docMk/>
          <pc:sldMk cId="938663906" sldId="312"/>
        </pc:sldMkLst>
      </pc:sldChg>
    </pc:docChg>
  </pc:docChgLst>
  <pc:docChgLst>
    <pc:chgData name="R.A. Zelle" userId="f44ff8ba-eddf-4cdc-838a-d9995e54b4f0" providerId="ADAL" clId="{31AEBC20-CE49-42F7-9DAC-9B37AE6479F4}"/>
    <pc:docChg chg="delSld">
      <pc:chgData name="R.A. Zelle" userId="f44ff8ba-eddf-4cdc-838a-d9995e54b4f0" providerId="ADAL" clId="{31AEBC20-CE49-42F7-9DAC-9B37AE6479F4}" dt="2019-09-23T11:57:51.684" v="0" actId="2696"/>
      <pc:docMkLst>
        <pc:docMk/>
      </pc:docMkLst>
      <pc:sldChg chg="del">
        <pc:chgData name="R.A. Zelle" userId="f44ff8ba-eddf-4cdc-838a-d9995e54b4f0" providerId="ADAL" clId="{31AEBC20-CE49-42F7-9DAC-9B37AE6479F4}" dt="2019-09-23T11:57:51.684" v="0" actId="2696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d9c33a83_0_5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41d9c33a83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22a585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22a5854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22a5854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22a5854f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22a5854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22a5854f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0e74bc12_0_2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f0e74bc1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0e74bc12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0e74bc12_0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21ed1a58_2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4221ed1a58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21ed1a5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21ed1a5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21ed1a5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21ed1a58_2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194569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19456999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21ed1a58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21ed1a58_2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d9c33a8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d9c33a83_0_6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21ed1a5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21ed1a58_2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22a5854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22a5854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>
            <a:spLocks noGrp="1"/>
          </p:cNvSpPr>
          <p:nvPr>
            <p:ph type="pic" idx="2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10031" t="6689" r="14695" b="29056"/>
          <a:stretch/>
        </p:blipFill>
        <p:spPr>
          <a:xfrm>
            <a:off x="0" y="0"/>
            <a:ext cx="24384000" cy="1387642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88" y="3751826"/>
            <a:ext cx="11031623" cy="6212348"/>
          </a:xfrm>
          <a:prstGeom prst="rect">
            <a:avLst/>
          </a:prstGeom>
        </p:spPr>
      </p:pic>
      <p:grpSp>
        <p:nvGrpSpPr>
          <p:cNvPr id="5" name="Google Shape;135;p26">
            <a:extLst>
              <a:ext uri="{FF2B5EF4-FFF2-40B4-BE49-F238E27FC236}">
                <a16:creationId xmlns:a16="http://schemas.microsoft.com/office/drawing/2014/main" id="{1AD34ED0-7546-4D70-8FA5-3CC0DE5690B4}"/>
              </a:ext>
            </a:extLst>
          </p:cNvPr>
          <p:cNvGrpSpPr/>
          <p:nvPr/>
        </p:nvGrpSpPr>
        <p:grpSpPr>
          <a:xfrm>
            <a:off x="773985" y="11518883"/>
            <a:ext cx="8729989" cy="1346201"/>
            <a:chOff x="-319151" y="-1"/>
            <a:chExt cx="8228077" cy="1346201"/>
          </a:xfrm>
        </p:grpSpPr>
        <p:sp>
          <p:nvSpPr>
            <p:cNvPr id="6" name="Google Shape;136;p26">
              <a:extLst>
                <a:ext uri="{FF2B5EF4-FFF2-40B4-BE49-F238E27FC236}">
                  <a16:creationId xmlns:a16="http://schemas.microsoft.com/office/drawing/2014/main" id="{87F385DF-6724-4450-875D-5DAFA882A2FB}"/>
                </a:ext>
              </a:extLst>
            </p:cNvPr>
            <p:cNvSpPr txBox="1"/>
            <p:nvPr/>
          </p:nvSpPr>
          <p:spPr>
            <a:xfrm>
              <a:off x="-319151" y="-1"/>
              <a:ext cx="8228077" cy="1346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215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Vollkorn"/>
                <a:buNone/>
              </a:pPr>
              <a:r>
                <a:rPr lang="en-US" sz="7000">
                  <a:latin typeface="Vollkorn"/>
                  <a:ea typeface="Vollkorn"/>
                  <a:cs typeface="Vollkorn"/>
                  <a:sym typeface="Vollkorn"/>
                </a:rPr>
                <a:t>Programming basics</a:t>
              </a:r>
              <a:r>
                <a:rPr lang="en-US" sz="7000" b="0" i="0" u="none" strike="noStrike" cap="none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.</a:t>
              </a:r>
              <a:endParaRPr/>
            </a:p>
          </p:txBody>
        </p:sp>
        <p:cxnSp>
          <p:nvCxnSpPr>
            <p:cNvPr id="7" name="Google Shape;137;p26">
              <a:extLst>
                <a:ext uri="{FF2B5EF4-FFF2-40B4-BE49-F238E27FC236}">
                  <a16:creationId xmlns:a16="http://schemas.microsoft.com/office/drawing/2014/main" id="{0DFE2F68-80CA-4032-8977-09D43EAC1CD7}"/>
                </a:ext>
              </a:extLst>
            </p:cNvPr>
            <p:cNvCxnSpPr/>
            <p:nvPr/>
          </p:nvCxnSpPr>
          <p:spPr>
            <a:xfrm flipH="1">
              <a:off x="-227173" y="0"/>
              <a:ext cx="1" cy="1346200"/>
            </a:xfrm>
            <a:prstGeom prst="straightConnector1">
              <a:avLst/>
            </a:prstGeom>
            <a:noFill/>
            <a:ln w="190500" cap="flat" cmpd="sng">
              <a:solidFill>
                <a:srgbClr val="D2F6FF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3866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5994450" y="5515050"/>
            <a:ext cx="123951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Vollkorn"/>
                <a:ea typeface="Vollkorn"/>
                <a:cs typeface="Vollkorn"/>
                <a:sym typeface="Vollkorn"/>
              </a:rPr>
              <a:t>Schrijf een functie 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facorial(num)</a:t>
            </a:r>
            <a:r>
              <a:rPr lang="en-US" sz="3600">
                <a:latin typeface="Vollkorn"/>
                <a:ea typeface="Vollkorn"/>
                <a:cs typeface="Vollkorn"/>
                <a:sym typeface="Vollkorn"/>
              </a:rPr>
              <a:t> die de factor van het ingevoerde nummer berekent. Je schijft het zo ‘5!’ wat wil zeggen: 1*2*3*4*5 = 120.</a:t>
            </a:r>
            <a:endParaRPr sz="3600">
              <a:latin typeface="Vollkorn"/>
              <a:ea typeface="Vollkorn"/>
              <a:cs typeface="Vollkorn"/>
              <a:sym typeface="Vollkor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2642250" y="1626450"/>
            <a:ext cx="19099500" cy="10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rgbClr val="0088FF"/>
                </a:solidFill>
                <a:latin typeface="Courier New"/>
                <a:ea typeface="Courier New"/>
                <a:cs typeface="Courier New"/>
                <a:sym typeface="Courier New"/>
              </a:rPr>
              <a:t>// callback function</a:t>
            </a:r>
            <a:endParaRPr sz="4800" i="1" dirty="0">
              <a:solidFill>
                <a:srgbClr val="0088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rgbClr val="FB94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4800" dirty="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>
                <a:solidFill>
                  <a:srgbClr val="FFC600"/>
                </a:solidFill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-US" sz="4800" dirty="0">
                <a:solidFill>
                  <a:srgbClr val="FFEE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4800" dirty="0">
                <a:solidFill>
                  <a:srgbClr val="FFEE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4800" dirty="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800" dirty="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4800" dirty="0">
                <a:solidFill>
                  <a:srgbClr val="FFC600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dirty="0">
                <a:solidFill>
                  <a:srgbClr val="92FC7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dirty="0">
                <a:solidFill>
                  <a:srgbClr val="A5FF90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4800" dirty="0">
                <a:solidFill>
                  <a:srgbClr val="92FC7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dirty="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dirty="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name);</a:t>
            </a:r>
            <a:endParaRPr sz="4800" dirty="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00" dirty="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dirty="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rgbClr val="FB94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4800" dirty="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 err="1">
                <a:solidFill>
                  <a:srgbClr val="FFC600"/>
                </a:solidFill>
                <a:latin typeface="Courier New"/>
                <a:ea typeface="Courier New"/>
                <a:cs typeface="Courier New"/>
                <a:sym typeface="Courier New"/>
              </a:rPr>
              <a:t>processUserInput</a:t>
            </a:r>
            <a:r>
              <a:rPr lang="en-US" sz="4800" dirty="0">
                <a:solidFill>
                  <a:srgbClr val="FFEE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-US" sz="4800" dirty="0">
                <a:solidFill>
                  <a:srgbClr val="FFEE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4800" dirty="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800" dirty="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4800" dirty="0">
                <a:solidFill>
                  <a:srgbClr val="FFC6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4800" dirty="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4800" dirty="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dirty="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>
                <a:solidFill>
                  <a:srgbClr val="FFC600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dirty="0">
                <a:solidFill>
                  <a:srgbClr val="92FC7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dirty="0">
                <a:solidFill>
                  <a:srgbClr val="A5FF90"/>
                </a:solidFill>
                <a:latin typeface="Courier New"/>
                <a:ea typeface="Courier New"/>
                <a:cs typeface="Courier New"/>
                <a:sym typeface="Courier New"/>
              </a:rPr>
              <a:t>Please enter your name.</a:t>
            </a:r>
            <a:r>
              <a:rPr lang="en-US" sz="4800" dirty="0">
                <a:solidFill>
                  <a:srgbClr val="92FC7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800" dirty="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4800" dirty="0">
                <a:solidFill>
                  <a:srgbClr val="FFC600"/>
                </a:solidFill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(name);</a:t>
            </a:r>
            <a:endParaRPr sz="4800" dirty="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00" dirty="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 err="1">
                <a:solidFill>
                  <a:srgbClr val="FFC600"/>
                </a:solidFill>
                <a:latin typeface="Courier New"/>
                <a:ea typeface="Courier New"/>
                <a:cs typeface="Courier New"/>
                <a:sym typeface="Courier New"/>
              </a:rPr>
              <a:t>processUserInput</a:t>
            </a:r>
            <a:r>
              <a:rPr lang="en-US" sz="4800" dirty="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(greeting);</a:t>
            </a:r>
            <a:endParaRPr sz="4800" dirty="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B94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0" y="13126150"/>
            <a:ext cx="219954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https://developer.mozilla.org/en-US/docs/Glossary/Callback_function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5994450" y="5515050"/>
            <a:ext cx="123951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Vollkorn"/>
                <a:ea typeface="Vollkorn"/>
                <a:cs typeface="Vollkorn"/>
                <a:sym typeface="Vollkorn"/>
              </a:rPr>
              <a:t>Schrijf een functie 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writeASound(animal)</a:t>
            </a:r>
            <a:r>
              <a:rPr lang="en-US" sz="3600">
                <a:latin typeface="Vollkorn"/>
                <a:ea typeface="Vollkorn"/>
                <a:cs typeface="Vollkorn"/>
                <a:sym typeface="Vollkorn"/>
              </a:rPr>
              <a:t>die op basis van het dier dat je invoert een geluid schrijft naar de console. Hou het even bij een beperkt aantal dieren ;-)</a:t>
            </a:r>
            <a:endParaRPr sz="36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5364150" y="5515050"/>
            <a:ext cx="136557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Schrijf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een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functie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Courier New"/>
                <a:ea typeface="Courier New"/>
                <a:cs typeface="Courier New"/>
                <a:sym typeface="Courier New"/>
              </a:rPr>
              <a:t>handleAnimalSounds</a:t>
            </a:r>
            <a:r>
              <a:rPr lang="en-US" sz="3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dirty="0" err="1">
                <a:latin typeface="Courier New"/>
                <a:ea typeface="Courier New"/>
                <a:cs typeface="Courier New"/>
                <a:sym typeface="Courier New"/>
              </a:rPr>
              <a:t>func,animal</a:t>
            </a:r>
            <a:r>
              <a:rPr lang="en-US" sz="36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die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een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van de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vorige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functies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als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parameter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ontvangt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deze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uitvoert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met het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juiste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geluid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of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schrijven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van het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geluid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.</a:t>
            </a:r>
            <a:endParaRPr sz="3600" dirty="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9052647" y="7758500"/>
            <a:ext cx="62787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Vollkorn"/>
              <a:buNone/>
            </a:pPr>
            <a:r>
              <a:rPr lang="en-US" sz="7500" b="1">
                <a:latin typeface="Vollkorn"/>
                <a:ea typeface="Vollkorn"/>
                <a:cs typeface="Vollkorn"/>
                <a:sym typeface="Vollkorn"/>
              </a:rPr>
              <a:t>Assignment.</a:t>
            </a: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0" y="-25400"/>
            <a:ext cx="1269900" cy="13766700"/>
          </a:xfrm>
          <a:prstGeom prst="rect">
            <a:avLst/>
          </a:prstGeom>
          <a:solidFill>
            <a:srgbClr val="D2F6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200" y="4535100"/>
            <a:ext cx="3005575" cy="30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1662600" y="4708650"/>
            <a:ext cx="21058800" cy="4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Opdrachten</a:t>
            </a:r>
            <a:endParaRPr sz="3600" b="1" u="sng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ollkorn"/>
              <a:buChar char="●"/>
            </a:pPr>
            <a:r>
              <a:rPr lang="en-US" sz="3600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Zelfstudie via Udacity</a:t>
            </a:r>
            <a:endParaRPr sz="36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ollkorn"/>
              <a:buChar char="●"/>
            </a:pPr>
            <a:r>
              <a:rPr lang="en-US" sz="3600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Opdrachten via FreeCodeCamp (deze stap niet overslaan!)</a:t>
            </a:r>
            <a:endParaRPr sz="36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ollkorn"/>
              <a:buChar char="●"/>
            </a:pPr>
            <a:r>
              <a:rPr lang="en-US" sz="3600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Eindopdrachten: inleveren via Learn (let op: vul de bijlage in)</a:t>
            </a:r>
            <a:endParaRPr sz="36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9329400" y="7880425"/>
            <a:ext cx="5725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Vollkorn"/>
              <a:buNone/>
            </a:pPr>
            <a:r>
              <a:rPr lang="en-US" sz="7500" b="1">
                <a:latin typeface="Vollkorn"/>
                <a:ea typeface="Vollkorn"/>
                <a:cs typeface="Vollkorn"/>
                <a:sym typeface="Vollkorn"/>
              </a:rPr>
              <a:t>reflectie</a:t>
            </a:r>
            <a:r>
              <a:rPr lang="en-US" sz="7500" b="1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425" y="4413275"/>
            <a:ext cx="3467150" cy="34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9329400" y="8034088"/>
            <a:ext cx="5725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Vollkorn"/>
              <a:buNone/>
            </a:pPr>
            <a:r>
              <a:rPr lang="en-US" sz="7500" b="1">
                <a:latin typeface="Vollkorn"/>
                <a:ea typeface="Vollkorn"/>
                <a:cs typeface="Vollkorn"/>
                <a:sym typeface="Vollkorn"/>
              </a:rPr>
              <a:t>functions</a:t>
            </a:r>
            <a:r>
              <a:rPr lang="en-US" sz="7500" b="1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425" y="4259613"/>
            <a:ext cx="4201149" cy="37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5799275" y="5515050"/>
            <a:ext cx="123951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Vollkorn"/>
                <a:ea typeface="Vollkorn"/>
                <a:cs typeface="Vollkorn"/>
                <a:sym typeface="Vollkorn"/>
              </a:rPr>
              <a:t>Waarom functies nodig?</a:t>
            </a:r>
            <a:endParaRPr sz="72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475" y="2594500"/>
            <a:ext cx="8755025" cy="87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6585000" y="4815000"/>
            <a:ext cx="11214000" cy="4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rgbClr val="0088FF"/>
                </a:solidFill>
                <a:latin typeface="Courier New"/>
                <a:ea typeface="Courier New"/>
                <a:cs typeface="Courier New"/>
                <a:sym typeface="Courier New"/>
              </a:rPr>
              <a:t>//function declaration</a:t>
            </a:r>
            <a:endParaRPr sz="4800" i="1">
              <a:solidFill>
                <a:srgbClr val="0088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B94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480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>
                <a:solidFill>
                  <a:srgbClr val="FFC600"/>
                </a:solidFill>
                <a:latin typeface="Courier New"/>
                <a:ea typeface="Courier New"/>
                <a:cs typeface="Courier New"/>
                <a:sym typeface="Courier New"/>
              </a:rPr>
              <a:t>pleaseDoNotShout</a:t>
            </a:r>
            <a:r>
              <a:rPr lang="en-US" sz="4800">
                <a:solidFill>
                  <a:srgbClr val="FFEE8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480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80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4800">
                <a:solidFill>
                  <a:srgbClr val="80FFBB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480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800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en-US" sz="480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>
                <a:solidFill>
                  <a:srgbClr val="92FC7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>
                <a:solidFill>
                  <a:srgbClr val="A5FF90"/>
                </a:solidFill>
                <a:latin typeface="Courier New"/>
                <a:ea typeface="Courier New"/>
                <a:cs typeface="Courier New"/>
                <a:sym typeface="Courier New"/>
              </a:rPr>
              <a:t>SHOUT</a:t>
            </a:r>
            <a:r>
              <a:rPr lang="en-US" sz="4800">
                <a:solidFill>
                  <a:srgbClr val="92FC7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80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0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3630600" y="4215900"/>
            <a:ext cx="17122800" cy="5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rgbClr val="0088FF"/>
                </a:solidFill>
                <a:latin typeface="Courier New"/>
                <a:ea typeface="Courier New"/>
                <a:cs typeface="Courier New"/>
                <a:sym typeface="Courier New"/>
              </a:rPr>
              <a:t>//function declaration with return value</a:t>
            </a:r>
            <a:endParaRPr sz="4800" i="1">
              <a:solidFill>
                <a:srgbClr val="0088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B94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480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>
                <a:solidFill>
                  <a:srgbClr val="FFC600"/>
                </a:solidFill>
                <a:latin typeface="Courier New"/>
                <a:ea typeface="Courier New"/>
                <a:cs typeface="Courier New"/>
                <a:sym typeface="Courier New"/>
              </a:rPr>
              <a:t>pleaseDoNotShoutMyName</a:t>
            </a:r>
            <a:r>
              <a:rPr lang="en-US" sz="4800">
                <a:solidFill>
                  <a:srgbClr val="FFEE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myName</a:t>
            </a:r>
            <a:r>
              <a:rPr lang="en-US" sz="4800">
                <a:solidFill>
                  <a:srgbClr val="FFEE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480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80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4800">
                <a:solidFill>
                  <a:srgbClr val="FFC6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480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whisper</a:t>
            </a:r>
            <a:r>
              <a:rPr lang="en-US" sz="480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>
                <a:solidFill>
                  <a:srgbClr val="92FC7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>
                <a:solidFill>
                  <a:srgbClr val="A5FF90"/>
                </a:solidFill>
                <a:latin typeface="Courier New"/>
                <a:ea typeface="Courier New"/>
                <a:cs typeface="Courier New"/>
                <a:sym typeface="Courier New"/>
              </a:rPr>
              <a:t>...whispering... </a:t>
            </a:r>
            <a:r>
              <a:rPr lang="en-US" sz="4800">
                <a:solidFill>
                  <a:srgbClr val="92FC7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myName;</a:t>
            </a:r>
            <a:endParaRPr sz="480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4800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4800">
                <a:solidFill>
                  <a:srgbClr val="9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whisper;</a:t>
            </a:r>
            <a:endParaRPr sz="480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1E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00">
              <a:solidFill>
                <a:srgbClr val="E1E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5994450" y="3815900"/>
            <a:ext cx="123951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Vollkorn"/>
                <a:ea typeface="Vollkorn"/>
                <a:cs typeface="Vollkorn"/>
                <a:sym typeface="Vollkorn"/>
              </a:rPr>
              <a:t>Schrijf een functie 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giveMeSomeNiceName(gender)</a:t>
            </a:r>
            <a:r>
              <a:rPr lang="en-US" sz="3600">
                <a:latin typeface="Vollkorn"/>
                <a:ea typeface="Vollkorn"/>
                <a:cs typeface="Vollkorn"/>
                <a:sym typeface="Vollkorn"/>
              </a:rPr>
              <a:t> die bijvoorbeeld het onderstaande in de console schrijft. Op basis van een gender geeft hij een andere naam.</a:t>
            </a:r>
            <a:endParaRPr sz="3600"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7676250" y="6900100"/>
            <a:ext cx="9031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myNewName is:  Arnold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8357475" y="7039800"/>
            <a:ext cx="7824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🐷🐷🐷🐷🐷knor!</a:t>
            </a:r>
            <a:endParaRPr sz="6000"/>
          </a:p>
        </p:txBody>
      </p:sp>
      <p:sp>
        <p:nvSpPr>
          <p:cNvPr id="106" name="Google Shape;106;p22"/>
          <p:cNvSpPr txBox="1"/>
          <p:nvPr/>
        </p:nvSpPr>
        <p:spPr>
          <a:xfrm>
            <a:off x="5994450" y="3676200"/>
            <a:ext cx="123951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Vollkorn"/>
                <a:ea typeface="Vollkorn"/>
                <a:cs typeface="Vollkorn"/>
                <a:sym typeface="Vollkorn"/>
              </a:rPr>
              <a:t>Schrijf een functie 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pig(numberOfPigs)</a:t>
            </a:r>
            <a:r>
              <a:rPr lang="en-US" sz="3600">
                <a:latin typeface="Vollkorn"/>
                <a:ea typeface="Vollkorn"/>
                <a:cs typeface="Vollkorn"/>
                <a:sym typeface="Vollkorn"/>
              </a:rPr>
              <a:t> die onderstaande in de console schrijft op basis van het aantal ‘pigs’ dat je aan de functie meegeeft. Tip use emoij’s in code.</a:t>
            </a:r>
            <a:endParaRPr sz="36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307</Words>
  <Application>Microsoft Office PowerPoint</Application>
  <PresentationFormat>Custom</PresentationFormat>
  <Paragraphs>37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Vollkorn</vt:lpstr>
      <vt:lpstr>Arial</vt:lpstr>
      <vt:lpstr>Helvetica Neue Light</vt:lpstr>
      <vt:lpstr>Courier New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R.A. Zelle</cp:lastModifiedBy>
  <cp:revision>1</cp:revision>
  <dcterms:modified xsi:type="dcterms:W3CDTF">2019-09-23T11:58:03Z</dcterms:modified>
</cp:coreProperties>
</file>