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46640" y="1754280"/>
            <a:ext cx="299700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7682400" y="175428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964800" cy="14295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160040" y="188640"/>
            <a:ext cx="964800" cy="14295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173440" y="188640"/>
            <a:ext cx="964800" cy="14295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146640" y="1754280"/>
            <a:ext cx="964800" cy="14295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7160040" y="1754280"/>
            <a:ext cx="964800" cy="14295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173440" y="1754280"/>
            <a:ext cx="964800" cy="14295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299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299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83640" y="548640"/>
            <a:ext cx="4978440" cy="2669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299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299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7682400" y="175428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299700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46640" y="1754280"/>
            <a:ext cx="299700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7682400" y="175428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964800" cy="14295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160040" y="188640"/>
            <a:ext cx="964800" cy="14295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173440" y="188640"/>
            <a:ext cx="964800" cy="14295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146640" y="1754280"/>
            <a:ext cx="964800" cy="14295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7160040" y="1754280"/>
            <a:ext cx="964800" cy="14295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173440" y="1754280"/>
            <a:ext cx="964800" cy="14295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299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299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83640" y="548640"/>
            <a:ext cx="4978440" cy="2669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299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299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682400" y="175428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299700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146640" y="1754280"/>
            <a:ext cx="299700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7682400" y="175428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964800" cy="14295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160040" y="188640"/>
            <a:ext cx="964800" cy="14295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173440" y="188640"/>
            <a:ext cx="964800" cy="14295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146640" y="1754280"/>
            <a:ext cx="964800" cy="14295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7160040" y="1754280"/>
            <a:ext cx="964800" cy="14295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173440" y="1754280"/>
            <a:ext cx="964800" cy="14295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299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299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3640" y="548640"/>
            <a:ext cx="4978440" cy="2669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t-E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299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299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7682400" y="175428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2997000" cy="14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5370480" y="5400720"/>
            <a:ext cx="3773160" cy="14504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3486240" y="0"/>
            <a:ext cx="5670360" cy="188280"/>
          </a:xfrm>
          <a:prstGeom prst="rect">
            <a:avLst/>
          </a:prstGeom>
          <a:solidFill>
            <a:srgbClr val="b205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827640" y="908640"/>
            <a:ext cx="7704360" cy="2664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70000"/>
              </a:lnSpc>
            </a:pPr>
            <a:r>
              <a:rPr b="0" i="1" lang="en-GB" sz="80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ESITLUSE</a:t>
            </a:r>
            <a:br/>
            <a:r>
              <a:rPr b="0" i="1" lang="en-GB" sz="80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PEALKIRI</a:t>
            </a:r>
            <a:endParaRPr b="0" lang="en-GB" sz="8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</a:rPr>
              <a:t>Click to edit the outline text format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Minion Pro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Minion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Minion Pro"/>
              </a:rPr>
              <a:t>Third Outline Level</a:t>
            </a:r>
            <a:endParaRPr b="0" lang="en-GB" sz="1300" spc="-1" strike="noStrike">
              <a:solidFill>
                <a:srgbClr val="000000"/>
              </a:solidFill>
              <a:latin typeface="Minion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300" spc="-1" strike="noStrike">
                <a:solidFill>
                  <a:srgbClr val="000000"/>
                </a:solidFill>
                <a:latin typeface="Minion Pro"/>
              </a:rPr>
              <a:t>Fourth Outline Level</a:t>
            </a:r>
            <a:endParaRPr b="0" lang="en-GB" sz="1300" spc="-1" strike="noStrike">
              <a:solidFill>
                <a:srgbClr val="000000"/>
              </a:solidFill>
              <a:latin typeface="Minion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Minion Pro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Minion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Minion Pro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Minion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Minion Pro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"/>
          <p:cNvPicPr/>
          <p:nvPr/>
        </p:nvPicPr>
        <p:blipFill>
          <a:blip r:embed="rId2"/>
          <a:stretch/>
        </p:blipFill>
        <p:spPr>
          <a:xfrm>
            <a:off x="5370480" y="5400720"/>
            <a:ext cx="3773160" cy="14504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3486240" y="0"/>
            <a:ext cx="5670360" cy="188280"/>
          </a:xfrm>
          <a:prstGeom prst="rect">
            <a:avLst/>
          </a:prstGeom>
          <a:solidFill>
            <a:srgbClr val="b205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Minion Pro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Minion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Minion Pro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Minion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Minion Pro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Minion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Minion Pro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Minion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Minion Pro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Minion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Minion Pro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Minion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Minion Pro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83640" y="548640"/>
            <a:ext cx="4978440" cy="57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75000"/>
              </a:lnSpc>
            </a:pPr>
            <a:r>
              <a:rPr b="0" i="1" lang="en-GB" sz="4800" spc="-1" strike="noStrike">
                <a:solidFill>
                  <a:srgbClr val="b20533"/>
                </a:solidFill>
                <a:latin typeface="Minion Pro"/>
                <a:ea typeface="ＭＳ Ｐゴシック"/>
              </a:rPr>
              <a:t>PEALKIRI</a:t>
            </a:r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82560" y="1484640"/>
            <a:ext cx="4966920" cy="3888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Click to edit Master text styles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 descr=""/>
          <p:cNvPicPr/>
          <p:nvPr/>
        </p:nvPicPr>
        <p:blipFill>
          <a:blip r:embed="rId2"/>
          <a:stretch/>
        </p:blipFill>
        <p:spPr>
          <a:xfrm>
            <a:off x="5370480" y="5400720"/>
            <a:ext cx="3773160" cy="14504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3486240" y="0"/>
            <a:ext cx="5670360" cy="188280"/>
          </a:xfrm>
          <a:prstGeom prst="rect">
            <a:avLst/>
          </a:prstGeom>
          <a:solidFill>
            <a:srgbClr val="b205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594000" y="476640"/>
            <a:ext cx="7886520" cy="3384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>
              <a:lnSpc>
                <a:spcPct val="75000"/>
              </a:lnSpc>
            </a:pPr>
            <a:r>
              <a:rPr b="0" i="1" lang="en-GB" sz="80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Vahepealkiri</a:t>
            </a:r>
            <a:endParaRPr b="0" lang="en-GB" sz="8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94000" y="4581000"/>
            <a:ext cx="7886520" cy="863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Alapealkiri / Autori Nimi / Kuupäev</a:t>
            </a:r>
            <a:endParaRPr b="0" lang="en-GB" sz="2400" spc="-1" strike="noStrike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85" name="Line 4"/>
          <p:cNvSpPr/>
          <p:nvPr/>
        </p:nvSpPr>
        <p:spPr>
          <a:xfrm>
            <a:off x="588960" y="4149000"/>
            <a:ext cx="7896240" cy="1440"/>
          </a:xfrm>
          <a:prstGeom prst="line">
            <a:avLst/>
          </a:prstGeom>
          <a:ln w="25560">
            <a:solidFill>
              <a:srgbClr val="b91319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eesrakenduste-arendmine-2020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27640" y="908640"/>
            <a:ext cx="7704360" cy="26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70000"/>
              </a:lnSpc>
            </a:pPr>
            <a:r>
              <a:rPr b="0" i="1" lang="en-GB" sz="80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Eesrakenduste arendamine</a:t>
            </a:r>
            <a:endParaRPr b="0" lang="en-GB" sz="8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27640" y="4149000"/>
            <a:ext cx="7704360" cy="129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t-EE" sz="3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Tauri Kirsipuu</a:t>
            </a:r>
            <a:endParaRPr b="0" lang="et-EE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t-EE" sz="3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04.02.2020</a:t>
            </a:r>
            <a:endParaRPr b="0" lang="et-E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3640" y="548640"/>
            <a:ext cx="4978440" cy="57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75000"/>
              </a:lnSpc>
            </a:pPr>
            <a:r>
              <a:rPr b="0" i="1" lang="en-GB" sz="4800" spc="-1" strike="noStrike">
                <a:solidFill>
                  <a:srgbClr val="b20533"/>
                </a:solidFill>
                <a:latin typeface="Minion Pro"/>
                <a:ea typeface="ＭＳ Ｐゴシック"/>
              </a:rPr>
              <a:t>Minust</a:t>
            </a:r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82560" y="1484640"/>
            <a:ext cx="7849440" cy="38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Tauri Kirsipuu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TLÜ Informaatika BA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TLÜ Infotehnoloogia juhtimine MA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Eesti Energia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3640" y="548640"/>
            <a:ext cx="4978440" cy="57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75000"/>
              </a:lnSpc>
            </a:pPr>
            <a:r>
              <a:rPr b="0" i="1" lang="en-GB" sz="4800" spc="-1" strike="noStrike">
                <a:solidFill>
                  <a:srgbClr val="b20533"/>
                </a:solidFill>
                <a:latin typeface="Minion Pro"/>
                <a:ea typeface="ＭＳ Ｐゴシック"/>
              </a:rPr>
              <a:t>Ainest</a:t>
            </a:r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584000"/>
            <a:ext cx="7849440" cy="38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4 EAP-i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26 kontakttundi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Aine koduleht - </a:t>
            </a: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  <a:hlinkClick r:id="rId1"/>
              </a:rPr>
              <a:t>https://github.com/eesrakenduste-arendmine-2020</a:t>
            </a: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   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Aine lõppeb arvestusega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3640" y="548640"/>
            <a:ext cx="4978440" cy="57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75000"/>
              </a:lnSpc>
            </a:pPr>
            <a:r>
              <a:rPr b="0" i="1" lang="en-GB" sz="4800" spc="-1" strike="noStrike">
                <a:solidFill>
                  <a:srgbClr val="b20533"/>
                </a:solidFill>
                <a:latin typeface="Minion Pro"/>
                <a:ea typeface="ＭＳ Ｐゴシック"/>
              </a:rPr>
              <a:t>Aine sisu</a:t>
            </a:r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82560" y="1484640"/>
            <a:ext cx="7849440" cy="38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Esimene pool: javascript.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Teine pool: jQuery 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Kodutööd (2-3)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8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Iseseisev projekt</a:t>
            </a:r>
            <a:endParaRPr b="0" lang="en-GB" sz="2800" spc="-1" strike="noStrike">
              <a:solidFill>
                <a:srgbClr val="000000"/>
              </a:solidFill>
              <a:latin typeface="Minion Pro"/>
            </a:endParaRPr>
          </a:p>
          <a:p>
            <a:endParaRPr b="0" lang="en-GB" sz="2800" spc="-1" strike="noStrike">
              <a:solidFill>
                <a:srgbClr val="000000"/>
              </a:solidFill>
              <a:latin typeface="Minion Pro"/>
            </a:endParaRPr>
          </a:p>
          <a:p>
            <a:endParaRPr b="0" lang="en-GB" sz="28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3640" y="548640"/>
            <a:ext cx="4978440" cy="57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75000"/>
              </a:lnSpc>
            </a:pPr>
            <a:r>
              <a:rPr b="0" i="1" lang="en-GB" sz="4800" spc="-1" strike="noStrike">
                <a:solidFill>
                  <a:srgbClr val="b20533"/>
                </a:solidFill>
                <a:latin typeface="Minion Pro"/>
                <a:ea typeface="ＭＳ Ｐゴシック"/>
              </a:rPr>
              <a:t>Aine läbimiseks</a:t>
            </a:r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82560" y="1484640"/>
            <a:ext cx="7561440" cy="38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Tuleb koguda vähemalt 60 punkti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Punkte võimalik saada järgmiselt: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lvl="1" marL="800280" indent="-342720">
              <a:lnSpc>
                <a:spcPct val="90000"/>
              </a:lnSpc>
              <a:spcBef>
                <a:spcPts val="374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2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tundides osalemine – kuni 26 punkti (13 x 2 punkti);</a:t>
            </a:r>
            <a:endParaRPr b="0" lang="en-GB" sz="2200" spc="-1" strike="noStrike">
              <a:solidFill>
                <a:srgbClr val="000000"/>
              </a:solidFill>
              <a:latin typeface="Minion Pro"/>
            </a:endParaRPr>
          </a:p>
          <a:p>
            <a:pPr lvl="1" marL="800280" indent="-342720">
              <a:lnSpc>
                <a:spcPct val="90000"/>
              </a:lnSpc>
              <a:spcBef>
                <a:spcPts val="374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2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kodused tööd – kuni 30 punkti (3 x 10 või 2 x 15 punkti);</a:t>
            </a:r>
            <a:endParaRPr b="0" lang="en-GB" sz="2200" spc="-1" strike="noStrike">
              <a:solidFill>
                <a:srgbClr val="000000"/>
              </a:solidFill>
              <a:latin typeface="Minion Pro"/>
            </a:endParaRPr>
          </a:p>
          <a:p>
            <a:pPr lvl="1" marL="800280" indent="-342720">
              <a:lnSpc>
                <a:spcPct val="90000"/>
              </a:lnSpc>
              <a:spcBef>
                <a:spcPts val="374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2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iseseisev projekt – kuni 60 punkti. </a:t>
            </a:r>
            <a:endParaRPr b="0" lang="en-GB" sz="2200" spc="-1" strike="noStrike">
              <a:solidFill>
                <a:srgbClr val="000000"/>
              </a:solidFill>
              <a:latin typeface="Minion Pro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GB" sz="2200" spc="-1" strike="noStrike">
              <a:solidFill>
                <a:srgbClr val="000000"/>
              </a:solidFill>
              <a:latin typeface="Minion Pro"/>
            </a:endParaRPr>
          </a:p>
          <a:p>
            <a:endParaRPr b="0" lang="en-GB" sz="22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3640" y="54864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75000"/>
              </a:lnSpc>
            </a:pPr>
            <a:r>
              <a:rPr b="0" i="1" lang="en-GB" sz="4800" spc="-1" strike="noStrike">
                <a:solidFill>
                  <a:srgbClr val="b20533"/>
                </a:solidFill>
                <a:latin typeface="Minion Pro"/>
                <a:ea typeface="ＭＳ Ｐゴシック"/>
              </a:rPr>
              <a:t>Javascripti kasutamine</a:t>
            </a:r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82560" y="1484640"/>
            <a:ext cx="7561440" cy="38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Veebilehtede interaktiivseks muutmine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Võrgukoormus vähendamine (ei laeta kogu lehte uuesti)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AJAX (Asynchronous JavaScript And XML)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Vormide valideerimine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Websocket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Mängud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Brauserite lisateegid (add-on)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83640" y="54864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75000"/>
              </a:lnSpc>
            </a:pPr>
            <a:r>
              <a:rPr b="0" i="1" lang="en-GB" sz="4800" spc="-1" strike="noStrike">
                <a:solidFill>
                  <a:srgbClr val="b20533"/>
                </a:solidFill>
                <a:latin typeface="Minion Pro"/>
                <a:ea typeface="ＭＳ Ｐゴシック"/>
              </a:rPr>
              <a:t>Javascripti piirangud</a:t>
            </a:r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82560" y="1484640"/>
            <a:ext cx="7561440" cy="38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Ei saa andmeid kirjutada serverisse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Ei pääse ligi andmebaasidele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Ei pääse ligi failisüsteemile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Ei saa aknaid sulgeda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Ei pääse ligi teistele veebilehtedele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3640" y="54864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75000"/>
              </a:lnSpc>
            </a:pPr>
            <a:r>
              <a:rPr b="0" i="1" lang="en-GB" sz="4800" spc="-1" strike="noStrike">
                <a:solidFill>
                  <a:srgbClr val="b20533"/>
                </a:solidFill>
                <a:latin typeface="Minion Pro"/>
                <a:ea typeface="ＭＳ Ｐゴシック"/>
              </a:rPr>
              <a:t>VS Code</a:t>
            </a:r>
            <a:endParaRPr b="0" lang="en-GB" sz="4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82560" y="1484640"/>
            <a:ext cx="7561440" cy="38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Lisade installimine</a:t>
            </a:r>
            <a:endParaRPr b="0" lang="en-GB" sz="2600" spc="-1" strike="noStrike">
              <a:solidFill>
                <a:srgbClr val="000000"/>
              </a:solidFill>
              <a:latin typeface="Minion Pro"/>
            </a:endParaRPr>
          </a:p>
          <a:p>
            <a:pPr lvl="1" marL="800280" indent="-342720">
              <a:lnSpc>
                <a:spcPct val="90000"/>
              </a:lnSpc>
              <a:spcBef>
                <a:spcPts val="374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2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Prettier+</a:t>
            </a:r>
            <a:endParaRPr b="0" lang="en-GB" sz="2200" spc="-1" strike="noStrike">
              <a:solidFill>
                <a:srgbClr val="000000"/>
              </a:solidFill>
              <a:latin typeface="Minion Pro"/>
            </a:endParaRPr>
          </a:p>
          <a:p>
            <a:pPr lvl="1" marL="800280" indent="-342720">
              <a:lnSpc>
                <a:spcPct val="90000"/>
              </a:lnSpc>
              <a:spcBef>
                <a:spcPts val="374"/>
              </a:spcBef>
              <a:buClr>
                <a:srgbClr val="b20533"/>
              </a:buClr>
              <a:buFont typeface="Lucida Grande"/>
              <a:buChar char="-"/>
            </a:pPr>
            <a:r>
              <a:rPr b="0" lang="en-GB" sz="2200" spc="-1" strike="noStrike">
                <a:solidFill>
                  <a:srgbClr val="000000"/>
                </a:solidFill>
                <a:latin typeface="Minion Pro"/>
                <a:ea typeface="ＭＳ Ｐゴシック"/>
              </a:rPr>
              <a:t>Live Server+</a:t>
            </a:r>
            <a:endParaRPr b="0" lang="en-GB" sz="2200" spc="-1" strike="noStrike">
              <a:solidFill>
                <a:srgbClr val="000000"/>
              </a:solidFill>
              <a:latin typeface="Minion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20533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20533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20533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4478</TotalTime>
  <Application>LibreOffice/6.1.6.3$Windows_X86_64 LibreOffice_project/5896ab1714085361c45cf540f76f60673dd96a72</Application>
  <Words>178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2013-01-09T16:04:06Z</dcterms:created>
  <dc:creator>User</dc:creator>
  <dc:description/>
  <dc:language>et-EE</dc:language>
  <cp:lastModifiedBy/>
  <cp:lastPrinted>2014-11-06T11:21:17Z</cp:lastPrinted>
  <dcterms:modified xsi:type="dcterms:W3CDTF">2020-02-06T07:19:05Z</dcterms:modified>
  <cp:revision>180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Ekraaniseanss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