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handoutMasterIdLst>
    <p:handoutMasterId r:id="rId13"/>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741E0250-D2A0-987B-C512-492B5004B9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a:extLst>
              <a:ext uri="{FF2B5EF4-FFF2-40B4-BE49-F238E27FC236}">
                <a16:creationId xmlns:a16="http://schemas.microsoft.com/office/drawing/2014/main" id="{BD4B8A9B-5381-3A4C-EB6D-AE0EE67E4C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3A473-0EDC-4265-95B8-A713AACC6219}" type="datetimeFigureOut">
              <a:rPr lang="fi-FI" smtClean="0"/>
              <a:t>21.3.2023</a:t>
            </a:fld>
            <a:endParaRPr lang="fi-FI"/>
          </a:p>
        </p:txBody>
      </p:sp>
      <p:sp>
        <p:nvSpPr>
          <p:cNvPr id="4" name="Alatunnisteen paikkamerkki 3">
            <a:extLst>
              <a:ext uri="{FF2B5EF4-FFF2-40B4-BE49-F238E27FC236}">
                <a16:creationId xmlns:a16="http://schemas.microsoft.com/office/drawing/2014/main" id="{38720124-F3F2-E20A-98F5-F6153DC223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a:extLst>
              <a:ext uri="{FF2B5EF4-FFF2-40B4-BE49-F238E27FC236}">
                <a16:creationId xmlns:a16="http://schemas.microsoft.com/office/drawing/2014/main" id="{F7A01C3D-3C63-862E-21CC-4206F4C4B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78081D-4DC7-4FF6-92ED-F5B95495CFEE}" type="slidenum">
              <a:rPr lang="fi-FI" smtClean="0"/>
              <a:t>‹#›</a:t>
            </a:fld>
            <a:endParaRPr lang="fi-FI"/>
          </a:p>
        </p:txBody>
      </p:sp>
    </p:spTree>
    <p:extLst>
      <p:ext uri="{BB962C8B-B14F-4D97-AF65-F5344CB8AC3E}">
        <p14:creationId xmlns:p14="http://schemas.microsoft.com/office/powerpoint/2010/main" val="39025003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Kuvan paikkamerkki 8">
            <a:extLst>
              <a:ext uri="{FF2B5EF4-FFF2-40B4-BE49-F238E27FC236}">
                <a16:creationId xmlns:a16="http://schemas.microsoft.com/office/drawing/2014/main" id="{98E18A45-B5E1-A29C-FB56-0B5B6FF3292A}"/>
              </a:ext>
            </a:extLst>
          </p:cNvPr>
          <p:cNvSpPr>
            <a:spLocks noGrp="1"/>
          </p:cNvSpPr>
          <p:nvPr>
            <p:ph type="pic" sz="quarter" idx="13"/>
          </p:nvPr>
        </p:nvSpPr>
        <p:spPr>
          <a:xfrm>
            <a:off x="-692150" y="1071563"/>
            <a:ext cx="44450" cy="50800"/>
          </a:xfrm>
        </p:spPr>
        <p:txBody>
          <a:bodyPr/>
          <a:lstStyle/>
          <a:p>
            <a:endParaRPr lang="fi-FI"/>
          </a:p>
        </p:txBody>
      </p:sp>
    </p:spTree>
    <p:extLst>
      <p:ext uri="{BB962C8B-B14F-4D97-AF65-F5344CB8AC3E}">
        <p14:creationId xmlns:p14="http://schemas.microsoft.com/office/powerpoint/2010/main" val="195548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2133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9122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263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73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5622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14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6302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9130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4676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3/21/2023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5365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8173027"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3/21/2023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pic>
        <p:nvPicPr>
          <p:cNvPr id="9" name="Kuva 8" descr="Rengas ääriviiva">
            <a:extLst>
              <a:ext uri="{FF2B5EF4-FFF2-40B4-BE49-F238E27FC236}">
                <a16:creationId xmlns:a16="http://schemas.microsoft.com/office/drawing/2014/main" id="{016E211A-064A-3617-9F3D-FBB504CD47AD}"/>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1007713">
            <a:off x="10520218" y="300038"/>
            <a:ext cx="1019324" cy="1019324"/>
          </a:xfrm>
          <a:prstGeom prst="rect">
            <a:avLst/>
          </a:prstGeom>
        </p:spPr>
      </p:pic>
      <p:pic>
        <p:nvPicPr>
          <p:cNvPr id="11" name="Kuva 10" descr="Rengas ääriviiva">
            <a:extLst>
              <a:ext uri="{FF2B5EF4-FFF2-40B4-BE49-F238E27FC236}">
                <a16:creationId xmlns:a16="http://schemas.microsoft.com/office/drawing/2014/main" id="{8536309B-9620-55C9-AAB2-5980E5E55461}"/>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110712">
            <a:off x="10572680" y="510045"/>
            <a:ext cx="914400" cy="914400"/>
          </a:xfrm>
          <a:prstGeom prst="rect">
            <a:avLst/>
          </a:prstGeom>
        </p:spPr>
      </p:pic>
      <p:pic>
        <p:nvPicPr>
          <p:cNvPr id="13" name="Kuva 12" descr="Rengas ääriviiva">
            <a:extLst>
              <a:ext uri="{FF2B5EF4-FFF2-40B4-BE49-F238E27FC236}">
                <a16:creationId xmlns:a16="http://schemas.microsoft.com/office/drawing/2014/main" id="{4B949D82-474C-D6E0-2C19-B2814AFE99AF}"/>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9767474">
            <a:off x="10413173" y="426637"/>
            <a:ext cx="914400" cy="914400"/>
          </a:xfrm>
          <a:prstGeom prst="rect">
            <a:avLst/>
          </a:prstGeom>
        </p:spPr>
      </p:pic>
    </p:spTree>
    <p:extLst>
      <p:ext uri="{BB962C8B-B14F-4D97-AF65-F5344CB8AC3E}">
        <p14:creationId xmlns:p14="http://schemas.microsoft.com/office/powerpoint/2010/main" val="256706177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nisen ja vaaleanpunainen Tiivistelmä">
            <a:extLst>
              <a:ext uri="{FF2B5EF4-FFF2-40B4-BE49-F238E27FC236}">
                <a16:creationId xmlns:a16="http://schemas.microsoft.com/office/drawing/2014/main" id="{4C586E50-7674-DD39-4B02-6A2EBAE265AF}"/>
              </a:ext>
            </a:extLst>
          </p:cNvPr>
          <p:cNvPicPr>
            <a:picLocks noChangeAspect="1"/>
          </p:cNvPicPr>
          <p:nvPr/>
        </p:nvPicPr>
        <p:blipFill rotWithShape="1">
          <a:blip r:embed="rId2">
            <a:alphaModFix/>
          </a:blip>
          <a:srcRect t="23"/>
          <a:stretch/>
        </p:blipFill>
        <p:spPr>
          <a:xfrm>
            <a:off x="20" y="1571"/>
            <a:ext cx="12191980" cy="6856429"/>
          </a:xfrm>
          <a:prstGeom prst="rect">
            <a:avLst/>
          </a:prstGeom>
        </p:spPr>
      </p:pic>
      <p:sp>
        <p:nvSpPr>
          <p:cNvPr id="11" name="Freeform: Shape 10">
            <a:extLst>
              <a:ext uri="{FF2B5EF4-FFF2-40B4-BE49-F238E27FC236}">
                <a16:creationId xmlns:a16="http://schemas.microsoft.com/office/drawing/2014/main" id="{CEB96CAC-5A33-8303-9C73-1B3220A5D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524"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tsikko 1">
            <a:extLst>
              <a:ext uri="{FF2B5EF4-FFF2-40B4-BE49-F238E27FC236}">
                <a16:creationId xmlns:a16="http://schemas.microsoft.com/office/drawing/2014/main" id="{5F515742-B9D4-A060-993E-74C67F4286A2}"/>
              </a:ext>
            </a:extLst>
          </p:cNvPr>
          <p:cNvSpPr>
            <a:spLocks noGrp="1"/>
          </p:cNvSpPr>
          <p:nvPr>
            <p:ph type="ctrTitle"/>
          </p:nvPr>
        </p:nvSpPr>
        <p:spPr>
          <a:xfrm>
            <a:off x="1280159" y="2211977"/>
            <a:ext cx="3535679" cy="1450961"/>
          </a:xfrm>
        </p:spPr>
        <p:txBody>
          <a:bodyPr anchor="b">
            <a:normAutofit/>
          </a:bodyPr>
          <a:lstStyle/>
          <a:p>
            <a:pPr algn="ctr"/>
            <a:r>
              <a:rPr lang="fi-FI" dirty="0"/>
              <a:t>Osto-opas</a:t>
            </a:r>
          </a:p>
        </p:txBody>
      </p:sp>
      <p:sp>
        <p:nvSpPr>
          <p:cNvPr id="3" name="Alaotsikko 2">
            <a:extLst>
              <a:ext uri="{FF2B5EF4-FFF2-40B4-BE49-F238E27FC236}">
                <a16:creationId xmlns:a16="http://schemas.microsoft.com/office/drawing/2014/main" id="{A3474D29-E542-D112-D6B0-963E3C7D3F22}"/>
              </a:ext>
            </a:extLst>
          </p:cNvPr>
          <p:cNvSpPr>
            <a:spLocks noGrp="1"/>
          </p:cNvSpPr>
          <p:nvPr>
            <p:ph type="subTitle" idx="1"/>
          </p:nvPr>
        </p:nvSpPr>
        <p:spPr>
          <a:xfrm>
            <a:off x="1523998" y="4244336"/>
            <a:ext cx="3048000" cy="877585"/>
          </a:xfrm>
        </p:spPr>
        <p:txBody>
          <a:bodyPr>
            <a:normAutofit/>
          </a:bodyPr>
          <a:lstStyle/>
          <a:p>
            <a:pPr algn="ctr"/>
            <a:endParaRPr lang="fi-FI"/>
          </a:p>
        </p:txBody>
      </p:sp>
      <p:cxnSp>
        <p:nvCxnSpPr>
          <p:cNvPr id="13" name="Straight Connector 12">
            <a:extLst>
              <a:ext uri="{FF2B5EF4-FFF2-40B4-BE49-F238E27FC236}">
                <a16:creationId xmlns:a16="http://schemas.microsoft.com/office/drawing/2014/main" id="{7454BE46-239F-BB50-4643-61FF5943B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06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D1ACF3-3EAA-4C25-BE32-94F482000F6E}"/>
              </a:ext>
            </a:extLst>
          </p:cNvPr>
          <p:cNvSpPr>
            <a:spLocks noGrp="1"/>
          </p:cNvSpPr>
          <p:nvPr>
            <p:ph type="title"/>
          </p:nvPr>
        </p:nvSpPr>
        <p:spPr>
          <a:xfrm>
            <a:off x="952500" y="522514"/>
            <a:ext cx="10287000" cy="1306286"/>
          </a:xfrm>
        </p:spPr>
        <p:txBody>
          <a:bodyPr>
            <a:normAutofit/>
          </a:bodyPr>
          <a:lstStyle/>
          <a:p>
            <a:r>
              <a:rPr lang="fi-FI" b="0" i="0" dirty="0">
                <a:solidFill>
                  <a:srgbClr val="343544"/>
                </a:solidFill>
                <a:effectLst/>
                <a:latin typeface="Krona One"/>
              </a:rPr>
              <a:t>Kuinka tiukka sormuksen pitäisi olla?</a:t>
            </a:r>
            <a:br>
              <a:rPr lang="fi-FI" b="0" i="0" dirty="0">
                <a:solidFill>
                  <a:srgbClr val="343544"/>
                </a:solidFill>
                <a:effectLst/>
                <a:latin typeface="Krona One"/>
              </a:rPr>
            </a:br>
            <a:endParaRPr lang="fi-FI" dirty="0"/>
          </a:p>
        </p:txBody>
      </p:sp>
      <p:sp>
        <p:nvSpPr>
          <p:cNvPr id="3" name="Sisällön paikkamerkki 2">
            <a:extLst>
              <a:ext uri="{FF2B5EF4-FFF2-40B4-BE49-F238E27FC236}">
                <a16:creationId xmlns:a16="http://schemas.microsoft.com/office/drawing/2014/main" id="{91ADC00B-B9F8-2FBE-4CAA-CD6B60CD49A3}"/>
              </a:ext>
            </a:extLst>
          </p:cNvPr>
          <p:cNvSpPr>
            <a:spLocks noGrp="1"/>
          </p:cNvSpPr>
          <p:nvPr>
            <p:ph idx="1"/>
          </p:nvPr>
        </p:nvSpPr>
        <p:spPr/>
        <p:txBody>
          <a:bodyPr>
            <a:normAutofit fontScale="92500" lnSpcReduction="10000"/>
          </a:bodyPr>
          <a:lstStyle/>
          <a:p>
            <a:r>
              <a:rPr lang="fi-FI" b="0" i="0" dirty="0">
                <a:solidFill>
                  <a:srgbClr val="343544"/>
                </a:solidFill>
                <a:effectLst/>
                <a:latin typeface="Rubik"/>
              </a:rPr>
              <a:t>Sormus on sopivan kokoinen , kun se liukuu sormeen suhteellisen helposti , mutta pois otettaessa vastusta on hieman. Jos joudut millään tavalla “taistelemaan” ja suostuttelemaan sormusta pois sormesta, se on ehdottomasti liian pieni. Sormus ei saisi kuitenkaan olla niin väljä, että se liukuu itsestään sormessa, tai valuu ravistelemalla pois.  Kannattaa muistaa, että sormet ovat kylmällä ilmalla pienemmät, kuin helteellä. Myös vuorokauden aika vaikuttaa sormien turvotukseen. Aamulla sormet ovat usein turvoksissa.  Keskipäivä on hyvä aika mitata sormuskoko, mutta jos mahdollista mittausta kannattaa suorittaa vaikka useampana päivänä ja eri vuorokauden aikaan.</a:t>
            </a:r>
          </a:p>
          <a:p>
            <a:pPr algn="l"/>
            <a:r>
              <a:rPr lang="fi-FI" b="1" i="0" dirty="0">
                <a:solidFill>
                  <a:srgbClr val="343544"/>
                </a:solidFill>
                <a:effectLst/>
                <a:latin typeface="Rubik"/>
              </a:rPr>
              <a:t>Kannattaako mieluimmin valita vähän väljempi , vai tiukempi sormus?</a:t>
            </a:r>
            <a:endParaRPr lang="fi-FI" b="0" i="0" dirty="0">
              <a:solidFill>
                <a:srgbClr val="343544"/>
              </a:solidFill>
              <a:effectLst/>
              <a:latin typeface="Rubik"/>
            </a:endParaRPr>
          </a:p>
          <a:p>
            <a:pPr algn="l"/>
            <a:r>
              <a:rPr lang="fi-FI" b="0" i="0" dirty="0">
                <a:solidFill>
                  <a:srgbClr val="343544"/>
                </a:solidFill>
                <a:effectLst/>
                <a:latin typeface="Rubik"/>
              </a:rPr>
              <a:t>Paljon riippuu siitä, vaihteleeko sinulla sormen koko kuinka paljon. Tärkeää on, että sormus ei putoa talvipakkasten aikaan , kun sormet ovat pienimmillään. On helpompi kestää sitä, että sormus vähän helteellä kiristää. Suomen oloissa tuo kylmyys vaivaa kuitenkin suuremman osan vuodesta. Turvotukseen vaikuttaa myös ruokavalio ja lääkkeet.</a:t>
            </a:r>
          </a:p>
          <a:p>
            <a:endParaRPr lang="fi-FI" dirty="0"/>
          </a:p>
        </p:txBody>
      </p:sp>
    </p:spTree>
    <p:extLst>
      <p:ext uri="{BB962C8B-B14F-4D97-AF65-F5344CB8AC3E}">
        <p14:creationId xmlns:p14="http://schemas.microsoft.com/office/powerpoint/2010/main" val="44841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14350CF-7867-4C29-05C7-4A849E92D74A}"/>
              </a:ext>
            </a:extLst>
          </p:cNvPr>
          <p:cNvSpPr>
            <a:spLocks noGrp="1"/>
          </p:cNvSpPr>
          <p:nvPr>
            <p:ph type="title"/>
          </p:nvPr>
        </p:nvSpPr>
        <p:spPr/>
        <p:txBody>
          <a:bodyPr/>
          <a:lstStyle/>
          <a:p>
            <a:r>
              <a:rPr lang="fi-FI" b="0" i="0" dirty="0">
                <a:solidFill>
                  <a:srgbClr val="343544"/>
                </a:solidFill>
                <a:effectLst/>
                <a:latin typeface="Krona One"/>
              </a:rPr>
              <a:t>Sormuksen kaiverrus</a:t>
            </a:r>
            <a:br>
              <a:rPr lang="fi-FI" b="0" i="0" dirty="0">
                <a:solidFill>
                  <a:srgbClr val="343544"/>
                </a:solidFill>
                <a:effectLst/>
                <a:latin typeface="Krona One"/>
              </a:rPr>
            </a:br>
            <a:endParaRPr lang="fi-FI" dirty="0"/>
          </a:p>
        </p:txBody>
      </p:sp>
      <p:sp>
        <p:nvSpPr>
          <p:cNvPr id="3" name="Sisällön paikkamerkki 2">
            <a:extLst>
              <a:ext uri="{FF2B5EF4-FFF2-40B4-BE49-F238E27FC236}">
                <a16:creationId xmlns:a16="http://schemas.microsoft.com/office/drawing/2014/main" id="{B55FE2F9-0208-799C-B840-372D322B377F}"/>
              </a:ext>
            </a:extLst>
          </p:cNvPr>
          <p:cNvSpPr>
            <a:spLocks noGrp="1"/>
          </p:cNvSpPr>
          <p:nvPr>
            <p:ph idx="1"/>
          </p:nvPr>
        </p:nvSpPr>
        <p:spPr/>
        <p:txBody>
          <a:bodyPr>
            <a:normAutofit fontScale="85000" lnSpcReduction="20000"/>
          </a:bodyPr>
          <a:lstStyle/>
          <a:p>
            <a:pPr algn="l"/>
            <a:r>
              <a:rPr lang="fi-FI" b="0" i="0" dirty="0">
                <a:solidFill>
                  <a:srgbClr val="343544"/>
                </a:solidFill>
                <a:effectLst/>
                <a:latin typeface="Rubik"/>
              </a:rPr>
              <a:t>Kihlasormuksissa perinteinen tapa on kaivertaa pariskunnan nimet ja päivämäärä.  Nimet voivat olla myös lempinimiä.  Tästä on paljon erilaisia variaatioita:</a:t>
            </a:r>
          </a:p>
          <a:p>
            <a:pPr algn="l"/>
            <a:r>
              <a:rPr lang="fi-FI" b="0" i="0" dirty="0">
                <a:solidFill>
                  <a:srgbClr val="343544"/>
                </a:solidFill>
                <a:effectLst/>
                <a:latin typeface="Rubik"/>
              </a:rPr>
              <a:t>– kaiverrus, jossa naisen sormukseen tulee miehen nimi ja kihlapäivä, ja miehen sormukseen naisen nimi ja kihlapäivä.</a:t>
            </a:r>
          </a:p>
          <a:p>
            <a:pPr algn="l"/>
            <a:r>
              <a:rPr lang="fi-FI" b="0" i="0" dirty="0">
                <a:solidFill>
                  <a:srgbClr val="343544"/>
                </a:solidFill>
                <a:effectLst/>
                <a:latin typeface="Rubik"/>
              </a:rPr>
              <a:t>– kaiverrus, jossa on molempien nimet ja kihlapäivä, molemmilla samassa järjestyksessä, tai versio, jossa naisen sormukseen tulee ensin miehen nimi ja sen jälkeen vasta naisen nimi ja päivämäärä, ja miehelle taas päinvastoin ensin naisen nimi ja sitten miehen nimi ja päivämäärä. Esim.  miehelle : Minna ja Mikko 24.12.2019.  Ja naiselle Mikko ja Minna 24.12.2019.  ” Ja ” sanan voi korvata esimerkiksi &amp; merkillä tai sydänkuviolla.</a:t>
            </a:r>
          </a:p>
          <a:p>
            <a:pPr algn="l"/>
            <a:r>
              <a:rPr lang="fi-FI" b="0" i="0" dirty="0">
                <a:solidFill>
                  <a:srgbClr val="343544"/>
                </a:solidFill>
                <a:effectLst/>
                <a:latin typeface="Rubik"/>
              </a:rPr>
              <a:t>Sormuksiin on myös kaiverrettu pieniä värssyjä tai raamatunkohtia, koordinaatteja ja paikannimiä, tosin näissä kannattaa ottaa huomioon tilan rajallisuus. Sormuksen ei mahdu kovin pitkiä rimpsuja. Kuten näistä esimerkeistä selviää, ei ole yhtä ainoaa oikeaa kaiverrustyyliä. Kaiverrus on sormuksessa kantajaansa varten, joten se voi olla ihan mitä vaan, mikä on lähellä sydäntä. Päivämäärä on kuitenkin hyvä olla sormuksessa, jos kihlapäivä pääsee joskus unohtumaan, niin sen voi aina tarkistaa sormuksesta.</a:t>
            </a:r>
          </a:p>
          <a:p>
            <a:pPr algn="l"/>
            <a:r>
              <a:rPr lang="fi-FI" b="0" i="0" dirty="0">
                <a:solidFill>
                  <a:srgbClr val="343544"/>
                </a:solidFill>
                <a:effectLst/>
                <a:latin typeface="Rubik"/>
              </a:rPr>
              <a:t>Samat säännöt pätevät myös vihkisormuksiin, mutta yleensä vihkisormuksessa on vähemmän tilaa kaiverruksille kivien istutuksen vuoksi.</a:t>
            </a:r>
          </a:p>
          <a:p>
            <a:endParaRPr lang="fi-FI" dirty="0"/>
          </a:p>
        </p:txBody>
      </p:sp>
    </p:spTree>
    <p:extLst>
      <p:ext uri="{BB962C8B-B14F-4D97-AF65-F5344CB8AC3E}">
        <p14:creationId xmlns:p14="http://schemas.microsoft.com/office/powerpoint/2010/main" val="114758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CCAC4E1-7E77-4907-8949-C6C561969232}"/>
              </a:ext>
            </a:extLst>
          </p:cNvPr>
          <p:cNvSpPr>
            <a:spLocks noGrp="1"/>
          </p:cNvSpPr>
          <p:nvPr>
            <p:ph type="title"/>
          </p:nvPr>
        </p:nvSpPr>
        <p:spPr>
          <a:xfrm>
            <a:off x="952500" y="466531"/>
            <a:ext cx="10287000" cy="1035698"/>
          </a:xfrm>
        </p:spPr>
        <p:txBody>
          <a:bodyPr>
            <a:normAutofit fontScale="90000"/>
          </a:bodyPr>
          <a:lstStyle/>
          <a:p>
            <a:r>
              <a:rPr lang="fi-FI" b="0" i="0" dirty="0">
                <a:solidFill>
                  <a:srgbClr val="343544"/>
                </a:solidFill>
                <a:effectLst/>
                <a:latin typeface="Krona One"/>
              </a:rPr>
              <a:t>Kulta- ruusukulta-, punakulta ja valkokultasormukset</a:t>
            </a:r>
            <a:br>
              <a:rPr lang="fi-FI" b="0" i="0" dirty="0">
                <a:solidFill>
                  <a:srgbClr val="343544"/>
                </a:solidFill>
                <a:effectLst/>
                <a:latin typeface="Krona One"/>
              </a:rPr>
            </a:br>
            <a:endParaRPr lang="fi-FI" dirty="0"/>
          </a:p>
        </p:txBody>
      </p:sp>
      <p:sp>
        <p:nvSpPr>
          <p:cNvPr id="3" name="Sisällön paikkamerkki 2">
            <a:extLst>
              <a:ext uri="{FF2B5EF4-FFF2-40B4-BE49-F238E27FC236}">
                <a16:creationId xmlns:a16="http://schemas.microsoft.com/office/drawing/2014/main" id="{E3A59636-A5E3-AD7B-2354-637DC14A071F}"/>
              </a:ext>
            </a:extLst>
          </p:cNvPr>
          <p:cNvSpPr>
            <a:spLocks noGrp="1"/>
          </p:cNvSpPr>
          <p:nvPr>
            <p:ph idx="1"/>
          </p:nvPr>
        </p:nvSpPr>
        <p:spPr>
          <a:xfrm>
            <a:off x="952500" y="1390261"/>
            <a:ext cx="10287000" cy="4786701"/>
          </a:xfrm>
        </p:spPr>
        <p:txBody>
          <a:bodyPr>
            <a:noAutofit/>
          </a:bodyPr>
          <a:lstStyle/>
          <a:p>
            <a:pPr algn="l"/>
            <a:r>
              <a:rPr lang="fi-FI" sz="1400" b="0" i="0" dirty="0">
                <a:solidFill>
                  <a:srgbClr val="343544"/>
                </a:solidFill>
                <a:effectLst/>
                <a:latin typeface="Rubik"/>
              </a:rPr>
              <a:t>Kulta (Au) on pehmeä, kiiltävä metalli, joka keltaisen värinsä perusteella eroaa kaikista muista metalleista. Se säilyttää hyvin kiiltonsa ilmassa ja vedessä.</a:t>
            </a:r>
          </a:p>
          <a:p>
            <a:pPr algn="l"/>
            <a:r>
              <a:rPr lang="fi-FI" sz="1400" b="0" i="0" dirty="0">
                <a:solidFill>
                  <a:srgbClr val="343544"/>
                </a:solidFill>
                <a:effectLst/>
                <a:latin typeface="Rubik"/>
              </a:rPr>
              <a:t>Kultaa, kuten muitakin jalometalleja seostetaan, jotta saavutetaan halutut työstöominaisuudet, kovuus ja värisävy. Keltakultaa saadaan lisäämällä kultaan hopeaa ja kuparia. Kuparin määrää lisäämällä saadaan punaisempaa kultaa ja ruusukultaa, kun taas hopeaa lisäämällä saadaan vaaleampaa keltakultaa. Suurin osa kultasormuksistamme ovat 14 karaatin kultaa, mutta mallistostamme löytyy myös 9 ja 18 karaatin kultasormuksia.</a:t>
            </a:r>
          </a:p>
          <a:p>
            <a:pPr algn="l"/>
            <a:r>
              <a:rPr lang="fi-FI" sz="1400" b="0" i="0" dirty="0">
                <a:solidFill>
                  <a:srgbClr val="343544"/>
                </a:solidFill>
                <a:effectLst/>
                <a:latin typeface="Rubik"/>
              </a:rPr>
              <a:t>Valkokultaa ei löydy luonnosta, vaan sitä saadaan, kun kultaan lisätään palladiumia. Palladiumvalkokullassa ei ole nikkeliä. Aikoinaan valkokultaa seostettiin nikkelillä, mutta se on Suomessa myytävissä sormuksissa kielletty  allergisoivan ominaisuutensa vuoksi. Suomesta ostettu valkokultasormus on aina laadukas valinta.</a:t>
            </a:r>
          </a:p>
          <a:p>
            <a:pPr algn="l"/>
            <a:r>
              <a:rPr lang="fi-FI" sz="1400" b="0" i="0" dirty="0">
                <a:solidFill>
                  <a:srgbClr val="343544"/>
                </a:solidFill>
                <a:effectLst/>
                <a:latin typeface="Rubik"/>
              </a:rPr>
              <a:t>Useimmat valkokultaiset sormukset ovat </a:t>
            </a:r>
            <a:r>
              <a:rPr lang="fi-FI" sz="1400" b="0" i="0" dirty="0" err="1">
                <a:solidFill>
                  <a:srgbClr val="343544"/>
                </a:solidFill>
                <a:effectLst/>
                <a:latin typeface="Rubik"/>
              </a:rPr>
              <a:t>rodinoituja</a:t>
            </a:r>
            <a:r>
              <a:rPr lang="fi-FI" sz="1400" b="0" i="0" dirty="0">
                <a:solidFill>
                  <a:srgbClr val="343544"/>
                </a:solidFill>
                <a:effectLst/>
                <a:latin typeface="Rubik"/>
              </a:rPr>
              <a:t> sormuksia. Mallistossamme saa myös haluttaessa </a:t>
            </a:r>
            <a:r>
              <a:rPr lang="fi-FI" sz="1400" b="0" i="0" dirty="0" err="1">
                <a:solidFill>
                  <a:srgbClr val="343544"/>
                </a:solidFill>
                <a:effectLst/>
                <a:latin typeface="Rubik"/>
              </a:rPr>
              <a:t>Schalins</a:t>
            </a:r>
            <a:r>
              <a:rPr lang="fi-FI" sz="1400" b="0" i="0" dirty="0">
                <a:solidFill>
                  <a:srgbClr val="343544"/>
                </a:solidFill>
                <a:effectLst/>
                <a:latin typeface="Rubik"/>
              </a:rPr>
              <a:t> sormuksia </a:t>
            </a:r>
            <a:r>
              <a:rPr lang="fi-FI" sz="1400" b="0" i="0" dirty="0" err="1">
                <a:solidFill>
                  <a:srgbClr val="343544"/>
                </a:solidFill>
                <a:effectLst/>
                <a:latin typeface="Rubik"/>
              </a:rPr>
              <a:t>rodinoimattomana</a:t>
            </a:r>
            <a:r>
              <a:rPr lang="fi-FI" sz="1400" b="0" i="0" dirty="0">
                <a:solidFill>
                  <a:srgbClr val="343544"/>
                </a:solidFill>
                <a:effectLst/>
                <a:latin typeface="Rubik"/>
              </a:rPr>
              <a:t>. Valkokullan oma väri on sävyltään hieman tummempaa ja harmaampaa, kuin </a:t>
            </a:r>
            <a:r>
              <a:rPr lang="fi-FI" sz="1400" b="0" i="0" dirty="0" err="1">
                <a:solidFill>
                  <a:srgbClr val="343544"/>
                </a:solidFill>
                <a:effectLst/>
                <a:latin typeface="Rubik"/>
              </a:rPr>
              <a:t>rodinoitu</a:t>
            </a:r>
            <a:r>
              <a:rPr lang="fi-FI" sz="1400" b="0" i="0" dirty="0">
                <a:solidFill>
                  <a:srgbClr val="343544"/>
                </a:solidFill>
                <a:effectLst/>
                <a:latin typeface="Rubik"/>
              </a:rPr>
              <a:t> valkokulta. Koska kyseessä on  pintakäsittely, se kuluu sormuksista ajan myötä pois ja pinnan alta tulee näkyviin valkokullan oma väri. Sormuksen voi </a:t>
            </a:r>
            <a:r>
              <a:rPr lang="fi-FI" sz="1400" b="0" i="0" dirty="0" err="1">
                <a:solidFill>
                  <a:srgbClr val="343544"/>
                </a:solidFill>
                <a:effectLst/>
                <a:latin typeface="Rubik"/>
              </a:rPr>
              <a:t>rodinoida</a:t>
            </a:r>
            <a:r>
              <a:rPr lang="fi-FI" sz="1400" b="0" i="0" dirty="0">
                <a:solidFill>
                  <a:srgbClr val="343544"/>
                </a:solidFill>
                <a:effectLst/>
                <a:latin typeface="Rubik"/>
              </a:rPr>
              <a:t> kultasepällä uudestaan, jolloin se näyttää taas uutta vastaavalta. Sormuksen uudelleen </a:t>
            </a:r>
            <a:r>
              <a:rPr lang="fi-FI" sz="1400" b="0" i="0" dirty="0" err="1">
                <a:solidFill>
                  <a:srgbClr val="343544"/>
                </a:solidFill>
                <a:effectLst/>
                <a:latin typeface="Rubik"/>
              </a:rPr>
              <a:t>rodinoinnin</a:t>
            </a:r>
            <a:r>
              <a:rPr lang="fi-FI" sz="1400" b="0" i="0" dirty="0">
                <a:solidFill>
                  <a:srgbClr val="343544"/>
                </a:solidFill>
                <a:effectLst/>
                <a:latin typeface="Rubik"/>
              </a:rPr>
              <a:t> hinta on noin 50-60€ mallista riippuen. </a:t>
            </a:r>
            <a:r>
              <a:rPr lang="fi-FI" sz="1400" b="0" i="0" dirty="0" err="1">
                <a:solidFill>
                  <a:srgbClr val="343544"/>
                </a:solidFill>
                <a:effectLst/>
                <a:latin typeface="Rubik"/>
              </a:rPr>
              <a:t>Rodinoinnin</a:t>
            </a:r>
            <a:r>
              <a:rPr lang="fi-FI" sz="1400" b="0" i="0" dirty="0">
                <a:solidFill>
                  <a:srgbClr val="343544"/>
                </a:solidFill>
                <a:effectLst/>
                <a:latin typeface="Rubik"/>
              </a:rPr>
              <a:t> kesto riippuu siitä, minkälaisessa käytössä ja kulutuksessa sormus on. Toisaalta sormuksessa saa myös näkyä käytön jälki, joten uudelleen </a:t>
            </a:r>
            <a:r>
              <a:rPr lang="fi-FI" sz="1400" b="0" i="0" dirty="0" err="1">
                <a:solidFill>
                  <a:srgbClr val="343544"/>
                </a:solidFill>
                <a:effectLst/>
                <a:latin typeface="Rubik"/>
              </a:rPr>
              <a:t>rodinointi</a:t>
            </a:r>
            <a:r>
              <a:rPr lang="fi-FI" sz="1400" b="0" i="0" dirty="0">
                <a:solidFill>
                  <a:srgbClr val="343544"/>
                </a:solidFill>
                <a:effectLst/>
                <a:latin typeface="Rubik"/>
              </a:rPr>
              <a:t> ei ole mikään pakollinen huoltotoiminpide.</a:t>
            </a:r>
          </a:p>
          <a:p>
            <a:pPr algn="l"/>
            <a:r>
              <a:rPr lang="fi-FI" sz="1400" b="0" i="0" dirty="0">
                <a:solidFill>
                  <a:srgbClr val="343544"/>
                </a:solidFill>
                <a:effectLst/>
                <a:latin typeface="Rubik"/>
              </a:rPr>
              <a:t>Kulta ja valkokultasormukset ovat helposti muokattavissa, niitä voi suurentaa ja pienentää ja lisätä vaikka kiviä.</a:t>
            </a:r>
          </a:p>
          <a:p>
            <a:pPr algn="l"/>
            <a:r>
              <a:rPr lang="fi-FI" sz="1400" b="0" i="0" dirty="0">
                <a:solidFill>
                  <a:srgbClr val="343544"/>
                </a:solidFill>
                <a:effectLst/>
                <a:latin typeface="Rubik"/>
              </a:rPr>
              <a:t>Kultaisia sormuksia löytyy mallistostamme Beat of Love, Camilla, </a:t>
            </a:r>
            <a:r>
              <a:rPr lang="fi-FI" sz="1400" b="0" i="0" dirty="0" err="1">
                <a:solidFill>
                  <a:srgbClr val="343544"/>
                </a:solidFill>
                <a:effectLst/>
                <a:latin typeface="Rubik"/>
              </a:rPr>
              <a:t>Collection</a:t>
            </a:r>
            <a:r>
              <a:rPr lang="fi-FI" sz="1400" b="0" i="0" dirty="0">
                <a:solidFill>
                  <a:srgbClr val="343544"/>
                </a:solidFill>
                <a:effectLst/>
                <a:latin typeface="Rubik"/>
              </a:rPr>
              <a:t> </a:t>
            </a:r>
            <a:r>
              <a:rPr lang="fi-FI" sz="1400" b="0" i="0" dirty="0" err="1">
                <a:solidFill>
                  <a:srgbClr val="343544"/>
                </a:solidFill>
                <a:effectLst/>
                <a:latin typeface="Rubik"/>
              </a:rPr>
              <a:t>Ruesch</a:t>
            </a:r>
            <a:r>
              <a:rPr lang="fi-FI" sz="1400" b="0" i="0" dirty="0">
                <a:solidFill>
                  <a:srgbClr val="343544"/>
                </a:solidFill>
                <a:effectLst/>
                <a:latin typeface="Rubik"/>
              </a:rPr>
              <a:t>, </a:t>
            </a:r>
            <a:r>
              <a:rPr lang="fi-FI" sz="1400" b="0" i="0" dirty="0" err="1">
                <a:solidFill>
                  <a:srgbClr val="343544"/>
                </a:solidFill>
                <a:effectLst/>
                <a:latin typeface="Rubik"/>
              </a:rPr>
              <a:t>Kohinoor</a:t>
            </a:r>
            <a:r>
              <a:rPr lang="fi-FI" sz="1400" b="0" i="0" dirty="0">
                <a:solidFill>
                  <a:srgbClr val="343544"/>
                </a:solidFill>
                <a:effectLst/>
                <a:latin typeface="Rubik"/>
              </a:rPr>
              <a:t>, Lumoava, </a:t>
            </a:r>
            <a:r>
              <a:rPr lang="fi-FI" sz="1400" b="0" i="0" dirty="0" err="1">
                <a:solidFill>
                  <a:srgbClr val="343544"/>
                </a:solidFill>
                <a:effectLst/>
                <a:latin typeface="Rubik"/>
              </a:rPr>
              <a:t>Schalins</a:t>
            </a:r>
            <a:r>
              <a:rPr lang="fi-FI" sz="1400" b="0" i="0" dirty="0">
                <a:solidFill>
                  <a:srgbClr val="343544"/>
                </a:solidFill>
                <a:effectLst/>
                <a:latin typeface="Rubik"/>
              </a:rPr>
              <a:t>, ja Tammi </a:t>
            </a:r>
            <a:r>
              <a:rPr lang="fi-FI" sz="1400" b="0" i="0" dirty="0" err="1">
                <a:solidFill>
                  <a:srgbClr val="343544"/>
                </a:solidFill>
                <a:effectLst/>
                <a:latin typeface="Rubik"/>
              </a:rPr>
              <a:t>Jewelry</a:t>
            </a:r>
            <a:r>
              <a:rPr lang="fi-FI" sz="1400" b="0" i="0" dirty="0">
                <a:solidFill>
                  <a:srgbClr val="343544"/>
                </a:solidFill>
                <a:effectLst/>
                <a:latin typeface="Rubik"/>
              </a:rPr>
              <a:t> sormukset .</a:t>
            </a:r>
          </a:p>
          <a:p>
            <a:endParaRPr lang="fi-FI" sz="1400" dirty="0"/>
          </a:p>
        </p:txBody>
      </p:sp>
    </p:spTree>
    <p:extLst>
      <p:ext uri="{BB962C8B-B14F-4D97-AF65-F5344CB8AC3E}">
        <p14:creationId xmlns:p14="http://schemas.microsoft.com/office/powerpoint/2010/main" val="198128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48F56ED-5A68-4628-E44C-0096C0D1A4E0}"/>
              </a:ext>
            </a:extLst>
          </p:cNvPr>
          <p:cNvSpPr>
            <a:spLocks noGrp="1"/>
          </p:cNvSpPr>
          <p:nvPr>
            <p:ph type="title"/>
          </p:nvPr>
        </p:nvSpPr>
        <p:spPr/>
        <p:txBody>
          <a:bodyPr/>
          <a:lstStyle/>
          <a:p>
            <a:r>
              <a:rPr lang="fi-FI" b="1" i="0" dirty="0">
                <a:solidFill>
                  <a:srgbClr val="343544"/>
                </a:solidFill>
                <a:effectLst/>
                <a:latin typeface="Krona One"/>
              </a:rPr>
              <a:t>Hopeasormukset</a:t>
            </a:r>
            <a:br>
              <a:rPr lang="fi-FI" b="0" i="0" dirty="0">
                <a:solidFill>
                  <a:srgbClr val="343544"/>
                </a:solidFill>
                <a:effectLst/>
                <a:latin typeface="Krona One"/>
              </a:rPr>
            </a:br>
            <a:endParaRPr lang="fi-FI" dirty="0"/>
          </a:p>
        </p:txBody>
      </p:sp>
      <p:sp>
        <p:nvSpPr>
          <p:cNvPr id="3" name="Sisällön paikkamerkki 2">
            <a:extLst>
              <a:ext uri="{FF2B5EF4-FFF2-40B4-BE49-F238E27FC236}">
                <a16:creationId xmlns:a16="http://schemas.microsoft.com/office/drawing/2014/main" id="{199C1D81-B38A-EA6E-6B17-6541DB1A70DE}"/>
              </a:ext>
            </a:extLst>
          </p:cNvPr>
          <p:cNvSpPr>
            <a:spLocks noGrp="1"/>
          </p:cNvSpPr>
          <p:nvPr>
            <p:ph idx="1"/>
          </p:nvPr>
        </p:nvSpPr>
        <p:spPr/>
        <p:txBody>
          <a:bodyPr/>
          <a:lstStyle/>
          <a:p>
            <a:pPr algn="l"/>
            <a:r>
              <a:rPr lang="fi-FI" b="0" i="0" dirty="0">
                <a:solidFill>
                  <a:srgbClr val="343544"/>
                </a:solidFill>
                <a:effectLst/>
                <a:latin typeface="Rubik"/>
              </a:rPr>
              <a:t>Hopea on sormusmateriaalina edullinen ja kaunis, mutta naarmuuntuu herkästi. Toisaalta toiset pitävät siitä, että hopeisissa sormuksissa saa näkyä käytön jäljet. Hopeisen sormuksen kokoa pystyy muuttamaan suuremmaksi tai pienemmäksi ja elämän myötä syntyneet naarmut ja kolhut pystyy hiomaan kultasepällä.</a:t>
            </a:r>
          </a:p>
          <a:p>
            <a:pPr algn="l"/>
            <a:r>
              <a:rPr lang="fi-FI" b="0" i="0" dirty="0">
                <a:solidFill>
                  <a:srgbClr val="343544"/>
                </a:solidFill>
                <a:effectLst/>
                <a:latin typeface="Rubik"/>
              </a:rPr>
              <a:t>Hopea (Ag) seostetaan kuparilla. Korujen valmistuksessa käytetään enimmäkseen 925-hopeaa, </a:t>
            </a:r>
            <a:r>
              <a:rPr lang="fi-FI" b="0" i="0" dirty="0" err="1">
                <a:solidFill>
                  <a:srgbClr val="343544"/>
                </a:solidFill>
                <a:effectLst/>
                <a:latin typeface="Rubik"/>
              </a:rPr>
              <a:t>Schalins</a:t>
            </a:r>
            <a:r>
              <a:rPr lang="fi-FI" b="0" i="0" dirty="0">
                <a:solidFill>
                  <a:srgbClr val="343544"/>
                </a:solidFill>
                <a:effectLst/>
                <a:latin typeface="Rubik"/>
              </a:rPr>
              <a:t> sormuksissa 935-hopeaa. Tätä seosta kutsutaan myös </a:t>
            </a:r>
            <a:r>
              <a:rPr lang="fi-FI" b="0" i="0" dirty="0" err="1">
                <a:solidFill>
                  <a:srgbClr val="343544"/>
                </a:solidFill>
                <a:effectLst/>
                <a:latin typeface="Rubik"/>
              </a:rPr>
              <a:t>sterling</a:t>
            </a:r>
            <a:r>
              <a:rPr lang="fi-FI" b="0" i="0" dirty="0">
                <a:solidFill>
                  <a:srgbClr val="343544"/>
                </a:solidFill>
                <a:effectLst/>
                <a:latin typeface="Rubik"/>
              </a:rPr>
              <a:t>-hopeaksi.  Hopeasormuksissamme ei ole nikkeliä. Yleisimmin hopeaesineet pinnoitetaan puhtaalla hopealla ja tummumisen estämiseksi sormukset myös useimmiten </a:t>
            </a:r>
            <a:r>
              <a:rPr lang="fi-FI" b="0" i="0" dirty="0" err="1">
                <a:solidFill>
                  <a:srgbClr val="343544"/>
                </a:solidFill>
                <a:effectLst/>
                <a:latin typeface="Rubik"/>
              </a:rPr>
              <a:t>rodinoidaan</a:t>
            </a:r>
            <a:r>
              <a:rPr lang="fi-FI" b="0" i="0" dirty="0">
                <a:solidFill>
                  <a:srgbClr val="343544"/>
                </a:solidFill>
                <a:effectLst/>
                <a:latin typeface="Rubik"/>
              </a:rPr>
              <a:t>.</a:t>
            </a:r>
          </a:p>
          <a:p>
            <a:pPr algn="l"/>
            <a:r>
              <a:rPr lang="fi-FI" b="0" i="0" dirty="0">
                <a:solidFill>
                  <a:srgbClr val="343544"/>
                </a:solidFill>
                <a:effectLst/>
                <a:latin typeface="Rubik"/>
              </a:rPr>
              <a:t>Mallistostamme löytyy </a:t>
            </a:r>
            <a:r>
              <a:rPr lang="fi-FI" b="0" i="0" dirty="0" err="1">
                <a:solidFill>
                  <a:srgbClr val="343544"/>
                </a:solidFill>
                <a:effectLst/>
                <a:latin typeface="Rubik"/>
              </a:rPr>
              <a:t>Collection</a:t>
            </a:r>
            <a:r>
              <a:rPr lang="fi-FI" b="0" i="0" dirty="0">
                <a:solidFill>
                  <a:srgbClr val="343544"/>
                </a:solidFill>
                <a:effectLst/>
                <a:latin typeface="Rubik"/>
              </a:rPr>
              <a:t> </a:t>
            </a:r>
            <a:r>
              <a:rPr lang="fi-FI" b="0" i="0" dirty="0" err="1">
                <a:solidFill>
                  <a:srgbClr val="343544"/>
                </a:solidFill>
                <a:effectLst/>
                <a:latin typeface="Rubik"/>
              </a:rPr>
              <a:t>Ruesch</a:t>
            </a:r>
            <a:r>
              <a:rPr lang="fi-FI" b="0" i="0" dirty="0">
                <a:solidFill>
                  <a:srgbClr val="343544"/>
                </a:solidFill>
                <a:effectLst/>
                <a:latin typeface="Rubik"/>
              </a:rPr>
              <a:t>, </a:t>
            </a:r>
            <a:r>
              <a:rPr lang="fi-FI" b="0" i="0" dirty="0" err="1">
                <a:solidFill>
                  <a:srgbClr val="343544"/>
                </a:solidFill>
                <a:effectLst/>
                <a:latin typeface="Rubik"/>
              </a:rPr>
              <a:t>Schalins</a:t>
            </a:r>
            <a:r>
              <a:rPr lang="fi-FI" b="0" i="0" dirty="0">
                <a:solidFill>
                  <a:srgbClr val="343544"/>
                </a:solidFill>
                <a:effectLst/>
                <a:latin typeface="Rubik"/>
              </a:rPr>
              <a:t> ja Tammi </a:t>
            </a:r>
            <a:r>
              <a:rPr lang="fi-FI" b="0" i="0" dirty="0" err="1">
                <a:solidFill>
                  <a:srgbClr val="343544"/>
                </a:solidFill>
                <a:effectLst/>
                <a:latin typeface="Rubik"/>
              </a:rPr>
              <a:t>Jewelry</a:t>
            </a:r>
            <a:r>
              <a:rPr lang="fi-FI" b="0" i="0" dirty="0">
                <a:solidFill>
                  <a:srgbClr val="343544"/>
                </a:solidFill>
                <a:effectLst/>
                <a:latin typeface="Rubik"/>
              </a:rPr>
              <a:t> hopeisia sormuksia.</a:t>
            </a:r>
          </a:p>
          <a:p>
            <a:endParaRPr lang="fi-FI" dirty="0"/>
          </a:p>
        </p:txBody>
      </p:sp>
    </p:spTree>
    <p:extLst>
      <p:ext uri="{BB962C8B-B14F-4D97-AF65-F5344CB8AC3E}">
        <p14:creationId xmlns:p14="http://schemas.microsoft.com/office/powerpoint/2010/main" val="307573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53DA276-C3B4-DDEB-F97B-CC11CACA99C9}"/>
              </a:ext>
            </a:extLst>
          </p:cNvPr>
          <p:cNvSpPr>
            <a:spLocks noGrp="1"/>
          </p:cNvSpPr>
          <p:nvPr>
            <p:ph type="title"/>
          </p:nvPr>
        </p:nvSpPr>
        <p:spPr/>
        <p:txBody>
          <a:bodyPr>
            <a:normAutofit/>
          </a:bodyPr>
          <a:lstStyle/>
          <a:p>
            <a:r>
              <a:rPr lang="fi-FI" b="1" i="0" dirty="0">
                <a:solidFill>
                  <a:srgbClr val="343544"/>
                </a:solidFill>
                <a:effectLst/>
                <a:latin typeface="Krona One"/>
              </a:rPr>
              <a:t>Titaanisormukset</a:t>
            </a:r>
            <a:endParaRPr lang="fi-FI" dirty="0"/>
          </a:p>
        </p:txBody>
      </p:sp>
      <p:sp>
        <p:nvSpPr>
          <p:cNvPr id="3" name="Sisällön paikkamerkki 2">
            <a:extLst>
              <a:ext uri="{FF2B5EF4-FFF2-40B4-BE49-F238E27FC236}">
                <a16:creationId xmlns:a16="http://schemas.microsoft.com/office/drawing/2014/main" id="{30B6FA2D-382D-D223-37DE-4E5629939439}"/>
              </a:ext>
            </a:extLst>
          </p:cNvPr>
          <p:cNvSpPr>
            <a:spLocks noGrp="1"/>
          </p:cNvSpPr>
          <p:nvPr>
            <p:ph idx="1"/>
          </p:nvPr>
        </p:nvSpPr>
        <p:spPr/>
        <p:txBody>
          <a:bodyPr>
            <a:normAutofit fontScale="85000" lnSpcReduction="10000"/>
          </a:bodyPr>
          <a:lstStyle/>
          <a:p>
            <a:pPr algn="l"/>
            <a:r>
              <a:rPr lang="fi-FI" b="0" i="0" dirty="0">
                <a:solidFill>
                  <a:srgbClr val="343544"/>
                </a:solidFill>
                <a:effectLst/>
                <a:latin typeface="Rubik"/>
              </a:rPr>
              <a:t>Titaanisormuksista on tullut suosittuja kihla- ja vihkisormuksia keveytensä ja kauniin vaalean harmaan sävynsä vuoksi.</a:t>
            </a:r>
          </a:p>
          <a:p>
            <a:pPr algn="l"/>
            <a:r>
              <a:rPr lang="fi-FI" b="0" i="0" dirty="0">
                <a:solidFill>
                  <a:srgbClr val="343544"/>
                </a:solidFill>
                <a:effectLst/>
                <a:latin typeface="Rubik"/>
              </a:rPr>
              <a:t>Titaani on sormusmateriaalina erittäin miellyttävä, kevyt ja kestävä materiaali.</a:t>
            </a:r>
          </a:p>
          <a:p>
            <a:pPr algn="l"/>
            <a:r>
              <a:rPr lang="fi-FI" b="0" i="0" dirty="0">
                <a:solidFill>
                  <a:srgbClr val="343544"/>
                </a:solidFill>
                <a:effectLst/>
                <a:latin typeface="Rubik"/>
              </a:rPr>
              <a:t>Titaanin sitkeys  tekee koruista kestäviä. Titaani on metalli, joka on hyvin vahvaa, mutta samanaikaisesti pehmeää ja elastista. Tästä syystä titaanisormukset ovat erittäin kestäviä, mutta naarmuuntuvat herkästi, kun ovat kosketuksessa kovemman materiaalin kanssa. Ensimmäiset naarmut uudessa sormuksessa häiritsevät ensin, mutta sormus hioutuu vähitellen käytössä mattapintaiseksi, jolloin yksittäiset naarmut eivät enää erotu niin selvästi. Täysin kiiltävä sormus ei siis tule pysymään kiiltävänä, ja sormukset, joissa on kiiltävää ja mattapintaa yhdistettynä, muuttuvat vähitellen kokonaan </a:t>
            </a:r>
            <a:r>
              <a:rPr lang="fi-FI" b="0" i="0" dirty="0" err="1">
                <a:solidFill>
                  <a:srgbClr val="343544"/>
                </a:solidFill>
                <a:effectLst/>
                <a:latin typeface="Rubik"/>
              </a:rPr>
              <a:t>käyttömattaiseksi</a:t>
            </a:r>
            <a:r>
              <a:rPr lang="fi-FI" b="0" i="0" dirty="0">
                <a:solidFill>
                  <a:srgbClr val="343544"/>
                </a:solidFill>
                <a:effectLst/>
                <a:latin typeface="Rubik"/>
              </a:rPr>
              <a:t>. Mattapintaisen sormuksen pintaa voi siistiä itse, </a:t>
            </a:r>
            <a:r>
              <a:rPr lang="fi-FI" b="0" i="0" dirty="0" err="1">
                <a:solidFill>
                  <a:srgbClr val="343544"/>
                </a:solidFill>
                <a:effectLst/>
                <a:latin typeface="Rubik"/>
              </a:rPr>
              <a:t>mattaamalla</a:t>
            </a:r>
            <a:r>
              <a:rPr lang="fi-FI" b="0" i="0" dirty="0">
                <a:solidFill>
                  <a:srgbClr val="343544"/>
                </a:solidFill>
                <a:effectLst/>
                <a:latin typeface="Rubik"/>
              </a:rPr>
              <a:t> sormuksen uudelleen esimerkiksi hankausvillalla ( esim. Pata-Pata). Kiiltävän sormuksen voi käydä kiillottamassa uudelleen kultasepällä.</a:t>
            </a:r>
          </a:p>
          <a:p>
            <a:pPr algn="l"/>
            <a:r>
              <a:rPr lang="fi-FI" b="0" i="0" dirty="0">
                <a:solidFill>
                  <a:srgbClr val="343544"/>
                </a:solidFill>
                <a:effectLst/>
                <a:latin typeface="Rubik"/>
              </a:rPr>
              <a:t>Titaani sopii hyvin allergioista kärsiville, sillä titaani ei ole allergisoiva materiaali. Valikoimistamme löytyvät titaanisormukset ovat puhdasta titaania. Titaanin heikko lämmönjohtokyky tekee korusta miellyttävän tuntuisen iholla. Sormus  tuntuu aina saman lämpöiseltä, kuin sormen iho. Keveytensä ja lämmönjohtokykynsä puolesta sormus on lähes huomaamattoman tuntuinen sormessa.</a:t>
            </a:r>
          </a:p>
          <a:p>
            <a:endParaRPr lang="fi-FI" dirty="0"/>
          </a:p>
        </p:txBody>
      </p:sp>
    </p:spTree>
    <p:extLst>
      <p:ext uri="{BB962C8B-B14F-4D97-AF65-F5344CB8AC3E}">
        <p14:creationId xmlns:p14="http://schemas.microsoft.com/office/powerpoint/2010/main" val="373059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0BBD5AC-6C18-5ACB-127E-5CFF063BFB4E}"/>
              </a:ext>
            </a:extLst>
          </p:cNvPr>
          <p:cNvSpPr>
            <a:spLocks noGrp="1"/>
          </p:cNvSpPr>
          <p:nvPr>
            <p:ph type="title"/>
          </p:nvPr>
        </p:nvSpPr>
        <p:spPr/>
        <p:txBody>
          <a:bodyPr/>
          <a:lstStyle/>
          <a:p>
            <a:r>
              <a:rPr lang="fi-FI" b="1" i="0" dirty="0">
                <a:solidFill>
                  <a:srgbClr val="343544"/>
                </a:solidFill>
                <a:effectLst/>
                <a:latin typeface="Krona One"/>
              </a:rPr>
              <a:t>Terässormukset</a:t>
            </a:r>
            <a:br>
              <a:rPr lang="fi-FI" b="0" i="0" dirty="0">
                <a:solidFill>
                  <a:srgbClr val="343544"/>
                </a:solidFill>
                <a:effectLst/>
                <a:latin typeface="Krona One"/>
              </a:rPr>
            </a:br>
            <a:endParaRPr lang="fi-FI" dirty="0"/>
          </a:p>
        </p:txBody>
      </p:sp>
      <p:sp>
        <p:nvSpPr>
          <p:cNvPr id="3" name="Sisällön paikkamerkki 2">
            <a:extLst>
              <a:ext uri="{FF2B5EF4-FFF2-40B4-BE49-F238E27FC236}">
                <a16:creationId xmlns:a16="http://schemas.microsoft.com/office/drawing/2014/main" id="{840D2E78-A40A-5C40-0891-DD95BEE5AE4C}"/>
              </a:ext>
            </a:extLst>
          </p:cNvPr>
          <p:cNvSpPr>
            <a:spLocks noGrp="1"/>
          </p:cNvSpPr>
          <p:nvPr>
            <p:ph idx="1"/>
          </p:nvPr>
        </p:nvSpPr>
        <p:spPr/>
        <p:txBody>
          <a:bodyPr/>
          <a:lstStyle/>
          <a:p>
            <a:pPr algn="l"/>
            <a:r>
              <a:rPr lang="fi-FI" b="0" i="0" dirty="0">
                <a:solidFill>
                  <a:srgbClr val="343544"/>
                </a:solidFill>
                <a:effectLst/>
                <a:latin typeface="Rubik"/>
              </a:rPr>
              <a:t>Teräs on suosittu sormusmateriaali vahvuutensa, kestävyytensä , sekä edullisuutensa vuoksi.</a:t>
            </a:r>
          </a:p>
          <a:p>
            <a:pPr algn="l"/>
            <a:r>
              <a:rPr lang="fi-FI" b="0" i="0" dirty="0">
                <a:solidFill>
                  <a:srgbClr val="343544"/>
                </a:solidFill>
                <a:effectLst/>
                <a:latin typeface="Rubik"/>
              </a:rPr>
              <a:t>Mallistostamme löytyy  </a:t>
            </a:r>
            <a:r>
              <a:rPr lang="fi-FI" b="0" i="0" dirty="0" err="1">
                <a:solidFill>
                  <a:srgbClr val="343544"/>
                </a:solidFill>
                <a:effectLst/>
                <a:latin typeface="Rubik"/>
              </a:rPr>
              <a:t>Collection</a:t>
            </a:r>
            <a:r>
              <a:rPr lang="fi-FI" b="0" i="0" dirty="0">
                <a:solidFill>
                  <a:srgbClr val="343544"/>
                </a:solidFill>
                <a:effectLst/>
                <a:latin typeface="Rubik"/>
              </a:rPr>
              <a:t> </a:t>
            </a:r>
            <a:r>
              <a:rPr lang="fi-FI" b="0" i="0" dirty="0" err="1">
                <a:solidFill>
                  <a:srgbClr val="343544"/>
                </a:solidFill>
                <a:effectLst/>
                <a:latin typeface="Rubik"/>
              </a:rPr>
              <a:t>Ruesch</a:t>
            </a:r>
            <a:r>
              <a:rPr lang="fi-FI" b="0" i="0" dirty="0">
                <a:solidFill>
                  <a:srgbClr val="343544"/>
                </a:solidFill>
                <a:effectLst/>
                <a:latin typeface="Rubik"/>
              </a:rPr>
              <a:t> ja </a:t>
            </a:r>
            <a:r>
              <a:rPr lang="fi-FI" b="0" i="0" dirty="0" err="1">
                <a:solidFill>
                  <a:srgbClr val="343544"/>
                </a:solidFill>
                <a:effectLst/>
                <a:latin typeface="Rubik"/>
              </a:rPr>
              <a:t>Everybody´s</a:t>
            </a:r>
            <a:r>
              <a:rPr lang="fi-FI" b="0" i="0" dirty="0">
                <a:solidFill>
                  <a:srgbClr val="343544"/>
                </a:solidFill>
                <a:effectLst/>
                <a:latin typeface="Rubik"/>
              </a:rPr>
              <a:t> Darling terässormuksia kivillä ja ilman kiviä .</a:t>
            </a:r>
          </a:p>
          <a:p>
            <a:pPr algn="l"/>
            <a:r>
              <a:rPr lang="fi-FI" b="0" i="0" dirty="0">
                <a:solidFill>
                  <a:srgbClr val="343544"/>
                </a:solidFill>
                <a:effectLst/>
                <a:latin typeface="Rubik"/>
              </a:rPr>
              <a:t>Terässormuksissa ei ole nikkeliä.</a:t>
            </a:r>
          </a:p>
          <a:p>
            <a:pPr algn="l"/>
            <a:r>
              <a:rPr lang="fi-FI" b="1" i="0" dirty="0">
                <a:solidFill>
                  <a:srgbClr val="343544"/>
                </a:solidFill>
                <a:effectLst/>
                <a:latin typeface="Rubik"/>
              </a:rPr>
              <a:t>Hoito-ohjeet</a:t>
            </a:r>
            <a:endParaRPr lang="fi-FI" b="0" i="0" dirty="0">
              <a:solidFill>
                <a:srgbClr val="343544"/>
              </a:solidFill>
              <a:effectLst/>
              <a:latin typeface="Rubik"/>
            </a:endParaRPr>
          </a:p>
          <a:p>
            <a:pPr algn="l"/>
            <a:r>
              <a:rPr lang="fi-FI" b="0" i="0" dirty="0">
                <a:solidFill>
                  <a:srgbClr val="343544"/>
                </a:solidFill>
                <a:effectLst/>
                <a:latin typeface="Rubik"/>
              </a:rPr>
              <a:t>Terässormukset voi puhdistaa miedolla astianpesuvedellä ja pehmeällä harjalla tai kankaalla. Naarmut voi käydä </a:t>
            </a:r>
            <a:r>
              <a:rPr lang="fi-FI" b="0" i="0" dirty="0" err="1">
                <a:solidFill>
                  <a:srgbClr val="343544"/>
                </a:solidFill>
                <a:effectLst/>
                <a:latin typeface="Rubik"/>
              </a:rPr>
              <a:t>hiotuttamassa</a:t>
            </a:r>
            <a:r>
              <a:rPr lang="fi-FI" b="0" i="0" dirty="0">
                <a:solidFill>
                  <a:srgbClr val="343544"/>
                </a:solidFill>
                <a:effectLst/>
                <a:latin typeface="Rubik"/>
              </a:rPr>
              <a:t> kultasepänliikkeessä.</a:t>
            </a:r>
          </a:p>
          <a:p>
            <a:endParaRPr lang="fi-FI" dirty="0"/>
          </a:p>
        </p:txBody>
      </p:sp>
    </p:spTree>
    <p:extLst>
      <p:ext uri="{BB962C8B-B14F-4D97-AF65-F5344CB8AC3E}">
        <p14:creationId xmlns:p14="http://schemas.microsoft.com/office/powerpoint/2010/main" val="417470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CD04672-C5BB-203B-50A1-B6FEB78B5AC8}"/>
              </a:ext>
            </a:extLst>
          </p:cNvPr>
          <p:cNvSpPr>
            <a:spLocks noGrp="1"/>
          </p:cNvSpPr>
          <p:nvPr>
            <p:ph type="title"/>
          </p:nvPr>
        </p:nvSpPr>
        <p:spPr/>
        <p:txBody>
          <a:bodyPr/>
          <a:lstStyle/>
          <a:p>
            <a:r>
              <a:rPr lang="fi-FI" b="0" i="0" dirty="0">
                <a:solidFill>
                  <a:srgbClr val="80666A"/>
                </a:solidFill>
                <a:effectLst/>
                <a:latin typeface="Krona One"/>
              </a:rPr>
              <a:t>Voiko sormukset tilata netistä?</a:t>
            </a:r>
            <a:br>
              <a:rPr lang="fi-FI" b="0" i="0" dirty="0">
                <a:solidFill>
                  <a:srgbClr val="80666A"/>
                </a:solidFill>
                <a:effectLst/>
                <a:latin typeface="Krona One"/>
              </a:rPr>
            </a:br>
            <a:endParaRPr lang="fi-FI" dirty="0"/>
          </a:p>
        </p:txBody>
      </p:sp>
      <p:sp>
        <p:nvSpPr>
          <p:cNvPr id="3" name="Sisällön paikkamerkki 2">
            <a:extLst>
              <a:ext uri="{FF2B5EF4-FFF2-40B4-BE49-F238E27FC236}">
                <a16:creationId xmlns:a16="http://schemas.microsoft.com/office/drawing/2014/main" id="{DBA944AF-23AF-B49F-568A-AECE0213AC73}"/>
              </a:ext>
            </a:extLst>
          </p:cNvPr>
          <p:cNvSpPr>
            <a:spLocks noGrp="1"/>
          </p:cNvSpPr>
          <p:nvPr>
            <p:ph idx="1"/>
          </p:nvPr>
        </p:nvSpPr>
        <p:spPr/>
        <p:txBody>
          <a:bodyPr/>
          <a:lstStyle/>
          <a:p>
            <a:pPr marL="0" indent="0" algn="l">
              <a:buNone/>
            </a:pPr>
            <a:endParaRPr lang="fi-FI" b="0" i="0" dirty="0">
              <a:solidFill>
                <a:srgbClr val="80666A"/>
              </a:solidFill>
              <a:effectLst/>
              <a:latin typeface="Krona One"/>
            </a:endParaRPr>
          </a:p>
          <a:p>
            <a:pPr algn="l"/>
            <a:r>
              <a:rPr lang="fi-FI" b="0" i="0" dirty="0">
                <a:solidFill>
                  <a:srgbClr val="343544"/>
                </a:solidFill>
                <a:effectLst/>
                <a:latin typeface="Rubik"/>
              </a:rPr>
              <a:t>Sormukset on helppo tilata netistä, jos vain tietää sormuksen  oikean koon. Netistä löytyy iso valikoima sormuksia, joista varmasti löytyy mieleinen malli. Sormuksia ostaessa kannattaa kiinnittää huomiota siihen , että sormuksen valmistaja on tunnettu  ja laadukas yritys. Sormuksia kannattaa kuitenkin myös käydä kokeilemassa jossain, jotta saa hieman käsityksen siitä minkälaisesta mallista tai metallista pitää. Samalla voi testailla oikeaa kokoa.</a:t>
            </a:r>
          </a:p>
          <a:p>
            <a:endParaRPr lang="fi-FI" dirty="0"/>
          </a:p>
        </p:txBody>
      </p:sp>
    </p:spTree>
    <p:extLst>
      <p:ext uri="{BB962C8B-B14F-4D97-AF65-F5344CB8AC3E}">
        <p14:creationId xmlns:p14="http://schemas.microsoft.com/office/powerpoint/2010/main" val="2453644959"/>
      </p:ext>
    </p:extLst>
  </p:cSld>
  <p:clrMapOvr>
    <a:masterClrMapping/>
  </p:clrMapOvr>
</p:sld>
</file>

<file path=ppt/theme/theme1.xml><?xml version="1.0" encoding="utf-8"?>
<a:theme xmlns:a="http://schemas.openxmlformats.org/drawingml/2006/main" name="Afterglow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E70F53BAEE102644B74156419EE3FD2E" ma:contentTypeVersion="2" ma:contentTypeDescription="Luo uusi asiakirja." ma:contentTypeScope="" ma:versionID="cfa3eb817a9f249b7b3d423b70875713">
  <xsd:schema xmlns:xsd="http://www.w3.org/2001/XMLSchema" xmlns:xs="http://www.w3.org/2001/XMLSchema" xmlns:p="http://schemas.microsoft.com/office/2006/metadata/properties" xmlns:ns3="34c06c79-33f1-40a1-9c0d-183c7521014f" targetNamespace="http://schemas.microsoft.com/office/2006/metadata/properties" ma:root="true" ma:fieldsID="59d42fd5b2d1994ada2cdcbba5e93d83" ns3:_="">
    <xsd:import namespace="34c06c79-33f1-40a1-9c0d-183c7521014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c06c79-33f1-40a1-9c0d-183c75210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51EEA1-22D4-47B2-809C-3FE14D1F4C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c06c79-33f1-40a1-9c0d-183c752101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93985-964E-4A0B-9C69-8CAB815F8820}">
  <ds:schemaRefs>
    <ds:schemaRef ds:uri="http://schemas.microsoft.com/sharepoint/v3/contenttype/forms"/>
  </ds:schemaRefs>
</ds:datastoreItem>
</file>

<file path=customXml/itemProps3.xml><?xml version="1.0" encoding="utf-8"?>
<ds:datastoreItem xmlns:ds="http://schemas.openxmlformats.org/officeDocument/2006/customXml" ds:itemID="{EDCD3753-BA55-43E6-9200-2BD8E4A2A048}">
  <ds:schemaRefs>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www.w3.org/XML/1998/namespace"/>
    <ds:schemaRef ds:uri="http://schemas.microsoft.com/office/2006/metadata/properties"/>
    <ds:schemaRef ds:uri="http://schemas.openxmlformats.org/package/2006/metadata/core-properties"/>
    <ds:schemaRef ds:uri="34c06c79-33f1-40a1-9c0d-183c7521014f"/>
  </ds:schemaRefs>
</ds:datastoreItem>
</file>

<file path=docProps/app.xml><?xml version="1.0" encoding="utf-8"?>
<Properties xmlns="http://schemas.openxmlformats.org/officeDocument/2006/extended-properties" xmlns:vt="http://schemas.openxmlformats.org/officeDocument/2006/docPropsVTypes">
  <TotalTime>29</TotalTime>
  <Words>1081</Words>
  <Application>Microsoft Office PowerPoint</Application>
  <PresentationFormat>Laajakuva</PresentationFormat>
  <Paragraphs>36</Paragraphs>
  <Slides>8</Slides>
  <Notes>0</Notes>
  <HiddenSlides>0</HiddenSlides>
  <MMClips>0</MMClips>
  <ScaleCrop>false</ScaleCrop>
  <HeadingPairs>
    <vt:vector size="6" baseType="variant">
      <vt:variant>
        <vt:lpstr>Käytetyt fontit</vt:lpstr>
      </vt:variant>
      <vt:variant>
        <vt:i4>6</vt:i4>
      </vt:variant>
      <vt:variant>
        <vt:lpstr>Teema</vt:lpstr>
      </vt:variant>
      <vt:variant>
        <vt:i4>1</vt:i4>
      </vt:variant>
      <vt:variant>
        <vt:lpstr>Dian otsikot</vt:lpstr>
      </vt:variant>
      <vt:variant>
        <vt:i4>8</vt:i4>
      </vt:variant>
    </vt:vector>
  </HeadingPairs>
  <TitlesOfParts>
    <vt:vector size="15" baseType="lpstr">
      <vt:lpstr>Arial</vt:lpstr>
      <vt:lpstr>Calibri</vt:lpstr>
      <vt:lpstr>Krona One</vt:lpstr>
      <vt:lpstr>Rubik</vt:lpstr>
      <vt:lpstr>Trade Gothic Next Cond</vt:lpstr>
      <vt:lpstr>Trade Gothic Next Light</vt:lpstr>
      <vt:lpstr>AfterglowVTI</vt:lpstr>
      <vt:lpstr>Osto-opas</vt:lpstr>
      <vt:lpstr>Kuinka tiukka sormuksen pitäisi olla? </vt:lpstr>
      <vt:lpstr>Sormuksen kaiverrus </vt:lpstr>
      <vt:lpstr>Kulta- ruusukulta-, punakulta ja valkokultasormukset </vt:lpstr>
      <vt:lpstr>Hopeasormukset </vt:lpstr>
      <vt:lpstr>Titaanisormukset</vt:lpstr>
      <vt:lpstr>Terässormukset </vt:lpstr>
      <vt:lpstr>Voiko sormukset tilata netistä?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Osto-opas</dc:title>
  <dc:creator>Roosa Pitkänen</dc:creator>
  <cp:lastModifiedBy>Roosa Pitkänen</cp:lastModifiedBy>
  <cp:revision>1</cp:revision>
  <dcterms:created xsi:type="dcterms:W3CDTF">2023-03-21T20:06:01Z</dcterms:created>
  <dcterms:modified xsi:type="dcterms:W3CDTF">2023-03-21T20:35:43Z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0x010100E70F53BAEE102644B74156419EE3FD2E</vt:lpwstr>
  </property>
</Properties>
</file>