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87" d="100"/>
          <a:sy n="87" d="100"/>
        </p:scale>
        <p:origin x="52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8888/notebooks/Desktop/Applied%20Data%20Science/Applied%20Data%20Science%20Capstone%20Project%20Week%205%20Final%20.ipynb#We-also-must-take-into-account-other-food-services-offerings-that-could-be-considered-in-some-cases-rivalry-or,-in-other-cases,-complementary."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ZA" sz="5400" b="1" dirty="0" smtClean="0"/>
              <a:t>Restaurant Opening Analysis</a:t>
            </a:r>
            <a:endParaRPr lang="en-ZA" sz="5400" b="1" dirty="0"/>
          </a:p>
        </p:txBody>
      </p:sp>
      <p:sp>
        <p:nvSpPr>
          <p:cNvPr id="5" name="Text Placeholder 4"/>
          <p:cNvSpPr>
            <a:spLocks noGrp="1"/>
          </p:cNvSpPr>
          <p:nvPr>
            <p:ph type="body" sz="quarter" idx="13"/>
          </p:nvPr>
        </p:nvSpPr>
        <p:spPr/>
        <p:txBody>
          <a:bodyPr>
            <a:normAutofit lnSpcReduction="10000"/>
          </a:bodyPr>
          <a:lstStyle/>
          <a:p>
            <a:r>
              <a:rPr lang="en-ZA" dirty="0" smtClean="0"/>
              <a:t>IBM Data Science Professional Certificate</a:t>
            </a:r>
          </a:p>
          <a:p>
            <a:r>
              <a:rPr lang="en-ZA" dirty="0" smtClean="0"/>
              <a:t>Capstone Project Presentation</a:t>
            </a:r>
            <a:endParaRPr lang="en-ZA" dirty="0"/>
          </a:p>
        </p:txBody>
      </p:sp>
      <p:sp>
        <p:nvSpPr>
          <p:cNvPr id="4" name="Text Placeholder 3"/>
          <p:cNvSpPr>
            <a:spLocks noGrp="1"/>
          </p:cNvSpPr>
          <p:nvPr>
            <p:ph type="body" idx="1"/>
          </p:nvPr>
        </p:nvSpPr>
        <p:spPr/>
        <p:txBody>
          <a:bodyPr>
            <a:normAutofit fontScale="85000" lnSpcReduction="10000"/>
          </a:bodyPr>
          <a:lstStyle/>
          <a:p>
            <a:endParaRPr lang="en-ZA" dirty="0" smtClean="0"/>
          </a:p>
          <a:p>
            <a:endParaRPr lang="en-ZA" dirty="0"/>
          </a:p>
          <a:p>
            <a:r>
              <a:rPr lang="en-ZA" dirty="0" err="1" smtClean="0"/>
              <a:t>Rooshdean</a:t>
            </a:r>
            <a:r>
              <a:rPr lang="en-ZA" dirty="0" smtClean="0"/>
              <a:t> Solomons                                                                                                                                                                         January 2020</a:t>
            </a:r>
            <a:endParaRPr lang="en-ZA" dirty="0"/>
          </a:p>
        </p:txBody>
      </p:sp>
    </p:spTree>
    <p:extLst>
      <p:ext uri="{BB962C8B-B14F-4D97-AF65-F5344CB8AC3E}">
        <p14:creationId xmlns:p14="http://schemas.microsoft.com/office/powerpoint/2010/main" val="3169949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6986" y="168927"/>
            <a:ext cx="10131427" cy="359884"/>
          </a:xfrm>
        </p:spPr>
        <p:txBody>
          <a:bodyPr>
            <a:noAutofit/>
          </a:bodyPr>
          <a:lstStyle/>
          <a:p>
            <a:r>
              <a:rPr lang="en-ZA" sz="2800" b="1" dirty="0" smtClean="0"/>
              <a:t>Introduction</a:t>
            </a:r>
            <a:endParaRPr lang="en-ZA" sz="2800" b="1" dirty="0"/>
          </a:p>
        </p:txBody>
      </p:sp>
      <p:sp>
        <p:nvSpPr>
          <p:cNvPr id="6" name="Text Placeholder 5"/>
          <p:cNvSpPr>
            <a:spLocks noGrp="1"/>
          </p:cNvSpPr>
          <p:nvPr>
            <p:ph type="body" idx="1"/>
          </p:nvPr>
        </p:nvSpPr>
        <p:spPr>
          <a:xfrm>
            <a:off x="806986" y="638977"/>
            <a:ext cx="10131428" cy="3690651"/>
          </a:xfrm>
        </p:spPr>
        <p:txBody>
          <a:bodyPr>
            <a:normAutofit fontScale="85000" lnSpcReduction="20000"/>
          </a:bodyPr>
          <a:lstStyle/>
          <a:p>
            <a:endParaRPr lang="en-ZA" dirty="0" smtClean="0">
              <a:latin typeface="+mj-lt"/>
            </a:endParaRPr>
          </a:p>
          <a:p>
            <a:endParaRPr lang="en-ZA" dirty="0">
              <a:latin typeface="+mj-lt"/>
            </a:endParaRPr>
          </a:p>
          <a:p>
            <a:r>
              <a:rPr lang="en-ZA" dirty="0" smtClean="0">
                <a:latin typeface="+mj-lt"/>
              </a:rPr>
              <a:t>Canada </a:t>
            </a:r>
            <a:r>
              <a:rPr lang="en-ZA" dirty="0">
                <a:latin typeface="+mj-lt"/>
              </a:rPr>
              <a:t>is a country that has such high a regard for family and quality of life. Most people in the world first think of immigrating to Canada before any other country because of this. The world loves food and there can never be enough options when in any country or area. Toronto being the capital has so much potential for </a:t>
            </a:r>
            <a:r>
              <a:rPr lang="en-ZA" dirty="0" smtClean="0">
                <a:latin typeface="+mj-lt"/>
              </a:rPr>
              <a:t>entrepreneurs. </a:t>
            </a:r>
            <a:r>
              <a:rPr lang="en-ZA" dirty="0">
                <a:latin typeface="+mj-lt"/>
              </a:rPr>
              <a:t>Toronto is arguably one of the most interesting places in the world. Toronto is home to 8,100 restaurants and bars, representing 6.5% of all businesses in the city. The multicultural population of the GTA is expected to reach 9 million people by 2036. Indicating that the demand and need for more </a:t>
            </a:r>
            <a:r>
              <a:rPr lang="en-ZA" dirty="0" smtClean="0">
                <a:latin typeface="+mj-lt"/>
              </a:rPr>
              <a:t>restaurants </a:t>
            </a:r>
            <a:r>
              <a:rPr lang="en-ZA" dirty="0">
                <a:latin typeface="+mj-lt"/>
              </a:rPr>
              <a:t>and bars will increase. We want to </a:t>
            </a:r>
            <a:r>
              <a:rPr lang="en-ZA" dirty="0" smtClean="0">
                <a:latin typeface="+mj-lt"/>
              </a:rPr>
              <a:t>establish, </a:t>
            </a:r>
            <a:r>
              <a:rPr lang="en-ZA" dirty="0">
                <a:latin typeface="+mj-lt"/>
              </a:rPr>
              <a:t>by doing some analysis, which area in Toronto would be the best to set up a new </a:t>
            </a:r>
            <a:r>
              <a:rPr lang="en-ZA" dirty="0" smtClean="0">
                <a:latin typeface="+mj-lt"/>
              </a:rPr>
              <a:t>restaurant.</a:t>
            </a:r>
            <a:endParaRPr lang="en-ZA" dirty="0">
              <a:latin typeface="+mj-lt"/>
            </a:endParaRPr>
          </a:p>
          <a:p>
            <a:r>
              <a:rPr lang="en-ZA" dirty="0">
                <a:latin typeface="+mj-lt"/>
              </a:rPr>
              <a:t>Marketing consultants has determined that we must pay special attention to entertainment services, because they are considered attractive to potential customers. It's very common that people go to the </a:t>
            </a:r>
            <a:r>
              <a:rPr lang="en-ZA" dirty="0" smtClean="0">
                <a:latin typeface="+mj-lt"/>
              </a:rPr>
              <a:t>restaurant </a:t>
            </a:r>
            <a:r>
              <a:rPr lang="en-ZA" dirty="0">
                <a:latin typeface="+mj-lt"/>
              </a:rPr>
              <a:t>after the theatre or other kind of social activities.</a:t>
            </a:r>
          </a:p>
          <a:p>
            <a:r>
              <a:rPr lang="en-ZA" dirty="0">
                <a:latin typeface="+mj-lt"/>
              </a:rPr>
              <a:t>We also must take into account other food services offerings that could be considered in some cases rivalry or, in other cases, complementary.</a:t>
            </a:r>
            <a:r>
              <a:rPr lang="en-ZA" dirty="0">
                <a:latin typeface="+mj-lt"/>
                <a:hlinkClick r:id="rId2"/>
              </a:rPr>
              <a:t>¶</a:t>
            </a:r>
            <a:endParaRPr lang="en-ZA" dirty="0">
              <a:latin typeface="+mj-lt"/>
            </a:endParaRPr>
          </a:p>
          <a:p>
            <a:endParaRPr lang="en-Z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749" y="4329628"/>
            <a:ext cx="3028950" cy="1514475"/>
          </a:xfrm>
          <a:prstGeom prst="rect">
            <a:avLst/>
          </a:prstGeom>
        </p:spPr>
      </p:pic>
    </p:spTree>
    <p:extLst>
      <p:ext uri="{BB962C8B-B14F-4D97-AF65-F5344CB8AC3E}">
        <p14:creationId xmlns:p14="http://schemas.microsoft.com/office/powerpoint/2010/main" val="1077589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48" y="168926"/>
            <a:ext cx="10131427" cy="437001"/>
          </a:xfrm>
        </p:spPr>
        <p:txBody>
          <a:bodyPr>
            <a:normAutofit fontScale="90000"/>
          </a:bodyPr>
          <a:lstStyle/>
          <a:p>
            <a:r>
              <a:rPr lang="en-ZA" b="1" dirty="0" smtClean="0"/>
              <a:t>Methodology</a:t>
            </a:r>
            <a:endParaRPr lang="en-ZA" b="1" dirty="0"/>
          </a:p>
        </p:txBody>
      </p:sp>
      <p:sp>
        <p:nvSpPr>
          <p:cNvPr id="3" name="Text Placeholder 2"/>
          <p:cNvSpPr>
            <a:spLocks noGrp="1"/>
          </p:cNvSpPr>
          <p:nvPr>
            <p:ph type="body" idx="1"/>
          </p:nvPr>
        </p:nvSpPr>
        <p:spPr>
          <a:xfrm>
            <a:off x="520547" y="1520327"/>
            <a:ext cx="10131428" cy="3646584"/>
          </a:xfrm>
        </p:spPr>
        <p:txBody>
          <a:bodyPr>
            <a:normAutofit fontScale="77500" lnSpcReduction="20000"/>
          </a:bodyPr>
          <a:lstStyle/>
          <a:p>
            <a:r>
              <a:rPr lang="en-ZA" b="1" dirty="0"/>
              <a:t>In order to meet the above objectives, several data sources are required. We need to </a:t>
            </a:r>
            <a:r>
              <a:rPr lang="en-ZA" b="1" dirty="0" smtClean="0"/>
              <a:t>establish </a:t>
            </a:r>
            <a:r>
              <a:rPr lang="en-ZA" b="1" dirty="0"/>
              <a:t>which area in Toronto has the best opportunity for a </a:t>
            </a:r>
            <a:r>
              <a:rPr lang="en-ZA" b="1" dirty="0" smtClean="0"/>
              <a:t>restaurant </a:t>
            </a:r>
            <a:r>
              <a:rPr lang="en-ZA" b="1" dirty="0"/>
              <a:t>business to be </a:t>
            </a:r>
            <a:r>
              <a:rPr lang="en-ZA" b="1" dirty="0" smtClean="0"/>
              <a:t>successful.</a:t>
            </a:r>
            <a:endParaRPr lang="en-ZA" b="1" dirty="0"/>
          </a:p>
          <a:p>
            <a:endParaRPr lang="en-ZA" b="1" dirty="0"/>
          </a:p>
          <a:p>
            <a:pPr marL="342900" indent="-342900">
              <a:buFont typeface="Arial" panose="020B0604020202020204" pitchFamily="34" charset="0"/>
              <a:buChar char="•"/>
            </a:pPr>
            <a:r>
              <a:rPr lang="en-ZA" b="1" i="1" dirty="0"/>
              <a:t>Web scraping of Canada data on </a:t>
            </a:r>
            <a:r>
              <a:rPr lang="en-ZA" b="1" i="1" dirty="0" smtClean="0"/>
              <a:t>Wikipedia </a:t>
            </a:r>
            <a:r>
              <a:rPr lang="en-ZA" b="1" i="1" dirty="0"/>
              <a:t>for list of postal codes and areas.</a:t>
            </a:r>
          </a:p>
          <a:p>
            <a:endParaRPr lang="en-ZA" b="1" dirty="0"/>
          </a:p>
          <a:p>
            <a:pPr marL="342900" indent="-342900">
              <a:buFont typeface="Arial" panose="020B0604020202020204" pitchFamily="34" charset="0"/>
              <a:buChar char="•"/>
            </a:pPr>
            <a:r>
              <a:rPr lang="en-ZA" b="1" i="1" dirty="0"/>
              <a:t>For geolocation of the Toronto </a:t>
            </a:r>
            <a:r>
              <a:rPr lang="en-ZA" b="1" i="1" dirty="0" smtClean="0"/>
              <a:t>neighbourhoods, </a:t>
            </a:r>
            <a:r>
              <a:rPr lang="en-ZA" b="1" i="1" dirty="0"/>
              <a:t>Python </a:t>
            </a:r>
            <a:r>
              <a:rPr lang="en-ZA" b="1" i="1" dirty="0" smtClean="0"/>
              <a:t>geocoder </a:t>
            </a:r>
            <a:r>
              <a:rPr lang="en-ZA" b="1" i="1" dirty="0"/>
              <a:t>will be used.</a:t>
            </a:r>
          </a:p>
          <a:p>
            <a:endParaRPr lang="en-ZA" b="1" dirty="0"/>
          </a:p>
          <a:p>
            <a:pPr marL="342900" indent="-342900">
              <a:buFont typeface="Arial" panose="020B0604020202020204" pitchFamily="34" charset="0"/>
              <a:buChar char="•"/>
            </a:pPr>
            <a:r>
              <a:rPr lang="en-ZA" b="1" i="1" dirty="0"/>
              <a:t>Foursquare provides venue data for Toronto </a:t>
            </a:r>
            <a:r>
              <a:rPr lang="en-ZA" b="1" i="1" dirty="0" smtClean="0"/>
              <a:t>restaurants </a:t>
            </a:r>
            <a:r>
              <a:rPr lang="en-ZA" b="1" i="1" dirty="0"/>
              <a:t>of interest</a:t>
            </a:r>
          </a:p>
          <a:p>
            <a:endParaRPr lang="en-ZA" b="1" i="1" dirty="0" smtClean="0"/>
          </a:p>
          <a:p>
            <a:r>
              <a:rPr lang="en-ZA" b="1" i="1" dirty="0" smtClean="0"/>
              <a:t>In </a:t>
            </a:r>
            <a:r>
              <a:rPr lang="en-ZA" b="1" i="1" dirty="0"/>
              <a:t>the following we will compile the </a:t>
            </a:r>
            <a:r>
              <a:rPr lang="en-ZA" b="1" i="1" dirty="0" smtClean="0"/>
              <a:t>aforementioned </a:t>
            </a:r>
            <a:r>
              <a:rPr lang="en-ZA" b="1" i="1" dirty="0"/>
              <a:t>data in </a:t>
            </a:r>
            <a:r>
              <a:rPr lang="en-ZA" b="1" i="1" dirty="0" smtClean="0"/>
              <a:t>data frames </a:t>
            </a:r>
            <a:r>
              <a:rPr lang="en-ZA" b="1" i="1" dirty="0"/>
              <a:t>and quickly characterize their properties.</a:t>
            </a:r>
          </a:p>
          <a:p>
            <a:r>
              <a:rPr lang="en-ZA" dirty="0"/>
              <a:t/>
            </a:r>
            <a:br>
              <a:rPr lang="en-ZA" dirty="0"/>
            </a:br>
            <a:endParaRPr lang="en-ZA" dirty="0"/>
          </a:p>
        </p:txBody>
      </p:sp>
    </p:spTree>
    <p:extLst>
      <p:ext uri="{BB962C8B-B14F-4D97-AF65-F5344CB8AC3E}">
        <p14:creationId xmlns:p14="http://schemas.microsoft.com/office/powerpoint/2010/main" val="45984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2"/>
            <a:ext cx="10131427" cy="392934"/>
          </a:xfrm>
        </p:spPr>
        <p:txBody>
          <a:bodyPr>
            <a:normAutofit fontScale="90000"/>
          </a:bodyPr>
          <a:lstStyle/>
          <a:p>
            <a:r>
              <a:rPr lang="en-ZA" b="1" dirty="0" smtClean="0"/>
              <a:t>Data Preparation</a:t>
            </a:r>
            <a:endParaRPr lang="en-ZA" b="1" dirty="0"/>
          </a:p>
        </p:txBody>
      </p:sp>
      <p:sp>
        <p:nvSpPr>
          <p:cNvPr id="3" name="Text Placeholder 2"/>
          <p:cNvSpPr>
            <a:spLocks noGrp="1"/>
          </p:cNvSpPr>
          <p:nvPr>
            <p:ph type="body" idx="1"/>
          </p:nvPr>
        </p:nvSpPr>
        <p:spPr>
          <a:xfrm>
            <a:off x="685800" y="1203593"/>
            <a:ext cx="10131428" cy="2200620"/>
          </a:xfrm>
        </p:spPr>
        <p:txBody>
          <a:bodyPr/>
          <a:lstStyle/>
          <a:p>
            <a:r>
              <a:rPr lang="en-ZA" dirty="0" smtClean="0"/>
              <a:t>After doing data wrangling/cleaning on the geographical data of Canada. I only needed Toronto area and cities data as the report is based on an opening of a restaurant in Toronto. </a:t>
            </a:r>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373" y="3227944"/>
            <a:ext cx="5257753" cy="2034184"/>
          </a:xfrm>
          <a:prstGeom prst="rect">
            <a:avLst/>
          </a:prstGeom>
        </p:spPr>
      </p:pic>
    </p:spTree>
    <p:extLst>
      <p:ext uri="{BB962C8B-B14F-4D97-AF65-F5344CB8AC3E}">
        <p14:creationId xmlns:p14="http://schemas.microsoft.com/office/powerpoint/2010/main" val="3288128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2"/>
            <a:ext cx="10131427" cy="414968"/>
          </a:xfrm>
        </p:spPr>
        <p:txBody>
          <a:bodyPr>
            <a:normAutofit fontScale="90000"/>
          </a:bodyPr>
          <a:lstStyle/>
          <a:p>
            <a:r>
              <a:rPr lang="en-ZA" b="1" dirty="0" smtClean="0"/>
              <a:t>Area on map of Toronto </a:t>
            </a:r>
            <a:endParaRPr lang="en-ZA" b="1" dirty="0"/>
          </a:p>
        </p:txBody>
      </p:sp>
      <p:sp>
        <p:nvSpPr>
          <p:cNvPr id="3" name="Text Placeholder 2"/>
          <p:cNvSpPr>
            <a:spLocks noGrp="1"/>
          </p:cNvSpPr>
          <p:nvPr>
            <p:ph type="body" idx="1"/>
          </p:nvPr>
        </p:nvSpPr>
        <p:spPr>
          <a:xfrm>
            <a:off x="685801" y="1049358"/>
            <a:ext cx="10131428" cy="1447800"/>
          </a:xfrm>
        </p:spPr>
        <p:txBody>
          <a:bodyPr/>
          <a:lstStyle/>
          <a:p>
            <a:r>
              <a:rPr lang="en-ZA" dirty="0" smtClean="0"/>
              <a:t>This is the radius on the map. Data Analysis was done for.</a:t>
            </a:r>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238" y="2070896"/>
            <a:ext cx="7467600" cy="4434840"/>
          </a:xfrm>
          <a:prstGeom prst="rect">
            <a:avLst/>
          </a:prstGeom>
        </p:spPr>
      </p:pic>
    </p:spTree>
    <p:extLst>
      <p:ext uri="{BB962C8B-B14F-4D97-AF65-F5344CB8AC3E}">
        <p14:creationId xmlns:p14="http://schemas.microsoft.com/office/powerpoint/2010/main" val="1708024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2"/>
            <a:ext cx="10131427" cy="591238"/>
          </a:xfrm>
        </p:spPr>
        <p:txBody>
          <a:bodyPr/>
          <a:lstStyle/>
          <a:p>
            <a:r>
              <a:rPr lang="en-ZA" b="1" dirty="0" smtClean="0"/>
              <a:t>Descriptive Analysis</a:t>
            </a:r>
            <a:endParaRPr lang="en-ZA" b="1" dirty="0"/>
          </a:p>
        </p:txBody>
      </p:sp>
      <p:sp>
        <p:nvSpPr>
          <p:cNvPr id="3" name="Text Placeholder 2"/>
          <p:cNvSpPr>
            <a:spLocks noGrp="1"/>
          </p:cNvSpPr>
          <p:nvPr>
            <p:ph type="body" idx="1"/>
          </p:nvPr>
        </p:nvSpPr>
        <p:spPr>
          <a:xfrm>
            <a:off x="685800" y="2040873"/>
            <a:ext cx="10131428" cy="1914181"/>
          </a:xfrm>
        </p:spPr>
        <p:txBody>
          <a:bodyPr>
            <a:normAutofit fontScale="92500" lnSpcReduction="10000"/>
          </a:bodyPr>
          <a:lstStyle/>
          <a:p>
            <a:r>
              <a:rPr lang="en-ZA" dirty="0" smtClean="0"/>
              <a:t>Descriptive </a:t>
            </a:r>
            <a:r>
              <a:rPr lang="en-ZA" dirty="0"/>
              <a:t>Analysis: was used in order to have a better understanding of the venues and its spatial distribution across </a:t>
            </a:r>
            <a:r>
              <a:rPr lang="en-ZA" dirty="0" smtClean="0"/>
              <a:t>neighbourhoods. </a:t>
            </a:r>
            <a:r>
              <a:rPr lang="en-ZA" dirty="0"/>
              <a:t>Statistics as mean, median, mode and </a:t>
            </a:r>
            <a:r>
              <a:rPr lang="en-ZA" dirty="0" smtClean="0"/>
              <a:t>graphs, </a:t>
            </a:r>
            <a:r>
              <a:rPr lang="en-ZA" dirty="0"/>
              <a:t>bar charts and histograms were employed to enhance insight. </a:t>
            </a:r>
          </a:p>
          <a:p>
            <a:r>
              <a:rPr lang="en-ZA" dirty="0" smtClean="0"/>
              <a:t>K-Means</a:t>
            </a:r>
            <a:r>
              <a:rPr lang="en-ZA" dirty="0"/>
              <a:t>: was the algorithm herein applied for data clustering, because it is simple to understand and deploy and provides further insight into the data, by grouping the </a:t>
            </a:r>
            <a:r>
              <a:rPr lang="en-ZA" dirty="0" smtClean="0"/>
              <a:t>neighbourhoods </a:t>
            </a:r>
            <a:r>
              <a:rPr lang="en-ZA" dirty="0"/>
              <a:t>according to their secondary venue types.</a:t>
            </a:r>
          </a:p>
        </p:txBody>
      </p:sp>
    </p:spTree>
    <p:extLst>
      <p:ext uri="{BB962C8B-B14F-4D97-AF65-F5344CB8AC3E}">
        <p14:creationId xmlns:p14="http://schemas.microsoft.com/office/powerpoint/2010/main" val="2016914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2"/>
            <a:ext cx="10131427" cy="701406"/>
          </a:xfrm>
        </p:spPr>
        <p:txBody>
          <a:bodyPr/>
          <a:lstStyle/>
          <a:p>
            <a:r>
              <a:rPr lang="en-ZA" b="1" dirty="0" smtClean="0"/>
              <a:t>Final Map after Clustering</a:t>
            </a:r>
            <a:endParaRPr lang="en-ZA"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953" y="1401896"/>
            <a:ext cx="7907357" cy="4899752"/>
          </a:xfrm>
          <a:prstGeom prst="rect">
            <a:avLst/>
          </a:prstGeom>
        </p:spPr>
      </p:pic>
    </p:spTree>
    <p:extLst>
      <p:ext uri="{BB962C8B-B14F-4D97-AF65-F5344CB8AC3E}">
        <p14:creationId xmlns:p14="http://schemas.microsoft.com/office/powerpoint/2010/main" val="1188799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7" cy="613271"/>
          </a:xfrm>
        </p:spPr>
        <p:txBody>
          <a:bodyPr/>
          <a:lstStyle/>
          <a:p>
            <a:r>
              <a:rPr lang="en-ZA" b="1" dirty="0" smtClean="0"/>
              <a:t>Results and Discussion</a:t>
            </a:r>
            <a:endParaRPr lang="en-ZA" b="1" dirty="0"/>
          </a:p>
        </p:txBody>
      </p:sp>
      <p:sp>
        <p:nvSpPr>
          <p:cNvPr id="3" name="Text Placeholder 2"/>
          <p:cNvSpPr>
            <a:spLocks noGrp="1"/>
          </p:cNvSpPr>
          <p:nvPr>
            <p:ph type="body" idx="1"/>
          </p:nvPr>
        </p:nvSpPr>
        <p:spPr>
          <a:xfrm>
            <a:off x="795968" y="1390879"/>
            <a:ext cx="10131428" cy="4392976"/>
          </a:xfrm>
        </p:spPr>
        <p:txBody>
          <a:bodyPr>
            <a:normAutofit lnSpcReduction="10000"/>
          </a:bodyPr>
          <a:lstStyle/>
          <a:p>
            <a:endParaRPr lang="en-ZA" dirty="0" smtClean="0"/>
          </a:p>
          <a:p>
            <a:r>
              <a:rPr lang="en-ZA" dirty="0" smtClean="0"/>
              <a:t>Our </a:t>
            </a:r>
            <a:r>
              <a:rPr lang="en-ZA" dirty="0"/>
              <a:t>analysis shows that there is a great amount of restaurants in Toronto and that </a:t>
            </a:r>
            <a:r>
              <a:rPr lang="en-ZA" dirty="0" smtClean="0"/>
              <a:t>a lot </a:t>
            </a:r>
            <a:r>
              <a:rPr lang="en-ZA" dirty="0"/>
              <a:t>of people are very active. By active I mean that they eat </a:t>
            </a:r>
            <a:r>
              <a:rPr lang="en-ZA" dirty="0" smtClean="0"/>
              <a:t>a lot </a:t>
            </a:r>
            <a:r>
              <a:rPr lang="en-ZA" dirty="0"/>
              <a:t>and have very frequent </a:t>
            </a:r>
            <a:r>
              <a:rPr lang="en-ZA" dirty="0" smtClean="0"/>
              <a:t>visits. The </a:t>
            </a:r>
            <a:r>
              <a:rPr lang="en-ZA" dirty="0"/>
              <a:t>area covered was </a:t>
            </a:r>
            <a:r>
              <a:rPr lang="en-ZA" dirty="0" smtClean="0"/>
              <a:t>mainly </a:t>
            </a:r>
            <a:r>
              <a:rPr lang="en-ZA" dirty="0"/>
              <a:t>central Toronto but mostly all major cities in </a:t>
            </a:r>
            <a:r>
              <a:rPr lang="en-ZA" dirty="0" smtClean="0"/>
              <a:t>Toronto.</a:t>
            </a:r>
            <a:endParaRPr lang="en-ZA" dirty="0"/>
          </a:p>
          <a:p>
            <a:r>
              <a:rPr lang="en-ZA" dirty="0"/>
              <a:t>We also </a:t>
            </a:r>
            <a:r>
              <a:rPr lang="en-ZA" dirty="0" smtClean="0"/>
              <a:t>established </a:t>
            </a:r>
            <a:r>
              <a:rPr lang="en-ZA" dirty="0"/>
              <a:t>some great insights from the dataset. Every area in Toronto has different type of preferences. Its almost as if every area has its own </a:t>
            </a:r>
            <a:r>
              <a:rPr lang="en-ZA" dirty="0" smtClean="0"/>
              <a:t>professional </a:t>
            </a:r>
            <a:r>
              <a:rPr lang="en-ZA" dirty="0"/>
              <a:t>cook as we never find the same type of food for 2 or 3 different cities. We also now know that the demand for food and </a:t>
            </a:r>
            <a:r>
              <a:rPr lang="en-ZA" dirty="0" smtClean="0"/>
              <a:t>restaurants </a:t>
            </a:r>
            <a:r>
              <a:rPr lang="en-ZA" dirty="0"/>
              <a:t>is very high as people who live in </a:t>
            </a:r>
            <a:r>
              <a:rPr lang="en-ZA" dirty="0" smtClean="0"/>
              <a:t>Toronto </a:t>
            </a:r>
            <a:r>
              <a:rPr lang="en-ZA" dirty="0"/>
              <a:t>have a big appetite according to the data.</a:t>
            </a:r>
          </a:p>
          <a:p>
            <a:r>
              <a:rPr lang="en-ZA" dirty="0"/>
              <a:t>As a </a:t>
            </a:r>
            <a:r>
              <a:rPr lang="en-ZA" dirty="0" smtClean="0"/>
              <a:t>entrepreneur </a:t>
            </a:r>
            <a:r>
              <a:rPr lang="en-ZA" dirty="0"/>
              <a:t>or a business owner we can </a:t>
            </a:r>
            <a:r>
              <a:rPr lang="en-ZA" dirty="0" smtClean="0"/>
              <a:t>establish </a:t>
            </a:r>
            <a:r>
              <a:rPr lang="en-ZA" dirty="0"/>
              <a:t>that there is a </a:t>
            </a:r>
            <a:r>
              <a:rPr lang="en-ZA" dirty="0" smtClean="0"/>
              <a:t>opportunity </a:t>
            </a:r>
            <a:r>
              <a:rPr lang="en-ZA" dirty="0"/>
              <a:t>to start a </a:t>
            </a:r>
            <a:r>
              <a:rPr lang="en-ZA" dirty="0" smtClean="0"/>
              <a:t>restaurants </a:t>
            </a:r>
            <a:r>
              <a:rPr lang="en-ZA" dirty="0"/>
              <a:t>business. Knowing the demand you have know what type of food people like in a specific </a:t>
            </a:r>
            <a:r>
              <a:rPr lang="en-ZA" dirty="0" smtClean="0"/>
              <a:t>area. Different </a:t>
            </a:r>
            <a:r>
              <a:rPr lang="en-ZA" dirty="0"/>
              <a:t>area have different requirements. When clustering the data with k means, that is how I </a:t>
            </a:r>
            <a:r>
              <a:rPr lang="en-ZA" dirty="0" smtClean="0"/>
              <a:t>established </a:t>
            </a:r>
            <a:r>
              <a:rPr lang="en-ZA" dirty="0"/>
              <a:t>that.</a:t>
            </a:r>
          </a:p>
          <a:p>
            <a:endParaRPr lang="en-ZA" dirty="0"/>
          </a:p>
        </p:txBody>
      </p:sp>
    </p:spTree>
    <p:extLst>
      <p:ext uri="{BB962C8B-B14F-4D97-AF65-F5344CB8AC3E}">
        <p14:creationId xmlns:p14="http://schemas.microsoft.com/office/powerpoint/2010/main" val="3038216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7" cy="514119"/>
          </a:xfrm>
        </p:spPr>
        <p:txBody>
          <a:bodyPr>
            <a:normAutofit fontScale="90000"/>
          </a:bodyPr>
          <a:lstStyle/>
          <a:p>
            <a:r>
              <a:rPr lang="en-ZA" b="1" dirty="0" smtClean="0"/>
              <a:t>Conclusion</a:t>
            </a:r>
            <a:endParaRPr lang="en-ZA" b="1" dirty="0"/>
          </a:p>
        </p:txBody>
      </p:sp>
      <p:sp>
        <p:nvSpPr>
          <p:cNvPr id="3" name="Text Placeholder 2"/>
          <p:cNvSpPr>
            <a:spLocks noGrp="1"/>
          </p:cNvSpPr>
          <p:nvPr>
            <p:ph type="body" idx="1"/>
          </p:nvPr>
        </p:nvSpPr>
        <p:spPr>
          <a:xfrm>
            <a:off x="685801" y="1123720"/>
            <a:ext cx="10131428" cy="3095740"/>
          </a:xfrm>
        </p:spPr>
        <p:txBody>
          <a:bodyPr>
            <a:normAutofit lnSpcReduction="10000"/>
          </a:bodyPr>
          <a:lstStyle/>
          <a:p>
            <a:endParaRPr lang="en-ZA" b="1" dirty="0"/>
          </a:p>
          <a:p>
            <a:r>
              <a:rPr lang="en-ZA" dirty="0"/>
              <a:t>We have gathered data from trusted sources and a known and strong methodology has been applied for processing</a:t>
            </a:r>
          </a:p>
          <a:p>
            <a:r>
              <a:rPr lang="en-ZA" dirty="0"/>
              <a:t>A group of five </a:t>
            </a:r>
            <a:r>
              <a:rPr lang="en-ZA" dirty="0" smtClean="0"/>
              <a:t>neighbourhood </a:t>
            </a:r>
            <a:r>
              <a:rPr lang="en-ZA" dirty="0"/>
              <a:t>has been selected from more that on hundred that Toronto has.</a:t>
            </a:r>
          </a:p>
          <a:p>
            <a:r>
              <a:rPr lang="en-ZA" dirty="0"/>
              <a:t>In such </a:t>
            </a:r>
            <a:r>
              <a:rPr lang="en-ZA" dirty="0" smtClean="0"/>
              <a:t>neighbourhoods </a:t>
            </a:r>
            <a:r>
              <a:rPr lang="en-ZA" dirty="0"/>
              <a:t>there are English Restaurants, Fast Foods and Pizza. Also the different cuisines in the different area was really a great discovery. .</a:t>
            </a:r>
          </a:p>
          <a:p>
            <a:r>
              <a:rPr lang="en-ZA" dirty="0"/>
              <a:t>We consider that in one of them will be able to start the profitable and fruitful business </a:t>
            </a:r>
            <a:r>
              <a:rPr lang="en-ZA" dirty="0" smtClean="0"/>
              <a:t>endeavour.</a:t>
            </a:r>
            <a:endParaRPr lang="en-ZA" dirty="0"/>
          </a:p>
          <a:p>
            <a:endParaRPr lang="en-ZA" dirty="0"/>
          </a:p>
        </p:txBody>
      </p:sp>
    </p:spTree>
    <p:extLst>
      <p:ext uri="{BB962C8B-B14F-4D97-AF65-F5344CB8AC3E}">
        <p14:creationId xmlns:p14="http://schemas.microsoft.com/office/powerpoint/2010/main" val="28204696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73</TotalTime>
  <Words>740</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Restaurant Opening Analysis</vt:lpstr>
      <vt:lpstr>Introduction</vt:lpstr>
      <vt:lpstr>Methodology</vt:lpstr>
      <vt:lpstr>Data Preparation</vt:lpstr>
      <vt:lpstr>Area on map of Toronto </vt:lpstr>
      <vt:lpstr>Descriptive Analysis</vt:lpstr>
      <vt:lpstr>Final Map after Clustering</vt:lpstr>
      <vt:lpstr>Results and 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Opening Analysis</dc:title>
  <dc:creator>Venicia Solomons</dc:creator>
  <cp:lastModifiedBy>Venicia Solomons</cp:lastModifiedBy>
  <cp:revision>9</cp:revision>
  <dcterms:created xsi:type="dcterms:W3CDTF">2020-01-19T17:37:05Z</dcterms:created>
  <dcterms:modified xsi:type="dcterms:W3CDTF">2020-01-19T18:50:18Z</dcterms:modified>
</cp:coreProperties>
</file>