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340" r:id="rId3"/>
    <p:sldId id="637" r:id="rId4"/>
    <p:sldId id="569" r:id="rId5"/>
    <p:sldId id="570" r:id="rId6"/>
    <p:sldId id="571" r:id="rId7"/>
    <p:sldId id="572" r:id="rId8"/>
    <p:sldId id="573" r:id="rId9"/>
    <p:sldId id="574" r:id="rId10"/>
    <p:sldId id="576" r:id="rId11"/>
    <p:sldId id="594" r:id="rId12"/>
    <p:sldId id="596" r:id="rId13"/>
    <p:sldId id="579" r:id="rId14"/>
    <p:sldId id="577" r:id="rId15"/>
    <p:sldId id="638" r:id="rId16"/>
    <p:sldId id="578" r:id="rId17"/>
    <p:sldId id="595" r:id="rId18"/>
    <p:sldId id="580" r:id="rId19"/>
    <p:sldId id="581" r:id="rId20"/>
    <p:sldId id="582" r:id="rId21"/>
    <p:sldId id="583" r:id="rId22"/>
    <p:sldId id="584" r:id="rId23"/>
    <p:sldId id="586" r:id="rId24"/>
    <p:sldId id="585" r:id="rId25"/>
    <p:sldId id="587" r:id="rId26"/>
    <p:sldId id="588" r:id="rId27"/>
    <p:sldId id="589" r:id="rId28"/>
    <p:sldId id="590" r:id="rId29"/>
    <p:sldId id="591" r:id="rId30"/>
    <p:sldId id="592" r:id="rId31"/>
    <p:sldId id="639" r:id="rId32"/>
    <p:sldId id="606" r:id="rId33"/>
    <p:sldId id="602" r:id="rId34"/>
    <p:sldId id="600" r:id="rId35"/>
    <p:sldId id="603" r:id="rId36"/>
    <p:sldId id="604" r:id="rId37"/>
    <p:sldId id="605" r:id="rId38"/>
    <p:sldId id="607" r:id="rId39"/>
    <p:sldId id="608" r:id="rId40"/>
    <p:sldId id="640" r:id="rId41"/>
    <p:sldId id="597" r:id="rId42"/>
    <p:sldId id="598" r:id="rId43"/>
    <p:sldId id="609" r:id="rId44"/>
    <p:sldId id="610" r:id="rId45"/>
    <p:sldId id="611" r:id="rId46"/>
    <p:sldId id="612" r:id="rId47"/>
    <p:sldId id="613" r:id="rId48"/>
    <p:sldId id="614" r:id="rId49"/>
    <p:sldId id="615" r:id="rId50"/>
    <p:sldId id="616" r:id="rId51"/>
    <p:sldId id="617" r:id="rId52"/>
    <p:sldId id="620" r:id="rId53"/>
    <p:sldId id="618" r:id="rId54"/>
    <p:sldId id="619" r:id="rId55"/>
    <p:sldId id="621" r:id="rId56"/>
    <p:sldId id="622" r:id="rId57"/>
    <p:sldId id="623" r:id="rId58"/>
    <p:sldId id="624" r:id="rId59"/>
    <p:sldId id="625" r:id="rId60"/>
    <p:sldId id="626" r:id="rId61"/>
    <p:sldId id="627" r:id="rId62"/>
    <p:sldId id="641" r:id="rId63"/>
    <p:sldId id="628" r:id="rId64"/>
    <p:sldId id="630" r:id="rId65"/>
    <p:sldId id="631" r:id="rId66"/>
    <p:sldId id="632" r:id="rId67"/>
    <p:sldId id="629" r:id="rId68"/>
    <p:sldId id="633" r:id="rId69"/>
    <p:sldId id="634" r:id="rId70"/>
    <p:sldId id="635" r:id="rId71"/>
    <p:sldId id="636" r:id="rId72"/>
    <p:sldId id="645" r:id="rId73"/>
    <p:sldId id="642" r:id="rId74"/>
    <p:sldId id="516" r:id="rId75"/>
    <p:sldId id="644" r:id="rId7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4D1E97-ADE0-4B5C-BCD9-DEE636C5B243}">
          <p14:sldIdLst>
            <p14:sldId id="256"/>
            <p14:sldId id="340"/>
          </p14:sldIdLst>
        </p14:section>
        <p14:section name="Memory Architecture" id="{843AECB5-48C2-429D-9EB0-73C1C2A1B36F}">
          <p14:sldIdLst>
            <p14:sldId id="637"/>
            <p14:sldId id="569"/>
            <p14:sldId id="570"/>
            <p14:sldId id="571"/>
            <p14:sldId id="572"/>
            <p14:sldId id="573"/>
            <p14:sldId id="574"/>
            <p14:sldId id="576"/>
            <p14:sldId id="594"/>
            <p14:sldId id="596"/>
            <p14:sldId id="579"/>
            <p14:sldId id="577"/>
          </p14:sldIdLst>
        </p14:section>
        <p14:section name="Using Virtual Memory" id="{866D8E8C-682A-43B5-8572-B0BCC45143F0}">
          <p14:sldIdLst>
            <p14:sldId id="638"/>
            <p14:sldId id="578"/>
            <p14:sldId id="595"/>
            <p14:sldId id="580"/>
            <p14:sldId id="581"/>
            <p14:sldId id="582"/>
            <p14:sldId id="583"/>
            <p14:sldId id="584"/>
            <p14:sldId id="586"/>
            <p14:sldId id="585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Heaps" id="{C35C250D-9E11-4368-BDBE-E9472416A369}">
          <p14:sldIdLst>
            <p14:sldId id="639"/>
            <p14:sldId id="606"/>
            <p14:sldId id="602"/>
            <p14:sldId id="600"/>
            <p14:sldId id="603"/>
            <p14:sldId id="604"/>
            <p14:sldId id="605"/>
            <p14:sldId id="607"/>
            <p14:sldId id="608"/>
          </p14:sldIdLst>
        </p14:section>
        <p14:section name="Memory-mapped files" id="{E3EA2E15-CBDC-47CF-B1A0-8657E266555A}">
          <p14:sldIdLst>
            <p14:sldId id="640"/>
            <p14:sldId id="597"/>
            <p14:sldId id="59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20"/>
            <p14:sldId id="618"/>
            <p14:sldId id="619"/>
            <p14:sldId id="621"/>
            <p14:sldId id="622"/>
            <p14:sldId id="623"/>
            <p14:sldId id="624"/>
            <p14:sldId id="625"/>
            <p14:sldId id="626"/>
            <p14:sldId id="627"/>
          </p14:sldIdLst>
        </p14:section>
        <p14:section name="DLL" id="{3F35CC2F-289F-46E3-80F3-F0EA97F16F3E}">
          <p14:sldIdLst>
            <p14:sldId id="641"/>
            <p14:sldId id="628"/>
            <p14:sldId id="630"/>
            <p14:sldId id="631"/>
            <p14:sldId id="632"/>
            <p14:sldId id="629"/>
            <p14:sldId id="633"/>
            <p14:sldId id="634"/>
            <p14:sldId id="635"/>
            <p14:sldId id="636"/>
            <p14:sldId id="645"/>
          </p14:sldIdLst>
        </p14:section>
        <p14:section name="The End" id="{2A3C64A8-E63D-46AF-8A89-C0201DA23828}">
          <p14:sldIdLst>
            <p14:sldId id="642"/>
            <p14:sldId id="516"/>
            <p14:sldId id="6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A01C3"/>
    <a:srgbClr val="0000FF"/>
    <a:srgbClr val="FF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891" autoAdjust="0"/>
  </p:normalViewPr>
  <p:slideViewPr>
    <p:cSldViewPr>
      <p:cViewPr varScale="1">
        <p:scale>
          <a:sx n="47" d="100"/>
          <a:sy n="47" d="100"/>
        </p:scale>
        <p:origin x="19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 custT="1"/>
      <dgm:spPr/>
      <dgm:t>
        <a:bodyPr/>
        <a:lstStyle/>
        <a:p>
          <a:r>
            <a:rPr lang="vi-VN" sz="4000" b="1" noProof="0" smtClean="0"/>
            <a:t>1</a:t>
          </a:r>
          <a:endParaRPr lang="vi-VN" sz="4000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4400" b="0" noProof="0" smtClean="0"/>
            <a:t>Windows Memory Architecture</a:t>
          </a:r>
          <a:endParaRPr lang="vi-VN" sz="4400" b="0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759FDF1A-46CB-4DD6-A232-39900ACE14DF}">
      <dgm:prSet custT="1"/>
      <dgm:spPr/>
      <dgm:t>
        <a:bodyPr/>
        <a:lstStyle/>
        <a:p>
          <a:r>
            <a:rPr lang="vi-VN" sz="4000" noProof="0" smtClean="0"/>
            <a:t>2</a:t>
          </a:r>
          <a:endParaRPr lang="vi-VN" sz="4000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4400" noProof="0" smtClean="0"/>
            <a:t>Using Virtual Memory</a:t>
          </a:r>
          <a:endParaRPr lang="vi-VN" sz="4400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B388406D-A38C-4897-9997-1C63D79E763E}">
      <dgm:prSet custT="1"/>
      <dgm:spPr/>
      <dgm:t>
        <a:bodyPr/>
        <a:lstStyle/>
        <a:p>
          <a:r>
            <a:rPr lang="en-US" sz="4400" noProof="0" smtClean="0"/>
            <a:t>Heaps</a:t>
          </a:r>
          <a:endParaRPr lang="vi-VN" sz="4400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 sz="1200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 sz="1200"/>
        </a:p>
      </dgm:t>
    </dgm:pt>
    <dgm:pt modelId="{05513209-78F1-448C-82FA-B2785EC23FA2}">
      <dgm:prSet custT="1"/>
      <dgm:spPr/>
      <dgm:t>
        <a:bodyPr/>
        <a:lstStyle/>
        <a:p>
          <a:r>
            <a:rPr lang="vi-VN" sz="4000" noProof="0" smtClean="0"/>
            <a:t>3</a:t>
          </a:r>
          <a:endParaRPr lang="vi-VN" sz="4000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 sz="1200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 sz="1200"/>
        </a:p>
      </dgm:t>
    </dgm:pt>
    <dgm:pt modelId="{160F81C6-1677-4284-878E-B6AB0F16E199}">
      <dgm:prSet custT="1"/>
      <dgm:spPr/>
      <dgm:t>
        <a:bodyPr/>
        <a:lstStyle/>
        <a:p>
          <a:r>
            <a:rPr lang="en-US" sz="4400" noProof="0" smtClean="0"/>
            <a:t>Memory-Mapped Files</a:t>
          </a:r>
          <a:endParaRPr lang="vi-VN" sz="4400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 sz="1200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 sz="1200"/>
        </a:p>
      </dgm:t>
    </dgm:pt>
    <dgm:pt modelId="{F9169BAC-E5FC-4C2C-B343-31F7E094C465}">
      <dgm:prSet custT="1"/>
      <dgm:spPr/>
      <dgm:t>
        <a:bodyPr/>
        <a:lstStyle/>
        <a:p>
          <a:r>
            <a:rPr lang="vi-VN" sz="4000" noProof="0" smtClean="0"/>
            <a:t>4</a:t>
          </a:r>
          <a:endParaRPr lang="vi-VN" sz="4000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 sz="1200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 sz="1200"/>
        </a:p>
      </dgm:t>
    </dgm:pt>
    <dgm:pt modelId="{3F5D6F55-E32F-459C-AF98-30972972ECB2}">
      <dgm:prSet custT="1"/>
      <dgm:spPr/>
      <dgm:t>
        <a:bodyPr/>
        <a:lstStyle/>
        <a:p>
          <a:r>
            <a:rPr lang="en-US" sz="4400" noProof="0" smtClean="0"/>
            <a:t>Dynamic-Linked Library</a:t>
          </a:r>
          <a:endParaRPr lang="vi-VN" sz="4400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 sz="1600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 sz="1600"/>
        </a:p>
      </dgm:t>
    </dgm:pt>
    <dgm:pt modelId="{7F3EA11C-A65A-4E6C-A69C-56320D3096D2}">
      <dgm:prSet custT="1"/>
      <dgm:spPr/>
      <dgm:t>
        <a:bodyPr/>
        <a:lstStyle/>
        <a:p>
          <a:r>
            <a:rPr lang="en-US" sz="4400" noProof="0" smtClean="0"/>
            <a:t>5</a:t>
          </a:r>
          <a:endParaRPr lang="vi-VN" sz="4400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 sz="1600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 sz="160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</dgm:pt>
    <dgm:pt modelId="{127A02A2-676C-4E37-B5E9-BD0BE0BCEED0}" type="pres">
      <dgm:prSet presAssocID="{F9169BAC-E5FC-4C2C-B343-31F7E094C465}" presName="composite" presStyleCnt="0"/>
      <dgm:spPr/>
    </dgm:pt>
    <dgm:pt modelId="{06E3C1A0-9C9D-4787-891D-C80F4A33E1C8}" type="pres">
      <dgm:prSet presAssocID="{F9169BAC-E5FC-4C2C-B343-31F7E094C465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</dgm:pt>
    <dgm:pt modelId="{0D2DB350-74BA-4181-8A49-AE2F13F58ADC}" type="pres">
      <dgm:prSet presAssocID="{7F3EA11C-A65A-4E6C-A69C-56320D3096D2}" presName="composite" presStyleCnt="0"/>
      <dgm:spPr/>
    </dgm:pt>
    <dgm:pt modelId="{3947FF77-6344-49E3-A9DB-E6D3C66E468F}" type="pres">
      <dgm:prSet presAssocID="{7F3EA11C-A65A-4E6C-A69C-56320D3096D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14C4E73-477B-4DFC-A12A-BEB22C372D5A}" type="presOf" srcId="{8C66E9B3-B12D-4C23-A273-982D7F969BBC}" destId="{BDFB8683-95A4-4BBF-9344-3A0D69314DBB}" srcOrd="0" destOrd="0" presId="urn:diagrams.loki3.com/NumberedList"/>
    <dgm:cxn modelId="{5935CB83-98C5-4B23-A226-CFC7065CC889}" type="presOf" srcId="{F9169BAC-E5FC-4C2C-B343-31F7E094C465}" destId="{AC9D6E9E-781C-4213-981C-E37CF6D62DD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 custT="1"/>
      <dgm:spPr>
        <a:solidFill>
          <a:srgbClr val="00FF00"/>
        </a:solidFill>
      </dgm:spPr>
      <dgm:t>
        <a:bodyPr/>
        <a:lstStyle/>
        <a:p>
          <a:r>
            <a:rPr lang="vi-VN" sz="4000" b="1" noProof="0" smtClean="0"/>
            <a:t>1</a:t>
          </a:r>
          <a:endParaRPr lang="vi-VN" sz="4000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9EA58EC5-7D69-4397-8093-5A4FCBD369E8}">
      <dgm:prSet custT="1"/>
      <dgm:spPr>
        <a:solidFill>
          <a:srgbClr val="00FF00"/>
        </a:solidFill>
      </dgm:spPr>
      <dgm:t>
        <a:bodyPr/>
        <a:lstStyle/>
        <a:p>
          <a:r>
            <a:rPr lang="en-US" sz="4400" b="0" noProof="0" smtClean="0"/>
            <a:t>Windows Memory Architecture</a:t>
          </a:r>
          <a:endParaRPr lang="vi-VN" sz="4400" b="0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759FDF1A-46CB-4DD6-A232-39900ACE14DF}">
      <dgm:prSet custT="1"/>
      <dgm:spPr/>
      <dgm:t>
        <a:bodyPr/>
        <a:lstStyle/>
        <a:p>
          <a:r>
            <a:rPr lang="vi-VN" sz="4000" noProof="0" smtClean="0"/>
            <a:t>2</a:t>
          </a:r>
          <a:endParaRPr lang="vi-VN" sz="4000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4400" noProof="0" smtClean="0"/>
            <a:t>Using Virtual Memory</a:t>
          </a:r>
          <a:endParaRPr lang="vi-VN" sz="4400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B388406D-A38C-4897-9997-1C63D79E763E}">
      <dgm:prSet custT="1"/>
      <dgm:spPr/>
      <dgm:t>
        <a:bodyPr/>
        <a:lstStyle/>
        <a:p>
          <a:r>
            <a:rPr lang="en-US" sz="4400" noProof="0" smtClean="0"/>
            <a:t>Heaps</a:t>
          </a:r>
          <a:endParaRPr lang="vi-VN" sz="4400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 sz="1200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 sz="1200"/>
        </a:p>
      </dgm:t>
    </dgm:pt>
    <dgm:pt modelId="{05513209-78F1-448C-82FA-B2785EC23FA2}">
      <dgm:prSet custT="1"/>
      <dgm:spPr/>
      <dgm:t>
        <a:bodyPr/>
        <a:lstStyle/>
        <a:p>
          <a:r>
            <a:rPr lang="vi-VN" sz="4000" noProof="0" smtClean="0"/>
            <a:t>3</a:t>
          </a:r>
          <a:endParaRPr lang="vi-VN" sz="4000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 sz="1200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 sz="1200"/>
        </a:p>
      </dgm:t>
    </dgm:pt>
    <dgm:pt modelId="{160F81C6-1677-4284-878E-B6AB0F16E199}">
      <dgm:prSet custT="1"/>
      <dgm:spPr/>
      <dgm:t>
        <a:bodyPr/>
        <a:lstStyle/>
        <a:p>
          <a:r>
            <a:rPr lang="en-US" sz="4400" noProof="0" smtClean="0"/>
            <a:t>Memory-Mapped Files</a:t>
          </a:r>
          <a:endParaRPr lang="vi-VN" sz="4400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 sz="1200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 sz="1200"/>
        </a:p>
      </dgm:t>
    </dgm:pt>
    <dgm:pt modelId="{F9169BAC-E5FC-4C2C-B343-31F7E094C465}">
      <dgm:prSet custT="1"/>
      <dgm:spPr/>
      <dgm:t>
        <a:bodyPr/>
        <a:lstStyle/>
        <a:p>
          <a:r>
            <a:rPr lang="vi-VN" sz="4000" noProof="0" smtClean="0"/>
            <a:t>4</a:t>
          </a:r>
          <a:endParaRPr lang="vi-VN" sz="4000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 sz="1200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 sz="1200"/>
        </a:p>
      </dgm:t>
    </dgm:pt>
    <dgm:pt modelId="{3F5D6F55-E32F-459C-AF98-30972972ECB2}">
      <dgm:prSet custT="1"/>
      <dgm:spPr/>
      <dgm:t>
        <a:bodyPr/>
        <a:lstStyle/>
        <a:p>
          <a:r>
            <a:rPr lang="en-US" sz="4400" noProof="0" smtClean="0"/>
            <a:t>Dynamic-Linked Library</a:t>
          </a:r>
          <a:endParaRPr lang="vi-VN" sz="4400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 sz="1600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 sz="1600"/>
        </a:p>
      </dgm:t>
    </dgm:pt>
    <dgm:pt modelId="{7F3EA11C-A65A-4E6C-A69C-56320D3096D2}">
      <dgm:prSet custT="1"/>
      <dgm:spPr/>
      <dgm:t>
        <a:bodyPr/>
        <a:lstStyle/>
        <a:p>
          <a:r>
            <a:rPr lang="en-US" sz="4400" noProof="0" smtClean="0"/>
            <a:t>5</a:t>
          </a:r>
          <a:endParaRPr lang="vi-VN" sz="4400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 sz="1600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 sz="160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</dgm:pt>
    <dgm:pt modelId="{127A02A2-676C-4E37-B5E9-BD0BE0BCEED0}" type="pres">
      <dgm:prSet presAssocID="{F9169BAC-E5FC-4C2C-B343-31F7E094C465}" presName="composite" presStyleCnt="0"/>
      <dgm:spPr/>
    </dgm:pt>
    <dgm:pt modelId="{06E3C1A0-9C9D-4787-891D-C80F4A33E1C8}" type="pres">
      <dgm:prSet presAssocID="{F9169BAC-E5FC-4C2C-B343-31F7E094C465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</dgm:pt>
    <dgm:pt modelId="{0D2DB350-74BA-4181-8A49-AE2F13F58ADC}" type="pres">
      <dgm:prSet presAssocID="{7F3EA11C-A65A-4E6C-A69C-56320D3096D2}" presName="composite" presStyleCnt="0"/>
      <dgm:spPr/>
    </dgm:pt>
    <dgm:pt modelId="{3947FF77-6344-49E3-A9DB-E6D3C66E468F}" type="pres">
      <dgm:prSet presAssocID="{7F3EA11C-A65A-4E6C-A69C-56320D3096D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14C4E73-477B-4DFC-A12A-BEB22C372D5A}" type="presOf" srcId="{8C66E9B3-B12D-4C23-A273-982D7F969BBC}" destId="{BDFB8683-95A4-4BBF-9344-3A0D69314DBB}" srcOrd="0" destOrd="0" presId="urn:diagrams.loki3.com/NumberedList"/>
    <dgm:cxn modelId="{5935CB83-98C5-4B23-A226-CFC7065CC889}" type="presOf" srcId="{F9169BAC-E5FC-4C2C-B343-31F7E094C465}" destId="{AC9D6E9E-781C-4213-981C-E37CF6D62DD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 custT="1"/>
      <dgm:spPr/>
      <dgm:t>
        <a:bodyPr/>
        <a:lstStyle/>
        <a:p>
          <a:r>
            <a:rPr lang="vi-VN" sz="4000" b="1" noProof="0" smtClean="0"/>
            <a:t>1</a:t>
          </a:r>
          <a:endParaRPr lang="vi-VN" sz="4000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4400" b="0" noProof="0" smtClean="0"/>
            <a:t>Windows Memory Architecture</a:t>
          </a:r>
          <a:endParaRPr lang="vi-VN" sz="4400" b="0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759FDF1A-46CB-4DD6-A232-39900ACE14DF}">
      <dgm:prSet custT="1"/>
      <dgm:spPr>
        <a:solidFill>
          <a:srgbClr val="00FF00"/>
        </a:solidFill>
      </dgm:spPr>
      <dgm:t>
        <a:bodyPr/>
        <a:lstStyle/>
        <a:p>
          <a:r>
            <a:rPr lang="vi-VN" sz="4000" noProof="0" smtClean="0"/>
            <a:t>2</a:t>
          </a:r>
          <a:endParaRPr lang="vi-VN" sz="4000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374B3CF0-3CBE-41CF-A774-9FD3C3CD3C85}">
      <dgm:prSet custT="1"/>
      <dgm:spPr>
        <a:solidFill>
          <a:srgbClr val="00FF00"/>
        </a:solidFill>
      </dgm:spPr>
      <dgm:t>
        <a:bodyPr/>
        <a:lstStyle/>
        <a:p>
          <a:r>
            <a:rPr lang="en-US" sz="4400" noProof="0" smtClean="0"/>
            <a:t>Using Virtual Memory</a:t>
          </a:r>
          <a:endParaRPr lang="vi-VN" sz="4400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B388406D-A38C-4897-9997-1C63D79E763E}">
      <dgm:prSet custT="1"/>
      <dgm:spPr/>
      <dgm:t>
        <a:bodyPr/>
        <a:lstStyle/>
        <a:p>
          <a:r>
            <a:rPr lang="en-US" sz="4400" noProof="0" smtClean="0"/>
            <a:t>Heaps</a:t>
          </a:r>
          <a:endParaRPr lang="vi-VN" sz="4400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 sz="1200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 sz="1200"/>
        </a:p>
      </dgm:t>
    </dgm:pt>
    <dgm:pt modelId="{05513209-78F1-448C-82FA-B2785EC23FA2}">
      <dgm:prSet custT="1"/>
      <dgm:spPr/>
      <dgm:t>
        <a:bodyPr/>
        <a:lstStyle/>
        <a:p>
          <a:r>
            <a:rPr lang="vi-VN" sz="4000" noProof="0" smtClean="0"/>
            <a:t>3</a:t>
          </a:r>
          <a:endParaRPr lang="vi-VN" sz="4000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 sz="1200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 sz="1200"/>
        </a:p>
      </dgm:t>
    </dgm:pt>
    <dgm:pt modelId="{160F81C6-1677-4284-878E-B6AB0F16E199}">
      <dgm:prSet custT="1"/>
      <dgm:spPr/>
      <dgm:t>
        <a:bodyPr/>
        <a:lstStyle/>
        <a:p>
          <a:r>
            <a:rPr lang="en-US" sz="4400" noProof="0" smtClean="0"/>
            <a:t>Memory-Mapped Files</a:t>
          </a:r>
          <a:endParaRPr lang="vi-VN" sz="4400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 sz="1200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 sz="1200"/>
        </a:p>
      </dgm:t>
    </dgm:pt>
    <dgm:pt modelId="{F9169BAC-E5FC-4C2C-B343-31F7E094C465}">
      <dgm:prSet custT="1"/>
      <dgm:spPr/>
      <dgm:t>
        <a:bodyPr/>
        <a:lstStyle/>
        <a:p>
          <a:r>
            <a:rPr lang="vi-VN" sz="4000" noProof="0" smtClean="0"/>
            <a:t>4</a:t>
          </a:r>
          <a:endParaRPr lang="vi-VN" sz="4000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 sz="1200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 sz="1200"/>
        </a:p>
      </dgm:t>
    </dgm:pt>
    <dgm:pt modelId="{3F5D6F55-E32F-459C-AF98-30972972ECB2}">
      <dgm:prSet custT="1"/>
      <dgm:spPr/>
      <dgm:t>
        <a:bodyPr/>
        <a:lstStyle/>
        <a:p>
          <a:r>
            <a:rPr lang="en-US" sz="4400" noProof="0" smtClean="0"/>
            <a:t>Dynamic-Linked Library</a:t>
          </a:r>
          <a:endParaRPr lang="vi-VN" sz="4400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 sz="1600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 sz="1600"/>
        </a:p>
      </dgm:t>
    </dgm:pt>
    <dgm:pt modelId="{7F3EA11C-A65A-4E6C-A69C-56320D3096D2}">
      <dgm:prSet custT="1"/>
      <dgm:spPr/>
      <dgm:t>
        <a:bodyPr/>
        <a:lstStyle/>
        <a:p>
          <a:r>
            <a:rPr lang="en-US" sz="4400" noProof="0" smtClean="0"/>
            <a:t>5</a:t>
          </a:r>
          <a:endParaRPr lang="vi-VN" sz="4400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 sz="1600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 sz="160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</dgm:pt>
    <dgm:pt modelId="{127A02A2-676C-4E37-B5E9-BD0BE0BCEED0}" type="pres">
      <dgm:prSet presAssocID="{F9169BAC-E5FC-4C2C-B343-31F7E094C465}" presName="composite" presStyleCnt="0"/>
      <dgm:spPr/>
    </dgm:pt>
    <dgm:pt modelId="{06E3C1A0-9C9D-4787-891D-C80F4A33E1C8}" type="pres">
      <dgm:prSet presAssocID="{F9169BAC-E5FC-4C2C-B343-31F7E094C465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</dgm:pt>
    <dgm:pt modelId="{0D2DB350-74BA-4181-8A49-AE2F13F58ADC}" type="pres">
      <dgm:prSet presAssocID="{7F3EA11C-A65A-4E6C-A69C-56320D3096D2}" presName="composite" presStyleCnt="0"/>
      <dgm:spPr/>
    </dgm:pt>
    <dgm:pt modelId="{3947FF77-6344-49E3-A9DB-E6D3C66E468F}" type="pres">
      <dgm:prSet presAssocID="{7F3EA11C-A65A-4E6C-A69C-56320D3096D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14C4E73-477B-4DFC-A12A-BEB22C372D5A}" type="presOf" srcId="{8C66E9B3-B12D-4C23-A273-982D7F969BBC}" destId="{BDFB8683-95A4-4BBF-9344-3A0D69314DBB}" srcOrd="0" destOrd="0" presId="urn:diagrams.loki3.com/NumberedList"/>
    <dgm:cxn modelId="{5935CB83-98C5-4B23-A226-CFC7065CC889}" type="presOf" srcId="{F9169BAC-E5FC-4C2C-B343-31F7E094C465}" destId="{AC9D6E9E-781C-4213-981C-E37CF6D62DD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 custT="1"/>
      <dgm:spPr/>
      <dgm:t>
        <a:bodyPr/>
        <a:lstStyle/>
        <a:p>
          <a:r>
            <a:rPr lang="vi-VN" sz="4000" b="1" noProof="0" smtClean="0"/>
            <a:t>1</a:t>
          </a:r>
          <a:endParaRPr lang="vi-VN" sz="4000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4400" b="0" noProof="0" smtClean="0"/>
            <a:t>Windows Memory Architecture</a:t>
          </a:r>
          <a:endParaRPr lang="vi-VN" sz="4400" b="0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759FDF1A-46CB-4DD6-A232-39900ACE14DF}">
      <dgm:prSet custT="1"/>
      <dgm:spPr/>
      <dgm:t>
        <a:bodyPr/>
        <a:lstStyle/>
        <a:p>
          <a:r>
            <a:rPr lang="vi-VN" sz="4000" noProof="0" smtClean="0"/>
            <a:t>2</a:t>
          </a:r>
          <a:endParaRPr lang="vi-VN" sz="4000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4400" noProof="0" smtClean="0"/>
            <a:t>Using Virtual Memory</a:t>
          </a:r>
          <a:endParaRPr lang="vi-VN" sz="4400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B388406D-A38C-4897-9997-1C63D79E763E}">
      <dgm:prSet custT="1"/>
      <dgm:spPr>
        <a:solidFill>
          <a:srgbClr val="00FF00"/>
        </a:solidFill>
      </dgm:spPr>
      <dgm:t>
        <a:bodyPr/>
        <a:lstStyle/>
        <a:p>
          <a:r>
            <a:rPr lang="en-US" sz="4400" noProof="0" smtClean="0"/>
            <a:t>Heaps</a:t>
          </a:r>
          <a:endParaRPr lang="vi-VN" sz="4400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 sz="1200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 sz="1200"/>
        </a:p>
      </dgm:t>
    </dgm:pt>
    <dgm:pt modelId="{05513209-78F1-448C-82FA-B2785EC23FA2}">
      <dgm:prSet custT="1"/>
      <dgm:spPr>
        <a:solidFill>
          <a:srgbClr val="00FF00"/>
        </a:solidFill>
      </dgm:spPr>
      <dgm:t>
        <a:bodyPr/>
        <a:lstStyle/>
        <a:p>
          <a:r>
            <a:rPr lang="vi-VN" sz="4000" noProof="0" smtClean="0"/>
            <a:t>3</a:t>
          </a:r>
          <a:endParaRPr lang="vi-VN" sz="4000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 sz="1200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 sz="1200"/>
        </a:p>
      </dgm:t>
    </dgm:pt>
    <dgm:pt modelId="{160F81C6-1677-4284-878E-B6AB0F16E199}">
      <dgm:prSet custT="1"/>
      <dgm:spPr/>
      <dgm:t>
        <a:bodyPr/>
        <a:lstStyle/>
        <a:p>
          <a:r>
            <a:rPr lang="en-US" sz="4400" noProof="0" smtClean="0"/>
            <a:t>Memory-Mapped Files</a:t>
          </a:r>
          <a:endParaRPr lang="vi-VN" sz="4400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 sz="1200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 sz="1200"/>
        </a:p>
      </dgm:t>
    </dgm:pt>
    <dgm:pt modelId="{F9169BAC-E5FC-4C2C-B343-31F7E094C465}">
      <dgm:prSet custT="1"/>
      <dgm:spPr/>
      <dgm:t>
        <a:bodyPr/>
        <a:lstStyle/>
        <a:p>
          <a:r>
            <a:rPr lang="vi-VN" sz="4000" noProof="0" smtClean="0"/>
            <a:t>4</a:t>
          </a:r>
          <a:endParaRPr lang="vi-VN" sz="4000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 sz="1200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 sz="1200"/>
        </a:p>
      </dgm:t>
    </dgm:pt>
    <dgm:pt modelId="{3F5D6F55-E32F-459C-AF98-30972972ECB2}">
      <dgm:prSet custT="1"/>
      <dgm:spPr/>
      <dgm:t>
        <a:bodyPr/>
        <a:lstStyle/>
        <a:p>
          <a:r>
            <a:rPr lang="en-US" sz="4400" noProof="0" smtClean="0"/>
            <a:t>Dynamic-Linked Library</a:t>
          </a:r>
          <a:endParaRPr lang="vi-VN" sz="4400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 sz="1600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 sz="1600"/>
        </a:p>
      </dgm:t>
    </dgm:pt>
    <dgm:pt modelId="{7F3EA11C-A65A-4E6C-A69C-56320D3096D2}">
      <dgm:prSet custT="1"/>
      <dgm:spPr/>
      <dgm:t>
        <a:bodyPr/>
        <a:lstStyle/>
        <a:p>
          <a:r>
            <a:rPr lang="en-US" sz="4400" noProof="0" smtClean="0"/>
            <a:t>5</a:t>
          </a:r>
          <a:endParaRPr lang="vi-VN" sz="4400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 sz="1600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 sz="160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</dgm:pt>
    <dgm:pt modelId="{127A02A2-676C-4E37-B5E9-BD0BE0BCEED0}" type="pres">
      <dgm:prSet presAssocID="{F9169BAC-E5FC-4C2C-B343-31F7E094C465}" presName="composite" presStyleCnt="0"/>
      <dgm:spPr/>
    </dgm:pt>
    <dgm:pt modelId="{06E3C1A0-9C9D-4787-891D-C80F4A33E1C8}" type="pres">
      <dgm:prSet presAssocID="{F9169BAC-E5FC-4C2C-B343-31F7E094C465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</dgm:pt>
    <dgm:pt modelId="{0D2DB350-74BA-4181-8A49-AE2F13F58ADC}" type="pres">
      <dgm:prSet presAssocID="{7F3EA11C-A65A-4E6C-A69C-56320D3096D2}" presName="composite" presStyleCnt="0"/>
      <dgm:spPr/>
    </dgm:pt>
    <dgm:pt modelId="{3947FF77-6344-49E3-A9DB-E6D3C66E468F}" type="pres">
      <dgm:prSet presAssocID="{7F3EA11C-A65A-4E6C-A69C-56320D3096D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14C4E73-477B-4DFC-A12A-BEB22C372D5A}" type="presOf" srcId="{8C66E9B3-B12D-4C23-A273-982D7F969BBC}" destId="{BDFB8683-95A4-4BBF-9344-3A0D69314DBB}" srcOrd="0" destOrd="0" presId="urn:diagrams.loki3.com/NumberedList"/>
    <dgm:cxn modelId="{5935CB83-98C5-4B23-A226-CFC7065CC889}" type="presOf" srcId="{F9169BAC-E5FC-4C2C-B343-31F7E094C465}" destId="{AC9D6E9E-781C-4213-981C-E37CF6D62DD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 custT="1"/>
      <dgm:spPr/>
      <dgm:t>
        <a:bodyPr/>
        <a:lstStyle/>
        <a:p>
          <a:r>
            <a:rPr lang="vi-VN" sz="4000" b="1" noProof="0" smtClean="0"/>
            <a:t>1</a:t>
          </a:r>
          <a:endParaRPr lang="vi-VN" sz="4000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4400" b="0" noProof="0" smtClean="0"/>
            <a:t>Windows Memory Architecture</a:t>
          </a:r>
          <a:endParaRPr lang="vi-VN" sz="4400" b="0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759FDF1A-46CB-4DD6-A232-39900ACE14DF}">
      <dgm:prSet custT="1"/>
      <dgm:spPr/>
      <dgm:t>
        <a:bodyPr/>
        <a:lstStyle/>
        <a:p>
          <a:r>
            <a:rPr lang="vi-VN" sz="4000" noProof="0" smtClean="0"/>
            <a:t>2</a:t>
          </a:r>
          <a:endParaRPr lang="vi-VN" sz="4000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4400" noProof="0" smtClean="0"/>
            <a:t>Using Virtual Memory</a:t>
          </a:r>
          <a:endParaRPr lang="vi-VN" sz="4400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B388406D-A38C-4897-9997-1C63D79E763E}">
      <dgm:prSet custT="1"/>
      <dgm:spPr/>
      <dgm:t>
        <a:bodyPr/>
        <a:lstStyle/>
        <a:p>
          <a:r>
            <a:rPr lang="en-US" sz="4400" noProof="0" smtClean="0"/>
            <a:t>Heaps</a:t>
          </a:r>
          <a:endParaRPr lang="vi-VN" sz="4400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 sz="1200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 sz="1200"/>
        </a:p>
      </dgm:t>
    </dgm:pt>
    <dgm:pt modelId="{05513209-78F1-448C-82FA-B2785EC23FA2}">
      <dgm:prSet custT="1"/>
      <dgm:spPr/>
      <dgm:t>
        <a:bodyPr/>
        <a:lstStyle/>
        <a:p>
          <a:r>
            <a:rPr lang="vi-VN" sz="4000" noProof="0" smtClean="0"/>
            <a:t>3</a:t>
          </a:r>
          <a:endParaRPr lang="vi-VN" sz="4000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 sz="1200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 sz="1200"/>
        </a:p>
      </dgm:t>
    </dgm:pt>
    <dgm:pt modelId="{160F81C6-1677-4284-878E-B6AB0F16E199}">
      <dgm:prSet custT="1"/>
      <dgm:spPr>
        <a:solidFill>
          <a:srgbClr val="00FF00"/>
        </a:solidFill>
      </dgm:spPr>
      <dgm:t>
        <a:bodyPr/>
        <a:lstStyle/>
        <a:p>
          <a:r>
            <a:rPr lang="en-US" sz="4400" noProof="0" smtClean="0"/>
            <a:t>Memory-Mapped Files</a:t>
          </a:r>
          <a:endParaRPr lang="vi-VN" sz="4400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 sz="1200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 sz="1200"/>
        </a:p>
      </dgm:t>
    </dgm:pt>
    <dgm:pt modelId="{F9169BAC-E5FC-4C2C-B343-31F7E094C465}">
      <dgm:prSet custT="1"/>
      <dgm:spPr>
        <a:solidFill>
          <a:srgbClr val="00FF00"/>
        </a:solidFill>
      </dgm:spPr>
      <dgm:t>
        <a:bodyPr/>
        <a:lstStyle/>
        <a:p>
          <a:r>
            <a:rPr lang="vi-VN" sz="4000" noProof="0" smtClean="0"/>
            <a:t>4</a:t>
          </a:r>
          <a:endParaRPr lang="vi-VN" sz="4000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 sz="1200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 sz="1200"/>
        </a:p>
      </dgm:t>
    </dgm:pt>
    <dgm:pt modelId="{3F5D6F55-E32F-459C-AF98-30972972ECB2}">
      <dgm:prSet custT="1"/>
      <dgm:spPr/>
      <dgm:t>
        <a:bodyPr/>
        <a:lstStyle/>
        <a:p>
          <a:r>
            <a:rPr lang="en-US" sz="4400" noProof="0" smtClean="0"/>
            <a:t>Dynamic-Linked Library</a:t>
          </a:r>
          <a:endParaRPr lang="vi-VN" sz="4400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 sz="1600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 sz="1600"/>
        </a:p>
      </dgm:t>
    </dgm:pt>
    <dgm:pt modelId="{7F3EA11C-A65A-4E6C-A69C-56320D3096D2}">
      <dgm:prSet custT="1"/>
      <dgm:spPr/>
      <dgm:t>
        <a:bodyPr/>
        <a:lstStyle/>
        <a:p>
          <a:r>
            <a:rPr lang="en-US" sz="4400" noProof="0" smtClean="0"/>
            <a:t>5</a:t>
          </a:r>
          <a:endParaRPr lang="vi-VN" sz="4400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 sz="1600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 sz="160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</dgm:pt>
    <dgm:pt modelId="{127A02A2-676C-4E37-B5E9-BD0BE0BCEED0}" type="pres">
      <dgm:prSet presAssocID="{F9169BAC-E5FC-4C2C-B343-31F7E094C465}" presName="composite" presStyleCnt="0"/>
      <dgm:spPr/>
    </dgm:pt>
    <dgm:pt modelId="{06E3C1A0-9C9D-4787-891D-C80F4A33E1C8}" type="pres">
      <dgm:prSet presAssocID="{F9169BAC-E5FC-4C2C-B343-31F7E094C465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</dgm:pt>
    <dgm:pt modelId="{0D2DB350-74BA-4181-8A49-AE2F13F58ADC}" type="pres">
      <dgm:prSet presAssocID="{7F3EA11C-A65A-4E6C-A69C-56320D3096D2}" presName="composite" presStyleCnt="0"/>
      <dgm:spPr/>
    </dgm:pt>
    <dgm:pt modelId="{3947FF77-6344-49E3-A9DB-E6D3C66E468F}" type="pres">
      <dgm:prSet presAssocID="{7F3EA11C-A65A-4E6C-A69C-56320D3096D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14C4E73-477B-4DFC-A12A-BEB22C372D5A}" type="presOf" srcId="{8C66E9B3-B12D-4C23-A273-982D7F969BBC}" destId="{BDFB8683-95A4-4BBF-9344-3A0D69314DBB}" srcOrd="0" destOrd="0" presId="urn:diagrams.loki3.com/NumberedList"/>
    <dgm:cxn modelId="{5935CB83-98C5-4B23-A226-CFC7065CC889}" type="presOf" srcId="{F9169BAC-E5FC-4C2C-B343-31F7E094C465}" destId="{AC9D6E9E-781C-4213-981C-E37CF6D62DD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 custT="1"/>
      <dgm:spPr/>
      <dgm:t>
        <a:bodyPr/>
        <a:lstStyle/>
        <a:p>
          <a:r>
            <a:rPr lang="vi-VN" sz="4000" b="1" noProof="0" smtClean="0"/>
            <a:t>1</a:t>
          </a:r>
          <a:endParaRPr lang="vi-VN" sz="4000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4400" b="0" noProof="0" smtClean="0"/>
            <a:t>Windows Memory Architecture</a:t>
          </a:r>
          <a:endParaRPr lang="vi-VN" sz="4400" b="0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759FDF1A-46CB-4DD6-A232-39900ACE14DF}">
      <dgm:prSet custT="1"/>
      <dgm:spPr/>
      <dgm:t>
        <a:bodyPr/>
        <a:lstStyle/>
        <a:p>
          <a:r>
            <a:rPr lang="vi-VN" sz="4000" noProof="0" smtClean="0"/>
            <a:t>2</a:t>
          </a:r>
          <a:endParaRPr lang="vi-VN" sz="4000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4400" noProof="0" smtClean="0"/>
            <a:t>Using Virtual Memory</a:t>
          </a:r>
          <a:endParaRPr lang="vi-VN" sz="4400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B388406D-A38C-4897-9997-1C63D79E763E}">
      <dgm:prSet custT="1"/>
      <dgm:spPr/>
      <dgm:t>
        <a:bodyPr/>
        <a:lstStyle/>
        <a:p>
          <a:r>
            <a:rPr lang="en-US" sz="4400" noProof="0" smtClean="0"/>
            <a:t>Heaps</a:t>
          </a:r>
          <a:endParaRPr lang="vi-VN" sz="4400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 sz="1200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 sz="1200"/>
        </a:p>
      </dgm:t>
    </dgm:pt>
    <dgm:pt modelId="{05513209-78F1-448C-82FA-B2785EC23FA2}">
      <dgm:prSet custT="1"/>
      <dgm:spPr/>
      <dgm:t>
        <a:bodyPr/>
        <a:lstStyle/>
        <a:p>
          <a:r>
            <a:rPr lang="vi-VN" sz="4000" noProof="0" smtClean="0"/>
            <a:t>3</a:t>
          </a:r>
          <a:endParaRPr lang="vi-VN" sz="4000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 sz="1200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 sz="1200"/>
        </a:p>
      </dgm:t>
    </dgm:pt>
    <dgm:pt modelId="{160F81C6-1677-4284-878E-B6AB0F16E199}">
      <dgm:prSet custT="1"/>
      <dgm:spPr/>
      <dgm:t>
        <a:bodyPr/>
        <a:lstStyle/>
        <a:p>
          <a:r>
            <a:rPr lang="en-US" sz="4400" noProof="0" smtClean="0"/>
            <a:t>Memory-Mapped Files</a:t>
          </a:r>
          <a:endParaRPr lang="vi-VN" sz="4400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 sz="1200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 sz="1200"/>
        </a:p>
      </dgm:t>
    </dgm:pt>
    <dgm:pt modelId="{F9169BAC-E5FC-4C2C-B343-31F7E094C465}">
      <dgm:prSet custT="1"/>
      <dgm:spPr/>
      <dgm:t>
        <a:bodyPr/>
        <a:lstStyle/>
        <a:p>
          <a:r>
            <a:rPr lang="vi-VN" sz="4000" noProof="0" smtClean="0"/>
            <a:t>4</a:t>
          </a:r>
          <a:endParaRPr lang="vi-VN" sz="4000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 sz="1200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 sz="1200"/>
        </a:p>
      </dgm:t>
    </dgm:pt>
    <dgm:pt modelId="{3F5D6F55-E32F-459C-AF98-30972972ECB2}">
      <dgm:prSet custT="1"/>
      <dgm:spPr>
        <a:solidFill>
          <a:srgbClr val="00FF00"/>
        </a:solidFill>
      </dgm:spPr>
      <dgm:t>
        <a:bodyPr/>
        <a:lstStyle/>
        <a:p>
          <a:r>
            <a:rPr lang="en-US" sz="4400" noProof="0" smtClean="0"/>
            <a:t>Dynamic-Linked Library</a:t>
          </a:r>
          <a:endParaRPr lang="vi-VN" sz="4400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 sz="1600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 sz="1600"/>
        </a:p>
      </dgm:t>
    </dgm:pt>
    <dgm:pt modelId="{7F3EA11C-A65A-4E6C-A69C-56320D3096D2}">
      <dgm:prSet custT="1"/>
      <dgm:spPr>
        <a:solidFill>
          <a:srgbClr val="00FF00"/>
        </a:solidFill>
      </dgm:spPr>
      <dgm:t>
        <a:bodyPr/>
        <a:lstStyle/>
        <a:p>
          <a:r>
            <a:rPr lang="en-US" sz="4400" noProof="0" smtClean="0"/>
            <a:t>5</a:t>
          </a:r>
          <a:endParaRPr lang="vi-VN" sz="4400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 sz="1600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 sz="160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</dgm:pt>
    <dgm:pt modelId="{127A02A2-676C-4E37-B5E9-BD0BE0BCEED0}" type="pres">
      <dgm:prSet presAssocID="{F9169BAC-E5FC-4C2C-B343-31F7E094C465}" presName="composite" presStyleCnt="0"/>
      <dgm:spPr/>
    </dgm:pt>
    <dgm:pt modelId="{06E3C1A0-9C9D-4787-891D-C80F4A33E1C8}" type="pres">
      <dgm:prSet presAssocID="{F9169BAC-E5FC-4C2C-B343-31F7E094C465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</dgm:pt>
    <dgm:pt modelId="{0D2DB350-74BA-4181-8A49-AE2F13F58ADC}" type="pres">
      <dgm:prSet presAssocID="{7F3EA11C-A65A-4E6C-A69C-56320D3096D2}" presName="composite" presStyleCnt="0"/>
      <dgm:spPr/>
    </dgm:pt>
    <dgm:pt modelId="{3947FF77-6344-49E3-A9DB-E6D3C66E468F}" type="pres">
      <dgm:prSet presAssocID="{7F3EA11C-A65A-4E6C-A69C-56320D3096D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14C4E73-477B-4DFC-A12A-BEB22C372D5A}" type="presOf" srcId="{8C66E9B3-B12D-4C23-A273-982D7F969BBC}" destId="{BDFB8683-95A4-4BBF-9344-3A0D69314DBB}" srcOrd="0" destOrd="0" presId="urn:diagrams.loki3.com/NumberedList"/>
    <dgm:cxn modelId="{5935CB83-98C5-4B23-A226-CFC7065CC889}" type="presOf" srcId="{F9169BAC-E5FC-4C2C-B343-31F7E094C465}" destId="{AC9D6E9E-781C-4213-981C-E37CF6D62DD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 custT="1"/>
      <dgm:spPr/>
      <dgm:t>
        <a:bodyPr/>
        <a:lstStyle/>
        <a:p>
          <a:r>
            <a:rPr lang="vi-VN" sz="4000" b="1" noProof="0" smtClean="0"/>
            <a:t>1</a:t>
          </a:r>
          <a:endParaRPr lang="vi-VN" sz="4000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sz="1200" noProof="0"/>
        </a:p>
      </dgm:t>
    </dgm:pt>
    <dgm:pt modelId="{9EA58EC5-7D69-4397-8093-5A4FCBD369E8}">
      <dgm:prSet custT="1"/>
      <dgm:spPr/>
      <dgm:t>
        <a:bodyPr/>
        <a:lstStyle/>
        <a:p>
          <a:r>
            <a:rPr lang="en-US" sz="4400" b="0" noProof="0" smtClean="0"/>
            <a:t>Windows Memory Architecture</a:t>
          </a:r>
          <a:endParaRPr lang="vi-VN" sz="4400" b="0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sz="1200" noProof="0"/>
        </a:p>
      </dgm:t>
    </dgm:pt>
    <dgm:pt modelId="{759FDF1A-46CB-4DD6-A232-39900ACE14DF}">
      <dgm:prSet custT="1"/>
      <dgm:spPr/>
      <dgm:t>
        <a:bodyPr/>
        <a:lstStyle/>
        <a:p>
          <a:r>
            <a:rPr lang="vi-VN" sz="4000" noProof="0" smtClean="0"/>
            <a:t>2</a:t>
          </a:r>
          <a:endParaRPr lang="vi-VN" sz="4000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sz="1200" noProof="0"/>
        </a:p>
      </dgm:t>
    </dgm:pt>
    <dgm:pt modelId="{374B3CF0-3CBE-41CF-A774-9FD3C3CD3C85}">
      <dgm:prSet custT="1"/>
      <dgm:spPr/>
      <dgm:t>
        <a:bodyPr/>
        <a:lstStyle/>
        <a:p>
          <a:r>
            <a:rPr lang="en-US" sz="4400" noProof="0" smtClean="0"/>
            <a:t>Using Virtual Memory</a:t>
          </a:r>
          <a:endParaRPr lang="vi-VN" sz="4400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sz="1200" noProof="0"/>
        </a:p>
      </dgm:t>
    </dgm:pt>
    <dgm:pt modelId="{B388406D-A38C-4897-9997-1C63D79E763E}">
      <dgm:prSet custT="1"/>
      <dgm:spPr/>
      <dgm:t>
        <a:bodyPr/>
        <a:lstStyle/>
        <a:p>
          <a:r>
            <a:rPr lang="en-US" sz="4400" noProof="0" smtClean="0"/>
            <a:t>Heaps</a:t>
          </a:r>
          <a:endParaRPr lang="vi-VN" sz="4400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 sz="1200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 sz="1200"/>
        </a:p>
      </dgm:t>
    </dgm:pt>
    <dgm:pt modelId="{05513209-78F1-448C-82FA-B2785EC23FA2}">
      <dgm:prSet custT="1"/>
      <dgm:spPr/>
      <dgm:t>
        <a:bodyPr/>
        <a:lstStyle/>
        <a:p>
          <a:r>
            <a:rPr lang="vi-VN" sz="4000" noProof="0" smtClean="0"/>
            <a:t>3</a:t>
          </a:r>
          <a:endParaRPr lang="vi-VN" sz="4000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 sz="1200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 sz="1200"/>
        </a:p>
      </dgm:t>
    </dgm:pt>
    <dgm:pt modelId="{160F81C6-1677-4284-878E-B6AB0F16E199}">
      <dgm:prSet custT="1"/>
      <dgm:spPr/>
      <dgm:t>
        <a:bodyPr/>
        <a:lstStyle/>
        <a:p>
          <a:r>
            <a:rPr lang="en-US" sz="4400" noProof="0" smtClean="0"/>
            <a:t>Memory-Mapped Files</a:t>
          </a:r>
          <a:endParaRPr lang="vi-VN" sz="4400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 sz="1200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 sz="1200"/>
        </a:p>
      </dgm:t>
    </dgm:pt>
    <dgm:pt modelId="{F9169BAC-E5FC-4C2C-B343-31F7E094C465}">
      <dgm:prSet custT="1"/>
      <dgm:spPr/>
      <dgm:t>
        <a:bodyPr/>
        <a:lstStyle/>
        <a:p>
          <a:r>
            <a:rPr lang="vi-VN" sz="4000" noProof="0" smtClean="0"/>
            <a:t>4</a:t>
          </a:r>
          <a:endParaRPr lang="vi-VN" sz="4000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 sz="1200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 sz="1200"/>
        </a:p>
      </dgm:t>
    </dgm:pt>
    <dgm:pt modelId="{3F5D6F55-E32F-459C-AF98-30972972ECB2}">
      <dgm:prSet custT="1"/>
      <dgm:spPr/>
      <dgm:t>
        <a:bodyPr/>
        <a:lstStyle/>
        <a:p>
          <a:r>
            <a:rPr lang="en-US" sz="4400" noProof="0" smtClean="0"/>
            <a:t>Dynamic-Linked Library</a:t>
          </a:r>
          <a:endParaRPr lang="vi-VN" sz="4400" noProof="0"/>
        </a:p>
      </dgm:t>
    </dgm:pt>
    <dgm:pt modelId="{10D8F0DB-AA91-4DFA-A3E5-1EFD40A582F1}" type="parTrans" cxnId="{78007696-0DF3-4582-AB79-B9826B37A2A9}">
      <dgm:prSet/>
      <dgm:spPr/>
      <dgm:t>
        <a:bodyPr/>
        <a:lstStyle/>
        <a:p>
          <a:endParaRPr lang="en-US" sz="1600"/>
        </a:p>
      </dgm:t>
    </dgm:pt>
    <dgm:pt modelId="{8627010E-E57D-497B-BAF2-CE7EF3D56E2C}" type="sibTrans" cxnId="{78007696-0DF3-4582-AB79-B9826B37A2A9}">
      <dgm:prSet/>
      <dgm:spPr/>
      <dgm:t>
        <a:bodyPr/>
        <a:lstStyle/>
        <a:p>
          <a:endParaRPr lang="en-US" sz="1600"/>
        </a:p>
      </dgm:t>
    </dgm:pt>
    <dgm:pt modelId="{7F3EA11C-A65A-4E6C-A69C-56320D3096D2}">
      <dgm:prSet custT="1"/>
      <dgm:spPr/>
      <dgm:t>
        <a:bodyPr/>
        <a:lstStyle/>
        <a:p>
          <a:r>
            <a:rPr lang="en-US" sz="4400" noProof="0" smtClean="0"/>
            <a:t>5</a:t>
          </a:r>
          <a:endParaRPr lang="vi-VN" sz="4400" noProof="0"/>
        </a:p>
      </dgm:t>
    </dgm:pt>
    <dgm:pt modelId="{4ED10EC1-436B-4308-9B36-6E9E2410D36A}" type="parTrans" cxnId="{5D0FE26A-DA1B-43AB-8A71-1799228C4E64}">
      <dgm:prSet/>
      <dgm:spPr/>
      <dgm:t>
        <a:bodyPr/>
        <a:lstStyle/>
        <a:p>
          <a:endParaRPr lang="en-US" sz="1600"/>
        </a:p>
      </dgm:t>
    </dgm:pt>
    <dgm:pt modelId="{09BF3C68-85B9-49C0-B3A5-2F233F2F2B38}" type="sibTrans" cxnId="{5D0FE26A-DA1B-43AB-8A71-1799228C4E64}">
      <dgm:prSet/>
      <dgm:spPr/>
      <dgm:t>
        <a:bodyPr/>
        <a:lstStyle/>
        <a:p>
          <a:endParaRPr lang="en-US" sz="160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</dgm:pt>
    <dgm:pt modelId="{127A02A2-676C-4E37-B5E9-BD0BE0BCEED0}" type="pres">
      <dgm:prSet presAssocID="{F9169BAC-E5FC-4C2C-B343-31F7E094C465}" presName="composite" presStyleCnt="0"/>
      <dgm:spPr/>
    </dgm:pt>
    <dgm:pt modelId="{06E3C1A0-9C9D-4787-891D-C80F4A33E1C8}" type="pres">
      <dgm:prSet presAssocID="{F9169BAC-E5FC-4C2C-B343-31F7E094C465}" presName="desTx" presStyleLbl="f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46386-D8C2-4D95-99A1-5B7E9F5AD166}" type="pres">
      <dgm:prSet presAssocID="{15CCC7BD-FAB3-490A-9542-98F6389C7CA3}" presName="sp" presStyleCnt="0"/>
      <dgm:spPr/>
    </dgm:pt>
    <dgm:pt modelId="{0D2DB350-74BA-4181-8A49-AE2F13F58ADC}" type="pres">
      <dgm:prSet presAssocID="{7F3EA11C-A65A-4E6C-A69C-56320D3096D2}" presName="composite" presStyleCnt="0"/>
      <dgm:spPr/>
    </dgm:pt>
    <dgm:pt modelId="{3947FF77-6344-49E3-A9DB-E6D3C66E468F}" type="pres">
      <dgm:prSet presAssocID="{7F3EA11C-A65A-4E6C-A69C-56320D3096D2}" presName="desTx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29CF5-164C-4204-A041-589F1FC80A60}" type="pres">
      <dgm:prSet presAssocID="{7F3EA11C-A65A-4E6C-A69C-56320D3096D2}" presName="label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007696-0DF3-4582-AB79-B9826B37A2A9}" srcId="{7F3EA11C-A65A-4E6C-A69C-56320D3096D2}" destId="{3F5D6F55-E32F-459C-AF98-30972972ECB2}" srcOrd="0" destOrd="0" parTransId="{10D8F0DB-AA91-4DFA-A3E5-1EFD40A582F1}" sibTransId="{8627010E-E57D-497B-BAF2-CE7EF3D56E2C}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6377603F-5BE7-4197-8800-380A4965DF18}" type="presOf" srcId="{3F5D6F55-E32F-459C-AF98-30972972ECB2}" destId="{3947FF77-6344-49E3-A9DB-E6D3C66E468F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EE26D499-E3C7-4874-A873-C7C102CF342B}" type="presOf" srcId="{374B3CF0-3CBE-41CF-A774-9FD3C3CD3C85}" destId="{5012D0F9-E426-4C44-85B1-B5D15A7B4879}" srcOrd="0" destOrd="0" presId="urn:diagrams.loki3.com/NumberedList"/>
    <dgm:cxn modelId="{700D94B1-9C3A-483D-A96B-396440F89D61}" type="presOf" srcId="{7F3EA11C-A65A-4E6C-A69C-56320D3096D2}" destId="{8D429CF5-164C-4204-A041-589F1FC80A60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AB0F1D63-B964-4501-B89D-B149A8B3B1DA}" type="presOf" srcId="{05513209-78F1-448C-82FA-B2785EC23FA2}" destId="{45392A94-85D4-4213-B167-8FDD4035D4D9}" srcOrd="0" destOrd="0" presId="urn:diagrams.loki3.com/NumberedList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4238E7EC-BEE6-437A-B2A2-866D39F88A5B}" type="presOf" srcId="{B388406D-A38C-4897-9997-1C63D79E763E}" destId="{20BEFA03-6951-4A7C-A59E-41DEF89A1A38}" srcOrd="0" destOrd="0" presId="urn:diagrams.loki3.com/NumberedList"/>
    <dgm:cxn modelId="{5D0FE26A-DA1B-43AB-8A71-1799228C4E64}" srcId="{8C66E9B3-B12D-4C23-A273-982D7F969BBC}" destId="{7F3EA11C-A65A-4E6C-A69C-56320D3096D2}" srcOrd="4" destOrd="0" parTransId="{4ED10EC1-436B-4308-9B36-6E9E2410D36A}" sibTransId="{09BF3C68-85B9-49C0-B3A5-2F233F2F2B38}"/>
    <dgm:cxn modelId="{314C4E73-477B-4DFC-A12A-BEB22C372D5A}" type="presOf" srcId="{8C66E9B3-B12D-4C23-A273-982D7F969BBC}" destId="{BDFB8683-95A4-4BBF-9344-3A0D69314DBB}" srcOrd="0" destOrd="0" presId="urn:diagrams.loki3.com/NumberedList"/>
    <dgm:cxn modelId="{5935CB83-98C5-4B23-A226-CFC7065CC889}" type="presOf" srcId="{F9169BAC-E5FC-4C2C-B343-31F7E094C465}" destId="{AC9D6E9E-781C-4213-981C-E37CF6D62DDD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  <dgm:cxn modelId="{575C8CC8-BE41-40C4-A0F8-8DF112F16D80}" type="presParOf" srcId="{BDFB8683-95A4-4BBF-9344-3A0D69314DBB}" destId="{EC246386-D8C2-4D95-99A1-5B7E9F5AD166}" srcOrd="7" destOrd="0" presId="urn:diagrams.loki3.com/NumberedList"/>
    <dgm:cxn modelId="{AA16569C-39D8-4883-953B-FEF9AF690E6F}" type="presParOf" srcId="{BDFB8683-95A4-4BBF-9344-3A0D69314DBB}" destId="{0D2DB350-74BA-4181-8A49-AE2F13F58ADC}" srcOrd="8" destOrd="0" presId="urn:diagrams.loki3.com/NumberedList"/>
    <dgm:cxn modelId="{40C3AC2C-74F3-4D05-B14A-35F2666C2EEA}" type="presParOf" srcId="{0D2DB350-74BA-4181-8A49-AE2F13F58ADC}" destId="{3947FF77-6344-49E3-A9DB-E6D3C66E468F}" srcOrd="0" destOrd="0" presId="urn:diagrams.loki3.com/NumberedList"/>
    <dgm:cxn modelId="{AFC90B51-CA66-42E5-ACC0-0C4E5E7D5755}" type="presParOf" srcId="{0D2DB350-74BA-4181-8A49-AE2F13F58ADC}" destId="{8D429CF5-164C-4204-A041-589F1FC80A60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800" y="-30669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noProof="0" smtClean="0"/>
            <a:t>Windows Memory Architecture</a:t>
          </a:r>
          <a:endParaRPr lang="vi-VN" sz="4400" b="0" kern="1200" noProof="0"/>
        </a:p>
      </dsp:txBody>
      <dsp:txXfrm rot="-5400000">
        <a:off x="1080000" y="215182"/>
        <a:ext cx="7478318" cy="966436"/>
      </dsp:txXfrm>
    </dsp:sp>
    <dsp:sp modelId="{7D701CF5-2CC3-48B9-A656-E2968A10AA3B}">
      <dsp:nvSpPr>
        <dsp:cNvPr id="0" name=""/>
        <dsp:cNvSpPr/>
      </dsp:nvSpPr>
      <dsp:spPr>
        <a:xfrm>
          <a:off x="0" y="248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b="1" kern="1200" noProof="0" smtClean="0"/>
            <a:t>1</a:t>
          </a:r>
          <a:endParaRPr lang="vi-VN" sz="4000" b="1" kern="1200" noProof="0"/>
        </a:p>
      </dsp:txBody>
      <dsp:txXfrm>
        <a:off x="131802" y="380202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8159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Using Virtual Memory</a:t>
          </a:r>
          <a:endParaRPr lang="vi-VN" sz="4400" kern="1200" noProof="0"/>
        </a:p>
      </dsp:txBody>
      <dsp:txXfrm rot="-5400000">
        <a:off x="1080000" y="14661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1499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2</a:t>
          </a:r>
          <a:endParaRPr lang="vi-VN" sz="4000" kern="1200" noProof="0"/>
        </a:p>
      </dsp:txBody>
      <dsp:txXfrm>
        <a:off x="131802" y="16312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-564899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Heaps</a:t>
          </a:r>
          <a:endParaRPr lang="vi-VN" sz="4400" kern="1200" noProof="0"/>
        </a:p>
      </dsp:txBody>
      <dsp:txXfrm rot="-5400000">
        <a:off x="1080000" y="2717183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2750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3</a:t>
          </a:r>
          <a:endParaRPr lang="vi-VN" sz="4000" kern="1200" noProof="0"/>
        </a:p>
      </dsp:txBody>
      <dsp:txXfrm>
        <a:off x="131802" y="28822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4309800" y="6861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Memory-Mapped Files</a:t>
          </a:r>
          <a:endParaRPr lang="vi-VN" sz="4400" kern="1200" noProof="0"/>
        </a:p>
      </dsp:txBody>
      <dsp:txXfrm rot="-5400000">
        <a:off x="1080000" y="3968182"/>
        <a:ext cx="7478318" cy="966436"/>
      </dsp:txXfrm>
    </dsp:sp>
    <dsp:sp modelId="{AC9D6E9E-781C-4213-981C-E37CF6D62DDD}">
      <dsp:nvSpPr>
        <dsp:cNvPr id="0" name=""/>
        <dsp:cNvSpPr/>
      </dsp:nvSpPr>
      <dsp:spPr>
        <a:xfrm>
          <a:off x="0" y="4001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4</a:t>
          </a:r>
          <a:endParaRPr lang="vi-VN" sz="4000" kern="1200" noProof="0"/>
        </a:p>
      </dsp:txBody>
      <dsp:txXfrm>
        <a:off x="131802" y="4133202"/>
        <a:ext cx="636396" cy="636396"/>
      </dsp:txXfrm>
    </dsp:sp>
    <dsp:sp modelId="{3947FF77-6344-49E3-A9DB-E6D3C66E468F}">
      <dsp:nvSpPr>
        <dsp:cNvPr id="0" name=""/>
        <dsp:cNvSpPr/>
      </dsp:nvSpPr>
      <dsp:spPr>
        <a:xfrm rot="5400000">
          <a:off x="4309800" y="19371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Dynamic-Linked Library</a:t>
          </a:r>
          <a:endParaRPr lang="vi-VN" sz="4400" kern="1200" noProof="0"/>
        </a:p>
      </dsp:txBody>
      <dsp:txXfrm rot="-5400000">
        <a:off x="1080000" y="5219182"/>
        <a:ext cx="7478318" cy="966436"/>
      </dsp:txXfrm>
    </dsp:sp>
    <dsp:sp modelId="{8D429CF5-164C-4204-A041-589F1FC80A60}">
      <dsp:nvSpPr>
        <dsp:cNvPr id="0" name=""/>
        <dsp:cNvSpPr/>
      </dsp:nvSpPr>
      <dsp:spPr>
        <a:xfrm>
          <a:off x="0" y="5252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5</a:t>
          </a:r>
          <a:endParaRPr lang="vi-VN" sz="4400" kern="1200" noProof="0"/>
        </a:p>
      </dsp:txBody>
      <dsp:txXfrm>
        <a:off x="131802" y="5384202"/>
        <a:ext cx="636396" cy="636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800" y="-3066900"/>
          <a:ext cx="1071000" cy="7530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noProof="0" smtClean="0"/>
            <a:t>Windows Memory Architecture</a:t>
          </a:r>
          <a:endParaRPr lang="vi-VN" sz="4400" b="0" kern="1200" noProof="0"/>
        </a:p>
      </dsp:txBody>
      <dsp:txXfrm rot="-5400000">
        <a:off x="1080000" y="215182"/>
        <a:ext cx="7478318" cy="966436"/>
      </dsp:txXfrm>
    </dsp:sp>
    <dsp:sp modelId="{7D701CF5-2CC3-48B9-A656-E2968A10AA3B}">
      <dsp:nvSpPr>
        <dsp:cNvPr id="0" name=""/>
        <dsp:cNvSpPr/>
      </dsp:nvSpPr>
      <dsp:spPr>
        <a:xfrm>
          <a:off x="0" y="248400"/>
          <a:ext cx="900000" cy="90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b="1" kern="1200" noProof="0" smtClean="0"/>
            <a:t>1</a:t>
          </a:r>
          <a:endParaRPr lang="vi-VN" sz="4000" b="1" kern="1200" noProof="0"/>
        </a:p>
      </dsp:txBody>
      <dsp:txXfrm>
        <a:off x="131802" y="380202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8159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Using Virtual Memory</a:t>
          </a:r>
          <a:endParaRPr lang="vi-VN" sz="4400" kern="1200" noProof="0"/>
        </a:p>
      </dsp:txBody>
      <dsp:txXfrm rot="-5400000">
        <a:off x="1080000" y="14661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1499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2</a:t>
          </a:r>
          <a:endParaRPr lang="vi-VN" sz="4000" kern="1200" noProof="0"/>
        </a:p>
      </dsp:txBody>
      <dsp:txXfrm>
        <a:off x="131802" y="16312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-564899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Heaps</a:t>
          </a:r>
          <a:endParaRPr lang="vi-VN" sz="4400" kern="1200" noProof="0"/>
        </a:p>
      </dsp:txBody>
      <dsp:txXfrm rot="-5400000">
        <a:off x="1080000" y="2717183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2750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3</a:t>
          </a:r>
          <a:endParaRPr lang="vi-VN" sz="4000" kern="1200" noProof="0"/>
        </a:p>
      </dsp:txBody>
      <dsp:txXfrm>
        <a:off x="131802" y="28822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4309800" y="6861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Memory-Mapped Files</a:t>
          </a:r>
          <a:endParaRPr lang="vi-VN" sz="4400" kern="1200" noProof="0"/>
        </a:p>
      </dsp:txBody>
      <dsp:txXfrm rot="-5400000">
        <a:off x="1080000" y="3968182"/>
        <a:ext cx="7478318" cy="966436"/>
      </dsp:txXfrm>
    </dsp:sp>
    <dsp:sp modelId="{AC9D6E9E-781C-4213-981C-E37CF6D62DDD}">
      <dsp:nvSpPr>
        <dsp:cNvPr id="0" name=""/>
        <dsp:cNvSpPr/>
      </dsp:nvSpPr>
      <dsp:spPr>
        <a:xfrm>
          <a:off x="0" y="4001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4</a:t>
          </a:r>
          <a:endParaRPr lang="vi-VN" sz="4000" kern="1200" noProof="0"/>
        </a:p>
      </dsp:txBody>
      <dsp:txXfrm>
        <a:off x="131802" y="4133202"/>
        <a:ext cx="636396" cy="636396"/>
      </dsp:txXfrm>
    </dsp:sp>
    <dsp:sp modelId="{3947FF77-6344-49E3-A9DB-E6D3C66E468F}">
      <dsp:nvSpPr>
        <dsp:cNvPr id="0" name=""/>
        <dsp:cNvSpPr/>
      </dsp:nvSpPr>
      <dsp:spPr>
        <a:xfrm rot="5400000">
          <a:off x="4309800" y="19371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Dynamic-Linked Library</a:t>
          </a:r>
          <a:endParaRPr lang="vi-VN" sz="4400" kern="1200" noProof="0"/>
        </a:p>
      </dsp:txBody>
      <dsp:txXfrm rot="-5400000">
        <a:off x="1080000" y="5219182"/>
        <a:ext cx="7478318" cy="966436"/>
      </dsp:txXfrm>
    </dsp:sp>
    <dsp:sp modelId="{8D429CF5-164C-4204-A041-589F1FC80A60}">
      <dsp:nvSpPr>
        <dsp:cNvPr id="0" name=""/>
        <dsp:cNvSpPr/>
      </dsp:nvSpPr>
      <dsp:spPr>
        <a:xfrm>
          <a:off x="0" y="5252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5</a:t>
          </a:r>
          <a:endParaRPr lang="vi-VN" sz="4400" kern="1200" noProof="0"/>
        </a:p>
      </dsp:txBody>
      <dsp:txXfrm>
        <a:off x="131802" y="5384202"/>
        <a:ext cx="636396" cy="636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800" y="-30669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noProof="0" smtClean="0"/>
            <a:t>Windows Memory Architecture</a:t>
          </a:r>
          <a:endParaRPr lang="vi-VN" sz="4400" b="0" kern="1200" noProof="0"/>
        </a:p>
      </dsp:txBody>
      <dsp:txXfrm rot="-5400000">
        <a:off x="1080000" y="215182"/>
        <a:ext cx="7478318" cy="966436"/>
      </dsp:txXfrm>
    </dsp:sp>
    <dsp:sp modelId="{7D701CF5-2CC3-48B9-A656-E2968A10AA3B}">
      <dsp:nvSpPr>
        <dsp:cNvPr id="0" name=""/>
        <dsp:cNvSpPr/>
      </dsp:nvSpPr>
      <dsp:spPr>
        <a:xfrm>
          <a:off x="0" y="248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b="1" kern="1200" noProof="0" smtClean="0"/>
            <a:t>1</a:t>
          </a:r>
          <a:endParaRPr lang="vi-VN" sz="4000" b="1" kern="1200" noProof="0"/>
        </a:p>
      </dsp:txBody>
      <dsp:txXfrm>
        <a:off x="131802" y="380202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815900"/>
          <a:ext cx="1071000" cy="7530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Using Virtual Memory</a:t>
          </a:r>
          <a:endParaRPr lang="vi-VN" sz="4400" kern="1200" noProof="0"/>
        </a:p>
      </dsp:txBody>
      <dsp:txXfrm rot="-5400000">
        <a:off x="1080000" y="14661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1499400"/>
          <a:ext cx="900000" cy="90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2</a:t>
          </a:r>
          <a:endParaRPr lang="vi-VN" sz="4000" kern="1200" noProof="0"/>
        </a:p>
      </dsp:txBody>
      <dsp:txXfrm>
        <a:off x="131802" y="16312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-564899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Heaps</a:t>
          </a:r>
          <a:endParaRPr lang="vi-VN" sz="4400" kern="1200" noProof="0"/>
        </a:p>
      </dsp:txBody>
      <dsp:txXfrm rot="-5400000">
        <a:off x="1080000" y="2717183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2750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3</a:t>
          </a:r>
          <a:endParaRPr lang="vi-VN" sz="4000" kern="1200" noProof="0"/>
        </a:p>
      </dsp:txBody>
      <dsp:txXfrm>
        <a:off x="131802" y="28822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4309800" y="6861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Memory-Mapped Files</a:t>
          </a:r>
          <a:endParaRPr lang="vi-VN" sz="4400" kern="1200" noProof="0"/>
        </a:p>
      </dsp:txBody>
      <dsp:txXfrm rot="-5400000">
        <a:off x="1080000" y="3968182"/>
        <a:ext cx="7478318" cy="966436"/>
      </dsp:txXfrm>
    </dsp:sp>
    <dsp:sp modelId="{AC9D6E9E-781C-4213-981C-E37CF6D62DDD}">
      <dsp:nvSpPr>
        <dsp:cNvPr id="0" name=""/>
        <dsp:cNvSpPr/>
      </dsp:nvSpPr>
      <dsp:spPr>
        <a:xfrm>
          <a:off x="0" y="4001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4</a:t>
          </a:r>
          <a:endParaRPr lang="vi-VN" sz="4000" kern="1200" noProof="0"/>
        </a:p>
      </dsp:txBody>
      <dsp:txXfrm>
        <a:off x="131802" y="4133202"/>
        <a:ext cx="636396" cy="636396"/>
      </dsp:txXfrm>
    </dsp:sp>
    <dsp:sp modelId="{3947FF77-6344-49E3-A9DB-E6D3C66E468F}">
      <dsp:nvSpPr>
        <dsp:cNvPr id="0" name=""/>
        <dsp:cNvSpPr/>
      </dsp:nvSpPr>
      <dsp:spPr>
        <a:xfrm rot="5400000">
          <a:off x="4309800" y="19371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Dynamic-Linked Library</a:t>
          </a:r>
          <a:endParaRPr lang="vi-VN" sz="4400" kern="1200" noProof="0"/>
        </a:p>
      </dsp:txBody>
      <dsp:txXfrm rot="-5400000">
        <a:off x="1080000" y="5219182"/>
        <a:ext cx="7478318" cy="966436"/>
      </dsp:txXfrm>
    </dsp:sp>
    <dsp:sp modelId="{8D429CF5-164C-4204-A041-589F1FC80A60}">
      <dsp:nvSpPr>
        <dsp:cNvPr id="0" name=""/>
        <dsp:cNvSpPr/>
      </dsp:nvSpPr>
      <dsp:spPr>
        <a:xfrm>
          <a:off x="0" y="5252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5</a:t>
          </a:r>
          <a:endParaRPr lang="vi-VN" sz="4400" kern="1200" noProof="0"/>
        </a:p>
      </dsp:txBody>
      <dsp:txXfrm>
        <a:off x="131802" y="5384202"/>
        <a:ext cx="636396" cy="636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800" y="-30669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noProof="0" smtClean="0"/>
            <a:t>Windows Memory Architecture</a:t>
          </a:r>
          <a:endParaRPr lang="vi-VN" sz="4400" b="0" kern="1200" noProof="0"/>
        </a:p>
      </dsp:txBody>
      <dsp:txXfrm rot="-5400000">
        <a:off x="1080000" y="215182"/>
        <a:ext cx="7478318" cy="966436"/>
      </dsp:txXfrm>
    </dsp:sp>
    <dsp:sp modelId="{7D701CF5-2CC3-48B9-A656-E2968A10AA3B}">
      <dsp:nvSpPr>
        <dsp:cNvPr id="0" name=""/>
        <dsp:cNvSpPr/>
      </dsp:nvSpPr>
      <dsp:spPr>
        <a:xfrm>
          <a:off x="0" y="248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b="1" kern="1200" noProof="0" smtClean="0"/>
            <a:t>1</a:t>
          </a:r>
          <a:endParaRPr lang="vi-VN" sz="4000" b="1" kern="1200" noProof="0"/>
        </a:p>
      </dsp:txBody>
      <dsp:txXfrm>
        <a:off x="131802" y="380202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8159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Using Virtual Memory</a:t>
          </a:r>
          <a:endParaRPr lang="vi-VN" sz="4400" kern="1200" noProof="0"/>
        </a:p>
      </dsp:txBody>
      <dsp:txXfrm rot="-5400000">
        <a:off x="1080000" y="14661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1499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2</a:t>
          </a:r>
          <a:endParaRPr lang="vi-VN" sz="4000" kern="1200" noProof="0"/>
        </a:p>
      </dsp:txBody>
      <dsp:txXfrm>
        <a:off x="131802" y="16312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-564899"/>
          <a:ext cx="1071000" cy="7530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Heaps</a:t>
          </a:r>
          <a:endParaRPr lang="vi-VN" sz="4400" kern="1200" noProof="0"/>
        </a:p>
      </dsp:txBody>
      <dsp:txXfrm rot="-5400000">
        <a:off x="1080000" y="2717183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2750400"/>
          <a:ext cx="900000" cy="90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3</a:t>
          </a:r>
          <a:endParaRPr lang="vi-VN" sz="4000" kern="1200" noProof="0"/>
        </a:p>
      </dsp:txBody>
      <dsp:txXfrm>
        <a:off x="131802" y="28822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4309800" y="6861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Memory-Mapped Files</a:t>
          </a:r>
          <a:endParaRPr lang="vi-VN" sz="4400" kern="1200" noProof="0"/>
        </a:p>
      </dsp:txBody>
      <dsp:txXfrm rot="-5400000">
        <a:off x="1080000" y="3968182"/>
        <a:ext cx="7478318" cy="966436"/>
      </dsp:txXfrm>
    </dsp:sp>
    <dsp:sp modelId="{AC9D6E9E-781C-4213-981C-E37CF6D62DDD}">
      <dsp:nvSpPr>
        <dsp:cNvPr id="0" name=""/>
        <dsp:cNvSpPr/>
      </dsp:nvSpPr>
      <dsp:spPr>
        <a:xfrm>
          <a:off x="0" y="4001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4</a:t>
          </a:r>
          <a:endParaRPr lang="vi-VN" sz="4000" kern="1200" noProof="0"/>
        </a:p>
      </dsp:txBody>
      <dsp:txXfrm>
        <a:off x="131802" y="4133202"/>
        <a:ext cx="636396" cy="636396"/>
      </dsp:txXfrm>
    </dsp:sp>
    <dsp:sp modelId="{3947FF77-6344-49E3-A9DB-E6D3C66E468F}">
      <dsp:nvSpPr>
        <dsp:cNvPr id="0" name=""/>
        <dsp:cNvSpPr/>
      </dsp:nvSpPr>
      <dsp:spPr>
        <a:xfrm rot="5400000">
          <a:off x="4309800" y="19371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Dynamic-Linked Library</a:t>
          </a:r>
          <a:endParaRPr lang="vi-VN" sz="4400" kern="1200" noProof="0"/>
        </a:p>
      </dsp:txBody>
      <dsp:txXfrm rot="-5400000">
        <a:off x="1080000" y="5219182"/>
        <a:ext cx="7478318" cy="966436"/>
      </dsp:txXfrm>
    </dsp:sp>
    <dsp:sp modelId="{8D429CF5-164C-4204-A041-589F1FC80A60}">
      <dsp:nvSpPr>
        <dsp:cNvPr id="0" name=""/>
        <dsp:cNvSpPr/>
      </dsp:nvSpPr>
      <dsp:spPr>
        <a:xfrm>
          <a:off x="0" y="5252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5</a:t>
          </a:r>
          <a:endParaRPr lang="vi-VN" sz="4400" kern="1200" noProof="0"/>
        </a:p>
      </dsp:txBody>
      <dsp:txXfrm>
        <a:off x="131802" y="5384202"/>
        <a:ext cx="636396" cy="636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800" y="-30669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noProof="0" smtClean="0"/>
            <a:t>Windows Memory Architecture</a:t>
          </a:r>
          <a:endParaRPr lang="vi-VN" sz="4400" b="0" kern="1200" noProof="0"/>
        </a:p>
      </dsp:txBody>
      <dsp:txXfrm rot="-5400000">
        <a:off x="1080000" y="215182"/>
        <a:ext cx="7478318" cy="966436"/>
      </dsp:txXfrm>
    </dsp:sp>
    <dsp:sp modelId="{7D701CF5-2CC3-48B9-A656-E2968A10AA3B}">
      <dsp:nvSpPr>
        <dsp:cNvPr id="0" name=""/>
        <dsp:cNvSpPr/>
      </dsp:nvSpPr>
      <dsp:spPr>
        <a:xfrm>
          <a:off x="0" y="248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b="1" kern="1200" noProof="0" smtClean="0"/>
            <a:t>1</a:t>
          </a:r>
          <a:endParaRPr lang="vi-VN" sz="4000" b="1" kern="1200" noProof="0"/>
        </a:p>
      </dsp:txBody>
      <dsp:txXfrm>
        <a:off x="131802" y="380202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8159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Using Virtual Memory</a:t>
          </a:r>
          <a:endParaRPr lang="vi-VN" sz="4400" kern="1200" noProof="0"/>
        </a:p>
      </dsp:txBody>
      <dsp:txXfrm rot="-5400000">
        <a:off x="1080000" y="14661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1499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2</a:t>
          </a:r>
          <a:endParaRPr lang="vi-VN" sz="4000" kern="1200" noProof="0"/>
        </a:p>
      </dsp:txBody>
      <dsp:txXfrm>
        <a:off x="131802" y="16312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-564899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Heaps</a:t>
          </a:r>
          <a:endParaRPr lang="vi-VN" sz="4400" kern="1200" noProof="0"/>
        </a:p>
      </dsp:txBody>
      <dsp:txXfrm rot="-5400000">
        <a:off x="1080000" y="2717183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2750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3</a:t>
          </a:r>
          <a:endParaRPr lang="vi-VN" sz="4000" kern="1200" noProof="0"/>
        </a:p>
      </dsp:txBody>
      <dsp:txXfrm>
        <a:off x="131802" y="28822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4309800" y="686100"/>
          <a:ext cx="1071000" cy="7530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Memory-Mapped Files</a:t>
          </a:r>
          <a:endParaRPr lang="vi-VN" sz="4400" kern="1200" noProof="0"/>
        </a:p>
      </dsp:txBody>
      <dsp:txXfrm rot="-5400000">
        <a:off x="1080000" y="3968182"/>
        <a:ext cx="7478318" cy="966436"/>
      </dsp:txXfrm>
    </dsp:sp>
    <dsp:sp modelId="{AC9D6E9E-781C-4213-981C-E37CF6D62DDD}">
      <dsp:nvSpPr>
        <dsp:cNvPr id="0" name=""/>
        <dsp:cNvSpPr/>
      </dsp:nvSpPr>
      <dsp:spPr>
        <a:xfrm>
          <a:off x="0" y="4001400"/>
          <a:ext cx="900000" cy="90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4</a:t>
          </a:r>
          <a:endParaRPr lang="vi-VN" sz="4000" kern="1200" noProof="0"/>
        </a:p>
      </dsp:txBody>
      <dsp:txXfrm>
        <a:off x="131802" y="4133202"/>
        <a:ext cx="636396" cy="636396"/>
      </dsp:txXfrm>
    </dsp:sp>
    <dsp:sp modelId="{3947FF77-6344-49E3-A9DB-E6D3C66E468F}">
      <dsp:nvSpPr>
        <dsp:cNvPr id="0" name=""/>
        <dsp:cNvSpPr/>
      </dsp:nvSpPr>
      <dsp:spPr>
        <a:xfrm rot="5400000">
          <a:off x="4309800" y="19371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Dynamic-Linked Library</a:t>
          </a:r>
          <a:endParaRPr lang="vi-VN" sz="4400" kern="1200" noProof="0"/>
        </a:p>
      </dsp:txBody>
      <dsp:txXfrm rot="-5400000">
        <a:off x="1080000" y="5219182"/>
        <a:ext cx="7478318" cy="966436"/>
      </dsp:txXfrm>
    </dsp:sp>
    <dsp:sp modelId="{8D429CF5-164C-4204-A041-589F1FC80A60}">
      <dsp:nvSpPr>
        <dsp:cNvPr id="0" name=""/>
        <dsp:cNvSpPr/>
      </dsp:nvSpPr>
      <dsp:spPr>
        <a:xfrm>
          <a:off x="0" y="5252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5</a:t>
          </a:r>
          <a:endParaRPr lang="vi-VN" sz="4400" kern="1200" noProof="0"/>
        </a:p>
      </dsp:txBody>
      <dsp:txXfrm>
        <a:off x="131802" y="5384202"/>
        <a:ext cx="636396" cy="636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800" y="-30669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noProof="0" smtClean="0"/>
            <a:t>Windows Memory Architecture</a:t>
          </a:r>
          <a:endParaRPr lang="vi-VN" sz="4400" b="0" kern="1200" noProof="0"/>
        </a:p>
      </dsp:txBody>
      <dsp:txXfrm rot="-5400000">
        <a:off x="1080000" y="215182"/>
        <a:ext cx="7478318" cy="966436"/>
      </dsp:txXfrm>
    </dsp:sp>
    <dsp:sp modelId="{7D701CF5-2CC3-48B9-A656-E2968A10AA3B}">
      <dsp:nvSpPr>
        <dsp:cNvPr id="0" name=""/>
        <dsp:cNvSpPr/>
      </dsp:nvSpPr>
      <dsp:spPr>
        <a:xfrm>
          <a:off x="0" y="248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b="1" kern="1200" noProof="0" smtClean="0"/>
            <a:t>1</a:t>
          </a:r>
          <a:endParaRPr lang="vi-VN" sz="4000" b="1" kern="1200" noProof="0"/>
        </a:p>
      </dsp:txBody>
      <dsp:txXfrm>
        <a:off x="131802" y="380202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8159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Using Virtual Memory</a:t>
          </a:r>
          <a:endParaRPr lang="vi-VN" sz="4400" kern="1200" noProof="0"/>
        </a:p>
      </dsp:txBody>
      <dsp:txXfrm rot="-5400000">
        <a:off x="1080000" y="14661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1499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2</a:t>
          </a:r>
          <a:endParaRPr lang="vi-VN" sz="4000" kern="1200" noProof="0"/>
        </a:p>
      </dsp:txBody>
      <dsp:txXfrm>
        <a:off x="131802" y="16312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-564899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Heaps</a:t>
          </a:r>
          <a:endParaRPr lang="vi-VN" sz="4400" kern="1200" noProof="0"/>
        </a:p>
      </dsp:txBody>
      <dsp:txXfrm rot="-5400000">
        <a:off x="1080000" y="2717183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2750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3</a:t>
          </a:r>
          <a:endParaRPr lang="vi-VN" sz="4000" kern="1200" noProof="0"/>
        </a:p>
      </dsp:txBody>
      <dsp:txXfrm>
        <a:off x="131802" y="28822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4309800" y="6861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Memory-Mapped Files</a:t>
          </a:r>
          <a:endParaRPr lang="vi-VN" sz="4400" kern="1200" noProof="0"/>
        </a:p>
      </dsp:txBody>
      <dsp:txXfrm rot="-5400000">
        <a:off x="1080000" y="3968182"/>
        <a:ext cx="7478318" cy="966436"/>
      </dsp:txXfrm>
    </dsp:sp>
    <dsp:sp modelId="{AC9D6E9E-781C-4213-981C-E37CF6D62DDD}">
      <dsp:nvSpPr>
        <dsp:cNvPr id="0" name=""/>
        <dsp:cNvSpPr/>
      </dsp:nvSpPr>
      <dsp:spPr>
        <a:xfrm>
          <a:off x="0" y="4001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4</a:t>
          </a:r>
          <a:endParaRPr lang="vi-VN" sz="4000" kern="1200" noProof="0"/>
        </a:p>
      </dsp:txBody>
      <dsp:txXfrm>
        <a:off x="131802" y="4133202"/>
        <a:ext cx="636396" cy="636396"/>
      </dsp:txXfrm>
    </dsp:sp>
    <dsp:sp modelId="{3947FF77-6344-49E3-A9DB-E6D3C66E468F}">
      <dsp:nvSpPr>
        <dsp:cNvPr id="0" name=""/>
        <dsp:cNvSpPr/>
      </dsp:nvSpPr>
      <dsp:spPr>
        <a:xfrm rot="5400000">
          <a:off x="4309800" y="1937100"/>
          <a:ext cx="1071000" cy="7530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Dynamic-Linked Library</a:t>
          </a:r>
          <a:endParaRPr lang="vi-VN" sz="4400" kern="1200" noProof="0"/>
        </a:p>
      </dsp:txBody>
      <dsp:txXfrm rot="-5400000">
        <a:off x="1080000" y="5219182"/>
        <a:ext cx="7478318" cy="966436"/>
      </dsp:txXfrm>
    </dsp:sp>
    <dsp:sp modelId="{8D429CF5-164C-4204-A041-589F1FC80A60}">
      <dsp:nvSpPr>
        <dsp:cNvPr id="0" name=""/>
        <dsp:cNvSpPr/>
      </dsp:nvSpPr>
      <dsp:spPr>
        <a:xfrm>
          <a:off x="0" y="5252400"/>
          <a:ext cx="900000" cy="90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5</a:t>
          </a:r>
          <a:endParaRPr lang="vi-VN" sz="4400" kern="1200" noProof="0"/>
        </a:p>
      </dsp:txBody>
      <dsp:txXfrm>
        <a:off x="131802" y="5384202"/>
        <a:ext cx="636396" cy="636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09800" y="-30669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noProof="0" smtClean="0"/>
            <a:t>Windows Memory Architecture</a:t>
          </a:r>
          <a:endParaRPr lang="vi-VN" sz="4400" b="0" kern="1200" noProof="0"/>
        </a:p>
      </dsp:txBody>
      <dsp:txXfrm rot="-5400000">
        <a:off x="1080000" y="215182"/>
        <a:ext cx="7478318" cy="966436"/>
      </dsp:txXfrm>
    </dsp:sp>
    <dsp:sp modelId="{7D701CF5-2CC3-48B9-A656-E2968A10AA3B}">
      <dsp:nvSpPr>
        <dsp:cNvPr id="0" name=""/>
        <dsp:cNvSpPr/>
      </dsp:nvSpPr>
      <dsp:spPr>
        <a:xfrm>
          <a:off x="0" y="248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b="1" kern="1200" noProof="0" smtClean="0"/>
            <a:t>1</a:t>
          </a:r>
          <a:endParaRPr lang="vi-VN" sz="4000" b="1" kern="1200" noProof="0"/>
        </a:p>
      </dsp:txBody>
      <dsp:txXfrm>
        <a:off x="131802" y="380202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8159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Using Virtual Memory</a:t>
          </a:r>
          <a:endParaRPr lang="vi-VN" sz="4400" kern="1200" noProof="0"/>
        </a:p>
      </dsp:txBody>
      <dsp:txXfrm rot="-5400000">
        <a:off x="1080000" y="14661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1499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2</a:t>
          </a:r>
          <a:endParaRPr lang="vi-VN" sz="4000" kern="1200" noProof="0"/>
        </a:p>
      </dsp:txBody>
      <dsp:txXfrm>
        <a:off x="131802" y="16312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-564899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Heaps</a:t>
          </a:r>
          <a:endParaRPr lang="vi-VN" sz="4400" kern="1200" noProof="0"/>
        </a:p>
      </dsp:txBody>
      <dsp:txXfrm rot="-5400000">
        <a:off x="1080000" y="2717183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2750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3</a:t>
          </a:r>
          <a:endParaRPr lang="vi-VN" sz="4000" kern="1200" noProof="0"/>
        </a:p>
      </dsp:txBody>
      <dsp:txXfrm>
        <a:off x="131802" y="28822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4309800" y="6861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Memory-Mapped Files</a:t>
          </a:r>
          <a:endParaRPr lang="vi-VN" sz="4400" kern="1200" noProof="0"/>
        </a:p>
      </dsp:txBody>
      <dsp:txXfrm rot="-5400000">
        <a:off x="1080000" y="3968182"/>
        <a:ext cx="7478318" cy="966436"/>
      </dsp:txXfrm>
    </dsp:sp>
    <dsp:sp modelId="{AC9D6E9E-781C-4213-981C-E37CF6D62DDD}">
      <dsp:nvSpPr>
        <dsp:cNvPr id="0" name=""/>
        <dsp:cNvSpPr/>
      </dsp:nvSpPr>
      <dsp:spPr>
        <a:xfrm>
          <a:off x="0" y="4001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000" kern="1200" noProof="0" smtClean="0"/>
            <a:t>4</a:t>
          </a:r>
          <a:endParaRPr lang="vi-VN" sz="4000" kern="1200" noProof="0"/>
        </a:p>
      </dsp:txBody>
      <dsp:txXfrm>
        <a:off x="131802" y="4133202"/>
        <a:ext cx="636396" cy="636396"/>
      </dsp:txXfrm>
    </dsp:sp>
    <dsp:sp modelId="{3947FF77-6344-49E3-A9DB-E6D3C66E468F}">
      <dsp:nvSpPr>
        <dsp:cNvPr id="0" name=""/>
        <dsp:cNvSpPr/>
      </dsp:nvSpPr>
      <dsp:spPr>
        <a:xfrm rot="5400000">
          <a:off x="4309800" y="19371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11760" rIns="16764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Dynamic-Linked Library</a:t>
          </a:r>
          <a:endParaRPr lang="vi-VN" sz="4400" kern="1200" noProof="0"/>
        </a:p>
      </dsp:txBody>
      <dsp:txXfrm rot="-5400000">
        <a:off x="1080000" y="5219182"/>
        <a:ext cx="7478318" cy="966436"/>
      </dsp:txXfrm>
    </dsp:sp>
    <dsp:sp modelId="{8D429CF5-164C-4204-A041-589F1FC80A60}">
      <dsp:nvSpPr>
        <dsp:cNvPr id="0" name=""/>
        <dsp:cNvSpPr/>
      </dsp:nvSpPr>
      <dsp:spPr>
        <a:xfrm>
          <a:off x="0" y="52524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noProof="0" smtClean="0"/>
            <a:t>5</a:t>
          </a:r>
          <a:endParaRPr lang="vi-VN" sz="4400" kern="1200" noProof="0"/>
        </a:p>
      </dsp:txBody>
      <dsp:txXfrm>
        <a:off x="131802" y="5384202"/>
        <a:ext cx="636396" cy="63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10.05.2018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89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21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https://stackoverflow.com/questions/872072/whats-the-differences-between-virtualalloc-and-heapalloc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82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47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46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057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89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http://www.caridad.com/wp-content/uploads/2015/11/thankyou.jpg</a:t>
            </a:r>
            <a:endParaRPr lang="vi-VN" sz="80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http://www.emoticonswallpapers.com/images/thank-you/thank-you-glitter-pictures-010.jpg</a:t>
            </a:r>
            <a:endParaRPr lang="vi-VN" sz="80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http://www.corydoiron.com/wp-content/uploads/2012/11/Thank-You-Kids-.jpg</a:t>
            </a:r>
            <a:endParaRPr lang="vi-VN" sz="80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http://www.marketingyourpurpose.com/wp-content/uploads/2014/04/Thank-You.jpg</a:t>
            </a:r>
            <a:endParaRPr lang="vi-VN" sz="80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http://f.tqn.com/y/jobsearch/1/W/J/7/1/185275200.jpg</a:t>
            </a:r>
            <a:endParaRPr lang="vi-VN" sz="80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2 dòng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12465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Sử dụng layout này đối với những slide có tiêu đề dài, phải thể hiện trên 2 dòng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12192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11703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smtClean="0"/>
              <a:t>Sử dụng layout này đối với những slide có tiêu đề dài, phải thể hiện trên 2 dòng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11430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2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7" r:id="rId3"/>
    <p:sldLayoutId id="2147483666" r:id="rId4"/>
    <p:sldLayoutId id="2147483668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50" r:id="rId16"/>
    <p:sldLayoutId id="2147483659" r:id="rId17"/>
    <p:sldLayoutId id="2147483653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codeguru.com/showthread.php?463510-Call-DLL-function-by-Ordinal" TargetMode="External"/><Relationship Id="rId2" Type="http://schemas.openxmlformats.org/officeDocument/2006/relationships/hyperlink" Target="https://msdn.microsoft.com/vi-vn/library/d91k01sh.aspx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smtClean="0"/>
              <a:t>ADVANCED PROGRAMMING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Lesson </a:t>
            </a:r>
            <a:r>
              <a:rPr lang="vi-VN" smtClean="0"/>
              <a:t>0</a:t>
            </a:r>
            <a:r>
              <a:rPr lang="en-US" smtClean="0"/>
              <a:t>4</a:t>
            </a:r>
            <a:r>
              <a:rPr lang="vi-VN" smtClean="0"/>
              <a:t>. </a:t>
            </a:r>
            <a:r>
              <a:rPr lang="en-US" smtClean="0"/>
              <a:t>Memory Management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Memory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28600" y="5160094"/>
            <a:ext cx="49119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Image: the executable file</a:t>
            </a:r>
          </a:p>
          <a:p>
            <a:r>
              <a:rPr lang="en-US" sz="3200" smtClean="0"/>
              <a:t>RAM is the physical memory</a:t>
            </a:r>
            <a:endParaRPr lang="en-US" sz="32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" y="1219200"/>
            <a:ext cx="910752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3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Memory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44" y="720968"/>
            <a:ext cx="8174156" cy="3630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64" y="3581400"/>
            <a:ext cx="651263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Memory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7" y="720969"/>
            <a:ext cx="9020713" cy="55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The size of </a:t>
            </a:r>
            <a:r>
              <a:rPr lang="en-US" b="1" smtClean="0"/>
              <a:t>Virtual Address Space</a:t>
            </a:r>
            <a:r>
              <a:rPr lang="en-US" smtClean="0"/>
              <a:t> is NOT the size of the </a:t>
            </a:r>
            <a:r>
              <a:rPr lang="en-US" b="1" smtClean="0"/>
              <a:t>memory amount</a:t>
            </a:r>
            <a:r>
              <a:rPr lang="en-US" smtClean="0"/>
              <a:t> that a process own.</a:t>
            </a:r>
          </a:p>
          <a:p>
            <a:r>
              <a:rPr lang="en-US" smtClean="0"/>
              <a:t>A virtual address is a </a:t>
            </a:r>
            <a:r>
              <a:rPr lang="en-US" b="1" smtClean="0"/>
              <a:t>label</a:t>
            </a:r>
            <a:r>
              <a:rPr lang="en-US" smtClean="0"/>
              <a:t> to mark one byte in the memory (RAM + Page files + Process image)</a:t>
            </a:r>
          </a:p>
          <a:p>
            <a:pPr lvl="1"/>
            <a:r>
              <a:rPr lang="en-US" smtClean="0"/>
              <a:t>Memory Bytes ~ set of footballers in a team</a:t>
            </a:r>
          </a:p>
          <a:p>
            <a:pPr lvl="1"/>
            <a:r>
              <a:rPr lang="en-US" smtClean="0"/>
              <a:t>Virtual Address Space ~ 1..99 – numbers on footballers’ jersey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Memory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5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smtClean="0"/>
              <a:t>Resume</a:t>
            </a:r>
          </a:p>
          <a:p>
            <a:r>
              <a:rPr lang="en-US" smtClean="0"/>
              <a:t>Every process has </a:t>
            </a:r>
            <a:r>
              <a:rPr lang="en-US" b="1" smtClean="0"/>
              <a:t>its own</a:t>
            </a:r>
            <a:r>
              <a:rPr lang="en-US" smtClean="0"/>
              <a:t> 4 GB </a:t>
            </a:r>
            <a:r>
              <a:rPr lang="en-US" b="1" smtClean="0"/>
              <a:t>virtual</a:t>
            </a:r>
            <a:r>
              <a:rPr lang="en-US" smtClean="0"/>
              <a:t> address space</a:t>
            </a:r>
          </a:p>
          <a:p>
            <a:r>
              <a:rPr lang="en-US" b="1" smtClean="0"/>
              <a:t>Address X</a:t>
            </a:r>
            <a:r>
              <a:rPr lang="en-US" smtClean="0"/>
              <a:t> in process A and </a:t>
            </a:r>
            <a:r>
              <a:rPr lang="en-US" b="1" smtClean="0"/>
              <a:t>address X</a:t>
            </a:r>
            <a:r>
              <a:rPr lang="en-US" smtClean="0"/>
              <a:t> in process B a totally different.</a:t>
            </a:r>
          </a:p>
          <a:p>
            <a:r>
              <a:rPr lang="en-US" smtClean="0"/>
              <a:t>Virtual address space is </a:t>
            </a:r>
            <a:r>
              <a:rPr lang="en-US" b="1" smtClean="0"/>
              <a:t>mapped</a:t>
            </a:r>
            <a:r>
              <a:rPr lang="en-US" smtClean="0"/>
              <a:t> to somewhere in RAM, page file, other files, or nowhere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Memory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5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14007567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666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smtClean="0"/>
              <a:t>VirtualAlloc/VirtualFree</a:t>
            </a:r>
          </a:p>
          <a:p>
            <a:pPr lvl="1"/>
            <a:r>
              <a:rPr lang="en-US" smtClean="0"/>
              <a:t>Reserve/free a region in an address space</a:t>
            </a:r>
          </a:p>
          <a:p>
            <a:pPr lvl="1"/>
            <a:r>
              <a:rPr lang="en-US" smtClean="0"/>
              <a:t>Commit/decommit storage </a:t>
            </a:r>
            <a:r>
              <a:rPr lang="en-US"/>
              <a:t>in a </a:t>
            </a:r>
            <a:r>
              <a:rPr lang="en-US" smtClean="0"/>
              <a:t>reserved region</a:t>
            </a:r>
          </a:p>
          <a:p>
            <a:r>
              <a:rPr lang="en-US" b="1" smtClean="0"/>
              <a:t>Other functions</a:t>
            </a:r>
            <a:r>
              <a:rPr lang="en-US" smtClean="0"/>
              <a:t>: allocate/free an amount (of any size) of committed storage. These functions in their turn must call </a:t>
            </a:r>
            <a:r>
              <a:rPr lang="en-US"/>
              <a:t>VirtualAlloc/VirtualFree</a:t>
            </a:r>
            <a:endParaRPr lang="en-US" smtClean="0"/>
          </a:p>
          <a:p>
            <a:pPr lvl="1"/>
            <a:r>
              <a:rPr lang="en-US" smtClean="0"/>
              <a:t>HeapAlloc/HeapFree</a:t>
            </a:r>
          </a:p>
          <a:p>
            <a:pPr lvl="1"/>
            <a:r>
              <a:rPr lang="en-US" smtClean="0"/>
              <a:t>malloc/free</a:t>
            </a:r>
          </a:p>
          <a:p>
            <a:pPr lvl="1"/>
            <a:r>
              <a:rPr lang="en-US" smtClean="0"/>
              <a:t>new/delete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virtual memory in your application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2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 between memory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56976"/>
            <a:ext cx="5715000" cy="61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9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virtual memory in your application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b="1" smtClean="0"/>
              <a:t>Reserve</a:t>
            </a:r>
            <a:r>
              <a:rPr lang="en-US" smtClean="0"/>
              <a:t> a region in an address space</a:t>
            </a:r>
          </a:p>
          <a:p>
            <a:pPr lvl="1"/>
            <a:r>
              <a:rPr lang="en-US" smtClean="0"/>
              <a:t>Reserve a set of labels to mark some bytes of memory (storage), but NO byte has been marked yet. These labels (addresses) cannot be reserved again until they are freed.</a:t>
            </a:r>
          </a:p>
          <a:p>
            <a:pPr lvl="1"/>
            <a:r>
              <a:rPr lang="en-US" smtClean="0"/>
              <a:t>Reserve a range of number (1, 90..99) for goalkeepers, but NO goalkeeper has been assigned a number yet.</a:t>
            </a:r>
            <a:endParaRPr lang="ru-RU" smtClean="0"/>
          </a:p>
          <a:p>
            <a:pPr lvl="1"/>
            <a:r>
              <a:rPr lang="en-US" smtClean="0"/>
              <a:t>The action does NOT affect the storage amount that is occupied by the process.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4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virtual memory in your application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b="1" smtClean="0"/>
              <a:t>Commit</a:t>
            </a:r>
            <a:r>
              <a:rPr lang="en-US" smtClean="0"/>
              <a:t> storage in a reserved region</a:t>
            </a:r>
          </a:p>
          <a:p>
            <a:pPr lvl="1"/>
            <a:r>
              <a:rPr lang="en-US" smtClean="0"/>
              <a:t>Some bytes are marked using some </a:t>
            </a:r>
            <a:r>
              <a:rPr lang="en-US" b="1" smtClean="0"/>
              <a:t>reserved</a:t>
            </a:r>
            <a:r>
              <a:rPr lang="en-US" smtClean="0"/>
              <a:t> labels (addresses). This increases the storage amount occupied by the process.</a:t>
            </a:r>
          </a:p>
          <a:p>
            <a:pPr lvl="1"/>
            <a:r>
              <a:rPr lang="en-US" smtClean="0"/>
              <a:t>Some goalkeepers are assigned some numbers from the </a:t>
            </a:r>
            <a:r>
              <a:rPr lang="en-US" b="1" smtClean="0"/>
              <a:t>reserved</a:t>
            </a:r>
            <a:r>
              <a:rPr lang="en-US" smtClean="0"/>
              <a:t> set.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0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9842293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PVOID </a:t>
            </a:r>
            <a:r>
              <a:rPr lang="en-US" b="1"/>
              <a:t>VirtualAlloc</a:t>
            </a:r>
            <a:r>
              <a:rPr lang="en-US"/>
              <a:t>(</a:t>
            </a:r>
          </a:p>
          <a:p>
            <a:r>
              <a:rPr lang="en-US" smtClean="0"/>
              <a:t>	PVOID		pvAddress</a:t>
            </a:r>
            <a:r>
              <a:rPr lang="en-US"/>
              <a:t>,</a:t>
            </a:r>
          </a:p>
          <a:p>
            <a:r>
              <a:rPr lang="en-US" smtClean="0"/>
              <a:t>	SIZE_T		dwSize,</a:t>
            </a:r>
            <a:endParaRPr lang="en-US"/>
          </a:p>
          <a:p>
            <a:r>
              <a:rPr lang="en-US" smtClean="0"/>
              <a:t>	DWORD		fdwAllocationType</a:t>
            </a:r>
            <a:r>
              <a:rPr lang="en-US"/>
              <a:t>,</a:t>
            </a:r>
          </a:p>
          <a:p>
            <a:r>
              <a:rPr lang="en-US" smtClean="0"/>
              <a:t>	DWORD		fdwProtect)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VirtualAlloc - Reserve a region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3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PVOID </a:t>
            </a:r>
            <a:r>
              <a:rPr lang="en-US" b="1"/>
              <a:t>VirtualAlloc</a:t>
            </a:r>
            <a:r>
              <a:rPr lang="en-US"/>
              <a:t>(</a:t>
            </a:r>
          </a:p>
          <a:p>
            <a:r>
              <a:rPr lang="en-US" smtClean="0"/>
              <a:t>	PVOID		pvAddress</a:t>
            </a:r>
            <a:r>
              <a:rPr lang="en-US"/>
              <a:t>,</a:t>
            </a:r>
          </a:p>
          <a:p>
            <a:r>
              <a:rPr lang="en-US" smtClean="0"/>
              <a:t>	SIZE_T		dwSize,</a:t>
            </a:r>
            <a:endParaRPr lang="en-US"/>
          </a:p>
          <a:p>
            <a:r>
              <a:rPr lang="en-US" smtClean="0"/>
              <a:t>	DWORD		fdwAllocationType</a:t>
            </a:r>
            <a:r>
              <a:rPr lang="en-US"/>
              <a:t>,</a:t>
            </a:r>
          </a:p>
          <a:p>
            <a:r>
              <a:rPr lang="en-US" smtClean="0"/>
              <a:t>	DWORD		fdwProtect</a:t>
            </a:r>
            <a:r>
              <a:rPr lang="en-US"/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VirtualAlloc - Reserve a region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2" name="Rounded Rectangular Callout 1"/>
          <p:cNvSpPr/>
          <p:nvPr/>
        </p:nvSpPr>
        <p:spPr>
          <a:xfrm>
            <a:off x="685800" y="3276600"/>
            <a:ext cx="7846640" cy="3352800"/>
          </a:xfrm>
          <a:prstGeom prst="wedgeRoundRectCallout">
            <a:avLst>
              <a:gd name="adj1" fmla="val -25732"/>
              <a:gd name="adj2" fmla="val -9714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smtClean="0"/>
              <a:t>pvAddress</a:t>
            </a:r>
            <a:r>
              <a:rPr lang="en-US" sz="3200" smtClean="0"/>
              <a:t>:  </a:t>
            </a:r>
            <a:r>
              <a:rPr lang="en-US" sz="3200"/>
              <a:t>memory address specifying where you would like the system to reserve the </a:t>
            </a:r>
            <a:r>
              <a:rPr lang="en-US" sz="3200" smtClean="0"/>
              <a:t>address space</a:t>
            </a:r>
            <a:r>
              <a:rPr lang="en-US" sz="3200"/>
              <a:t>. </a:t>
            </a:r>
            <a:endParaRPr lang="en-US" sz="320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Most </a:t>
            </a:r>
            <a:r>
              <a:rPr lang="en-US" sz="3200"/>
              <a:t>of the time, you'll </a:t>
            </a:r>
            <a:r>
              <a:rPr lang="en-US" sz="3200" smtClean="0"/>
              <a:t>pass NULL for </a:t>
            </a:r>
            <a:r>
              <a:rPr lang="en-US" sz="3200"/>
              <a:t>this parameter. </a:t>
            </a:r>
          </a:p>
        </p:txBody>
      </p:sp>
    </p:spTree>
    <p:extLst>
      <p:ext uri="{BB962C8B-B14F-4D97-AF65-F5344CB8AC3E}">
        <p14:creationId xmlns:p14="http://schemas.microsoft.com/office/powerpoint/2010/main" val="36400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PVOID </a:t>
            </a:r>
            <a:r>
              <a:rPr lang="en-US" b="1"/>
              <a:t>VirtualAlloc</a:t>
            </a:r>
            <a:r>
              <a:rPr lang="en-US"/>
              <a:t>(</a:t>
            </a:r>
          </a:p>
          <a:p>
            <a:r>
              <a:rPr lang="en-US" smtClean="0"/>
              <a:t>	PVOID		pvAddress</a:t>
            </a:r>
            <a:r>
              <a:rPr lang="en-US"/>
              <a:t>,</a:t>
            </a:r>
          </a:p>
          <a:p>
            <a:r>
              <a:rPr lang="en-US" smtClean="0"/>
              <a:t>	SIZE_T		dwSize,</a:t>
            </a:r>
            <a:endParaRPr lang="en-US"/>
          </a:p>
          <a:p>
            <a:r>
              <a:rPr lang="en-US" smtClean="0"/>
              <a:t>	DWORD		fdwAllocationType</a:t>
            </a:r>
            <a:r>
              <a:rPr lang="en-US"/>
              <a:t>,</a:t>
            </a:r>
          </a:p>
          <a:p>
            <a:r>
              <a:rPr lang="en-US" smtClean="0"/>
              <a:t>	DWORD		fdwProtect</a:t>
            </a:r>
            <a:r>
              <a:rPr lang="en-US"/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VirtualAlloc - Reserve a region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2" name="Rounded Rectangular Callout 1"/>
          <p:cNvSpPr/>
          <p:nvPr/>
        </p:nvSpPr>
        <p:spPr>
          <a:xfrm>
            <a:off x="685800" y="3276600"/>
            <a:ext cx="7846640" cy="3352800"/>
          </a:xfrm>
          <a:prstGeom prst="wedgeRoundRectCallout">
            <a:avLst>
              <a:gd name="adj1" fmla="val -22370"/>
              <a:gd name="adj2" fmla="val -8456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smtClean="0"/>
              <a:t>dwSize</a:t>
            </a:r>
            <a:r>
              <a:rPr lang="en-US" sz="3200" smtClean="0"/>
              <a:t>: the </a:t>
            </a:r>
            <a:r>
              <a:rPr lang="en-US" sz="3200"/>
              <a:t>size of the region </a:t>
            </a:r>
            <a:r>
              <a:rPr lang="en-US" sz="3200" smtClean="0"/>
              <a:t>to be reserved </a:t>
            </a:r>
            <a:r>
              <a:rPr lang="en-US" sz="3200"/>
              <a:t>in bytes.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the size </a:t>
            </a:r>
            <a:r>
              <a:rPr lang="en-US" sz="3200" b="1" smtClean="0"/>
              <a:t>must</a:t>
            </a:r>
            <a:r>
              <a:rPr lang="en-US" sz="3200" smtClean="0"/>
              <a:t> be </a:t>
            </a:r>
            <a:r>
              <a:rPr lang="en-US" sz="3200"/>
              <a:t>multiples of the CPU's page </a:t>
            </a:r>
            <a:r>
              <a:rPr lang="en-US" sz="3200" smtClean="0"/>
              <a:t>size (4KB for x86 and x86-64; 8KB for IA-64)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the size </a:t>
            </a:r>
            <a:r>
              <a:rPr lang="en-US" sz="3200" b="1"/>
              <a:t>should</a:t>
            </a:r>
            <a:r>
              <a:rPr lang="en-US" sz="3200"/>
              <a:t> be multiple of </a:t>
            </a:r>
            <a:r>
              <a:rPr lang="en-US" sz="3200" smtClean="0"/>
              <a:t>allocation </a:t>
            </a:r>
            <a:r>
              <a:rPr lang="en-US" sz="3200"/>
              <a:t>granularity </a:t>
            </a:r>
            <a:r>
              <a:rPr lang="en-US" sz="3200" smtClean="0"/>
              <a:t>(64 KB for all Windows)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206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PVOID </a:t>
            </a:r>
            <a:r>
              <a:rPr lang="en-US" b="1"/>
              <a:t>VirtualAlloc</a:t>
            </a:r>
            <a:r>
              <a:rPr lang="en-US"/>
              <a:t>(</a:t>
            </a:r>
          </a:p>
          <a:p>
            <a:r>
              <a:rPr lang="en-US" smtClean="0"/>
              <a:t>	PVOID		pvAddress</a:t>
            </a:r>
            <a:r>
              <a:rPr lang="en-US"/>
              <a:t>,</a:t>
            </a:r>
          </a:p>
          <a:p>
            <a:r>
              <a:rPr lang="en-US" smtClean="0"/>
              <a:t>	SIZE_T		dwSize,</a:t>
            </a:r>
            <a:endParaRPr lang="en-US"/>
          </a:p>
          <a:p>
            <a:r>
              <a:rPr lang="en-US" smtClean="0"/>
              <a:t>	DWORD		fdwAllocationType</a:t>
            </a:r>
            <a:r>
              <a:rPr lang="en-US"/>
              <a:t>,</a:t>
            </a:r>
          </a:p>
          <a:p>
            <a:r>
              <a:rPr lang="en-US" smtClean="0"/>
              <a:t>	DWORD		fdwProtect</a:t>
            </a:r>
            <a:r>
              <a:rPr lang="en-US"/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VirtualAlloc - Reserve a region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2" name="Rounded Rectangular Callout 1"/>
          <p:cNvSpPr/>
          <p:nvPr/>
        </p:nvSpPr>
        <p:spPr>
          <a:xfrm>
            <a:off x="685800" y="3276600"/>
            <a:ext cx="7846640" cy="3352800"/>
          </a:xfrm>
          <a:prstGeom prst="wedgeRoundRectCallout">
            <a:avLst>
              <a:gd name="adj1" fmla="val -23042"/>
              <a:gd name="adj2" fmla="val -6882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smtClean="0"/>
              <a:t>fdwAllocationType:</a:t>
            </a:r>
            <a:r>
              <a:rPr lang="en-US" sz="3200" smtClean="0"/>
              <a:t> set the </a:t>
            </a:r>
            <a:r>
              <a:rPr lang="en-US" sz="3200" b="1" smtClean="0"/>
              <a:t>MEM_RESERVE</a:t>
            </a:r>
            <a:r>
              <a:rPr lang="en-US" sz="3200" smtClean="0"/>
              <a:t> flag to </a:t>
            </a:r>
            <a:r>
              <a:rPr lang="en-US" sz="3200" smtClean="0">
                <a:solidFill>
                  <a:srgbClr val="FF0000"/>
                </a:solidFill>
              </a:rPr>
              <a:t>reserve</a:t>
            </a:r>
            <a:r>
              <a:rPr lang="en-US" sz="3200" smtClean="0"/>
              <a:t> a region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5022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PVOID </a:t>
            </a:r>
            <a:r>
              <a:rPr lang="en-US" b="1"/>
              <a:t>VirtualAlloc</a:t>
            </a:r>
            <a:r>
              <a:rPr lang="en-US"/>
              <a:t>(</a:t>
            </a:r>
          </a:p>
          <a:p>
            <a:r>
              <a:rPr lang="en-US" smtClean="0"/>
              <a:t>	PVOID		pvAddress</a:t>
            </a:r>
            <a:r>
              <a:rPr lang="en-US"/>
              <a:t>,</a:t>
            </a:r>
          </a:p>
          <a:p>
            <a:r>
              <a:rPr lang="en-US" smtClean="0"/>
              <a:t>	SIZE_T		dwSize,</a:t>
            </a:r>
            <a:endParaRPr lang="en-US"/>
          </a:p>
          <a:p>
            <a:r>
              <a:rPr lang="en-US" smtClean="0"/>
              <a:t>	DWORD		fdwAllocationType</a:t>
            </a:r>
            <a:r>
              <a:rPr lang="en-US"/>
              <a:t>,</a:t>
            </a:r>
          </a:p>
          <a:p>
            <a:r>
              <a:rPr lang="en-US" smtClean="0"/>
              <a:t>	DWORD		fdwProtect</a:t>
            </a:r>
            <a:r>
              <a:rPr lang="en-US"/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VirtualAlloc - Reserve a region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2" name="Rounded Rectangular Callout 1"/>
          <p:cNvSpPr/>
          <p:nvPr/>
        </p:nvSpPr>
        <p:spPr>
          <a:xfrm>
            <a:off x="685800" y="3581400"/>
            <a:ext cx="7846640" cy="3048000"/>
          </a:xfrm>
          <a:prstGeom prst="wedgeRoundRectCallout">
            <a:avLst>
              <a:gd name="adj1" fmla="val -23490"/>
              <a:gd name="adj2" fmla="val -6568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smtClean="0"/>
              <a:t>fdwProtect</a:t>
            </a:r>
            <a:r>
              <a:rPr lang="en-US" sz="3200" smtClean="0"/>
              <a:t>: the </a:t>
            </a:r>
            <a:r>
              <a:rPr lang="en-US" sz="3200"/>
              <a:t>protection attribute </a:t>
            </a:r>
            <a:r>
              <a:rPr lang="en-US" sz="3200" smtClean="0"/>
              <a:t>to be </a:t>
            </a:r>
            <a:r>
              <a:rPr lang="en-US" sz="3200"/>
              <a:t>assigned to the </a:t>
            </a:r>
            <a:r>
              <a:rPr lang="en-US" sz="3200" smtClean="0"/>
              <a:t>region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PAGE_NOACCESS</a:t>
            </a:r>
            <a:r>
              <a:rPr lang="en-US" sz="3200"/>
              <a:t>, PAGE_READWRITE, </a:t>
            </a:r>
            <a:r>
              <a:rPr lang="en-US" sz="3200" smtClean="0"/>
              <a:t>PAGE_READONLY, PAGE_EXECUTE</a:t>
            </a:r>
            <a:r>
              <a:rPr lang="en-US" sz="3200"/>
              <a:t>, PAGE_EXECUTE_READ</a:t>
            </a:r>
            <a:r>
              <a:rPr lang="en-US" sz="3200" smtClean="0"/>
              <a:t>,...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6939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PVOID </a:t>
            </a:r>
            <a:r>
              <a:rPr lang="en-US" b="1"/>
              <a:t>VirtualAlloc</a:t>
            </a:r>
            <a:r>
              <a:rPr lang="en-US"/>
              <a:t>(</a:t>
            </a:r>
          </a:p>
          <a:p>
            <a:r>
              <a:rPr lang="en-US" smtClean="0"/>
              <a:t>	PVOID		pvAddress</a:t>
            </a:r>
            <a:r>
              <a:rPr lang="en-US"/>
              <a:t>,</a:t>
            </a:r>
          </a:p>
          <a:p>
            <a:r>
              <a:rPr lang="en-US" smtClean="0"/>
              <a:t>	SIZE_T		dwSize,</a:t>
            </a:r>
            <a:endParaRPr lang="en-US"/>
          </a:p>
          <a:p>
            <a:r>
              <a:rPr lang="en-US" smtClean="0"/>
              <a:t>	DWORD		fdwAllocationType</a:t>
            </a:r>
            <a:r>
              <a:rPr lang="en-US"/>
              <a:t>,</a:t>
            </a:r>
          </a:p>
          <a:p>
            <a:r>
              <a:rPr lang="en-US" smtClean="0"/>
              <a:t>	DWORD		fdwProtect)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VirtualAlloc </a:t>
            </a:r>
            <a:r>
              <a:rPr lang="en-US" smtClean="0"/>
              <a:t>– Commit storage </a:t>
            </a:r>
            <a:br>
              <a:rPr lang="en-US" smtClean="0"/>
            </a:br>
            <a:r>
              <a:rPr lang="en-US" smtClean="0"/>
              <a:t>in a reserved region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31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PVOID </a:t>
            </a:r>
            <a:r>
              <a:rPr lang="en-US" b="1"/>
              <a:t>VirtualAlloc</a:t>
            </a:r>
            <a:r>
              <a:rPr lang="en-US"/>
              <a:t>(</a:t>
            </a:r>
          </a:p>
          <a:p>
            <a:r>
              <a:rPr lang="en-US" smtClean="0"/>
              <a:t>	PVOID		pvAddress</a:t>
            </a:r>
            <a:r>
              <a:rPr lang="en-US"/>
              <a:t>,</a:t>
            </a:r>
          </a:p>
          <a:p>
            <a:r>
              <a:rPr lang="en-US" smtClean="0"/>
              <a:t>	SIZE_T		dwSize,</a:t>
            </a:r>
            <a:endParaRPr lang="en-US"/>
          </a:p>
          <a:p>
            <a:r>
              <a:rPr lang="en-US" smtClean="0"/>
              <a:t>	DWORD		fdwAllocationType</a:t>
            </a:r>
            <a:r>
              <a:rPr lang="en-US"/>
              <a:t>,</a:t>
            </a:r>
          </a:p>
          <a:p>
            <a:r>
              <a:rPr lang="en-US" smtClean="0"/>
              <a:t>	DWORD		fdwProtect)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VirtualAlloc </a:t>
            </a:r>
            <a:r>
              <a:rPr lang="en-US" smtClean="0"/>
              <a:t>– Commit storage </a:t>
            </a:r>
            <a:br>
              <a:rPr lang="en-US" smtClean="0"/>
            </a:br>
            <a:r>
              <a:rPr lang="en-US" smtClean="0"/>
              <a:t>in a reserved region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228600" y="3733800"/>
            <a:ext cx="8303840" cy="3048000"/>
          </a:xfrm>
          <a:prstGeom prst="wedgeRoundRectCallout">
            <a:avLst>
              <a:gd name="adj1" fmla="val -20338"/>
              <a:gd name="adj2" fmla="val -8702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smtClean="0"/>
              <a:t>pvAddress</a:t>
            </a:r>
            <a:r>
              <a:rPr lang="en-US" sz="3200" smtClean="0"/>
              <a:t>: where in VAS to commit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smtClean="0"/>
              <a:t>dwSize</a:t>
            </a:r>
            <a:r>
              <a:rPr lang="en-US" sz="3200" smtClean="0"/>
              <a:t>: how much storage to commit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The range must fit in a reserved region.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NOT have to commit storage to entire the reserved region at once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0725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PVOID </a:t>
            </a:r>
            <a:r>
              <a:rPr lang="en-US" b="1"/>
              <a:t>VirtualAlloc</a:t>
            </a:r>
            <a:r>
              <a:rPr lang="en-US"/>
              <a:t>(</a:t>
            </a:r>
          </a:p>
          <a:p>
            <a:r>
              <a:rPr lang="en-US" smtClean="0"/>
              <a:t>	PVOID		pvAddress</a:t>
            </a:r>
            <a:r>
              <a:rPr lang="en-US"/>
              <a:t>,</a:t>
            </a:r>
          </a:p>
          <a:p>
            <a:r>
              <a:rPr lang="en-US" smtClean="0"/>
              <a:t>	SIZE_T		dwSize,</a:t>
            </a:r>
            <a:endParaRPr lang="en-US"/>
          </a:p>
          <a:p>
            <a:r>
              <a:rPr lang="en-US" smtClean="0"/>
              <a:t>	DWORD		fdwAllocationType</a:t>
            </a:r>
            <a:r>
              <a:rPr lang="en-US"/>
              <a:t>,</a:t>
            </a:r>
          </a:p>
          <a:p>
            <a:r>
              <a:rPr lang="en-US" smtClean="0"/>
              <a:t>	DWORD		fdwProtect)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VirtualAlloc </a:t>
            </a:r>
            <a:r>
              <a:rPr lang="en-US" smtClean="0"/>
              <a:t>– Commit storage </a:t>
            </a:r>
            <a:br>
              <a:rPr lang="en-US" smtClean="0"/>
            </a:br>
            <a:r>
              <a:rPr lang="en-US" smtClean="0"/>
              <a:t>in a reserved region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228600" y="3733800"/>
            <a:ext cx="8303840" cy="3048000"/>
          </a:xfrm>
          <a:prstGeom prst="wedgeRoundRectCallout">
            <a:avLst>
              <a:gd name="adj1" fmla="val -14832"/>
              <a:gd name="adj2" fmla="val -6914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smtClean="0"/>
              <a:t>fdwAllocationType</a:t>
            </a:r>
            <a:r>
              <a:rPr lang="en-US" sz="3200" smtClean="0"/>
              <a:t>: Use MEM_COMMIT flag to </a:t>
            </a:r>
            <a:r>
              <a:rPr lang="en-US" sz="3200" smtClean="0">
                <a:solidFill>
                  <a:srgbClr val="FF0000"/>
                </a:solidFill>
              </a:rPr>
              <a:t>commit storage</a:t>
            </a:r>
            <a:r>
              <a:rPr lang="en-US" sz="3200" smtClean="0"/>
              <a:t> to a region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0022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PVOID </a:t>
            </a:r>
            <a:r>
              <a:rPr lang="en-US" b="1"/>
              <a:t>VirtualAlloc</a:t>
            </a:r>
            <a:r>
              <a:rPr lang="en-US"/>
              <a:t>(</a:t>
            </a:r>
          </a:p>
          <a:p>
            <a:r>
              <a:rPr lang="en-US" smtClean="0"/>
              <a:t>	PVOID		pvAddress</a:t>
            </a:r>
            <a:r>
              <a:rPr lang="en-US"/>
              <a:t>,</a:t>
            </a:r>
          </a:p>
          <a:p>
            <a:r>
              <a:rPr lang="en-US" smtClean="0"/>
              <a:t>	SIZE_T		dwSize,</a:t>
            </a:r>
            <a:endParaRPr lang="en-US"/>
          </a:p>
          <a:p>
            <a:r>
              <a:rPr lang="en-US" smtClean="0"/>
              <a:t>	DWORD		fdwAllocationType</a:t>
            </a:r>
            <a:r>
              <a:rPr lang="en-US"/>
              <a:t>,</a:t>
            </a:r>
          </a:p>
          <a:p>
            <a:r>
              <a:rPr lang="en-US" smtClean="0"/>
              <a:t>	DWORD		fdwProtect)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VirtualAlloc </a:t>
            </a:r>
            <a:r>
              <a:rPr lang="en-US" smtClean="0"/>
              <a:t>– Commit storage </a:t>
            </a:r>
            <a:br>
              <a:rPr lang="en-US" smtClean="0"/>
            </a:br>
            <a:r>
              <a:rPr lang="en-US" smtClean="0"/>
              <a:t>in a reserved region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228600" y="4038600"/>
            <a:ext cx="8303840" cy="2743200"/>
          </a:xfrm>
          <a:prstGeom prst="wedgeRoundRectCallout">
            <a:avLst>
              <a:gd name="adj1" fmla="val -18220"/>
              <a:gd name="adj2" fmla="val -660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/>
              <a:t>fdwProtect</a:t>
            </a:r>
            <a:r>
              <a:rPr lang="en-US" sz="3200"/>
              <a:t>: the protection attribute to be assigned to the </a:t>
            </a:r>
            <a:r>
              <a:rPr lang="en-US" sz="3200" smtClean="0"/>
              <a:t>committed range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smtClean="0"/>
              <a:t>This can differ from the value used when resvered the region.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8336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PVOID </a:t>
            </a:r>
            <a:r>
              <a:rPr lang="en-US" b="1"/>
              <a:t>VirtualAlloc</a:t>
            </a:r>
            <a:r>
              <a:rPr lang="en-US"/>
              <a:t>(</a:t>
            </a:r>
          </a:p>
          <a:p>
            <a:r>
              <a:rPr lang="en-US" smtClean="0"/>
              <a:t>	PVOID		pvAddress</a:t>
            </a:r>
            <a:r>
              <a:rPr lang="en-US"/>
              <a:t>,</a:t>
            </a:r>
          </a:p>
          <a:p>
            <a:r>
              <a:rPr lang="en-US" smtClean="0"/>
              <a:t>	SIZE_T		dwSize,</a:t>
            </a:r>
            <a:endParaRPr lang="en-US"/>
          </a:p>
          <a:p>
            <a:r>
              <a:rPr lang="en-US" smtClean="0"/>
              <a:t>	DWORD		fdwAllocationType</a:t>
            </a:r>
            <a:r>
              <a:rPr lang="en-US"/>
              <a:t>,</a:t>
            </a:r>
          </a:p>
          <a:p>
            <a:r>
              <a:rPr lang="en-US" smtClean="0"/>
              <a:t>	DWORD		fdwProtect)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Reserving a Region and Committing Storage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5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27241954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70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PVOID </a:t>
            </a:r>
            <a:r>
              <a:rPr lang="en-US" b="1"/>
              <a:t>VirtualAlloc</a:t>
            </a:r>
            <a:r>
              <a:rPr lang="en-US"/>
              <a:t>(</a:t>
            </a:r>
          </a:p>
          <a:p>
            <a:r>
              <a:rPr lang="en-US" smtClean="0"/>
              <a:t>	PVOID		pvAddress</a:t>
            </a:r>
            <a:r>
              <a:rPr lang="en-US"/>
              <a:t>,</a:t>
            </a:r>
          </a:p>
          <a:p>
            <a:r>
              <a:rPr lang="en-US" smtClean="0"/>
              <a:t>	SIZE_T		dwSize,</a:t>
            </a:r>
            <a:endParaRPr lang="en-US"/>
          </a:p>
          <a:p>
            <a:r>
              <a:rPr lang="en-US" smtClean="0"/>
              <a:t>	DWORD		fdwAllocationType</a:t>
            </a:r>
            <a:r>
              <a:rPr lang="en-US"/>
              <a:t>,</a:t>
            </a:r>
          </a:p>
          <a:p>
            <a:r>
              <a:rPr lang="en-US" smtClean="0"/>
              <a:t>	DWORD		fdwProtect)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Reserving a Region and Committing Storage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228600" y="4038600"/>
            <a:ext cx="8303840" cy="2743200"/>
          </a:xfrm>
          <a:prstGeom prst="wedgeRoundRectCallout">
            <a:avLst>
              <a:gd name="adj1" fmla="val -20550"/>
              <a:gd name="adj2" fmla="val -8529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smtClean="0"/>
              <a:t>fdwAllocationType</a:t>
            </a:r>
            <a:r>
              <a:rPr lang="en-US" sz="3200" smtClean="0"/>
              <a:t>: Use both flags MEM_RESERVE </a:t>
            </a:r>
            <a:r>
              <a:rPr lang="en-US" sz="3200"/>
              <a:t>| </a:t>
            </a:r>
            <a:r>
              <a:rPr lang="en-US" sz="3200" smtClean="0"/>
              <a:t>MEM_COMMIT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93011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5012123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1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W</a:t>
            </a:r>
            <a:r>
              <a:rPr lang="en-US" smtClean="0"/>
              <a:t>hen </a:t>
            </a:r>
            <a:r>
              <a:rPr lang="en-US"/>
              <a:t>a process initializes, the system creates a heap in the process' address space. This heap is called the </a:t>
            </a:r>
            <a:r>
              <a:rPr lang="en-US" b="1" smtClean="0"/>
              <a:t>process’ default heap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The default size of the process’ default heap is 1MB</a:t>
            </a:r>
          </a:p>
          <a:p>
            <a:r>
              <a:rPr lang="en-US" smtClean="0"/>
              <a:t>The </a:t>
            </a:r>
            <a:r>
              <a:rPr lang="en-US"/>
              <a:t>default </a:t>
            </a:r>
            <a:r>
              <a:rPr lang="en-US" smtClean="0"/>
              <a:t>size can be changed using the /HEAP linker switch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0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</a:t>
            </a:r>
            <a:r>
              <a:rPr lang="en-US"/>
              <a:t>default </a:t>
            </a:r>
            <a:r>
              <a:rPr lang="en-US" smtClean="0"/>
              <a:t>heap is </a:t>
            </a:r>
            <a:r>
              <a:rPr lang="en-US"/>
              <a:t>created before the process begins execution and is destroyed automatically when the </a:t>
            </a:r>
            <a:r>
              <a:rPr lang="en-US" smtClean="0"/>
              <a:t>process terminates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You cannot destroy the </a:t>
            </a:r>
            <a:r>
              <a:rPr lang="en-US"/>
              <a:t>process' default heap</a:t>
            </a:r>
            <a:r>
              <a:rPr lang="en-US" smtClean="0"/>
              <a:t>.</a:t>
            </a:r>
          </a:p>
          <a:p>
            <a:r>
              <a:rPr lang="en-US" smtClean="0"/>
              <a:t>The </a:t>
            </a:r>
            <a:r>
              <a:rPr lang="en-US"/>
              <a:t>handle to </a:t>
            </a:r>
            <a:r>
              <a:rPr lang="en-US" smtClean="0"/>
              <a:t>process</a:t>
            </a:r>
            <a:r>
              <a:rPr lang="en-US"/>
              <a:t>' default heap </a:t>
            </a:r>
            <a:r>
              <a:rPr lang="en-US" smtClean="0"/>
              <a:t>can be obtained by calling GetProcessHeap</a:t>
            </a:r>
          </a:p>
          <a:p>
            <a:pPr marL="0" indent="0">
              <a:buNone/>
            </a:pPr>
            <a:r>
              <a:rPr lang="en-US" smtClean="0"/>
              <a:t>HANDLE </a:t>
            </a:r>
            <a:r>
              <a:rPr lang="en-US" b="1" smtClean="0"/>
              <a:t>GetProcessHeap</a:t>
            </a:r>
            <a:r>
              <a:rPr lang="en-US" smtClean="0"/>
              <a:t>();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/>
              <a:t>process' default heap is used by many of the Windows functions, </a:t>
            </a:r>
            <a:endParaRPr lang="en-US" smtClean="0"/>
          </a:p>
          <a:p>
            <a:r>
              <a:rPr lang="en-US" smtClean="0"/>
              <a:t>An </a:t>
            </a:r>
            <a:r>
              <a:rPr lang="en-US"/>
              <a:t>application </a:t>
            </a:r>
            <a:r>
              <a:rPr lang="en-US" smtClean="0"/>
              <a:t>may have </a:t>
            </a:r>
            <a:r>
              <a:rPr lang="en-US"/>
              <a:t>many </a:t>
            </a:r>
            <a:r>
              <a:rPr lang="en-US" smtClean="0"/>
              <a:t>threads simultaneously </a:t>
            </a:r>
            <a:r>
              <a:rPr lang="en-US"/>
              <a:t>calling the various Windows functions, 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</a:t>
            </a:r>
            <a:r>
              <a:rPr lang="en-US" smtClean="0"/>
              <a:t>access </a:t>
            </a:r>
            <a:r>
              <a:rPr lang="en-US"/>
              <a:t>to the default heap is serialized. </a:t>
            </a:r>
            <a:r>
              <a:rPr lang="en-US" smtClean="0"/>
              <a:t>Only </a:t>
            </a:r>
            <a:r>
              <a:rPr lang="en-US"/>
              <a:t>one thread at a time can allocate or free blocks of memory in the default heap at any given time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In </a:t>
            </a:r>
            <a:r>
              <a:rPr lang="en-US"/>
              <a:t>addition to the process' default heap, you can create additional heaps in your process' address space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HANDLE </a:t>
            </a:r>
            <a:r>
              <a:rPr lang="en-US" b="1"/>
              <a:t>HeapCreate</a:t>
            </a:r>
            <a:r>
              <a:rPr lang="en-US"/>
              <a:t>(</a:t>
            </a:r>
          </a:p>
          <a:p>
            <a:r>
              <a:rPr lang="en-US" smtClean="0"/>
              <a:t>	DWORD		fdwOptions,			//default: 0</a:t>
            </a:r>
            <a:endParaRPr lang="en-US"/>
          </a:p>
          <a:p>
            <a:r>
              <a:rPr lang="en-US" smtClean="0"/>
              <a:t>	SIZE_T		dwInitialSize</a:t>
            </a:r>
            <a:r>
              <a:rPr lang="en-US"/>
              <a:t>,</a:t>
            </a:r>
          </a:p>
          <a:p>
            <a:r>
              <a:rPr lang="en-US" smtClean="0"/>
              <a:t>	SIZE_T		dwMaximumSize	//zero: growable heap</a:t>
            </a:r>
          </a:p>
          <a:p>
            <a:r>
              <a:rPr lang="en-US"/>
              <a:t>	</a:t>
            </a:r>
            <a:r>
              <a:rPr lang="en-US" smtClean="0"/>
              <a:t>										//non-zero: non-growable</a:t>
            </a:r>
          </a:p>
          <a:p>
            <a:r>
              <a:rPr lang="en-US" smtClean="0"/>
              <a:t>);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2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BOOL </a:t>
            </a:r>
            <a:r>
              <a:rPr lang="en-US" b="1"/>
              <a:t>HeapDestroy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 hHeap		//a </a:t>
            </a:r>
            <a:r>
              <a:rPr lang="en-US"/>
              <a:t>heap </a:t>
            </a:r>
            <a:r>
              <a:rPr lang="en-US" smtClean="0"/>
              <a:t>created by </a:t>
            </a:r>
            <a:r>
              <a:rPr lang="en-US"/>
              <a:t>HeapCreate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);</a:t>
            </a:r>
          </a:p>
          <a:p>
            <a:pPr marL="0" indent="0">
              <a:buNone/>
            </a:pP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mtClean="0"/>
              <a:t>Do </a:t>
            </a:r>
            <a:r>
              <a:rPr lang="en-US"/>
              <a:t>not destroy the process’ </a:t>
            </a:r>
            <a:r>
              <a:rPr lang="en-US" smtClean="0"/>
              <a:t>default heap</a:t>
            </a:r>
            <a:endParaRPr lang="en-US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Benefits of </a:t>
            </a:r>
            <a:r>
              <a:rPr lang="en-US" smtClean="0"/>
              <a:t>HeapDestroy:</a:t>
            </a:r>
          </a:p>
          <a:p>
            <a:pPr lvl="1"/>
            <a:r>
              <a:rPr lang="en-US" smtClean="0"/>
              <a:t>No </a:t>
            </a:r>
            <a:r>
              <a:rPr lang="en-US"/>
              <a:t>data structure traversal code</a:t>
            </a:r>
          </a:p>
          <a:p>
            <a:pPr lvl="1"/>
            <a:r>
              <a:rPr lang="en-US"/>
              <a:t>No need to deallocate each individual data structure element, which can be time-consuming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2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LPVOID </a:t>
            </a:r>
            <a:r>
              <a:rPr lang="en-US" b="1"/>
              <a:t>HeapAlloc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 </a:t>
            </a:r>
            <a:r>
              <a:rPr lang="en-US"/>
              <a:t>hHeap, </a:t>
            </a:r>
            <a:r>
              <a:rPr lang="en-US" smtClean="0"/>
              <a:t>		//</a:t>
            </a:r>
            <a:r>
              <a:rPr lang="en-US"/>
              <a:t> Handle of a heap</a:t>
            </a:r>
            <a:endParaRPr lang="en-US" smtClean="0"/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DWORD </a:t>
            </a:r>
            <a:r>
              <a:rPr lang="en-US"/>
              <a:t>dwFlags, </a:t>
            </a:r>
            <a:r>
              <a:rPr lang="en-US" smtClean="0"/>
              <a:t>	// Default: 0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DWORD dwBytes		// Number of bytes to allocate</a:t>
            </a:r>
          </a:p>
          <a:p>
            <a:pPr marL="0" indent="0">
              <a:buNone/>
            </a:pPr>
            <a:r>
              <a:rPr lang="en-US" smtClean="0"/>
              <a:t>)</a:t>
            </a:r>
            <a:endParaRPr lang="en-US"/>
          </a:p>
          <a:p>
            <a:r>
              <a:rPr lang="en-US"/>
              <a:t>Return: A pointer to the allocated memory block (of size dwBytes) or NULL on </a:t>
            </a:r>
            <a:r>
              <a:rPr lang="en-US" smtClean="0"/>
              <a:t>failure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98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BOOL </a:t>
            </a:r>
            <a:r>
              <a:rPr lang="en-US" b="1"/>
              <a:t>HeapFree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		hHeap</a:t>
            </a:r>
            <a:r>
              <a:rPr lang="en-US"/>
              <a:t>, 		//Should be the heap that </a:t>
            </a:r>
            <a:r>
              <a:rPr lang="en-US" smtClean="0"/>
              <a:t>lpMem</a:t>
            </a:r>
          </a:p>
          <a:p>
            <a:r>
              <a:rPr lang="en-US" smtClean="0"/>
              <a:t>									//was </a:t>
            </a:r>
            <a:r>
              <a:rPr lang="en-US"/>
              <a:t>allocated from</a:t>
            </a:r>
          </a:p>
          <a:p>
            <a:r>
              <a:rPr lang="en-US"/>
              <a:t>	</a:t>
            </a:r>
            <a:r>
              <a:rPr lang="en-US" smtClean="0"/>
              <a:t>DWORD		dwFlags,		//default: 0</a:t>
            </a:r>
            <a:endParaRPr lang="en-US"/>
          </a:p>
          <a:p>
            <a:r>
              <a:rPr lang="en-US"/>
              <a:t>	</a:t>
            </a:r>
            <a:r>
              <a:rPr lang="en-US" smtClean="0"/>
              <a:t>LPVOID		lpMem		//value returned by HeapAlloc</a:t>
            </a:r>
          </a:p>
          <a:p>
            <a:r>
              <a:rPr lang="en-US"/>
              <a:t>	</a:t>
            </a:r>
            <a:r>
              <a:rPr lang="en-US" smtClean="0"/>
              <a:t>								//or HeapReAlloc</a:t>
            </a:r>
          </a:p>
          <a:p>
            <a:r>
              <a:rPr lang="en-US" smtClean="0"/>
              <a:t>);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smtClean="0"/>
              <a:t>Resume</a:t>
            </a:r>
            <a:r>
              <a:rPr lang="en-US" smtClean="0"/>
              <a:t>:</a:t>
            </a:r>
          </a:p>
          <a:p>
            <a:r>
              <a:rPr lang="en-US" smtClean="0"/>
              <a:t>A heap is a pool </a:t>
            </a:r>
            <a:r>
              <a:rPr lang="en-US"/>
              <a:t>of memory within the process virtual address space</a:t>
            </a:r>
          </a:p>
          <a:p>
            <a:r>
              <a:rPr lang="en-US"/>
              <a:t>Every process has a default process heap</a:t>
            </a:r>
          </a:p>
          <a:p>
            <a:r>
              <a:rPr lang="en-US"/>
              <a:t>A process may have more than one heap. Benefits of separate heaps include:</a:t>
            </a:r>
          </a:p>
          <a:p>
            <a:pPr lvl="1"/>
            <a:r>
              <a:rPr lang="en-US"/>
              <a:t>Fairness (between threads and between uses)</a:t>
            </a:r>
          </a:p>
          <a:p>
            <a:pPr lvl="1"/>
            <a:r>
              <a:rPr lang="en-US"/>
              <a:t>Allocation efficiency (fixed size blocks in each heap)</a:t>
            </a:r>
          </a:p>
          <a:p>
            <a:pPr lvl="1"/>
            <a:r>
              <a:rPr lang="en-US"/>
              <a:t>Deallocation efficiency (you can deallocate a complete data structure with one call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smtClean="0"/>
              <a:t>Despite the actual size of RAM, every process is given its very own virtual address space</a:t>
            </a:r>
          </a:p>
          <a:p>
            <a:pPr lvl="1"/>
            <a:r>
              <a:rPr lang="en-US" smtClean="0"/>
              <a:t>32-bit process: 4 GB (2</a:t>
            </a:r>
            <a:r>
              <a:rPr lang="en-US" baseline="30000" smtClean="0"/>
              <a:t>32</a:t>
            </a:r>
            <a:r>
              <a:rPr lang="en-US" smtClean="0"/>
              <a:t> bytes), from 0x00000000  to 0xFFFFFFFF</a:t>
            </a:r>
          </a:p>
          <a:p>
            <a:pPr lvl="1"/>
            <a:r>
              <a:rPr lang="en-US" smtClean="0"/>
              <a:t>64-bit process: 16 EB (2</a:t>
            </a:r>
            <a:r>
              <a:rPr lang="en-US" baseline="30000" smtClean="0"/>
              <a:t>64</a:t>
            </a:r>
            <a:r>
              <a:rPr lang="en-US" smtClean="0"/>
              <a:t> bytes), from 0x00000000’00000000 to 0xFFFFFFFF’FFFFFFFF</a:t>
            </a:r>
            <a:endParaRPr lang="ru-RU" smtClean="0"/>
          </a:p>
          <a:p>
            <a:r>
              <a:rPr lang="vi-VN" smtClean="0"/>
              <a:t>Further, only 32-bit processes are considered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Memory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20041065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045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Like </a:t>
            </a:r>
            <a:r>
              <a:rPr lang="en-US"/>
              <a:t>virtual memory, memory-mapped files allow you to reserve a region of address space and commit physical storage to </a:t>
            </a:r>
            <a:r>
              <a:rPr lang="en-US" smtClean="0"/>
              <a:t>the region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difference is that the physical storage comes from a file that is already on the disk instead of the system's paging file.</a:t>
            </a:r>
          </a:p>
          <a:p>
            <a:r>
              <a:rPr lang="en-US"/>
              <a:t>Once the file has been mapped, you can access it as if the whole file were loaded in memory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Memory-mapped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7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smtClean="0"/>
              <a:t>Load </a:t>
            </a:r>
            <a:r>
              <a:rPr lang="en-US" b="1"/>
              <a:t>and execute </a:t>
            </a:r>
            <a:r>
              <a:rPr lang="en-US" b="1" smtClean="0"/>
              <a:t>.EXE </a:t>
            </a:r>
            <a:r>
              <a:rPr lang="en-US" b="1"/>
              <a:t>and </a:t>
            </a:r>
            <a:r>
              <a:rPr lang="en-US" b="1" smtClean="0"/>
              <a:t>.DLL </a:t>
            </a:r>
            <a:r>
              <a:rPr lang="en-US" b="1"/>
              <a:t>files</a:t>
            </a:r>
            <a:r>
              <a:rPr lang="en-US"/>
              <a:t>. This </a:t>
            </a:r>
            <a:r>
              <a:rPr lang="en-US" smtClean="0"/>
              <a:t>greatly conserves </a:t>
            </a:r>
            <a:r>
              <a:rPr lang="en-US"/>
              <a:t>both paging file space and the time required for an application to begin executing.</a:t>
            </a:r>
          </a:p>
          <a:p>
            <a:r>
              <a:rPr lang="en-US" b="1" smtClean="0"/>
              <a:t>Access </a:t>
            </a:r>
            <a:r>
              <a:rPr lang="en-US" b="1"/>
              <a:t>a data file on disk</a:t>
            </a:r>
            <a:r>
              <a:rPr lang="en-US"/>
              <a:t>. This shelters you from performing file </a:t>
            </a:r>
            <a:r>
              <a:rPr lang="en-US" smtClean="0"/>
              <a:t>I/O operations </a:t>
            </a:r>
            <a:r>
              <a:rPr lang="en-US"/>
              <a:t>on the file and from buffering the file's contents.</a:t>
            </a:r>
          </a:p>
          <a:p>
            <a:r>
              <a:rPr lang="en-US" smtClean="0"/>
              <a:t>Allow </a:t>
            </a:r>
            <a:r>
              <a:rPr lang="en-US"/>
              <a:t>multiple processes running on the same machine to </a:t>
            </a:r>
            <a:r>
              <a:rPr lang="en-US" b="1"/>
              <a:t>share data</a:t>
            </a:r>
            <a:r>
              <a:rPr lang="en-US"/>
              <a:t> </a:t>
            </a:r>
            <a:r>
              <a:rPr lang="en-US" smtClean="0"/>
              <a:t>with each </a:t>
            </a:r>
            <a:r>
              <a:rPr lang="en-US"/>
              <a:t>other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purposes of memory-mapped </a:t>
            </a:r>
            <a:r>
              <a:rPr lang="en-US"/>
              <a:t>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smtClean="0"/>
              <a:t>Advantages to mapping virtual memory space directly to normal files:</a:t>
            </a:r>
            <a:endParaRPr lang="en-US" b="1"/>
          </a:p>
          <a:p>
            <a:r>
              <a:rPr lang="en-US" smtClean="0"/>
              <a:t>No </a:t>
            </a:r>
            <a:r>
              <a:rPr lang="en-US"/>
              <a:t>need to </a:t>
            </a:r>
            <a:r>
              <a:rPr lang="en-US" smtClean="0"/>
              <a:t>perform </a:t>
            </a:r>
            <a:r>
              <a:rPr lang="en-US"/>
              <a:t>direct file I/O</a:t>
            </a:r>
          </a:p>
          <a:p>
            <a:r>
              <a:rPr lang="en-US" smtClean="0"/>
              <a:t>You </a:t>
            </a:r>
            <a:r>
              <a:rPr lang="en-US"/>
              <a:t>can use in-memory algorithms </a:t>
            </a:r>
            <a:r>
              <a:rPr lang="en-US" smtClean="0"/>
              <a:t>(string processing, sorts...) to </a:t>
            </a:r>
            <a:r>
              <a:rPr lang="en-US"/>
              <a:t>process </a:t>
            </a:r>
            <a:r>
              <a:rPr lang="en-US" smtClean="0"/>
              <a:t>data</a:t>
            </a:r>
            <a:endParaRPr lang="en-US"/>
          </a:p>
          <a:p>
            <a:r>
              <a:rPr lang="en-US" smtClean="0"/>
              <a:t>No </a:t>
            </a:r>
            <a:r>
              <a:rPr lang="en-US"/>
              <a:t>need to manage buffers </a:t>
            </a:r>
            <a:endParaRPr lang="en-US" smtClean="0"/>
          </a:p>
          <a:p>
            <a:r>
              <a:rPr lang="en-US" smtClean="0"/>
              <a:t>No </a:t>
            </a:r>
            <a:r>
              <a:rPr lang="en-US"/>
              <a:t>need to consume space in the paging file</a:t>
            </a:r>
          </a:p>
          <a:p>
            <a:r>
              <a:rPr lang="en-US" smtClean="0"/>
              <a:t>Multiple </a:t>
            </a:r>
            <a:r>
              <a:rPr lang="en-US"/>
              <a:t>processes can share </a:t>
            </a:r>
            <a:r>
              <a:rPr lang="en-US" smtClean="0"/>
              <a:t>memory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Memory-mapped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6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/>
              <a:t>CreateFileMapping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								hFile,</a:t>
            </a:r>
          </a:p>
          <a:p>
            <a:r>
              <a:rPr lang="en-US" smtClean="0"/>
              <a:t>	LPSECURITY_ATTRIBUTES	lpsa,</a:t>
            </a:r>
          </a:p>
          <a:p>
            <a:r>
              <a:rPr lang="en-US"/>
              <a:t>	</a:t>
            </a:r>
            <a:r>
              <a:rPr lang="en-US" smtClean="0"/>
              <a:t>DWORD								dwProtect</a:t>
            </a:r>
            <a:r>
              <a:rPr lang="en-US"/>
              <a:t>, </a:t>
            </a:r>
            <a:endParaRPr lang="en-US" smtClean="0"/>
          </a:p>
          <a:p>
            <a:r>
              <a:rPr lang="en-US" smtClean="0"/>
              <a:t>	WORD								dwMaximumSizeHigh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						dwMaximumSizeLow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LPCTSTR							lpMapName</a:t>
            </a:r>
          </a:p>
          <a:p>
            <a:r>
              <a:rPr lang="en-US" smtClean="0"/>
              <a:t>);</a:t>
            </a:r>
            <a:endParaRPr lang="en-US"/>
          </a:p>
          <a:p>
            <a:endParaRPr lang="en-US" smtClean="0"/>
          </a:p>
          <a:p>
            <a:r>
              <a:rPr lang="en-US" b="1"/>
              <a:t>Return</a:t>
            </a:r>
            <a:r>
              <a:rPr lang="en-US"/>
              <a:t>: A file mapping handle or NULL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Mapping Objects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/>
              <a:t>CreateFileMapping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								hFile,</a:t>
            </a:r>
          </a:p>
          <a:p>
            <a:r>
              <a:rPr lang="en-US" smtClean="0"/>
              <a:t>	LPSECURITY_ATTRIBUTES	lpsa,</a:t>
            </a:r>
          </a:p>
          <a:p>
            <a:r>
              <a:rPr lang="en-US"/>
              <a:t>	</a:t>
            </a:r>
            <a:r>
              <a:rPr lang="en-US" smtClean="0"/>
              <a:t>DWORD								dwProtect</a:t>
            </a:r>
            <a:r>
              <a:rPr lang="en-US"/>
              <a:t>, </a:t>
            </a:r>
            <a:endParaRPr lang="en-US" smtClean="0"/>
          </a:p>
          <a:p>
            <a:r>
              <a:rPr lang="en-US" smtClean="0"/>
              <a:t>	WORD								dwMaximumSizeHigh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						dwMaximumSizeLow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LPCTSTR							lpMapName</a:t>
            </a:r>
          </a:p>
          <a:p>
            <a:r>
              <a:rPr lang="en-US" smtClean="0"/>
              <a:t>);</a:t>
            </a:r>
            <a:endParaRPr lang="en-US"/>
          </a:p>
          <a:p>
            <a:endParaRPr lang="en-US" smtClean="0"/>
          </a:p>
          <a:p>
            <a:r>
              <a:rPr lang="en-US" b="1"/>
              <a:t>Return</a:t>
            </a:r>
            <a:r>
              <a:rPr lang="en-US"/>
              <a:t>: A file mapping handle or </a:t>
            </a:r>
            <a:r>
              <a:rPr lang="en-US" smtClean="0"/>
              <a:t>NULL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Mapping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228600" y="4419600"/>
            <a:ext cx="8303840" cy="2209800"/>
          </a:xfrm>
          <a:prstGeom prst="wedgeRoundRectCallout">
            <a:avLst>
              <a:gd name="adj1" fmla="val 13517"/>
              <a:gd name="adj2" fmla="val -18003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smtClean="0"/>
              <a:t>hFile</a:t>
            </a:r>
            <a:r>
              <a:rPr lang="en-US" sz="3200" smtClean="0"/>
              <a:t>: Open </a:t>
            </a:r>
            <a:r>
              <a:rPr lang="en-US" sz="3200"/>
              <a:t>file handle; protection flags compatible with dwProtect</a:t>
            </a:r>
          </a:p>
        </p:txBody>
      </p:sp>
    </p:spTree>
    <p:extLst>
      <p:ext uri="{BB962C8B-B14F-4D97-AF65-F5344CB8AC3E}">
        <p14:creationId xmlns:p14="http://schemas.microsoft.com/office/powerpoint/2010/main" val="381551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/>
              <a:t>CreateFileMapping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								hFile,</a:t>
            </a:r>
          </a:p>
          <a:p>
            <a:r>
              <a:rPr lang="en-US" smtClean="0"/>
              <a:t>	LPSECURITY_ATTRIBUTES	lpsa,</a:t>
            </a:r>
          </a:p>
          <a:p>
            <a:r>
              <a:rPr lang="en-US"/>
              <a:t>	</a:t>
            </a:r>
            <a:r>
              <a:rPr lang="en-US" smtClean="0"/>
              <a:t>DWORD								dwProtect</a:t>
            </a:r>
            <a:r>
              <a:rPr lang="en-US"/>
              <a:t>, </a:t>
            </a:r>
            <a:endParaRPr lang="en-US" smtClean="0"/>
          </a:p>
          <a:p>
            <a:r>
              <a:rPr lang="en-US" smtClean="0"/>
              <a:t>	WORD								dwMaximumSizeHigh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						dwMaximumSizeLow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LPCTSTR							lpMapName</a:t>
            </a:r>
          </a:p>
          <a:p>
            <a:r>
              <a:rPr lang="en-US" smtClean="0"/>
              <a:t>);</a:t>
            </a:r>
            <a:endParaRPr lang="en-US"/>
          </a:p>
          <a:p>
            <a:endParaRPr lang="en-US" smtClean="0"/>
          </a:p>
          <a:p>
            <a:r>
              <a:rPr lang="en-US" b="1"/>
              <a:t>Return</a:t>
            </a:r>
            <a:r>
              <a:rPr lang="en-US"/>
              <a:t>: A file mapping handle or </a:t>
            </a:r>
            <a:r>
              <a:rPr lang="en-US" smtClean="0"/>
              <a:t>NULL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Mapping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228600" y="4419600"/>
            <a:ext cx="8303840" cy="2209800"/>
          </a:xfrm>
          <a:prstGeom prst="wedgeRoundRectCallout">
            <a:avLst>
              <a:gd name="adj1" fmla="val 14496"/>
              <a:gd name="adj2" fmla="val -15428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lpsa</a:t>
            </a:r>
            <a:r>
              <a:rPr lang="en-US" sz="3200" smtClean="0"/>
              <a:t>: </a:t>
            </a:r>
            <a:r>
              <a:rPr lang="en-US" sz="3200"/>
              <a:t>NULL for now</a:t>
            </a:r>
          </a:p>
        </p:txBody>
      </p:sp>
    </p:spTree>
    <p:extLst>
      <p:ext uri="{BB962C8B-B14F-4D97-AF65-F5344CB8AC3E}">
        <p14:creationId xmlns:p14="http://schemas.microsoft.com/office/powerpoint/2010/main" val="33361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/>
              <a:t>CreateFileMapping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								hFile,</a:t>
            </a:r>
          </a:p>
          <a:p>
            <a:r>
              <a:rPr lang="en-US" smtClean="0"/>
              <a:t>	LPSECURITY_ATTRIBUTES	lpsa,</a:t>
            </a:r>
          </a:p>
          <a:p>
            <a:r>
              <a:rPr lang="en-US"/>
              <a:t>	</a:t>
            </a:r>
            <a:r>
              <a:rPr lang="en-US" smtClean="0"/>
              <a:t>DWORD								dwProtect</a:t>
            </a:r>
            <a:r>
              <a:rPr lang="en-US"/>
              <a:t>, </a:t>
            </a:r>
            <a:endParaRPr lang="en-US" smtClean="0"/>
          </a:p>
          <a:p>
            <a:r>
              <a:rPr lang="en-US" smtClean="0"/>
              <a:t>	WORD								dwMaximumSizeHigh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						dwMaximumSizeLow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LPCTSTR							lpMapName</a:t>
            </a:r>
          </a:p>
          <a:p>
            <a:r>
              <a:rPr lang="en-US" smtClean="0"/>
              <a:t>);</a:t>
            </a:r>
            <a:endParaRPr lang="en-US"/>
          </a:p>
          <a:p>
            <a:endParaRPr lang="en-US" smtClean="0"/>
          </a:p>
          <a:p>
            <a:r>
              <a:rPr lang="en-US" b="1"/>
              <a:t>Return</a:t>
            </a:r>
            <a:r>
              <a:rPr lang="en-US"/>
              <a:t>: A file mapping handle or </a:t>
            </a:r>
            <a:r>
              <a:rPr lang="en-US" smtClean="0"/>
              <a:t>NULL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Mapping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228600" y="3505200"/>
            <a:ext cx="8303840" cy="3124200"/>
          </a:xfrm>
          <a:prstGeom prst="wedgeRoundRectCallout">
            <a:avLst>
              <a:gd name="adj1" fmla="val 17434"/>
              <a:gd name="adj2" fmla="val -7856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dwProtect</a:t>
            </a:r>
            <a:r>
              <a:rPr lang="en-US" sz="3200"/>
              <a:t>: </a:t>
            </a:r>
            <a:r>
              <a:rPr lang="en-US" sz="3200" smtClean="0"/>
              <a:t>access mode to the </a:t>
            </a:r>
            <a:r>
              <a:rPr lang="en-US" sz="3200"/>
              <a:t>mapped file:</a:t>
            </a:r>
          </a:p>
          <a:p>
            <a:r>
              <a:rPr lang="en-US" sz="3200"/>
              <a:t>PAGE_READONLY </a:t>
            </a:r>
            <a:endParaRPr lang="en-US" sz="3200" smtClean="0"/>
          </a:p>
          <a:p>
            <a:r>
              <a:rPr lang="en-US" sz="3200" smtClean="0"/>
              <a:t>PAGE_READWRITE</a:t>
            </a:r>
          </a:p>
          <a:p>
            <a:r>
              <a:rPr lang="en-US" sz="3200"/>
              <a:t>PAGE_WRITECOPY: w</a:t>
            </a:r>
            <a:r>
              <a:rPr lang="en-US" sz="3200" smtClean="0"/>
              <a:t>hen </a:t>
            </a:r>
            <a:r>
              <a:rPr lang="en-US" sz="3200"/>
              <a:t>you change mapped memory, a copy is written to the paging file</a:t>
            </a:r>
          </a:p>
        </p:txBody>
      </p:sp>
    </p:spTree>
    <p:extLst>
      <p:ext uri="{BB962C8B-B14F-4D97-AF65-F5344CB8AC3E}">
        <p14:creationId xmlns:p14="http://schemas.microsoft.com/office/powerpoint/2010/main" val="88103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/>
              <a:t>CreateFileMapping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								hFile,</a:t>
            </a:r>
          </a:p>
          <a:p>
            <a:r>
              <a:rPr lang="en-US" smtClean="0"/>
              <a:t>	LPSECURITY_ATTRIBUTES	lpsa,</a:t>
            </a:r>
          </a:p>
          <a:p>
            <a:r>
              <a:rPr lang="en-US"/>
              <a:t>	</a:t>
            </a:r>
            <a:r>
              <a:rPr lang="en-US" smtClean="0"/>
              <a:t>DWORD								dwProtect</a:t>
            </a:r>
            <a:r>
              <a:rPr lang="en-US"/>
              <a:t>, </a:t>
            </a:r>
            <a:endParaRPr lang="en-US" smtClean="0"/>
          </a:p>
          <a:p>
            <a:r>
              <a:rPr lang="en-US" smtClean="0"/>
              <a:t>	WORD								dwMaximumSizeHigh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						dwMaximumSizeLow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LPCTSTR							lpMapName</a:t>
            </a:r>
          </a:p>
          <a:p>
            <a:r>
              <a:rPr lang="en-US" smtClean="0"/>
              <a:t>);</a:t>
            </a:r>
            <a:endParaRPr lang="en-US"/>
          </a:p>
          <a:p>
            <a:endParaRPr lang="en-US" smtClean="0"/>
          </a:p>
          <a:p>
            <a:r>
              <a:rPr lang="en-US" b="1"/>
              <a:t>Return</a:t>
            </a:r>
            <a:r>
              <a:rPr lang="en-US"/>
              <a:t>: A file mapping handle or </a:t>
            </a:r>
            <a:r>
              <a:rPr lang="en-US" smtClean="0"/>
              <a:t>NULL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Mapping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48</a:t>
            </a:fld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228600" y="4038600"/>
            <a:ext cx="8303840" cy="2590800"/>
          </a:xfrm>
          <a:prstGeom prst="wedgeRoundRectCallout">
            <a:avLst>
              <a:gd name="adj1" fmla="val 19881"/>
              <a:gd name="adj2" fmla="val -6778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dwMaximumSizeHigh</a:t>
            </a:r>
            <a:r>
              <a:rPr lang="en-US" sz="3200"/>
              <a:t> and </a:t>
            </a:r>
            <a:r>
              <a:rPr lang="en-US" sz="3200" b="1" smtClean="0"/>
              <a:t>dwMaximumSizeLow:</a:t>
            </a:r>
            <a:r>
              <a:rPr lang="en-US" sz="3200" smtClean="0"/>
              <a:t>  </a:t>
            </a:r>
            <a:r>
              <a:rPr lang="en-US" sz="3200"/>
              <a:t>Specify the size of the mapping object; 0 for current file size. The file is extended if the current file size is smaller than the map size.</a:t>
            </a:r>
          </a:p>
        </p:txBody>
      </p:sp>
    </p:spTree>
    <p:extLst>
      <p:ext uri="{BB962C8B-B14F-4D97-AF65-F5344CB8AC3E}">
        <p14:creationId xmlns:p14="http://schemas.microsoft.com/office/powerpoint/2010/main" val="19148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</a:t>
            </a:r>
            <a:r>
              <a:rPr lang="en-US" b="1"/>
              <a:t>CreateFileMapping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								hFile,</a:t>
            </a:r>
          </a:p>
          <a:p>
            <a:r>
              <a:rPr lang="en-US" smtClean="0"/>
              <a:t>	LPSECURITY_ATTRIBUTES	lpsa,</a:t>
            </a:r>
          </a:p>
          <a:p>
            <a:r>
              <a:rPr lang="en-US"/>
              <a:t>	</a:t>
            </a:r>
            <a:r>
              <a:rPr lang="en-US" smtClean="0"/>
              <a:t>DWORD								dwProtect</a:t>
            </a:r>
            <a:r>
              <a:rPr lang="en-US"/>
              <a:t>, </a:t>
            </a:r>
            <a:endParaRPr lang="en-US" smtClean="0"/>
          </a:p>
          <a:p>
            <a:r>
              <a:rPr lang="en-US" smtClean="0"/>
              <a:t>	WORD								dwMaximumSizeHigh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						dwMaximumSizeLow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LPCTSTR							lpMapName</a:t>
            </a:r>
          </a:p>
          <a:p>
            <a:r>
              <a:rPr lang="en-US" smtClean="0"/>
              <a:t>);</a:t>
            </a:r>
            <a:endParaRPr lang="en-US"/>
          </a:p>
          <a:p>
            <a:endParaRPr lang="en-US" smtClean="0"/>
          </a:p>
          <a:p>
            <a:r>
              <a:rPr lang="en-US" b="1"/>
              <a:t>Return</a:t>
            </a:r>
            <a:r>
              <a:rPr lang="en-US"/>
              <a:t>: A file mapping handle or </a:t>
            </a:r>
            <a:r>
              <a:rPr lang="en-US" smtClean="0"/>
              <a:t>NULL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Mapping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6" name="Rounded Rectangular Callout 5"/>
          <p:cNvSpPr/>
          <p:nvPr/>
        </p:nvSpPr>
        <p:spPr>
          <a:xfrm>
            <a:off x="228600" y="4495800"/>
            <a:ext cx="8303840" cy="2133600"/>
          </a:xfrm>
          <a:prstGeom prst="wedgeRoundRectCallout">
            <a:avLst>
              <a:gd name="adj1" fmla="val 20615"/>
              <a:gd name="adj2" fmla="val -6666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smtClean="0"/>
              <a:t>lpMapName</a:t>
            </a:r>
            <a:r>
              <a:rPr lang="en-US" sz="3200" smtClean="0"/>
              <a:t>: Names </a:t>
            </a:r>
            <a:r>
              <a:rPr lang="en-US" sz="3200"/>
              <a:t>the mapping object, allowing other processes to share the object</a:t>
            </a:r>
          </a:p>
        </p:txBody>
      </p:sp>
    </p:spTree>
    <p:extLst>
      <p:ext uri="{BB962C8B-B14F-4D97-AF65-F5344CB8AC3E}">
        <p14:creationId xmlns:p14="http://schemas.microsoft.com/office/powerpoint/2010/main" val="415677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Memory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9422"/>
            <a:ext cx="6858000" cy="60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6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</a:t>
            </a:r>
            <a:r>
              <a:rPr lang="en-US"/>
              <a:t>file-mapping handle </a:t>
            </a:r>
            <a:r>
              <a:rPr lang="en-US" smtClean="0"/>
              <a:t>can also be by </a:t>
            </a:r>
            <a:r>
              <a:rPr lang="en-US"/>
              <a:t>specifying an existing mapping object </a:t>
            </a:r>
            <a:r>
              <a:rPr lang="en-US" smtClean="0"/>
              <a:t>name</a:t>
            </a:r>
          </a:p>
          <a:p>
            <a:endParaRPr lang="en-US"/>
          </a:p>
          <a:p>
            <a:r>
              <a:rPr lang="en-US" smtClean="0"/>
              <a:t>HANDLE </a:t>
            </a:r>
            <a:r>
              <a:rPr lang="en-US" b="1"/>
              <a:t>OpenFileMapping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DWORD		dwDesiredAccess,</a:t>
            </a:r>
          </a:p>
          <a:p>
            <a:r>
              <a:rPr lang="en-US"/>
              <a:t>	</a:t>
            </a:r>
            <a:r>
              <a:rPr lang="en-US" smtClean="0"/>
              <a:t>BOOL		bInheritHandle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LPCTSTR	lpNameP</a:t>
            </a:r>
          </a:p>
          <a:p>
            <a:r>
              <a:rPr lang="en-US" smtClean="0"/>
              <a:t>)</a:t>
            </a:r>
          </a:p>
          <a:p>
            <a:endParaRPr lang="en-US"/>
          </a:p>
          <a:p>
            <a:r>
              <a:rPr lang="en-US" b="1"/>
              <a:t>Return</a:t>
            </a:r>
            <a:r>
              <a:rPr lang="en-US"/>
              <a:t>: A file mapping handle or NULL</a:t>
            </a:r>
          </a:p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Mapping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44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</a:t>
            </a:r>
            <a:r>
              <a:rPr lang="en-US"/>
              <a:t>file-mapping handle </a:t>
            </a:r>
            <a:r>
              <a:rPr lang="en-US" smtClean="0"/>
              <a:t>can also be by </a:t>
            </a:r>
            <a:r>
              <a:rPr lang="en-US"/>
              <a:t>specifying an existing mapping object </a:t>
            </a:r>
            <a:r>
              <a:rPr lang="en-US" smtClean="0"/>
              <a:t>name</a:t>
            </a:r>
          </a:p>
          <a:p>
            <a:endParaRPr lang="en-US"/>
          </a:p>
          <a:p>
            <a:r>
              <a:rPr lang="en-US" smtClean="0"/>
              <a:t>HANDLE </a:t>
            </a:r>
            <a:r>
              <a:rPr lang="en-US" b="1"/>
              <a:t>OpenFileMapping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DWORD		dwDesiredAccess,</a:t>
            </a:r>
          </a:p>
          <a:p>
            <a:r>
              <a:rPr lang="en-US"/>
              <a:t>	</a:t>
            </a:r>
            <a:r>
              <a:rPr lang="en-US" smtClean="0"/>
              <a:t>BOOL		bInheritHandle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LPCTSTR	lpNameP</a:t>
            </a:r>
          </a:p>
          <a:p>
            <a:r>
              <a:rPr lang="en-US" smtClean="0"/>
              <a:t>)</a:t>
            </a:r>
          </a:p>
          <a:p>
            <a:endParaRPr lang="en-US"/>
          </a:p>
          <a:p>
            <a:r>
              <a:rPr lang="en-US" b="1"/>
              <a:t>Return</a:t>
            </a:r>
            <a:r>
              <a:rPr lang="en-US"/>
              <a:t>: A file mapping handle or NULL</a:t>
            </a:r>
          </a:p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Mapping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228600" y="4495800"/>
            <a:ext cx="8303840" cy="2133600"/>
          </a:xfrm>
          <a:prstGeom prst="wedgeRoundRectCallout">
            <a:avLst>
              <a:gd name="adj1" fmla="val -17559"/>
              <a:gd name="adj2" fmla="val -9333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bInheritHandle</a:t>
            </a:r>
            <a:r>
              <a:rPr lang="en-US" sz="3200" smtClean="0"/>
              <a:t>: whether child processes can inherit the returned handle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9946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</a:t>
            </a:r>
            <a:r>
              <a:rPr lang="en-US"/>
              <a:t>file-mapping handle </a:t>
            </a:r>
            <a:r>
              <a:rPr lang="en-US" smtClean="0"/>
              <a:t>can also be by </a:t>
            </a:r>
            <a:r>
              <a:rPr lang="en-US"/>
              <a:t>specifying an existing mapping object </a:t>
            </a:r>
            <a:r>
              <a:rPr lang="en-US" smtClean="0"/>
              <a:t>name</a:t>
            </a:r>
          </a:p>
          <a:p>
            <a:endParaRPr lang="en-US"/>
          </a:p>
          <a:p>
            <a:r>
              <a:rPr lang="en-US" smtClean="0"/>
              <a:t>HANDLE </a:t>
            </a:r>
            <a:r>
              <a:rPr lang="en-US" b="1"/>
              <a:t>OpenFileMapping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DWORD		dwDesiredAccess,</a:t>
            </a:r>
          </a:p>
          <a:p>
            <a:r>
              <a:rPr lang="en-US"/>
              <a:t>	</a:t>
            </a:r>
            <a:r>
              <a:rPr lang="en-US" smtClean="0"/>
              <a:t>BOOL		bInheritHandle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LPCTSTR	lpNameP</a:t>
            </a:r>
          </a:p>
          <a:p>
            <a:r>
              <a:rPr lang="en-US" smtClean="0"/>
              <a:t>)</a:t>
            </a:r>
          </a:p>
          <a:p>
            <a:endParaRPr lang="en-US"/>
          </a:p>
          <a:p>
            <a:r>
              <a:rPr lang="en-US" b="1"/>
              <a:t>Return</a:t>
            </a:r>
            <a:r>
              <a:rPr lang="en-US"/>
              <a:t>: A file mapping handle or NULL</a:t>
            </a:r>
          </a:p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Mapping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52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228600" y="4495800"/>
            <a:ext cx="8303840" cy="2133600"/>
          </a:xfrm>
          <a:prstGeom prst="wedgeRoundRectCallout">
            <a:avLst>
              <a:gd name="adj1" fmla="val -18783"/>
              <a:gd name="adj2" fmla="val -6666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lpNameP</a:t>
            </a:r>
            <a:r>
              <a:rPr lang="en-US" sz="3200" smtClean="0"/>
              <a:t>: Name </a:t>
            </a:r>
            <a:r>
              <a:rPr lang="en-US" sz="3200"/>
              <a:t>the mapping object, </a:t>
            </a:r>
            <a:r>
              <a:rPr lang="en-US" sz="3200" smtClean="0"/>
              <a:t>used in a previous </a:t>
            </a:r>
            <a:r>
              <a:rPr lang="en-US" sz="3200" b="1" smtClean="0"/>
              <a:t>CreateFileMapping</a:t>
            </a:r>
            <a:r>
              <a:rPr lang="en-US" sz="3200" smtClean="0"/>
              <a:t>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454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LPVOID </a:t>
            </a:r>
            <a:r>
              <a:rPr lang="en-US" b="1"/>
              <a:t>MapViewOfFile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		hMapObject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dwAccess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DWORD		dwOffsetHigh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dwOffsetLow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DWORD		cbMap</a:t>
            </a:r>
          </a:p>
          <a:p>
            <a:r>
              <a:rPr lang="en-US" smtClean="0"/>
              <a:t>);</a:t>
            </a:r>
            <a:endParaRPr lang="en-US"/>
          </a:p>
          <a:p>
            <a:r>
              <a:rPr lang="en-US" b="1"/>
              <a:t>Return</a:t>
            </a:r>
            <a:r>
              <a:rPr lang="en-US"/>
              <a:t>: The starting address of the block (file view) or NULL on failure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Process Address Space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88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LPVOID </a:t>
            </a:r>
            <a:r>
              <a:rPr lang="en-US" b="1"/>
              <a:t>MapViewOfFile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		hMapObject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dwAccess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DWORD		dwOffsetHigh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dwOffsetLow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DWORD		cbMap</a:t>
            </a:r>
          </a:p>
          <a:p>
            <a:r>
              <a:rPr lang="en-US" smtClean="0"/>
              <a:t>);</a:t>
            </a:r>
            <a:endParaRPr lang="en-US"/>
          </a:p>
          <a:p>
            <a:r>
              <a:rPr lang="en-US" b="1"/>
              <a:t>Return</a:t>
            </a:r>
            <a:r>
              <a:rPr lang="en-US"/>
              <a:t>: The starting address of the block (file view) or NULL on failure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Process Address Space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54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228600" y="3810000"/>
            <a:ext cx="8303840" cy="2895600"/>
          </a:xfrm>
          <a:prstGeom prst="wedgeRoundRectCallout">
            <a:avLst>
              <a:gd name="adj1" fmla="val -14134"/>
              <a:gd name="adj2" fmla="val -12561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hMapObject</a:t>
            </a:r>
            <a:r>
              <a:rPr lang="en-US" sz="3200"/>
              <a:t>: A handle to a file mapping object (returned by </a:t>
            </a:r>
            <a:r>
              <a:rPr lang="en-US" sz="3200" smtClean="0"/>
              <a:t>CreateFileMapping or OpenFileMapping)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7093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LPVOID </a:t>
            </a:r>
            <a:r>
              <a:rPr lang="en-US" b="1"/>
              <a:t>MapViewOfFile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		hMapObject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dwAccess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DWORD		dwOffsetHigh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dwOffsetLow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DWORD		cbMap</a:t>
            </a:r>
          </a:p>
          <a:p>
            <a:r>
              <a:rPr lang="en-US" smtClean="0"/>
              <a:t>);</a:t>
            </a:r>
            <a:endParaRPr lang="en-US"/>
          </a:p>
          <a:p>
            <a:r>
              <a:rPr lang="en-US" b="1"/>
              <a:t>Return</a:t>
            </a:r>
            <a:r>
              <a:rPr lang="en-US"/>
              <a:t>: The starting address of the block (file view) or NULL on failure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Process Address Space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55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228600" y="3810000"/>
            <a:ext cx="8303840" cy="2895600"/>
          </a:xfrm>
          <a:prstGeom prst="wedgeRoundRectCallout">
            <a:avLst>
              <a:gd name="adj1" fmla="val -22454"/>
              <a:gd name="adj2" fmla="val -10807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dwAccess</a:t>
            </a:r>
            <a:r>
              <a:rPr lang="en-US" sz="3200" smtClean="0"/>
              <a:t>: </a:t>
            </a:r>
            <a:r>
              <a:rPr lang="en-US" sz="3200"/>
              <a:t>The type of </a:t>
            </a:r>
            <a:r>
              <a:rPr lang="en-US" sz="3200" smtClean="0"/>
              <a:t>access</a:t>
            </a:r>
          </a:p>
          <a:p>
            <a:r>
              <a:rPr lang="en-US" sz="3200"/>
              <a:t>FILE_MAP_ALL_ACCESS</a:t>
            </a:r>
          </a:p>
          <a:p>
            <a:r>
              <a:rPr lang="en-US" sz="3200"/>
              <a:t>FILE_MAP_COPY</a:t>
            </a:r>
          </a:p>
          <a:p>
            <a:r>
              <a:rPr lang="en-US" sz="3200"/>
              <a:t>FILE_MAP_READ</a:t>
            </a:r>
          </a:p>
          <a:p>
            <a:r>
              <a:rPr lang="en-US" sz="3200" smtClean="0"/>
              <a:t>FILE_MAP_WRITE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381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LPVOID </a:t>
            </a:r>
            <a:r>
              <a:rPr lang="en-US" b="1"/>
              <a:t>MapViewOfFile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		hMapObject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dwAccess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DWORD		dwOffsetHigh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dwOffsetLow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DWORD		cbMap</a:t>
            </a:r>
          </a:p>
          <a:p>
            <a:r>
              <a:rPr lang="en-US" smtClean="0"/>
              <a:t>);</a:t>
            </a:r>
            <a:endParaRPr lang="en-US"/>
          </a:p>
          <a:p>
            <a:r>
              <a:rPr lang="en-US" b="1"/>
              <a:t>Return</a:t>
            </a:r>
            <a:r>
              <a:rPr lang="en-US"/>
              <a:t>: The starting address of the block (file view) or NULL on failure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Process Address Space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56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228600" y="3810000"/>
            <a:ext cx="8303840" cy="2895600"/>
          </a:xfrm>
          <a:prstGeom prst="wedgeRoundRectCallout">
            <a:avLst>
              <a:gd name="adj1" fmla="val -18050"/>
              <a:gd name="adj2" fmla="val -7579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dwOffsetHigh </a:t>
            </a:r>
            <a:r>
              <a:rPr lang="en-US" sz="3200"/>
              <a:t>and</a:t>
            </a:r>
            <a:r>
              <a:rPr lang="en-US" sz="3200" b="1"/>
              <a:t> dwOffsetLow</a:t>
            </a:r>
            <a:r>
              <a:rPr lang="en-US" sz="3200" smtClean="0"/>
              <a:t>:</a:t>
            </a:r>
            <a:endParaRPr lang="en-US" sz="3200"/>
          </a:p>
          <a:p>
            <a:r>
              <a:rPr lang="en-US" sz="3200"/>
              <a:t>Starting location of the mapped file region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Must be a multiple of 64K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Zero offset to map from beginning of file</a:t>
            </a:r>
          </a:p>
        </p:txBody>
      </p:sp>
    </p:spTree>
    <p:extLst>
      <p:ext uri="{BB962C8B-B14F-4D97-AF65-F5344CB8AC3E}">
        <p14:creationId xmlns:p14="http://schemas.microsoft.com/office/powerpoint/2010/main" val="364218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LPVOID </a:t>
            </a:r>
            <a:r>
              <a:rPr lang="en-US" b="1"/>
              <a:t>MapViewOfFile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HANDLE		hMapObject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dwAccess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DWORD		dwOffsetHigh</a:t>
            </a:r>
            <a:r>
              <a:rPr lang="en-US"/>
              <a:t>,</a:t>
            </a:r>
          </a:p>
          <a:p>
            <a:r>
              <a:rPr lang="en-US"/>
              <a:t>	</a:t>
            </a:r>
            <a:r>
              <a:rPr lang="en-US" smtClean="0"/>
              <a:t>DWORD		dwOffsetLow</a:t>
            </a:r>
            <a:r>
              <a:rPr lang="en-US"/>
              <a:t>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DWORD		cbMap</a:t>
            </a:r>
          </a:p>
          <a:p>
            <a:r>
              <a:rPr lang="en-US" smtClean="0"/>
              <a:t>);</a:t>
            </a:r>
            <a:endParaRPr lang="en-US"/>
          </a:p>
          <a:p>
            <a:r>
              <a:rPr lang="en-US" b="1"/>
              <a:t>Return</a:t>
            </a:r>
            <a:r>
              <a:rPr lang="en-US"/>
              <a:t>: The starting address of the block (file view) or NULL on failure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 Process Address Space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228600" y="3810000"/>
            <a:ext cx="8303840" cy="2895600"/>
          </a:xfrm>
          <a:prstGeom prst="wedgeRoundRectCallout">
            <a:avLst>
              <a:gd name="adj1" fmla="val -19274"/>
              <a:gd name="adj2" fmla="val -5614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smtClean="0"/>
              <a:t>cbMap</a:t>
            </a:r>
            <a:r>
              <a:rPr lang="en-US" sz="3200" smtClean="0"/>
              <a:t>: Size </a:t>
            </a:r>
            <a:r>
              <a:rPr lang="en-US" sz="3200"/>
              <a:t>in bytes of the mapped region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Zero indicates entire </a:t>
            </a:r>
            <a:r>
              <a:rPr lang="en-US" sz="3200" smtClean="0"/>
              <a:t>file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The map size is limited by the 32-bit </a:t>
            </a:r>
            <a:r>
              <a:rPr lang="en-US" sz="3200" smtClean="0"/>
              <a:t>address</a:t>
            </a: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649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BOOL </a:t>
            </a:r>
            <a:r>
              <a:rPr lang="en-US" b="1"/>
              <a:t>UnmapViewOfFile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LPVOID		lpBaseAddress</a:t>
            </a:r>
          </a:p>
          <a:p>
            <a:r>
              <a:rPr lang="en-US" smtClean="0"/>
              <a:t>);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Release </a:t>
            </a:r>
            <a:r>
              <a:rPr lang="en-US"/>
              <a:t>file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9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BOOL </a:t>
            </a:r>
            <a:r>
              <a:rPr lang="en-US" b="1"/>
              <a:t>UnmapViewOfFile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LPVOID		lpBaseAddress</a:t>
            </a:r>
          </a:p>
          <a:p>
            <a:r>
              <a:rPr lang="en-US" smtClean="0"/>
              <a:t>);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Release </a:t>
            </a:r>
            <a:r>
              <a:rPr lang="en-US"/>
              <a:t>file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59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228600" y="3810000"/>
            <a:ext cx="8303840" cy="2895600"/>
          </a:xfrm>
          <a:prstGeom prst="wedgeRoundRectCallout">
            <a:avLst>
              <a:gd name="adj1" fmla="val -18540"/>
              <a:gd name="adj2" fmla="val -12491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/>
              <a:t>lpBaseAddress</a:t>
            </a:r>
            <a:r>
              <a:rPr lang="en-US" sz="3200"/>
              <a:t>: The starting address of the block (file view), returned by MapViewOfFile</a:t>
            </a:r>
          </a:p>
        </p:txBody>
      </p:sp>
    </p:spTree>
    <p:extLst>
      <p:ext uri="{BB962C8B-B14F-4D97-AF65-F5344CB8AC3E}">
        <p14:creationId xmlns:p14="http://schemas.microsoft.com/office/powerpoint/2010/main" val="318350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Memory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9422"/>
            <a:ext cx="6858000" cy="6088578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914400" y="2816352"/>
            <a:ext cx="6553200" cy="2136648"/>
          </a:xfrm>
          <a:prstGeom prst="wedgeRoundRectCallout">
            <a:avLst>
              <a:gd name="adj1" fmla="val 17922"/>
              <a:gd name="adj2" fmla="val -96866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If a pointer has value in this range, it must be considered as NULL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482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US"/>
              <a:t>If you use pointers in a mapped file region, they should be of type </a:t>
            </a:r>
            <a:r>
              <a:rPr lang="en-US" b="1"/>
              <a:t>_</a:t>
            </a:r>
            <a:r>
              <a:rPr lang="en-US" b="1" smtClean="0"/>
              <a:t>based</a:t>
            </a:r>
          </a:p>
          <a:p>
            <a:r>
              <a:rPr lang="en-US"/>
              <a:t>The </a:t>
            </a:r>
            <a:r>
              <a:rPr lang="en-US" b="1"/>
              <a:t>__based</a:t>
            </a:r>
            <a:r>
              <a:rPr lang="en-US"/>
              <a:t> keyword allows you to declare pointers based on pointers (pointers that are offsets from existing pointers</a:t>
            </a:r>
            <a:r>
              <a:rPr lang="en-US" smtClean="0"/>
              <a:t>).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Based Pointer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6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Based Pointer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61</a:t>
            </a:fld>
            <a:endParaRPr lang="ru-RU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/>
              <a:t>int</a:t>
            </a:r>
            <a:r>
              <a:rPr lang="en-US"/>
              <a:t> a1[] = { 1,2,3 };  </a:t>
            </a:r>
          </a:p>
          <a:p>
            <a:r>
              <a:rPr lang="en-US" b="1"/>
              <a:t>int</a:t>
            </a:r>
            <a:r>
              <a:rPr lang="en-US"/>
              <a:t> a2[] = { 10,11,12 };  </a:t>
            </a:r>
          </a:p>
          <a:p>
            <a:r>
              <a:rPr lang="en-US" b="1"/>
              <a:t>int</a:t>
            </a:r>
            <a:r>
              <a:rPr lang="en-US"/>
              <a:t> *pBased;  </a:t>
            </a:r>
          </a:p>
          <a:p>
            <a:r>
              <a:rPr lang="en-US" b="1" smtClean="0"/>
              <a:t>typedef</a:t>
            </a:r>
            <a:r>
              <a:rPr lang="en-US" smtClean="0"/>
              <a:t> </a:t>
            </a:r>
            <a:r>
              <a:rPr lang="en-US" b="1"/>
              <a:t>int</a:t>
            </a:r>
            <a:r>
              <a:rPr lang="en-US"/>
              <a:t> </a:t>
            </a:r>
            <a:r>
              <a:rPr lang="en-US" b="1"/>
              <a:t>__based</a:t>
            </a:r>
            <a:r>
              <a:rPr lang="en-US"/>
              <a:t>(pBased) * pBasedPtr;  </a:t>
            </a:r>
            <a:r>
              <a:rPr lang="en-US" smtClean="0"/>
              <a:t>  </a:t>
            </a:r>
            <a:endParaRPr lang="en-US"/>
          </a:p>
          <a:p>
            <a:r>
              <a:rPr lang="en-US" b="1" smtClean="0"/>
              <a:t>int</a:t>
            </a:r>
            <a:r>
              <a:rPr lang="en-US" smtClean="0"/>
              <a:t> </a:t>
            </a:r>
            <a:r>
              <a:rPr lang="en-US"/>
              <a:t>main() {  </a:t>
            </a:r>
          </a:p>
          <a:p>
            <a:r>
              <a:rPr lang="en-US"/>
              <a:t>   pBased = &amp;a1[0];  </a:t>
            </a:r>
          </a:p>
          <a:p>
            <a:r>
              <a:rPr lang="en-US"/>
              <a:t>   pBasedPtr pb = 0;  </a:t>
            </a:r>
          </a:p>
          <a:p>
            <a:r>
              <a:rPr lang="en-US"/>
              <a:t> </a:t>
            </a:r>
          </a:p>
          <a:p>
            <a:r>
              <a:rPr lang="en-US"/>
              <a:t>   pBased = &amp;a2[0];  </a:t>
            </a:r>
            <a:r>
              <a:rPr lang="en-US" smtClean="0"/>
              <a:t>//</a:t>
            </a:r>
            <a:r>
              <a:rPr lang="en-US" smtClean="0">
                <a:solidFill>
                  <a:srgbClr val="FF0000"/>
                </a:solidFill>
              </a:rPr>
              <a:t>pb changed to new value of pBased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/>
              <a:t>}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5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5124765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050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Build one or more libraries as “static libraries”</a:t>
            </a:r>
          </a:p>
          <a:p>
            <a:r>
              <a:rPr lang="en-US"/>
              <a:t>Link the libraries with each project as needed</a:t>
            </a:r>
          </a:p>
          <a:p>
            <a:r>
              <a:rPr lang="en-US"/>
              <a:t>Advantages</a:t>
            </a:r>
          </a:p>
          <a:p>
            <a:pPr lvl="1"/>
            <a:r>
              <a:rPr lang="en-US"/>
              <a:t>Simplifies and expedites project building</a:t>
            </a:r>
          </a:p>
          <a:p>
            <a:r>
              <a:rPr lang="en-US"/>
              <a:t>Disadvantages</a:t>
            </a:r>
          </a:p>
          <a:p>
            <a:pPr lvl="1"/>
            <a:r>
              <a:rPr lang="en-US"/>
              <a:t>Disc and memory space issues</a:t>
            </a:r>
          </a:p>
          <a:p>
            <a:pPr lvl="1"/>
            <a:r>
              <a:rPr lang="en-US"/>
              <a:t>Maintenance requires relinking and redistribution</a:t>
            </a:r>
          </a:p>
          <a:p>
            <a:pPr lvl="1"/>
            <a:r>
              <a:rPr lang="en-US"/>
              <a:t>Different programs may use different library versions</a:t>
            </a:r>
          </a:p>
          <a:p>
            <a:pPr lvl="1"/>
            <a:r>
              <a:rPr lang="en-US"/>
              <a:t>Programs cannot use alternate utility implementations for different situations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Library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9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Link Library (1/3)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64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DLLs solve these and other problems </a:t>
            </a:r>
            <a:endParaRPr lang="en-US" smtClean="0"/>
          </a:p>
          <a:p>
            <a:r>
              <a:rPr lang="en-US" smtClean="0"/>
              <a:t>Library </a:t>
            </a:r>
            <a:r>
              <a:rPr lang="en-US"/>
              <a:t>functions are linked at:</a:t>
            </a:r>
          </a:p>
          <a:p>
            <a:pPr lvl="1"/>
            <a:r>
              <a:rPr lang="en-US"/>
              <a:t>Program load time — implicit linking</a:t>
            </a:r>
          </a:p>
          <a:p>
            <a:pPr lvl="1"/>
            <a:r>
              <a:rPr lang="en-US"/>
              <a:t>Program run time — explicit linking</a:t>
            </a:r>
          </a:p>
          <a:p>
            <a:r>
              <a:rPr lang="en-US"/>
              <a:t>Program image can be much smaller</a:t>
            </a:r>
          </a:p>
          <a:p>
            <a:pPr lvl="1"/>
            <a:r>
              <a:rPr lang="en-US"/>
              <a:t>It does not include the library </a:t>
            </a:r>
            <a:r>
              <a:rPr lang="en-US" smtClean="0"/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Link Library (2/3)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Multiple programs can share a single DLL</a:t>
            </a:r>
          </a:p>
          <a:p>
            <a:pPr lvl="1"/>
            <a:r>
              <a:rPr lang="en-US"/>
              <a:t>Only a single copy will be loaded into memory</a:t>
            </a:r>
          </a:p>
          <a:p>
            <a:pPr lvl="1"/>
            <a:r>
              <a:rPr lang="en-US"/>
              <a:t>All programs map their process address space to DLL code</a:t>
            </a:r>
          </a:p>
          <a:p>
            <a:pPr lvl="1"/>
            <a:r>
              <a:rPr lang="en-US"/>
              <a:t>Each thread will have its own copy of non-shared storage on the </a:t>
            </a:r>
            <a:r>
              <a:rPr lang="en-US" smtClean="0"/>
              <a:t>stack</a:t>
            </a:r>
          </a:p>
          <a:p>
            <a:r>
              <a:rPr lang="en-US"/>
              <a:t>New versions or alternate implementations:</a:t>
            </a:r>
          </a:p>
          <a:p>
            <a:pPr lvl="1"/>
            <a:r>
              <a:rPr lang="en-US"/>
              <a:t>Supplying a new version of the DLL</a:t>
            </a:r>
          </a:p>
          <a:p>
            <a:pPr lvl="1"/>
            <a:r>
              <a:rPr lang="en-US"/>
              <a:t>All programs can use the new version without modification</a:t>
            </a:r>
          </a:p>
        </p:txBody>
      </p:sp>
    </p:spTree>
    <p:extLst>
      <p:ext uri="{BB962C8B-B14F-4D97-AF65-F5344CB8AC3E}">
        <p14:creationId xmlns:p14="http://schemas.microsoft.com/office/powerpoint/2010/main" val="144596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Link Library (3/3)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66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Explicit </a:t>
            </a:r>
            <a:r>
              <a:rPr lang="en-US"/>
              <a:t>linking:</a:t>
            </a:r>
          </a:p>
          <a:p>
            <a:pPr lvl="1"/>
            <a:r>
              <a:rPr lang="en-US"/>
              <a:t>Program decides at run time which library version to use</a:t>
            </a:r>
          </a:p>
          <a:p>
            <a:pPr lvl="1"/>
            <a:r>
              <a:rPr lang="en-US"/>
              <a:t>Different libraries may be alternate implementations of the same function</a:t>
            </a:r>
          </a:p>
          <a:p>
            <a:pPr lvl="1"/>
            <a:r>
              <a:rPr lang="en-US"/>
              <a:t>May carry out totally different tasks</a:t>
            </a:r>
          </a:p>
          <a:p>
            <a:pPr lvl="2"/>
            <a:r>
              <a:rPr lang="en-US"/>
              <a:t>Just as separate programs </a:t>
            </a:r>
            <a:r>
              <a:rPr lang="en-US" smtClean="0"/>
              <a:t>do</a:t>
            </a:r>
          </a:p>
          <a:p>
            <a:r>
              <a:rPr lang="en-US"/>
              <a:t>DLLs are used in nearly every operating system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Exporting and Importing Interfaces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67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US" smtClean="0"/>
              <a:t>DLL must declare a function is to be exported:</a:t>
            </a:r>
            <a:endParaRPr lang="en-US"/>
          </a:p>
          <a:p>
            <a:pPr marL="0" indent="0">
              <a:buNone/>
            </a:pP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declspec (dllexport) 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DWORD MyFunc(...);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mtClean="0"/>
              <a:t>Calling </a:t>
            </a:r>
            <a:r>
              <a:rPr lang="en-US"/>
              <a:t>program declares the function is to be imported</a:t>
            </a:r>
          </a:p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_declspec (dllexport) DWORD MyFunc</a:t>
            </a:r>
            <a:r>
              <a:rPr 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en-US" altLang="en-US" noProof="1"/>
              <a:t>You can export and import variables as well as function entry points</a:t>
            </a:r>
          </a:p>
          <a:p>
            <a:pPr marL="0" indent="0">
              <a:buNone/>
            </a:pP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technique in </a:t>
            </a:r>
            <a:r>
              <a:rPr lang="en-US" smtClean="0"/>
              <a:t>INCLUDE </a:t>
            </a:r>
            <a:r>
              <a:rPr lang="en-US"/>
              <a:t>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68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Use </a:t>
            </a:r>
            <a:r>
              <a:rPr lang="en-US"/>
              <a:t>a preprocessor variable such as “MYPROJ_EXPORTS</a:t>
            </a:r>
            <a:r>
              <a:rPr lang="en-US" smtClean="0"/>
              <a:t>“; “</a:t>
            </a:r>
            <a:r>
              <a:rPr lang="en-US"/>
              <a:t>MYPROJ” is the project name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#ifdef MYPROJ_EXPORTS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#define LIBSPEC _declspec (dllexport)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#define LIBSPEC _declspec (dllimport)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LIBSPEC DWORD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MyFunc(...);</a:t>
            </a:r>
          </a:p>
          <a:p>
            <a:r>
              <a:rPr lang="en-US" altLang="en-US" noProof="1"/>
              <a:t>The DLL </a:t>
            </a:r>
            <a:r>
              <a:rPr lang="en-US" altLang="en-US"/>
              <a:t>project</a:t>
            </a:r>
            <a:r>
              <a:rPr lang="en-US" altLang="en-US" noProof="1"/>
              <a:t> defines </a:t>
            </a:r>
            <a:r>
              <a:rPr lang="en-US" altLang="en-US">
                <a:latin typeface="Courier New" panose="02070309020205020404" pitchFamily="49" charset="0"/>
              </a:rPr>
              <a:t>MYPROJ_EXPORTS</a:t>
            </a:r>
            <a:endParaRPr lang="en-US" altLang="en-US" noProof="1"/>
          </a:p>
          <a:p>
            <a:r>
              <a:rPr lang="en-US" altLang="en-US" noProof="1"/>
              <a:t>Calling application leaves </a:t>
            </a:r>
            <a:r>
              <a:rPr lang="en-US" altLang="en-US">
                <a:latin typeface="Courier New" panose="02070309020205020404" pitchFamily="49" charset="0"/>
              </a:rPr>
              <a:t>MYPROJ_EXPORTS</a:t>
            </a:r>
            <a:r>
              <a:rPr lang="en-US" altLang="en-US" noProof="1"/>
              <a:t> undefined</a:t>
            </a:r>
          </a:p>
          <a:p>
            <a:pPr marL="0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Explicit (run-time) linking requires:</a:t>
            </a:r>
          </a:p>
          <a:p>
            <a:pPr lvl="1"/>
            <a:r>
              <a:rPr lang="en-US"/>
              <a:t>Program loads a DLL </a:t>
            </a:r>
            <a:r>
              <a:rPr lang="en-US" smtClean="0"/>
              <a:t>using </a:t>
            </a:r>
            <a:r>
              <a:rPr lang="en-US" b="1" smtClean="0"/>
              <a:t>LoadLibrary</a:t>
            </a:r>
            <a:endParaRPr lang="en-US" b="1"/>
          </a:p>
          <a:p>
            <a:pPr lvl="1"/>
            <a:r>
              <a:rPr lang="en-US"/>
              <a:t>Finds the address of </a:t>
            </a:r>
            <a:r>
              <a:rPr lang="en-US" smtClean="0"/>
              <a:t>required function using </a:t>
            </a:r>
            <a:r>
              <a:rPr lang="en-US" b="1" smtClean="0"/>
              <a:t>GetProcAddress</a:t>
            </a:r>
            <a:endParaRPr lang="en-US" b="1"/>
          </a:p>
          <a:p>
            <a:pPr lvl="1"/>
            <a:r>
              <a:rPr lang="en-US"/>
              <a:t>Cast the address pointer to the function type</a:t>
            </a:r>
          </a:p>
          <a:p>
            <a:pPr lvl="1"/>
            <a:r>
              <a:rPr lang="en-US"/>
              <a:t>Call the function using the pointer</a:t>
            </a:r>
          </a:p>
          <a:p>
            <a:pPr lvl="1"/>
            <a:r>
              <a:rPr lang="en-US"/>
              <a:t>Optionally free the </a:t>
            </a:r>
            <a:r>
              <a:rPr lang="en-US" smtClean="0"/>
              <a:t>library using </a:t>
            </a:r>
            <a:r>
              <a:rPr lang="en-US" b="1" smtClean="0"/>
              <a:t>FreeLibrary</a:t>
            </a:r>
            <a:endParaRPr lang="en-US" b="1"/>
          </a:p>
          <a:p>
            <a:pPr lvl="1"/>
            <a:r>
              <a:rPr lang="en-US" smtClean="0"/>
              <a:t>No </a:t>
            </a:r>
            <a:r>
              <a:rPr lang="en-US"/>
              <a:t>need for the .LIB file at link </a:t>
            </a:r>
            <a:r>
              <a:rPr lang="en-US" smtClean="0"/>
              <a:t>time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Linking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Memory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9422"/>
            <a:ext cx="6858000" cy="6088578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914400" y="4320000"/>
            <a:ext cx="6553200" cy="2136648"/>
          </a:xfrm>
          <a:prstGeom prst="wedgeRoundRectCallout">
            <a:avLst>
              <a:gd name="adj1" fmla="val 18852"/>
              <a:gd name="adj2" fmla="val -9020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An user-mode process has about 2GB of memory to use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368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HINSTANCE </a:t>
            </a:r>
            <a:r>
              <a:rPr lang="en-US" b="1"/>
              <a:t>LoadLibrary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LPCTSTR	lpLibFileName</a:t>
            </a:r>
          </a:p>
          <a:p>
            <a:r>
              <a:rPr lang="en-US" smtClean="0"/>
              <a:t>);</a:t>
            </a:r>
            <a:endParaRPr lang="en-US"/>
          </a:p>
          <a:p>
            <a:endParaRPr lang="en-US" smtClean="0"/>
          </a:p>
          <a:p>
            <a:r>
              <a:rPr lang="en-US" b="1" smtClean="0"/>
              <a:t>lpLibFileName</a:t>
            </a:r>
            <a:r>
              <a:rPr lang="en-US" smtClean="0"/>
              <a:t>: path to the DLL</a:t>
            </a:r>
            <a:endParaRPr lang="en-US"/>
          </a:p>
          <a:p>
            <a:r>
              <a:rPr lang="en-US" b="1" smtClean="0"/>
              <a:t>Return</a:t>
            </a:r>
            <a:r>
              <a:rPr lang="en-US" smtClean="0"/>
              <a:t>: a handle to the DLL or </a:t>
            </a:r>
            <a:r>
              <a:rPr lang="en-US"/>
              <a:t>NULL on failure</a:t>
            </a:r>
          </a:p>
          <a:p>
            <a:endParaRPr lang="en-US"/>
          </a:p>
          <a:p>
            <a:r>
              <a:rPr lang="en-US"/>
              <a:t>HINSTANCE, rather than a conventional HANDLE</a:t>
            </a:r>
          </a:p>
          <a:p>
            <a:r>
              <a:rPr lang="en-US"/>
              <a:t>It contains different information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Linking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92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Linking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71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FARPROC </a:t>
            </a:r>
            <a:r>
              <a:rPr lang="en-US" b="1"/>
              <a:t>GetProcAddress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/>
              <a:t>	</a:t>
            </a:r>
            <a:r>
              <a:rPr lang="en-US" smtClean="0"/>
              <a:t>HMODULE		hModule,</a:t>
            </a:r>
          </a:p>
          <a:p>
            <a:r>
              <a:rPr lang="en-US"/>
              <a:t>	</a:t>
            </a:r>
            <a:r>
              <a:rPr lang="en-US" smtClean="0"/>
              <a:t>LPCSTR			lpProcName</a:t>
            </a:r>
          </a:p>
          <a:p>
            <a:r>
              <a:rPr lang="en-US" smtClean="0"/>
              <a:t>);</a:t>
            </a:r>
          </a:p>
          <a:p>
            <a:endParaRPr lang="en-US"/>
          </a:p>
          <a:p>
            <a:r>
              <a:rPr lang="en-US" b="1" smtClean="0"/>
              <a:t>hModule</a:t>
            </a:r>
            <a:r>
              <a:rPr lang="en-US" smtClean="0"/>
              <a:t>:		an </a:t>
            </a:r>
            <a:r>
              <a:rPr lang="en-US"/>
              <a:t>instance produced by LoadLibrary </a:t>
            </a:r>
          </a:p>
          <a:p>
            <a:r>
              <a:rPr lang="en-US" b="1" smtClean="0"/>
              <a:t>lpProcName</a:t>
            </a:r>
            <a:r>
              <a:rPr lang="en-US" smtClean="0"/>
              <a:t>:	the </a:t>
            </a:r>
            <a:r>
              <a:rPr lang="en-US"/>
              <a:t>entry point </a:t>
            </a:r>
            <a:r>
              <a:rPr lang="en-US" smtClean="0"/>
              <a:t>name, cannot </a:t>
            </a:r>
            <a:r>
              <a:rPr lang="en-US"/>
              <a:t>be Unicode</a:t>
            </a:r>
          </a:p>
          <a:p>
            <a:r>
              <a:rPr lang="en-US" b="1" smtClean="0"/>
              <a:t>Return</a:t>
            </a:r>
            <a:r>
              <a:rPr lang="en-US" smtClean="0"/>
              <a:t>:			NULL </a:t>
            </a:r>
            <a:r>
              <a:rPr lang="en-US"/>
              <a:t>in case of failure</a:t>
            </a:r>
          </a:p>
          <a:p>
            <a:r>
              <a:rPr lang="en-US"/>
              <a:t>FARPROC, like “long pointer,” is an anachronism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You can export functions from DLL using .DEF file instead of __declspec(dllexport)</a:t>
            </a:r>
            <a:br>
              <a:rPr lang="en-US"/>
            </a:br>
            <a:r>
              <a:rPr lang="en-US" sz="2400">
                <a:hlinkClick r:id="rId2"/>
              </a:rPr>
              <a:t>https://</a:t>
            </a:r>
            <a:r>
              <a:rPr lang="en-US" sz="2400" smtClean="0">
                <a:hlinkClick r:id="rId2"/>
              </a:rPr>
              <a:t>msdn.microsoft.com/vi-vn/library/d91k01sh.aspx</a:t>
            </a:r>
            <a:endParaRPr lang="en-US" sz="2400" smtClean="0"/>
          </a:p>
          <a:p>
            <a:endParaRPr lang="en-US" sz="2400" smtClean="0"/>
          </a:p>
          <a:p>
            <a:r>
              <a:rPr lang="en-US"/>
              <a:t>You can call an exported function by ordinal</a:t>
            </a:r>
            <a:br>
              <a:rPr lang="en-US"/>
            </a:br>
            <a:r>
              <a:rPr lang="en-US" sz="2400">
                <a:hlinkClick r:id="rId3"/>
              </a:rPr>
              <a:t>http://</a:t>
            </a:r>
            <a:r>
              <a:rPr lang="en-US" sz="2400" smtClean="0">
                <a:hlinkClick r:id="rId3"/>
              </a:rPr>
              <a:t>forums.codeguru.com/showthread.php?463510-Call-DLL-function-by-Ordinal</a:t>
            </a: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option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99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6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2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mtClean="0"/>
              <a:t>Create a program, use VirtualAlloc to reserve and then commit a large (100MB) storage space. Check the affect of every action via Task Manager.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Create a program manipulating files using memory 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mtClean="0"/>
              <a:t>Create a DLL and a program that uses the DLL.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16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Memory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9422"/>
            <a:ext cx="6858000" cy="6088578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533400" y="990600"/>
            <a:ext cx="8382000" cy="3429000"/>
          </a:xfrm>
          <a:prstGeom prst="wedgeRoundRectCallout">
            <a:avLst>
              <a:gd name="adj1" fmla="val 20850"/>
              <a:gd name="adj2" fmla="val 73669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This </a:t>
            </a:r>
            <a:r>
              <a:rPr lang="en-US" sz="3200"/>
              <a:t>partition is where the operating system's code resides. </a:t>
            </a:r>
            <a:endParaRPr lang="en-US" sz="32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The </a:t>
            </a:r>
            <a:r>
              <a:rPr lang="en-US" sz="3200"/>
              <a:t>code for thread scheduling, memory management, file </a:t>
            </a:r>
            <a:r>
              <a:rPr lang="en-US" sz="3200" smtClean="0"/>
              <a:t>systems support</a:t>
            </a:r>
            <a:r>
              <a:rPr lang="en-US" sz="3200"/>
              <a:t>, networking support, and all device drivers is loaded in this partition. </a:t>
            </a:r>
          </a:p>
        </p:txBody>
      </p:sp>
    </p:spTree>
    <p:extLst>
      <p:ext uri="{BB962C8B-B14F-4D97-AF65-F5344CB8AC3E}">
        <p14:creationId xmlns:p14="http://schemas.microsoft.com/office/powerpoint/2010/main" val="51358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Memory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69422"/>
            <a:ext cx="6858000" cy="6088578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533400" y="2133600"/>
            <a:ext cx="8382000" cy="2286000"/>
          </a:xfrm>
          <a:prstGeom prst="wedgeRoundRectCallout">
            <a:avLst>
              <a:gd name="adj1" fmla="val 19638"/>
              <a:gd name="adj2" fmla="val 81669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Everything </a:t>
            </a:r>
            <a:r>
              <a:rPr lang="en-US" sz="3200"/>
              <a:t>residing in this partition is shared </a:t>
            </a:r>
            <a:r>
              <a:rPr lang="en-US" sz="3200" smtClean="0"/>
              <a:t>among all </a:t>
            </a:r>
            <a:r>
              <a:rPr lang="en-US" sz="3200"/>
              <a:t>processes. </a:t>
            </a:r>
            <a:endParaRPr lang="en-US" sz="32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All </a:t>
            </a:r>
            <a:r>
              <a:rPr lang="en-US" sz="3200"/>
              <a:t>code and data in this partition </a:t>
            </a:r>
            <a:r>
              <a:rPr lang="en-US" sz="3200" smtClean="0"/>
              <a:t>is completely </a:t>
            </a:r>
            <a:r>
              <a:rPr lang="en-US" sz="3200"/>
              <a:t>protected.</a:t>
            </a:r>
          </a:p>
        </p:txBody>
      </p:sp>
    </p:spTree>
    <p:extLst>
      <p:ext uri="{BB962C8B-B14F-4D97-AF65-F5344CB8AC3E}">
        <p14:creationId xmlns:p14="http://schemas.microsoft.com/office/powerpoint/2010/main" val="231453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E2277891-A1BB-4525-8B8D-D98FB34EFFD8}" vid="{B9B553D5-D3FF-4EF3-BB39-9C0337F692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8989</TotalTime>
  <Words>2287</Words>
  <Application>Microsoft Office PowerPoint</Application>
  <PresentationFormat>On-screen Show (4:3)</PresentationFormat>
  <Paragraphs>619</Paragraphs>
  <Slides>75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Arial Narrow</vt:lpstr>
      <vt:lpstr>Calibri</vt:lpstr>
      <vt:lpstr>Courier New</vt:lpstr>
      <vt:lpstr>Tahoma</vt:lpstr>
      <vt:lpstr>Wingdings</vt:lpstr>
      <vt:lpstr>Slide bài giảng</vt:lpstr>
      <vt:lpstr>ADVANCED PROGRAMMING</vt:lpstr>
      <vt:lpstr>PowerPoint Presentation</vt:lpstr>
      <vt:lpstr>PowerPoint Presentation</vt:lpstr>
      <vt:lpstr>Windows Memory Architecture</vt:lpstr>
      <vt:lpstr>Windows Memory Architecture</vt:lpstr>
      <vt:lpstr>Windows Memory Architecture</vt:lpstr>
      <vt:lpstr>Windows Memory Architecture</vt:lpstr>
      <vt:lpstr>Windows Memory Architecture</vt:lpstr>
      <vt:lpstr>Windows Memory Architecture</vt:lpstr>
      <vt:lpstr>Windows Memory Architecture</vt:lpstr>
      <vt:lpstr>Windows Memory Architecture</vt:lpstr>
      <vt:lpstr>Windows Memory Architecture</vt:lpstr>
      <vt:lpstr>Windows Memory Architecture</vt:lpstr>
      <vt:lpstr>Windows Memory Architecture</vt:lpstr>
      <vt:lpstr>PowerPoint Presentation</vt:lpstr>
      <vt:lpstr>Using virtual memory in your application</vt:lpstr>
      <vt:lpstr>Relationship between memory functions</vt:lpstr>
      <vt:lpstr>Using virtual memory in your application</vt:lpstr>
      <vt:lpstr>Using virtual memory in your application</vt:lpstr>
      <vt:lpstr>VirtualAlloc - Reserve a region </vt:lpstr>
      <vt:lpstr>VirtualAlloc - Reserve a region </vt:lpstr>
      <vt:lpstr>VirtualAlloc - Reserve a region </vt:lpstr>
      <vt:lpstr>VirtualAlloc - Reserve a region </vt:lpstr>
      <vt:lpstr>VirtualAlloc - Reserve a region </vt:lpstr>
      <vt:lpstr>VirtualAlloc – Commit storage  in a reserved region </vt:lpstr>
      <vt:lpstr>VirtualAlloc – Commit storage  in a reserved region </vt:lpstr>
      <vt:lpstr>VirtualAlloc – Commit storage  in a reserved region </vt:lpstr>
      <vt:lpstr>VirtualAlloc – Commit storage  in a reserved region </vt:lpstr>
      <vt:lpstr>Reserving a Region and Committing Storage Simultaneously</vt:lpstr>
      <vt:lpstr>Reserving a Region and Committing Storage Simultaneously</vt:lpstr>
      <vt:lpstr>PowerPoint Presentation</vt:lpstr>
      <vt:lpstr>Heaps</vt:lpstr>
      <vt:lpstr>Heaps</vt:lpstr>
      <vt:lpstr>Heaps</vt:lpstr>
      <vt:lpstr>Heaps</vt:lpstr>
      <vt:lpstr>Heaps</vt:lpstr>
      <vt:lpstr>Heaps</vt:lpstr>
      <vt:lpstr>Heaps</vt:lpstr>
      <vt:lpstr>Heaps</vt:lpstr>
      <vt:lpstr>PowerPoint Presentation</vt:lpstr>
      <vt:lpstr>Memory-mapped files</vt:lpstr>
      <vt:lpstr>Three purposes of memory-mapped files</vt:lpstr>
      <vt:lpstr>Memory-mapped files</vt:lpstr>
      <vt:lpstr>File Mapping Objects</vt:lpstr>
      <vt:lpstr>File Mapping Objects</vt:lpstr>
      <vt:lpstr>File Mapping Objects</vt:lpstr>
      <vt:lpstr>File Mapping Objects</vt:lpstr>
      <vt:lpstr>File Mapping Objects</vt:lpstr>
      <vt:lpstr>File Mapping Objects</vt:lpstr>
      <vt:lpstr>File Mapping Objects</vt:lpstr>
      <vt:lpstr>File Mapping Objects</vt:lpstr>
      <vt:lpstr>File Mapping Objects</vt:lpstr>
      <vt:lpstr>Mapping Process Address Space</vt:lpstr>
      <vt:lpstr>Mapping Process Address Space</vt:lpstr>
      <vt:lpstr>Mapping Process Address Space</vt:lpstr>
      <vt:lpstr>Mapping Process Address Space</vt:lpstr>
      <vt:lpstr>Mapping Process Address Space</vt:lpstr>
      <vt:lpstr>Release file views</vt:lpstr>
      <vt:lpstr>Release file views</vt:lpstr>
      <vt:lpstr>Based Pointer</vt:lpstr>
      <vt:lpstr>Based Pointer</vt:lpstr>
      <vt:lpstr>PowerPoint Presentation</vt:lpstr>
      <vt:lpstr>Static Library</vt:lpstr>
      <vt:lpstr>Dynamic Link Library (1/3)</vt:lpstr>
      <vt:lpstr>Dynamic Link Library (2/3)</vt:lpstr>
      <vt:lpstr>Dynamic Link Library (3/3)</vt:lpstr>
      <vt:lpstr>Exporting and Importing Interfaces</vt:lpstr>
      <vt:lpstr>Standard technique in INCLUDE file</vt:lpstr>
      <vt:lpstr>Explicit Linking</vt:lpstr>
      <vt:lpstr>Explicit Linking</vt:lpstr>
      <vt:lpstr>Explicit Linking</vt:lpstr>
      <vt:lpstr>Another option</vt:lpstr>
      <vt:lpstr>PowerPoint Presentation</vt:lpstr>
      <vt:lpstr>PowerPoint Presentation</vt:lpstr>
      <vt:lpstr>Labs</vt:lpstr>
    </vt:vector>
  </TitlesOfParts>
  <Company>KMA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NÂNG CAO (ADVANCED PROGRAMMING)</dc:title>
  <dc:creator>Nguyen Tuan Anh</dc:creator>
  <cp:lastModifiedBy>Nguyen Tuan Anh</cp:lastModifiedBy>
  <cp:revision>384</cp:revision>
  <dcterms:created xsi:type="dcterms:W3CDTF">2018-04-09T10:01:33Z</dcterms:created>
  <dcterms:modified xsi:type="dcterms:W3CDTF">2018-05-10T07:54:34Z</dcterms:modified>
</cp:coreProperties>
</file>