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0" r:id="rId3"/>
    <p:sldId id="568" r:id="rId4"/>
    <p:sldId id="472" r:id="rId5"/>
    <p:sldId id="519" r:id="rId6"/>
    <p:sldId id="518" r:id="rId7"/>
    <p:sldId id="520" r:id="rId8"/>
    <p:sldId id="521" r:id="rId9"/>
    <p:sldId id="522" r:id="rId10"/>
    <p:sldId id="525" r:id="rId11"/>
    <p:sldId id="527" r:id="rId12"/>
    <p:sldId id="523" r:id="rId13"/>
    <p:sldId id="526" r:id="rId14"/>
    <p:sldId id="524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40" r:id="rId25"/>
    <p:sldId id="569" r:id="rId26"/>
    <p:sldId id="537" r:id="rId27"/>
    <p:sldId id="538" r:id="rId28"/>
    <p:sldId id="539" r:id="rId29"/>
    <p:sldId id="570" r:id="rId30"/>
    <p:sldId id="545" r:id="rId31"/>
    <p:sldId id="542" r:id="rId32"/>
    <p:sldId id="541" r:id="rId33"/>
    <p:sldId id="544" r:id="rId34"/>
    <p:sldId id="543" r:id="rId35"/>
    <p:sldId id="546" r:id="rId36"/>
    <p:sldId id="547" r:id="rId37"/>
    <p:sldId id="572" r:id="rId38"/>
    <p:sldId id="548" r:id="rId39"/>
    <p:sldId id="549" r:id="rId40"/>
    <p:sldId id="553" r:id="rId41"/>
    <p:sldId id="559" r:id="rId42"/>
    <p:sldId id="554" r:id="rId43"/>
    <p:sldId id="556" r:id="rId44"/>
    <p:sldId id="557" r:id="rId45"/>
    <p:sldId id="561" r:id="rId46"/>
    <p:sldId id="558" r:id="rId47"/>
    <p:sldId id="562" r:id="rId48"/>
    <p:sldId id="560" r:id="rId49"/>
    <p:sldId id="563" r:id="rId50"/>
    <p:sldId id="550" r:id="rId51"/>
    <p:sldId id="551" r:id="rId52"/>
    <p:sldId id="552" r:id="rId53"/>
    <p:sldId id="571" r:id="rId54"/>
    <p:sldId id="564" r:id="rId55"/>
    <p:sldId id="565" r:id="rId56"/>
    <p:sldId id="566" r:id="rId57"/>
    <p:sldId id="567" r:id="rId58"/>
    <p:sldId id="516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Basic file operations" id="{7ECD22BB-A909-4A94-86EB-C84EA9A73197}">
          <p14:sldIdLst>
            <p14:sldId id="568"/>
            <p14:sldId id="472"/>
            <p14:sldId id="519"/>
            <p14:sldId id="518"/>
            <p14:sldId id="520"/>
            <p14:sldId id="521"/>
            <p14:sldId id="522"/>
            <p14:sldId id="525"/>
            <p14:sldId id="527"/>
            <p14:sldId id="523"/>
            <p14:sldId id="526"/>
            <p14:sldId id="524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40"/>
          </p14:sldIdLst>
        </p14:section>
        <p14:section name="Standard devices" id="{ED28AEDB-255E-4697-B1ED-AC86CE4F4698}">
          <p14:sldIdLst>
            <p14:sldId id="569"/>
            <p14:sldId id="537"/>
            <p14:sldId id="538"/>
            <p14:sldId id="539"/>
          </p14:sldIdLst>
        </p14:section>
        <p14:section name="Advanced file processing" id="{31482B67-B563-40AD-BD7B-9A37BF824E4F}">
          <p14:sldIdLst>
            <p14:sldId id="570"/>
            <p14:sldId id="545"/>
            <p14:sldId id="542"/>
            <p14:sldId id="541"/>
            <p14:sldId id="544"/>
            <p14:sldId id="543"/>
            <p14:sldId id="546"/>
            <p14:sldId id="547"/>
            <p14:sldId id="572"/>
            <p14:sldId id="548"/>
            <p14:sldId id="549"/>
            <p14:sldId id="553"/>
            <p14:sldId id="559"/>
            <p14:sldId id="554"/>
            <p14:sldId id="556"/>
            <p14:sldId id="557"/>
            <p14:sldId id="561"/>
            <p14:sldId id="558"/>
            <p14:sldId id="562"/>
            <p14:sldId id="560"/>
            <p14:sldId id="563"/>
            <p14:sldId id="550"/>
            <p14:sldId id="551"/>
            <p14:sldId id="552"/>
          </p14:sldIdLst>
        </p14:section>
        <p14:section name="Registry" id="{8E8E5F95-E06D-4670-97EA-6FF528FFC902}">
          <p14:sldIdLst>
            <p14:sldId id="571"/>
            <p14:sldId id="564"/>
            <p14:sldId id="565"/>
            <p14:sldId id="566"/>
            <p14:sldId id="567"/>
          </p14:sldIdLst>
        </p14:section>
        <p14:section name="Finish" id="{1AFA0D1C-29C6-4E10-B104-2DD5C76BEA6A}">
          <p14:sldIdLst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244" autoAdjust="0"/>
  </p:normalViewPr>
  <p:slideViewPr>
    <p:cSldViewPr>
      <p:cViewPr varScale="1">
        <p:scale>
          <a:sx n="47" d="100"/>
          <a:sy n="47" d="100"/>
        </p:scale>
        <p:origin x="198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400" b="1" noProof="0" smtClean="0"/>
            <a:t>1</a:t>
          </a:r>
          <a:endParaRPr lang="vi-VN" sz="44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vi-VN" sz="4800" b="0" noProof="0" smtClean="0"/>
            <a:t>Basic file processing</a:t>
          </a:r>
          <a:endParaRPr lang="vi-VN" sz="48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400" noProof="0" smtClean="0"/>
            <a:t>2</a:t>
          </a:r>
          <a:endParaRPr lang="vi-VN" sz="44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vi-VN" sz="4800" noProof="0" smtClean="0"/>
            <a:t>Standard devices</a:t>
          </a:r>
          <a:endParaRPr lang="vi-VN" sz="48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vi-VN" sz="4800" noProof="0" smtClean="0"/>
            <a:t>Advanced file processing</a:t>
          </a:r>
          <a:endParaRPr lang="vi-VN" sz="48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4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4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400" noProof="0" smtClean="0"/>
            <a:t>3</a:t>
          </a:r>
          <a:endParaRPr lang="vi-VN" sz="44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4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400"/>
        </a:p>
      </dgm:t>
    </dgm:pt>
    <dgm:pt modelId="{160F81C6-1677-4284-878E-B6AB0F16E199}">
      <dgm:prSet custT="1"/>
      <dgm:spPr/>
      <dgm:t>
        <a:bodyPr/>
        <a:lstStyle/>
        <a:p>
          <a:r>
            <a:rPr lang="vi-VN" sz="4800" noProof="0" smtClean="0"/>
            <a:t>Registry management</a:t>
          </a:r>
          <a:endParaRPr lang="vi-VN" sz="48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4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4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400" noProof="0" smtClean="0"/>
            <a:t>4</a:t>
          </a:r>
          <a:endParaRPr lang="vi-VN" sz="44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4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4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>
        <a:solidFill>
          <a:srgbClr val="00FF00"/>
        </a:solidFill>
      </dgm:spPr>
      <dgm:t>
        <a:bodyPr/>
        <a:lstStyle/>
        <a:p>
          <a:r>
            <a:rPr lang="vi-VN" sz="4400" b="1" noProof="0" smtClean="0"/>
            <a:t>1</a:t>
          </a:r>
          <a:endParaRPr lang="vi-VN" sz="44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9EA58EC5-7D69-4397-8093-5A4FCBD369E8}">
      <dgm:prSet custT="1"/>
      <dgm:spPr>
        <a:solidFill>
          <a:srgbClr val="00FF00"/>
        </a:solidFill>
      </dgm:spPr>
      <dgm:t>
        <a:bodyPr/>
        <a:lstStyle/>
        <a:p>
          <a:r>
            <a:rPr lang="vi-VN" sz="4800" b="0" noProof="0" smtClean="0"/>
            <a:t>Basic file processing</a:t>
          </a:r>
          <a:endParaRPr lang="vi-VN" sz="48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400" noProof="0" smtClean="0"/>
            <a:t>2</a:t>
          </a:r>
          <a:endParaRPr lang="vi-VN" sz="44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vi-VN" sz="4800" noProof="0" smtClean="0"/>
            <a:t>Standard devices</a:t>
          </a:r>
          <a:endParaRPr lang="vi-VN" sz="48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vi-VN" sz="4800" noProof="0" smtClean="0"/>
            <a:t>Advanced file processing</a:t>
          </a:r>
          <a:endParaRPr lang="vi-VN" sz="48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4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4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400" noProof="0" smtClean="0"/>
            <a:t>3</a:t>
          </a:r>
          <a:endParaRPr lang="vi-VN" sz="44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4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400"/>
        </a:p>
      </dgm:t>
    </dgm:pt>
    <dgm:pt modelId="{160F81C6-1677-4284-878E-B6AB0F16E199}">
      <dgm:prSet custT="1"/>
      <dgm:spPr/>
      <dgm:t>
        <a:bodyPr/>
        <a:lstStyle/>
        <a:p>
          <a:r>
            <a:rPr lang="vi-VN" sz="4800" noProof="0" smtClean="0"/>
            <a:t>Registry management</a:t>
          </a:r>
          <a:endParaRPr lang="vi-VN" sz="48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4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4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400" noProof="0" smtClean="0"/>
            <a:t>4</a:t>
          </a:r>
          <a:endParaRPr lang="vi-VN" sz="44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4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4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400" b="1" noProof="0" smtClean="0"/>
            <a:t>1</a:t>
          </a:r>
          <a:endParaRPr lang="vi-VN" sz="44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vi-VN" sz="4800" b="0" noProof="0" smtClean="0"/>
            <a:t>Basic file processing</a:t>
          </a:r>
          <a:endParaRPr lang="vi-VN" sz="48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759FDF1A-46CB-4DD6-A232-39900ACE14DF}">
      <dgm:prSet custT="1"/>
      <dgm:spPr>
        <a:solidFill>
          <a:srgbClr val="00FF00"/>
        </a:solidFill>
      </dgm:spPr>
      <dgm:t>
        <a:bodyPr/>
        <a:lstStyle/>
        <a:p>
          <a:r>
            <a:rPr lang="vi-VN" sz="4400" noProof="0" smtClean="0"/>
            <a:t>2</a:t>
          </a:r>
          <a:endParaRPr lang="vi-VN" sz="44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374B3CF0-3CBE-41CF-A774-9FD3C3CD3C85}">
      <dgm:prSet custT="1"/>
      <dgm:spPr>
        <a:solidFill>
          <a:srgbClr val="00FF00"/>
        </a:solidFill>
      </dgm:spPr>
      <dgm:t>
        <a:bodyPr/>
        <a:lstStyle/>
        <a:p>
          <a:r>
            <a:rPr lang="vi-VN" sz="4800" noProof="0" smtClean="0"/>
            <a:t>Standard devices</a:t>
          </a:r>
          <a:endParaRPr lang="vi-VN" sz="48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vi-VN" sz="4800" noProof="0" smtClean="0"/>
            <a:t>Advanced file processing</a:t>
          </a:r>
          <a:endParaRPr lang="vi-VN" sz="48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4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4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400" noProof="0" smtClean="0"/>
            <a:t>3</a:t>
          </a:r>
          <a:endParaRPr lang="vi-VN" sz="44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4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400"/>
        </a:p>
      </dgm:t>
    </dgm:pt>
    <dgm:pt modelId="{160F81C6-1677-4284-878E-B6AB0F16E199}">
      <dgm:prSet custT="1"/>
      <dgm:spPr/>
      <dgm:t>
        <a:bodyPr/>
        <a:lstStyle/>
        <a:p>
          <a:r>
            <a:rPr lang="vi-VN" sz="4800" noProof="0" smtClean="0"/>
            <a:t>Registry management</a:t>
          </a:r>
          <a:endParaRPr lang="vi-VN" sz="48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4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4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400" noProof="0" smtClean="0"/>
            <a:t>4</a:t>
          </a:r>
          <a:endParaRPr lang="vi-VN" sz="44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4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4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400" b="1" noProof="0" smtClean="0"/>
            <a:t>1</a:t>
          </a:r>
          <a:endParaRPr lang="vi-VN" sz="44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vi-VN" sz="4800" b="0" noProof="0" smtClean="0"/>
            <a:t>Basic file processing</a:t>
          </a:r>
          <a:endParaRPr lang="vi-VN" sz="48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400" noProof="0" smtClean="0"/>
            <a:t>2</a:t>
          </a:r>
          <a:endParaRPr lang="vi-VN" sz="44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vi-VN" sz="4800" noProof="0" smtClean="0"/>
            <a:t>Standard devices</a:t>
          </a:r>
          <a:endParaRPr lang="vi-VN" sz="48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B388406D-A38C-4897-9997-1C63D79E763E}">
      <dgm:prSet custT="1"/>
      <dgm:spPr>
        <a:solidFill>
          <a:srgbClr val="00FF00"/>
        </a:solidFill>
      </dgm:spPr>
      <dgm:t>
        <a:bodyPr/>
        <a:lstStyle/>
        <a:p>
          <a:r>
            <a:rPr lang="vi-VN" sz="4800" noProof="0" smtClean="0"/>
            <a:t>Advanced file processing</a:t>
          </a:r>
          <a:endParaRPr lang="vi-VN" sz="48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4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400"/>
        </a:p>
      </dgm:t>
    </dgm:pt>
    <dgm:pt modelId="{05513209-78F1-448C-82FA-B2785EC23FA2}">
      <dgm:prSet custT="1"/>
      <dgm:spPr>
        <a:solidFill>
          <a:srgbClr val="00FF00"/>
        </a:solidFill>
      </dgm:spPr>
      <dgm:t>
        <a:bodyPr/>
        <a:lstStyle/>
        <a:p>
          <a:r>
            <a:rPr lang="vi-VN" sz="4400" noProof="0" smtClean="0"/>
            <a:t>3</a:t>
          </a:r>
          <a:endParaRPr lang="vi-VN" sz="44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4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400"/>
        </a:p>
      </dgm:t>
    </dgm:pt>
    <dgm:pt modelId="{160F81C6-1677-4284-878E-B6AB0F16E199}">
      <dgm:prSet custT="1"/>
      <dgm:spPr/>
      <dgm:t>
        <a:bodyPr/>
        <a:lstStyle/>
        <a:p>
          <a:r>
            <a:rPr lang="vi-VN" sz="4800" noProof="0" smtClean="0"/>
            <a:t>Registry management</a:t>
          </a:r>
          <a:endParaRPr lang="vi-VN" sz="48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4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4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400" noProof="0" smtClean="0"/>
            <a:t>4</a:t>
          </a:r>
          <a:endParaRPr lang="vi-VN" sz="44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4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4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EB7BAD-CC43-47DF-968E-3AAD4455D0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6DD6D5-85CF-4FB0-98D4-748F4591098B}">
      <dgm:prSet/>
      <dgm:spPr/>
      <dgm:t>
        <a:bodyPr/>
        <a:lstStyle/>
        <a:p>
          <a:pPr rtl="0"/>
          <a:r>
            <a:rPr lang="en-US" smtClean="0"/>
            <a:t>File random access (#sequential access)</a:t>
          </a:r>
          <a:endParaRPr lang="en-US"/>
        </a:p>
      </dgm:t>
    </dgm:pt>
    <dgm:pt modelId="{26F6C0C6-9BB4-43B9-B5E3-A226446B9AE5}" type="parTrans" cxnId="{DCA503EE-E922-4A88-B3E5-A22E5532BFD6}">
      <dgm:prSet/>
      <dgm:spPr/>
      <dgm:t>
        <a:bodyPr/>
        <a:lstStyle/>
        <a:p>
          <a:endParaRPr lang="en-US"/>
        </a:p>
      </dgm:t>
    </dgm:pt>
    <dgm:pt modelId="{74727F04-BDF5-44B1-AA95-E79E81588167}" type="sibTrans" cxnId="{DCA503EE-E922-4A88-B3E5-A22E5532BFD6}">
      <dgm:prSet/>
      <dgm:spPr/>
      <dgm:t>
        <a:bodyPr/>
        <a:lstStyle/>
        <a:p>
          <a:endParaRPr lang="en-US"/>
        </a:p>
      </dgm:t>
    </dgm:pt>
    <dgm:pt modelId="{C270E564-9AF4-482E-A40B-CBE4A5A5B249}">
      <dgm:prSet/>
      <dgm:spPr/>
      <dgm:t>
        <a:bodyPr/>
        <a:lstStyle/>
        <a:p>
          <a:pPr rtl="0"/>
          <a:r>
            <a:rPr lang="en-US" smtClean="0"/>
            <a:t>Get file size and Resize file</a:t>
          </a:r>
          <a:endParaRPr lang="en-US"/>
        </a:p>
      </dgm:t>
    </dgm:pt>
    <dgm:pt modelId="{AFFDE5A2-1AB8-414A-B11B-5DF9294838D1}" type="parTrans" cxnId="{D4736CDD-FB7E-422D-97B1-31DB2EEB3244}">
      <dgm:prSet/>
      <dgm:spPr/>
      <dgm:t>
        <a:bodyPr/>
        <a:lstStyle/>
        <a:p>
          <a:endParaRPr lang="en-US"/>
        </a:p>
      </dgm:t>
    </dgm:pt>
    <dgm:pt modelId="{CD6C2855-E6CC-4BBC-8388-626599BFC57D}" type="sibTrans" cxnId="{D4736CDD-FB7E-422D-97B1-31DB2EEB3244}">
      <dgm:prSet/>
      <dgm:spPr/>
      <dgm:t>
        <a:bodyPr/>
        <a:lstStyle/>
        <a:p>
          <a:endParaRPr lang="en-US"/>
        </a:p>
      </dgm:t>
    </dgm:pt>
    <dgm:pt modelId="{93DB4E21-52FC-4FE7-9036-AB253A2BCE29}">
      <dgm:prSet/>
      <dgm:spPr/>
      <dgm:t>
        <a:bodyPr/>
        <a:lstStyle/>
        <a:p>
          <a:pPr rtl="0"/>
          <a:r>
            <a:rPr lang="en-US" smtClean="0"/>
            <a:t>Get file/directory attributes</a:t>
          </a:r>
          <a:endParaRPr lang="en-US"/>
        </a:p>
      </dgm:t>
    </dgm:pt>
    <dgm:pt modelId="{EBA1FCA2-71B7-43F7-B697-EEB6CA7240BD}" type="parTrans" cxnId="{2D558177-C940-4301-BA11-F89B56D0F1E5}">
      <dgm:prSet/>
      <dgm:spPr/>
      <dgm:t>
        <a:bodyPr/>
        <a:lstStyle/>
        <a:p>
          <a:endParaRPr lang="en-US"/>
        </a:p>
      </dgm:t>
    </dgm:pt>
    <dgm:pt modelId="{DCE8E98D-BFD8-439E-9616-4FA41CB620E6}" type="sibTrans" cxnId="{2D558177-C940-4301-BA11-F89B56D0F1E5}">
      <dgm:prSet/>
      <dgm:spPr/>
      <dgm:t>
        <a:bodyPr/>
        <a:lstStyle/>
        <a:p>
          <a:endParaRPr lang="en-US"/>
        </a:p>
      </dgm:t>
    </dgm:pt>
    <dgm:pt modelId="{F477869C-02FC-4A0B-9128-131780A59F0F}">
      <dgm:prSet/>
      <dgm:spPr/>
      <dgm:t>
        <a:bodyPr/>
        <a:lstStyle/>
        <a:p>
          <a:pPr rtl="0"/>
          <a:r>
            <a:rPr lang="en-US" smtClean="0"/>
            <a:t>Find file/directory</a:t>
          </a:r>
          <a:endParaRPr lang="en-US"/>
        </a:p>
      </dgm:t>
    </dgm:pt>
    <dgm:pt modelId="{7C1A6BC2-7541-473F-987E-69AC3087FF6D}" type="parTrans" cxnId="{9F369502-EC96-49F9-B4C1-ACFF154C0EAF}">
      <dgm:prSet/>
      <dgm:spPr/>
    </dgm:pt>
    <dgm:pt modelId="{DE6BE386-6D70-4CD3-879E-05BCF625E7AF}" type="sibTrans" cxnId="{9F369502-EC96-49F9-B4C1-ACFF154C0EAF}">
      <dgm:prSet/>
      <dgm:spPr/>
    </dgm:pt>
    <dgm:pt modelId="{FEF3EDB5-95A4-48DA-A75F-CC1D64FBA48A}">
      <dgm:prSet/>
      <dgm:spPr/>
      <dgm:t>
        <a:bodyPr/>
        <a:lstStyle/>
        <a:p>
          <a:pPr rtl="0"/>
          <a:r>
            <a:rPr lang="en-US" smtClean="0"/>
            <a:t>File locking</a:t>
          </a:r>
          <a:endParaRPr lang="en-US"/>
        </a:p>
      </dgm:t>
    </dgm:pt>
    <dgm:pt modelId="{F4A6E150-BABE-4AAF-830D-3B6B7BB5D353}" type="parTrans" cxnId="{D9748C36-5314-4E0C-BD6A-D53CD6DEAC76}">
      <dgm:prSet/>
      <dgm:spPr/>
    </dgm:pt>
    <dgm:pt modelId="{7A806C43-DB8E-4301-BC34-07631BCB3121}" type="sibTrans" cxnId="{D9748C36-5314-4E0C-BD6A-D53CD6DEAC76}">
      <dgm:prSet/>
      <dgm:spPr/>
    </dgm:pt>
    <dgm:pt modelId="{8F14BDE0-6B3E-4B96-9017-3969E45AFED3}" type="pres">
      <dgm:prSet presAssocID="{52EB7BAD-CC43-47DF-968E-3AAD4455D0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25E884-E7A4-4B1E-9AE6-C90037CEAEC3}" type="pres">
      <dgm:prSet presAssocID="{7F6DD6D5-85CF-4FB0-98D4-748F4591098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F94C3-1D4F-447A-8E80-CB81CE175CF4}" type="pres">
      <dgm:prSet presAssocID="{74727F04-BDF5-44B1-AA95-E79E81588167}" presName="spacer" presStyleCnt="0"/>
      <dgm:spPr/>
    </dgm:pt>
    <dgm:pt modelId="{13B0E2A0-F9CF-4147-8F05-61D777B7A15C}" type="pres">
      <dgm:prSet presAssocID="{C270E564-9AF4-482E-A40B-CBE4A5A5B24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6EA3-7DFF-460A-9944-9E5567E55378}" type="pres">
      <dgm:prSet presAssocID="{CD6C2855-E6CC-4BBC-8388-626599BFC57D}" presName="spacer" presStyleCnt="0"/>
      <dgm:spPr/>
    </dgm:pt>
    <dgm:pt modelId="{B3B0545C-4257-47B4-B00C-AC46BDA88B0B}" type="pres">
      <dgm:prSet presAssocID="{F477869C-02FC-4A0B-9128-131780A59F0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08AFF-E9DA-4922-868A-CFE66B072BA6}" type="pres">
      <dgm:prSet presAssocID="{DE6BE386-6D70-4CD3-879E-05BCF625E7AF}" presName="spacer" presStyleCnt="0"/>
      <dgm:spPr/>
    </dgm:pt>
    <dgm:pt modelId="{68153A73-AEFE-4CD1-9507-B3F3A5C1CD5B}" type="pres">
      <dgm:prSet presAssocID="{93DB4E21-52FC-4FE7-9036-AB253A2BCE2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5BAF6-0D17-44F1-ACFB-E9C845BE7A30}" type="pres">
      <dgm:prSet presAssocID="{DCE8E98D-BFD8-439E-9616-4FA41CB620E6}" presName="spacer" presStyleCnt="0"/>
      <dgm:spPr/>
    </dgm:pt>
    <dgm:pt modelId="{24A16606-E621-4704-807B-0FB915B71A18}" type="pres">
      <dgm:prSet presAssocID="{FEF3EDB5-95A4-48DA-A75F-CC1D64FBA48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E8BA9-0940-492F-B5F0-31B9969748A0}" type="presOf" srcId="{FEF3EDB5-95A4-48DA-A75F-CC1D64FBA48A}" destId="{24A16606-E621-4704-807B-0FB915B71A18}" srcOrd="0" destOrd="0" presId="urn:microsoft.com/office/officeart/2005/8/layout/vList2"/>
    <dgm:cxn modelId="{D9748C36-5314-4E0C-BD6A-D53CD6DEAC76}" srcId="{52EB7BAD-CC43-47DF-968E-3AAD4455D082}" destId="{FEF3EDB5-95A4-48DA-A75F-CC1D64FBA48A}" srcOrd="4" destOrd="0" parTransId="{F4A6E150-BABE-4AAF-830D-3B6B7BB5D353}" sibTransId="{7A806C43-DB8E-4301-BC34-07631BCB3121}"/>
    <dgm:cxn modelId="{E2E72972-EADC-4CC9-97B7-B60C2E4D8F75}" type="presOf" srcId="{7F6DD6D5-85CF-4FB0-98D4-748F4591098B}" destId="{5C25E884-E7A4-4B1E-9AE6-C90037CEAEC3}" srcOrd="0" destOrd="0" presId="urn:microsoft.com/office/officeart/2005/8/layout/vList2"/>
    <dgm:cxn modelId="{2D558177-C940-4301-BA11-F89B56D0F1E5}" srcId="{52EB7BAD-CC43-47DF-968E-3AAD4455D082}" destId="{93DB4E21-52FC-4FE7-9036-AB253A2BCE29}" srcOrd="3" destOrd="0" parTransId="{EBA1FCA2-71B7-43F7-B697-EEB6CA7240BD}" sibTransId="{DCE8E98D-BFD8-439E-9616-4FA41CB620E6}"/>
    <dgm:cxn modelId="{2DD26DE3-16F6-41D0-8FCA-A068D8C38387}" type="presOf" srcId="{93DB4E21-52FC-4FE7-9036-AB253A2BCE29}" destId="{68153A73-AEFE-4CD1-9507-B3F3A5C1CD5B}" srcOrd="0" destOrd="0" presId="urn:microsoft.com/office/officeart/2005/8/layout/vList2"/>
    <dgm:cxn modelId="{D4736CDD-FB7E-422D-97B1-31DB2EEB3244}" srcId="{52EB7BAD-CC43-47DF-968E-3AAD4455D082}" destId="{C270E564-9AF4-482E-A40B-CBE4A5A5B249}" srcOrd="1" destOrd="0" parTransId="{AFFDE5A2-1AB8-414A-B11B-5DF9294838D1}" sibTransId="{CD6C2855-E6CC-4BBC-8388-626599BFC57D}"/>
    <dgm:cxn modelId="{3AF76E0F-53B1-4E5C-BC68-756552C83476}" type="presOf" srcId="{C270E564-9AF4-482E-A40B-CBE4A5A5B249}" destId="{13B0E2A0-F9CF-4147-8F05-61D777B7A15C}" srcOrd="0" destOrd="0" presId="urn:microsoft.com/office/officeart/2005/8/layout/vList2"/>
    <dgm:cxn modelId="{9F369502-EC96-49F9-B4C1-ACFF154C0EAF}" srcId="{52EB7BAD-CC43-47DF-968E-3AAD4455D082}" destId="{F477869C-02FC-4A0B-9128-131780A59F0F}" srcOrd="2" destOrd="0" parTransId="{7C1A6BC2-7541-473F-987E-69AC3087FF6D}" sibTransId="{DE6BE386-6D70-4CD3-879E-05BCF625E7AF}"/>
    <dgm:cxn modelId="{6892AF46-F586-4624-A951-6FCFEBFB7741}" type="presOf" srcId="{52EB7BAD-CC43-47DF-968E-3AAD4455D082}" destId="{8F14BDE0-6B3E-4B96-9017-3969E45AFED3}" srcOrd="0" destOrd="0" presId="urn:microsoft.com/office/officeart/2005/8/layout/vList2"/>
    <dgm:cxn modelId="{DCA503EE-E922-4A88-B3E5-A22E5532BFD6}" srcId="{52EB7BAD-CC43-47DF-968E-3AAD4455D082}" destId="{7F6DD6D5-85CF-4FB0-98D4-748F4591098B}" srcOrd="0" destOrd="0" parTransId="{26F6C0C6-9BB4-43B9-B5E3-A226446B9AE5}" sibTransId="{74727F04-BDF5-44B1-AA95-E79E81588167}"/>
    <dgm:cxn modelId="{AF96E12B-C584-4D8B-99D3-244F8127D29A}" type="presOf" srcId="{F477869C-02FC-4A0B-9128-131780A59F0F}" destId="{B3B0545C-4257-47B4-B00C-AC46BDA88B0B}" srcOrd="0" destOrd="0" presId="urn:microsoft.com/office/officeart/2005/8/layout/vList2"/>
    <dgm:cxn modelId="{27C1B0C7-4671-4292-B437-E0AE7A4F369E}" type="presParOf" srcId="{8F14BDE0-6B3E-4B96-9017-3969E45AFED3}" destId="{5C25E884-E7A4-4B1E-9AE6-C90037CEAEC3}" srcOrd="0" destOrd="0" presId="urn:microsoft.com/office/officeart/2005/8/layout/vList2"/>
    <dgm:cxn modelId="{8E916993-C5C7-4135-9355-78DA8C8105E6}" type="presParOf" srcId="{8F14BDE0-6B3E-4B96-9017-3969E45AFED3}" destId="{D92F94C3-1D4F-447A-8E80-CB81CE175CF4}" srcOrd="1" destOrd="0" presId="urn:microsoft.com/office/officeart/2005/8/layout/vList2"/>
    <dgm:cxn modelId="{C5066345-B1F0-4C21-8F64-86E59DA637A9}" type="presParOf" srcId="{8F14BDE0-6B3E-4B96-9017-3969E45AFED3}" destId="{13B0E2A0-F9CF-4147-8F05-61D777B7A15C}" srcOrd="2" destOrd="0" presId="urn:microsoft.com/office/officeart/2005/8/layout/vList2"/>
    <dgm:cxn modelId="{83FFCED3-FAF4-4856-995F-31C40C2AFFD6}" type="presParOf" srcId="{8F14BDE0-6B3E-4B96-9017-3969E45AFED3}" destId="{0C876EA3-7DFF-460A-9944-9E5567E55378}" srcOrd="3" destOrd="0" presId="urn:microsoft.com/office/officeart/2005/8/layout/vList2"/>
    <dgm:cxn modelId="{3615F7FB-BEF7-4EEC-88D5-9772469EE772}" type="presParOf" srcId="{8F14BDE0-6B3E-4B96-9017-3969E45AFED3}" destId="{B3B0545C-4257-47B4-B00C-AC46BDA88B0B}" srcOrd="4" destOrd="0" presId="urn:microsoft.com/office/officeart/2005/8/layout/vList2"/>
    <dgm:cxn modelId="{5F1B7179-04C1-4B2D-B38A-F14FEA4932D3}" type="presParOf" srcId="{8F14BDE0-6B3E-4B96-9017-3969E45AFED3}" destId="{09F08AFF-E9DA-4922-868A-CFE66B072BA6}" srcOrd="5" destOrd="0" presId="urn:microsoft.com/office/officeart/2005/8/layout/vList2"/>
    <dgm:cxn modelId="{A4130059-CFBD-4D53-83EF-202AFFBAC16E}" type="presParOf" srcId="{8F14BDE0-6B3E-4B96-9017-3969E45AFED3}" destId="{68153A73-AEFE-4CD1-9507-B3F3A5C1CD5B}" srcOrd="6" destOrd="0" presId="urn:microsoft.com/office/officeart/2005/8/layout/vList2"/>
    <dgm:cxn modelId="{5F0D3BAE-9A9F-4FC1-BF2F-299207BAD5D7}" type="presParOf" srcId="{8F14BDE0-6B3E-4B96-9017-3969E45AFED3}" destId="{C175BAF6-0D17-44F1-ACFB-E9C845BE7A30}" srcOrd="7" destOrd="0" presId="urn:microsoft.com/office/officeart/2005/8/layout/vList2"/>
    <dgm:cxn modelId="{1259B6BB-70BB-40B6-BD05-3023550F9894}" type="presParOf" srcId="{8F14BDE0-6B3E-4B96-9017-3969E45AFED3}" destId="{24A16606-E621-4704-807B-0FB915B71A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400" b="1" noProof="0" smtClean="0"/>
            <a:t>1</a:t>
          </a:r>
          <a:endParaRPr lang="vi-VN" sz="44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4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vi-VN" sz="4800" b="0" noProof="0" smtClean="0"/>
            <a:t>Basic file processing</a:t>
          </a:r>
          <a:endParaRPr lang="vi-VN" sz="48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4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400" noProof="0" smtClean="0"/>
            <a:t>2</a:t>
          </a:r>
          <a:endParaRPr lang="vi-VN" sz="44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4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vi-VN" sz="4800" noProof="0" smtClean="0"/>
            <a:t>Standard devices</a:t>
          </a:r>
          <a:endParaRPr lang="vi-VN" sz="48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4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vi-VN" sz="4800" noProof="0" smtClean="0"/>
            <a:t>Advanced file processing</a:t>
          </a:r>
          <a:endParaRPr lang="vi-VN" sz="48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4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4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400" noProof="0" smtClean="0"/>
            <a:t>3</a:t>
          </a:r>
          <a:endParaRPr lang="vi-VN" sz="44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4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400"/>
        </a:p>
      </dgm:t>
    </dgm:pt>
    <dgm:pt modelId="{160F81C6-1677-4284-878E-B6AB0F16E199}">
      <dgm:prSet custT="1"/>
      <dgm:spPr>
        <a:solidFill>
          <a:srgbClr val="00FF00"/>
        </a:solidFill>
      </dgm:spPr>
      <dgm:t>
        <a:bodyPr/>
        <a:lstStyle/>
        <a:p>
          <a:r>
            <a:rPr lang="vi-VN" sz="4800" noProof="0" smtClean="0"/>
            <a:t>Registry management</a:t>
          </a:r>
          <a:endParaRPr lang="vi-VN" sz="48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4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400"/>
        </a:p>
      </dgm:t>
    </dgm:pt>
    <dgm:pt modelId="{F9169BAC-E5FC-4C2C-B343-31F7E094C465}">
      <dgm:prSet custT="1"/>
      <dgm:spPr>
        <a:solidFill>
          <a:srgbClr val="00FF00"/>
        </a:solidFill>
      </dgm:spPr>
      <dgm:t>
        <a:bodyPr/>
        <a:lstStyle/>
        <a:p>
          <a:r>
            <a:rPr lang="vi-VN" sz="4400" noProof="0" smtClean="0"/>
            <a:t>4</a:t>
          </a:r>
          <a:endParaRPr lang="vi-VN" sz="44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4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4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060" y="-28156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b="0" kern="1200" noProof="0" smtClean="0"/>
            <a:t>Basic file processing</a:t>
          </a:r>
          <a:endParaRPr lang="vi-VN" sz="4800" b="0" kern="1200" noProof="0"/>
        </a:p>
      </dsp:txBody>
      <dsp:txXfrm rot="-5400000">
        <a:off x="1382401" y="179960"/>
        <a:ext cx="7161279" cy="1237038"/>
      </dsp:txXfrm>
    </dsp:sp>
    <dsp:sp modelId="{7D701CF5-2CC3-48B9-A656-E2968A10AA3B}">
      <dsp:nvSpPr>
        <dsp:cNvPr id="0" name=""/>
        <dsp:cNvSpPr/>
      </dsp:nvSpPr>
      <dsp:spPr>
        <a:xfrm>
          <a:off x="0" y="222479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b="1" kern="1200" noProof="0" smtClean="0"/>
            <a:t>1</a:t>
          </a:r>
          <a:endParaRPr lang="vi-VN" sz="4400" b="1" kern="1200" noProof="0"/>
        </a:p>
      </dsp:txBody>
      <dsp:txXfrm>
        <a:off x="168706" y="391185"/>
        <a:ext cx="814588" cy="814588"/>
      </dsp:txXfrm>
    </dsp:sp>
    <dsp:sp modelId="{5012D0F9-E426-4C44-85B1-B5D15A7B4879}">
      <dsp:nvSpPr>
        <dsp:cNvPr id="0" name=""/>
        <dsp:cNvSpPr/>
      </dsp:nvSpPr>
      <dsp:spPr>
        <a:xfrm rot="5400000">
          <a:off x="4311060" y="-12143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Standard devices</a:t>
          </a:r>
          <a:endParaRPr lang="vi-VN" sz="4800" kern="1200" noProof="0"/>
        </a:p>
      </dsp:txBody>
      <dsp:txXfrm rot="-5400000">
        <a:off x="1382401" y="1781240"/>
        <a:ext cx="7161279" cy="1237038"/>
      </dsp:txXfrm>
    </dsp:sp>
    <dsp:sp modelId="{52D715E9-012B-492D-85DB-CC49546E7451}">
      <dsp:nvSpPr>
        <dsp:cNvPr id="0" name=""/>
        <dsp:cNvSpPr/>
      </dsp:nvSpPr>
      <dsp:spPr>
        <a:xfrm>
          <a:off x="0" y="182376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2</a:t>
          </a:r>
          <a:endParaRPr lang="vi-VN" sz="4400" kern="1200" noProof="0"/>
        </a:p>
      </dsp:txBody>
      <dsp:txXfrm>
        <a:off x="168706" y="1992466"/>
        <a:ext cx="814588" cy="814588"/>
      </dsp:txXfrm>
    </dsp:sp>
    <dsp:sp modelId="{20BEFA03-6951-4A7C-A59E-41DEF89A1A38}">
      <dsp:nvSpPr>
        <dsp:cNvPr id="0" name=""/>
        <dsp:cNvSpPr/>
      </dsp:nvSpPr>
      <dsp:spPr>
        <a:xfrm rot="5400000">
          <a:off x="4311060" y="3869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Advanced file processing</a:t>
          </a:r>
          <a:endParaRPr lang="vi-VN" sz="4800" kern="1200" noProof="0"/>
        </a:p>
      </dsp:txBody>
      <dsp:txXfrm rot="-5400000">
        <a:off x="1382401" y="3382521"/>
        <a:ext cx="7161279" cy="1237038"/>
      </dsp:txXfrm>
    </dsp:sp>
    <dsp:sp modelId="{45392A94-85D4-4213-B167-8FDD4035D4D9}">
      <dsp:nvSpPr>
        <dsp:cNvPr id="0" name=""/>
        <dsp:cNvSpPr/>
      </dsp:nvSpPr>
      <dsp:spPr>
        <a:xfrm>
          <a:off x="0" y="342504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3</a:t>
          </a:r>
          <a:endParaRPr lang="vi-VN" sz="4400" kern="1200" noProof="0"/>
        </a:p>
      </dsp:txBody>
      <dsp:txXfrm>
        <a:off x="168706" y="3593746"/>
        <a:ext cx="814588" cy="814588"/>
      </dsp:txXfrm>
    </dsp:sp>
    <dsp:sp modelId="{06E3C1A0-9C9D-4787-891D-C80F4A33E1C8}">
      <dsp:nvSpPr>
        <dsp:cNvPr id="0" name=""/>
        <dsp:cNvSpPr/>
      </dsp:nvSpPr>
      <dsp:spPr>
        <a:xfrm rot="5400000">
          <a:off x="4311060" y="19882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Registry management</a:t>
          </a:r>
          <a:endParaRPr lang="vi-VN" sz="4800" kern="1200" noProof="0"/>
        </a:p>
      </dsp:txBody>
      <dsp:txXfrm rot="-5400000">
        <a:off x="1382401" y="4983801"/>
        <a:ext cx="7161279" cy="1237038"/>
      </dsp:txXfrm>
    </dsp:sp>
    <dsp:sp modelId="{AC9D6E9E-781C-4213-981C-E37CF6D62DDD}">
      <dsp:nvSpPr>
        <dsp:cNvPr id="0" name=""/>
        <dsp:cNvSpPr/>
      </dsp:nvSpPr>
      <dsp:spPr>
        <a:xfrm>
          <a:off x="0" y="502632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4</a:t>
          </a:r>
          <a:endParaRPr lang="vi-VN" sz="4400" kern="1200" noProof="0"/>
        </a:p>
      </dsp:txBody>
      <dsp:txXfrm>
        <a:off x="168706" y="5195026"/>
        <a:ext cx="814588" cy="814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060" y="-2815620"/>
          <a:ext cx="1370880" cy="72282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b="0" kern="1200" noProof="0" smtClean="0"/>
            <a:t>Basic file processing</a:t>
          </a:r>
          <a:endParaRPr lang="vi-VN" sz="4800" b="0" kern="1200" noProof="0"/>
        </a:p>
      </dsp:txBody>
      <dsp:txXfrm rot="-5400000">
        <a:off x="1382401" y="179960"/>
        <a:ext cx="7161279" cy="1237038"/>
      </dsp:txXfrm>
    </dsp:sp>
    <dsp:sp modelId="{7D701CF5-2CC3-48B9-A656-E2968A10AA3B}">
      <dsp:nvSpPr>
        <dsp:cNvPr id="0" name=""/>
        <dsp:cNvSpPr/>
      </dsp:nvSpPr>
      <dsp:spPr>
        <a:xfrm>
          <a:off x="0" y="222479"/>
          <a:ext cx="1152000" cy="1152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b="1" kern="1200" noProof="0" smtClean="0"/>
            <a:t>1</a:t>
          </a:r>
          <a:endParaRPr lang="vi-VN" sz="4400" b="1" kern="1200" noProof="0"/>
        </a:p>
      </dsp:txBody>
      <dsp:txXfrm>
        <a:off x="168706" y="391185"/>
        <a:ext cx="814588" cy="814588"/>
      </dsp:txXfrm>
    </dsp:sp>
    <dsp:sp modelId="{5012D0F9-E426-4C44-85B1-B5D15A7B4879}">
      <dsp:nvSpPr>
        <dsp:cNvPr id="0" name=""/>
        <dsp:cNvSpPr/>
      </dsp:nvSpPr>
      <dsp:spPr>
        <a:xfrm rot="5400000">
          <a:off x="4311060" y="-12143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Standard devices</a:t>
          </a:r>
          <a:endParaRPr lang="vi-VN" sz="4800" kern="1200" noProof="0"/>
        </a:p>
      </dsp:txBody>
      <dsp:txXfrm rot="-5400000">
        <a:off x="1382401" y="1781240"/>
        <a:ext cx="7161279" cy="1237038"/>
      </dsp:txXfrm>
    </dsp:sp>
    <dsp:sp modelId="{52D715E9-012B-492D-85DB-CC49546E7451}">
      <dsp:nvSpPr>
        <dsp:cNvPr id="0" name=""/>
        <dsp:cNvSpPr/>
      </dsp:nvSpPr>
      <dsp:spPr>
        <a:xfrm>
          <a:off x="0" y="182376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2</a:t>
          </a:r>
          <a:endParaRPr lang="vi-VN" sz="4400" kern="1200" noProof="0"/>
        </a:p>
      </dsp:txBody>
      <dsp:txXfrm>
        <a:off x="168706" y="1992466"/>
        <a:ext cx="814588" cy="814588"/>
      </dsp:txXfrm>
    </dsp:sp>
    <dsp:sp modelId="{20BEFA03-6951-4A7C-A59E-41DEF89A1A38}">
      <dsp:nvSpPr>
        <dsp:cNvPr id="0" name=""/>
        <dsp:cNvSpPr/>
      </dsp:nvSpPr>
      <dsp:spPr>
        <a:xfrm rot="5400000">
          <a:off x="4311060" y="3869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Advanced file processing</a:t>
          </a:r>
          <a:endParaRPr lang="vi-VN" sz="4800" kern="1200" noProof="0"/>
        </a:p>
      </dsp:txBody>
      <dsp:txXfrm rot="-5400000">
        <a:off x="1382401" y="3382521"/>
        <a:ext cx="7161279" cy="1237038"/>
      </dsp:txXfrm>
    </dsp:sp>
    <dsp:sp modelId="{45392A94-85D4-4213-B167-8FDD4035D4D9}">
      <dsp:nvSpPr>
        <dsp:cNvPr id="0" name=""/>
        <dsp:cNvSpPr/>
      </dsp:nvSpPr>
      <dsp:spPr>
        <a:xfrm>
          <a:off x="0" y="342504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3</a:t>
          </a:r>
          <a:endParaRPr lang="vi-VN" sz="4400" kern="1200" noProof="0"/>
        </a:p>
      </dsp:txBody>
      <dsp:txXfrm>
        <a:off x="168706" y="3593746"/>
        <a:ext cx="814588" cy="814588"/>
      </dsp:txXfrm>
    </dsp:sp>
    <dsp:sp modelId="{06E3C1A0-9C9D-4787-891D-C80F4A33E1C8}">
      <dsp:nvSpPr>
        <dsp:cNvPr id="0" name=""/>
        <dsp:cNvSpPr/>
      </dsp:nvSpPr>
      <dsp:spPr>
        <a:xfrm rot="5400000">
          <a:off x="4311060" y="19882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Registry management</a:t>
          </a:r>
          <a:endParaRPr lang="vi-VN" sz="4800" kern="1200" noProof="0"/>
        </a:p>
      </dsp:txBody>
      <dsp:txXfrm rot="-5400000">
        <a:off x="1382401" y="4983801"/>
        <a:ext cx="7161279" cy="1237038"/>
      </dsp:txXfrm>
    </dsp:sp>
    <dsp:sp modelId="{AC9D6E9E-781C-4213-981C-E37CF6D62DDD}">
      <dsp:nvSpPr>
        <dsp:cNvPr id="0" name=""/>
        <dsp:cNvSpPr/>
      </dsp:nvSpPr>
      <dsp:spPr>
        <a:xfrm>
          <a:off x="0" y="502632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4</a:t>
          </a:r>
          <a:endParaRPr lang="vi-VN" sz="4400" kern="1200" noProof="0"/>
        </a:p>
      </dsp:txBody>
      <dsp:txXfrm>
        <a:off x="168706" y="5195026"/>
        <a:ext cx="814588" cy="814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060" y="-28156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b="0" kern="1200" noProof="0" smtClean="0"/>
            <a:t>Basic file processing</a:t>
          </a:r>
          <a:endParaRPr lang="vi-VN" sz="4800" b="0" kern="1200" noProof="0"/>
        </a:p>
      </dsp:txBody>
      <dsp:txXfrm rot="-5400000">
        <a:off x="1382401" y="179960"/>
        <a:ext cx="7161279" cy="1237038"/>
      </dsp:txXfrm>
    </dsp:sp>
    <dsp:sp modelId="{7D701CF5-2CC3-48B9-A656-E2968A10AA3B}">
      <dsp:nvSpPr>
        <dsp:cNvPr id="0" name=""/>
        <dsp:cNvSpPr/>
      </dsp:nvSpPr>
      <dsp:spPr>
        <a:xfrm>
          <a:off x="0" y="222479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b="1" kern="1200" noProof="0" smtClean="0"/>
            <a:t>1</a:t>
          </a:r>
          <a:endParaRPr lang="vi-VN" sz="4400" b="1" kern="1200" noProof="0"/>
        </a:p>
      </dsp:txBody>
      <dsp:txXfrm>
        <a:off x="168706" y="391185"/>
        <a:ext cx="814588" cy="814588"/>
      </dsp:txXfrm>
    </dsp:sp>
    <dsp:sp modelId="{5012D0F9-E426-4C44-85B1-B5D15A7B4879}">
      <dsp:nvSpPr>
        <dsp:cNvPr id="0" name=""/>
        <dsp:cNvSpPr/>
      </dsp:nvSpPr>
      <dsp:spPr>
        <a:xfrm rot="5400000">
          <a:off x="4311060" y="-1214340"/>
          <a:ext cx="1370880" cy="72282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Standard devices</a:t>
          </a:r>
          <a:endParaRPr lang="vi-VN" sz="4800" kern="1200" noProof="0"/>
        </a:p>
      </dsp:txBody>
      <dsp:txXfrm rot="-5400000">
        <a:off x="1382401" y="1781240"/>
        <a:ext cx="7161279" cy="1237038"/>
      </dsp:txXfrm>
    </dsp:sp>
    <dsp:sp modelId="{52D715E9-012B-492D-85DB-CC49546E7451}">
      <dsp:nvSpPr>
        <dsp:cNvPr id="0" name=""/>
        <dsp:cNvSpPr/>
      </dsp:nvSpPr>
      <dsp:spPr>
        <a:xfrm>
          <a:off x="0" y="1823760"/>
          <a:ext cx="1152000" cy="1152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2</a:t>
          </a:r>
          <a:endParaRPr lang="vi-VN" sz="4400" kern="1200" noProof="0"/>
        </a:p>
      </dsp:txBody>
      <dsp:txXfrm>
        <a:off x="168706" y="1992466"/>
        <a:ext cx="814588" cy="814588"/>
      </dsp:txXfrm>
    </dsp:sp>
    <dsp:sp modelId="{20BEFA03-6951-4A7C-A59E-41DEF89A1A38}">
      <dsp:nvSpPr>
        <dsp:cNvPr id="0" name=""/>
        <dsp:cNvSpPr/>
      </dsp:nvSpPr>
      <dsp:spPr>
        <a:xfrm rot="5400000">
          <a:off x="4311060" y="3869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Advanced file processing</a:t>
          </a:r>
          <a:endParaRPr lang="vi-VN" sz="4800" kern="1200" noProof="0"/>
        </a:p>
      </dsp:txBody>
      <dsp:txXfrm rot="-5400000">
        <a:off x="1382401" y="3382521"/>
        <a:ext cx="7161279" cy="1237038"/>
      </dsp:txXfrm>
    </dsp:sp>
    <dsp:sp modelId="{45392A94-85D4-4213-B167-8FDD4035D4D9}">
      <dsp:nvSpPr>
        <dsp:cNvPr id="0" name=""/>
        <dsp:cNvSpPr/>
      </dsp:nvSpPr>
      <dsp:spPr>
        <a:xfrm>
          <a:off x="0" y="342504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3</a:t>
          </a:r>
          <a:endParaRPr lang="vi-VN" sz="4400" kern="1200" noProof="0"/>
        </a:p>
      </dsp:txBody>
      <dsp:txXfrm>
        <a:off x="168706" y="3593746"/>
        <a:ext cx="814588" cy="814588"/>
      </dsp:txXfrm>
    </dsp:sp>
    <dsp:sp modelId="{06E3C1A0-9C9D-4787-891D-C80F4A33E1C8}">
      <dsp:nvSpPr>
        <dsp:cNvPr id="0" name=""/>
        <dsp:cNvSpPr/>
      </dsp:nvSpPr>
      <dsp:spPr>
        <a:xfrm rot="5400000">
          <a:off x="4311060" y="19882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Registry management</a:t>
          </a:r>
          <a:endParaRPr lang="vi-VN" sz="4800" kern="1200" noProof="0"/>
        </a:p>
      </dsp:txBody>
      <dsp:txXfrm rot="-5400000">
        <a:off x="1382401" y="4983801"/>
        <a:ext cx="7161279" cy="1237038"/>
      </dsp:txXfrm>
    </dsp:sp>
    <dsp:sp modelId="{AC9D6E9E-781C-4213-981C-E37CF6D62DDD}">
      <dsp:nvSpPr>
        <dsp:cNvPr id="0" name=""/>
        <dsp:cNvSpPr/>
      </dsp:nvSpPr>
      <dsp:spPr>
        <a:xfrm>
          <a:off x="0" y="502632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4</a:t>
          </a:r>
          <a:endParaRPr lang="vi-VN" sz="4400" kern="1200" noProof="0"/>
        </a:p>
      </dsp:txBody>
      <dsp:txXfrm>
        <a:off x="168706" y="5195026"/>
        <a:ext cx="814588" cy="814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060" y="-28156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b="0" kern="1200" noProof="0" smtClean="0"/>
            <a:t>Basic file processing</a:t>
          </a:r>
          <a:endParaRPr lang="vi-VN" sz="4800" b="0" kern="1200" noProof="0"/>
        </a:p>
      </dsp:txBody>
      <dsp:txXfrm rot="-5400000">
        <a:off x="1382401" y="179960"/>
        <a:ext cx="7161279" cy="1237038"/>
      </dsp:txXfrm>
    </dsp:sp>
    <dsp:sp modelId="{7D701CF5-2CC3-48B9-A656-E2968A10AA3B}">
      <dsp:nvSpPr>
        <dsp:cNvPr id="0" name=""/>
        <dsp:cNvSpPr/>
      </dsp:nvSpPr>
      <dsp:spPr>
        <a:xfrm>
          <a:off x="0" y="222479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b="1" kern="1200" noProof="0" smtClean="0"/>
            <a:t>1</a:t>
          </a:r>
          <a:endParaRPr lang="vi-VN" sz="4400" b="1" kern="1200" noProof="0"/>
        </a:p>
      </dsp:txBody>
      <dsp:txXfrm>
        <a:off x="168706" y="391185"/>
        <a:ext cx="814588" cy="814588"/>
      </dsp:txXfrm>
    </dsp:sp>
    <dsp:sp modelId="{5012D0F9-E426-4C44-85B1-B5D15A7B4879}">
      <dsp:nvSpPr>
        <dsp:cNvPr id="0" name=""/>
        <dsp:cNvSpPr/>
      </dsp:nvSpPr>
      <dsp:spPr>
        <a:xfrm rot="5400000">
          <a:off x="4311060" y="-12143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Standard devices</a:t>
          </a:r>
          <a:endParaRPr lang="vi-VN" sz="4800" kern="1200" noProof="0"/>
        </a:p>
      </dsp:txBody>
      <dsp:txXfrm rot="-5400000">
        <a:off x="1382401" y="1781240"/>
        <a:ext cx="7161279" cy="1237038"/>
      </dsp:txXfrm>
    </dsp:sp>
    <dsp:sp modelId="{52D715E9-012B-492D-85DB-CC49546E7451}">
      <dsp:nvSpPr>
        <dsp:cNvPr id="0" name=""/>
        <dsp:cNvSpPr/>
      </dsp:nvSpPr>
      <dsp:spPr>
        <a:xfrm>
          <a:off x="0" y="182376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2</a:t>
          </a:r>
          <a:endParaRPr lang="vi-VN" sz="4400" kern="1200" noProof="0"/>
        </a:p>
      </dsp:txBody>
      <dsp:txXfrm>
        <a:off x="168706" y="1992466"/>
        <a:ext cx="814588" cy="814588"/>
      </dsp:txXfrm>
    </dsp:sp>
    <dsp:sp modelId="{20BEFA03-6951-4A7C-A59E-41DEF89A1A38}">
      <dsp:nvSpPr>
        <dsp:cNvPr id="0" name=""/>
        <dsp:cNvSpPr/>
      </dsp:nvSpPr>
      <dsp:spPr>
        <a:xfrm rot="5400000">
          <a:off x="4311060" y="386940"/>
          <a:ext cx="1370880" cy="72282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Advanced file processing</a:t>
          </a:r>
          <a:endParaRPr lang="vi-VN" sz="4800" kern="1200" noProof="0"/>
        </a:p>
      </dsp:txBody>
      <dsp:txXfrm rot="-5400000">
        <a:off x="1382401" y="3382521"/>
        <a:ext cx="7161279" cy="1237038"/>
      </dsp:txXfrm>
    </dsp:sp>
    <dsp:sp modelId="{45392A94-85D4-4213-B167-8FDD4035D4D9}">
      <dsp:nvSpPr>
        <dsp:cNvPr id="0" name=""/>
        <dsp:cNvSpPr/>
      </dsp:nvSpPr>
      <dsp:spPr>
        <a:xfrm>
          <a:off x="0" y="3425040"/>
          <a:ext cx="1152000" cy="1152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3</a:t>
          </a:r>
          <a:endParaRPr lang="vi-VN" sz="4400" kern="1200" noProof="0"/>
        </a:p>
      </dsp:txBody>
      <dsp:txXfrm>
        <a:off x="168706" y="3593746"/>
        <a:ext cx="814588" cy="814588"/>
      </dsp:txXfrm>
    </dsp:sp>
    <dsp:sp modelId="{06E3C1A0-9C9D-4787-891D-C80F4A33E1C8}">
      <dsp:nvSpPr>
        <dsp:cNvPr id="0" name=""/>
        <dsp:cNvSpPr/>
      </dsp:nvSpPr>
      <dsp:spPr>
        <a:xfrm rot="5400000">
          <a:off x="4311060" y="19882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Registry management</a:t>
          </a:r>
          <a:endParaRPr lang="vi-VN" sz="4800" kern="1200" noProof="0"/>
        </a:p>
      </dsp:txBody>
      <dsp:txXfrm rot="-5400000">
        <a:off x="1382401" y="4983801"/>
        <a:ext cx="7161279" cy="1237038"/>
      </dsp:txXfrm>
    </dsp:sp>
    <dsp:sp modelId="{AC9D6E9E-781C-4213-981C-E37CF6D62DDD}">
      <dsp:nvSpPr>
        <dsp:cNvPr id="0" name=""/>
        <dsp:cNvSpPr/>
      </dsp:nvSpPr>
      <dsp:spPr>
        <a:xfrm>
          <a:off x="0" y="502632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4</a:t>
          </a:r>
          <a:endParaRPr lang="vi-VN" sz="4400" kern="1200" noProof="0"/>
        </a:p>
      </dsp:txBody>
      <dsp:txXfrm>
        <a:off x="168706" y="5195026"/>
        <a:ext cx="814588" cy="814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5E884-E7A4-4B1E-9AE6-C90037CEAEC3}">
      <dsp:nvSpPr>
        <dsp:cNvPr id="0" name=""/>
        <dsp:cNvSpPr/>
      </dsp:nvSpPr>
      <dsp:spPr>
        <a:xfrm>
          <a:off x="0" y="325754"/>
          <a:ext cx="9144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File random access (#sequential access)</a:t>
          </a:r>
          <a:endParaRPr lang="en-US" sz="4200" kern="1200"/>
        </a:p>
      </dsp:txBody>
      <dsp:txXfrm>
        <a:off x="49176" y="374930"/>
        <a:ext cx="9045648" cy="909018"/>
      </dsp:txXfrm>
    </dsp:sp>
    <dsp:sp modelId="{13B0E2A0-F9CF-4147-8F05-61D777B7A15C}">
      <dsp:nvSpPr>
        <dsp:cNvPr id="0" name=""/>
        <dsp:cNvSpPr/>
      </dsp:nvSpPr>
      <dsp:spPr>
        <a:xfrm>
          <a:off x="0" y="1454085"/>
          <a:ext cx="9144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Get file size and Resize file</a:t>
          </a:r>
          <a:endParaRPr lang="en-US" sz="4200" kern="1200"/>
        </a:p>
      </dsp:txBody>
      <dsp:txXfrm>
        <a:off x="49176" y="1503261"/>
        <a:ext cx="9045648" cy="909018"/>
      </dsp:txXfrm>
    </dsp:sp>
    <dsp:sp modelId="{B3B0545C-4257-47B4-B00C-AC46BDA88B0B}">
      <dsp:nvSpPr>
        <dsp:cNvPr id="0" name=""/>
        <dsp:cNvSpPr/>
      </dsp:nvSpPr>
      <dsp:spPr>
        <a:xfrm>
          <a:off x="0" y="2582414"/>
          <a:ext cx="9144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Find file/directory</a:t>
          </a:r>
          <a:endParaRPr lang="en-US" sz="4200" kern="1200"/>
        </a:p>
      </dsp:txBody>
      <dsp:txXfrm>
        <a:off x="49176" y="2631590"/>
        <a:ext cx="9045648" cy="909018"/>
      </dsp:txXfrm>
    </dsp:sp>
    <dsp:sp modelId="{68153A73-AEFE-4CD1-9507-B3F3A5C1CD5B}">
      <dsp:nvSpPr>
        <dsp:cNvPr id="0" name=""/>
        <dsp:cNvSpPr/>
      </dsp:nvSpPr>
      <dsp:spPr>
        <a:xfrm>
          <a:off x="0" y="3710744"/>
          <a:ext cx="9144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Get file/directory attributes</a:t>
          </a:r>
          <a:endParaRPr lang="en-US" sz="4200" kern="1200"/>
        </a:p>
      </dsp:txBody>
      <dsp:txXfrm>
        <a:off x="49176" y="3759920"/>
        <a:ext cx="9045648" cy="909018"/>
      </dsp:txXfrm>
    </dsp:sp>
    <dsp:sp modelId="{24A16606-E621-4704-807B-0FB915B71A18}">
      <dsp:nvSpPr>
        <dsp:cNvPr id="0" name=""/>
        <dsp:cNvSpPr/>
      </dsp:nvSpPr>
      <dsp:spPr>
        <a:xfrm>
          <a:off x="0" y="4839074"/>
          <a:ext cx="91440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File locking</a:t>
          </a:r>
          <a:endParaRPr lang="en-US" sz="4200" kern="1200"/>
        </a:p>
      </dsp:txBody>
      <dsp:txXfrm>
        <a:off x="49176" y="4888250"/>
        <a:ext cx="9045648" cy="909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060" y="-281562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b="0" kern="1200" noProof="0" smtClean="0"/>
            <a:t>Basic file processing</a:t>
          </a:r>
          <a:endParaRPr lang="vi-VN" sz="4800" b="0" kern="1200" noProof="0"/>
        </a:p>
      </dsp:txBody>
      <dsp:txXfrm rot="-5400000">
        <a:off x="1382401" y="179960"/>
        <a:ext cx="7161279" cy="1237038"/>
      </dsp:txXfrm>
    </dsp:sp>
    <dsp:sp modelId="{7D701CF5-2CC3-48B9-A656-E2968A10AA3B}">
      <dsp:nvSpPr>
        <dsp:cNvPr id="0" name=""/>
        <dsp:cNvSpPr/>
      </dsp:nvSpPr>
      <dsp:spPr>
        <a:xfrm>
          <a:off x="0" y="222479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b="1" kern="1200" noProof="0" smtClean="0"/>
            <a:t>1</a:t>
          </a:r>
          <a:endParaRPr lang="vi-VN" sz="4400" b="1" kern="1200" noProof="0"/>
        </a:p>
      </dsp:txBody>
      <dsp:txXfrm>
        <a:off x="168706" y="391185"/>
        <a:ext cx="814588" cy="814588"/>
      </dsp:txXfrm>
    </dsp:sp>
    <dsp:sp modelId="{5012D0F9-E426-4C44-85B1-B5D15A7B4879}">
      <dsp:nvSpPr>
        <dsp:cNvPr id="0" name=""/>
        <dsp:cNvSpPr/>
      </dsp:nvSpPr>
      <dsp:spPr>
        <a:xfrm rot="5400000">
          <a:off x="4311060" y="-12143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Standard devices</a:t>
          </a:r>
          <a:endParaRPr lang="vi-VN" sz="4800" kern="1200" noProof="0"/>
        </a:p>
      </dsp:txBody>
      <dsp:txXfrm rot="-5400000">
        <a:off x="1382401" y="1781240"/>
        <a:ext cx="7161279" cy="1237038"/>
      </dsp:txXfrm>
    </dsp:sp>
    <dsp:sp modelId="{52D715E9-012B-492D-85DB-CC49546E7451}">
      <dsp:nvSpPr>
        <dsp:cNvPr id="0" name=""/>
        <dsp:cNvSpPr/>
      </dsp:nvSpPr>
      <dsp:spPr>
        <a:xfrm>
          <a:off x="0" y="182376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2</a:t>
          </a:r>
          <a:endParaRPr lang="vi-VN" sz="4400" kern="1200" noProof="0"/>
        </a:p>
      </dsp:txBody>
      <dsp:txXfrm>
        <a:off x="168706" y="1992466"/>
        <a:ext cx="814588" cy="814588"/>
      </dsp:txXfrm>
    </dsp:sp>
    <dsp:sp modelId="{20BEFA03-6951-4A7C-A59E-41DEF89A1A38}">
      <dsp:nvSpPr>
        <dsp:cNvPr id="0" name=""/>
        <dsp:cNvSpPr/>
      </dsp:nvSpPr>
      <dsp:spPr>
        <a:xfrm rot="5400000">
          <a:off x="4311060" y="386940"/>
          <a:ext cx="1370880" cy="72282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Advanced file processing</a:t>
          </a:r>
          <a:endParaRPr lang="vi-VN" sz="4800" kern="1200" noProof="0"/>
        </a:p>
      </dsp:txBody>
      <dsp:txXfrm rot="-5400000">
        <a:off x="1382401" y="3382521"/>
        <a:ext cx="7161279" cy="1237038"/>
      </dsp:txXfrm>
    </dsp:sp>
    <dsp:sp modelId="{45392A94-85D4-4213-B167-8FDD4035D4D9}">
      <dsp:nvSpPr>
        <dsp:cNvPr id="0" name=""/>
        <dsp:cNvSpPr/>
      </dsp:nvSpPr>
      <dsp:spPr>
        <a:xfrm>
          <a:off x="0" y="3425040"/>
          <a:ext cx="1152000" cy="1152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3</a:t>
          </a:r>
          <a:endParaRPr lang="vi-VN" sz="4400" kern="1200" noProof="0"/>
        </a:p>
      </dsp:txBody>
      <dsp:txXfrm>
        <a:off x="168706" y="3593746"/>
        <a:ext cx="814588" cy="814588"/>
      </dsp:txXfrm>
    </dsp:sp>
    <dsp:sp modelId="{06E3C1A0-9C9D-4787-891D-C80F4A33E1C8}">
      <dsp:nvSpPr>
        <dsp:cNvPr id="0" name=""/>
        <dsp:cNvSpPr/>
      </dsp:nvSpPr>
      <dsp:spPr>
        <a:xfrm rot="5400000">
          <a:off x="4311060" y="1988220"/>
          <a:ext cx="1370880" cy="72282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21920" rIns="18288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Registry management</a:t>
          </a:r>
          <a:endParaRPr lang="vi-VN" sz="4800" kern="1200" noProof="0"/>
        </a:p>
      </dsp:txBody>
      <dsp:txXfrm rot="-5400000">
        <a:off x="1382401" y="4983801"/>
        <a:ext cx="7161279" cy="1237038"/>
      </dsp:txXfrm>
    </dsp:sp>
    <dsp:sp modelId="{AC9D6E9E-781C-4213-981C-E37CF6D62DDD}">
      <dsp:nvSpPr>
        <dsp:cNvPr id="0" name=""/>
        <dsp:cNvSpPr/>
      </dsp:nvSpPr>
      <dsp:spPr>
        <a:xfrm>
          <a:off x="0" y="5026320"/>
          <a:ext cx="1152000" cy="1152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noProof="0" smtClean="0"/>
            <a:t>4</a:t>
          </a:r>
          <a:endParaRPr lang="vi-VN" sz="4400" kern="1200" noProof="0"/>
        </a:p>
      </dsp:txBody>
      <dsp:txXfrm>
        <a:off x="168706" y="5195026"/>
        <a:ext cx="814588" cy="81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18.04.2018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37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83FAF-A420-4C7C-82DB-E5971B1D6D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https://msdn.microsoft.com/en-us/library/windows/desktop/aa363858(v=vs.85).aspx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4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5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49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475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447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50" r:id="rId15"/>
    <p:sldLayoutId id="2147483659" r:id="rId16"/>
    <p:sldLayoutId id="214748365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Lession 02. </a:t>
            </a:r>
            <a:r>
              <a:rPr lang="en-US" smtClean="0"/>
              <a:t>File system, Standard devices and Registry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304800" y="4724400"/>
            <a:ext cx="8227640" cy="2143760"/>
          </a:xfrm>
          <a:prstGeom prst="wedgeRectCallout">
            <a:avLst>
              <a:gd name="adj1" fmla="val 17882"/>
              <a:gd name="adj2" fmla="val -149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mtClean="0">
                <a:solidFill>
                  <a:schemeClr val="bg1"/>
                </a:solidFill>
              </a:rPr>
              <a:t>A combination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0: no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FILE_SHARE_DELETE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FILE_SHARE_READ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FILE_SHARE_WRITE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int</a:t>
            </a:r>
            <a:r>
              <a:rPr lang="en-US" smtClean="0"/>
              <a:t> </a:t>
            </a:r>
            <a:r>
              <a:rPr lang="en-US"/>
              <a:t>main()</a:t>
            </a:r>
          </a:p>
          <a:p>
            <a:r>
              <a:rPr lang="en-US"/>
              <a:t>{</a:t>
            </a:r>
          </a:p>
          <a:p>
            <a:r>
              <a:rPr lang="en-US"/>
              <a:t>	LPTSTR lpszFileName = __T(</a:t>
            </a:r>
            <a:r>
              <a:rPr lang="en-US">
                <a:solidFill>
                  <a:srgbClr val="0000FF"/>
                </a:solidFill>
              </a:rPr>
              <a:t>"d:\\myfile.txt"</a:t>
            </a:r>
            <a:r>
              <a:rPr lang="en-US"/>
              <a:t>);</a:t>
            </a:r>
          </a:p>
          <a:p>
            <a:r>
              <a:rPr lang="en-US"/>
              <a:t>	HANDLE hFile;</a:t>
            </a:r>
          </a:p>
          <a:p>
            <a:r>
              <a:rPr lang="en-US"/>
              <a:t>	hFile = CreateFile(lpszFileName, GENERIC_READ, </a:t>
            </a:r>
            <a:endParaRPr lang="en-US" smtClean="0"/>
          </a:p>
          <a:p>
            <a:r>
              <a:rPr lang="en-US" smtClean="0"/>
              <a:t>		0,</a:t>
            </a:r>
          </a:p>
          <a:p>
            <a:r>
              <a:rPr lang="en-US" smtClean="0"/>
              <a:t>		NULL, OPEN_EXISTING, FILE_ATTRIBUTE_NORMAL, NULL);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00FF"/>
                </a:solidFill>
              </a:rPr>
              <a:t>if</a:t>
            </a:r>
            <a:r>
              <a:rPr lang="en-US"/>
              <a:t> (hFile != NULL)</a:t>
            </a:r>
          </a:p>
          <a:p>
            <a:r>
              <a:rPr lang="en-US"/>
              <a:t>	{</a:t>
            </a:r>
          </a:p>
          <a:p>
            <a:r>
              <a:rPr lang="en-US"/>
              <a:t>		printf(</a:t>
            </a:r>
            <a:r>
              <a:rPr lang="en-US">
                <a:solidFill>
                  <a:srgbClr val="0000FF"/>
                </a:solidFill>
              </a:rPr>
              <a:t>"File </a:t>
            </a:r>
            <a:r>
              <a:rPr lang="en-US" smtClean="0">
                <a:solidFill>
                  <a:srgbClr val="0000FF"/>
                </a:solidFill>
              </a:rPr>
              <a:t>opened! Try to open it with Notepad!\n</a:t>
            </a:r>
            <a:r>
              <a:rPr lang="en-US">
                <a:solidFill>
                  <a:srgbClr val="0000FF"/>
                </a:solidFill>
              </a:rPr>
              <a:t>"</a:t>
            </a:r>
            <a:r>
              <a:rPr lang="en-US"/>
              <a:t>);</a:t>
            </a:r>
          </a:p>
          <a:p>
            <a:r>
              <a:rPr lang="en-US"/>
              <a:t>		getchar();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  <a:r>
              <a:rPr lang="en-US" b="1">
                <a:solidFill>
                  <a:srgbClr val="0000FF"/>
                </a:solidFill>
              </a:rPr>
              <a:t>else</a:t>
            </a:r>
          </a:p>
          <a:p>
            <a:r>
              <a:rPr lang="en-US"/>
              <a:t>		printf(</a:t>
            </a:r>
            <a:r>
              <a:rPr lang="en-US">
                <a:solidFill>
                  <a:srgbClr val="0000FF"/>
                </a:solidFill>
              </a:rPr>
              <a:t>"File open failed!\n"</a:t>
            </a:r>
            <a:r>
              <a:rPr lang="en-US"/>
              <a:t>);</a:t>
            </a:r>
          </a:p>
          <a:p>
            <a:r>
              <a:rPr lang="en-US"/>
              <a:t>    </a:t>
            </a:r>
            <a:r>
              <a:rPr lang="en-US" b="1">
                <a:solidFill>
                  <a:srgbClr val="0000FF"/>
                </a:solidFill>
              </a:rPr>
              <a:t>return</a:t>
            </a:r>
            <a:r>
              <a:rPr lang="en-US"/>
              <a:t> 0</a:t>
            </a:r>
            <a:r>
              <a:rPr lang="en-US" smtClean="0"/>
              <a:t>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3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304800" y="4724400"/>
            <a:ext cx="8227640" cy="2143760"/>
          </a:xfrm>
          <a:prstGeom prst="wedgeRectCallout">
            <a:avLst>
              <a:gd name="adj1" fmla="val 25538"/>
              <a:gd name="adj2" fmla="val -12597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Optional. Can be NULL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9480"/>
            <a:ext cx="7791198" cy="53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304800" y="4724400"/>
            <a:ext cx="8227640" cy="2143760"/>
          </a:xfrm>
          <a:prstGeom prst="wedgeRectCallout">
            <a:avLst>
              <a:gd name="adj1" fmla="val 11708"/>
              <a:gd name="adj2" fmla="val -1041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FFFF00"/>
                </a:solidFill>
              </a:rPr>
              <a:t>One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of the following: </a:t>
            </a:r>
            <a:r>
              <a:rPr lang="en-US" sz="3200">
                <a:solidFill>
                  <a:schemeClr val="bg1"/>
                </a:solidFill>
              </a:rPr>
              <a:t>CREATE_ALWAYS, CREATE_NEW, OPEN_ALWAYS, OPEN_EXISTING, TRUNCATE_EXISTING  </a:t>
            </a:r>
          </a:p>
        </p:txBody>
      </p:sp>
    </p:spTree>
    <p:extLst>
      <p:ext uri="{BB962C8B-B14F-4D97-AF65-F5344CB8AC3E}">
        <p14:creationId xmlns:p14="http://schemas.microsoft.com/office/powerpoint/2010/main" val="2389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152400" y="4711040"/>
            <a:ext cx="8227640" cy="2143760"/>
          </a:xfrm>
          <a:prstGeom prst="wedgeRectCallout">
            <a:avLst>
              <a:gd name="adj1" fmla="val 25539"/>
              <a:gd name="adj2" fmla="val -795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FILE_ATTRIBUTE_NORMAL (most common)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FILE_ATTRIBUTE_ARCHIVE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FILE_ATTRIBUTE_ENCRYPTED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FILE_ATTRIBUTE_HIDDEN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bg1"/>
                </a:solidFill>
              </a:rPr>
              <a:t>....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152400" y="5029200"/>
            <a:ext cx="8227640" cy="1825600"/>
          </a:xfrm>
          <a:prstGeom prst="wedgeRectCallout">
            <a:avLst>
              <a:gd name="adj1" fmla="val 21588"/>
              <a:gd name="adj2" fmla="val -7174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Handle to a file that </a:t>
            </a:r>
            <a:r>
              <a:rPr lang="en-US" sz="3200">
                <a:solidFill>
                  <a:schemeClr val="bg1"/>
                </a:solidFill>
              </a:rPr>
              <a:t>supplies </a:t>
            </a:r>
            <a:r>
              <a:rPr lang="en-US" sz="3200" smtClean="0">
                <a:solidFill>
                  <a:schemeClr val="bg1"/>
                </a:solidFill>
              </a:rPr>
              <a:t>attributes for </a:t>
            </a:r>
            <a:r>
              <a:rPr lang="en-US" sz="3200">
                <a:solidFill>
                  <a:schemeClr val="bg1"/>
                </a:solidFill>
              </a:rPr>
              <a:t>the file that is being created</a:t>
            </a:r>
            <a:r>
              <a:rPr lang="en-US" sz="320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This </a:t>
            </a:r>
            <a:r>
              <a:rPr lang="en-US" sz="3200">
                <a:solidFill>
                  <a:schemeClr val="bg1"/>
                </a:solidFill>
              </a:rPr>
              <a:t>parameter can be NULL</a:t>
            </a:r>
            <a:r>
              <a:rPr lang="en-US" sz="3200" smtClean="0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152400" y="4343400"/>
            <a:ext cx="8227640" cy="2362200"/>
          </a:xfrm>
          <a:prstGeom prst="wedgeRectCallout">
            <a:avLst>
              <a:gd name="adj1" fmla="val 14179"/>
              <a:gd name="adj2" fmla="val -16499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/>
                </a:solidFill>
              </a:rPr>
              <a:t>A handle to </a:t>
            </a:r>
            <a:r>
              <a:rPr lang="vi-VN" sz="3200" smtClean="0">
                <a:solidFill>
                  <a:schemeClr val="bg1"/>
                </a:solidFill>
              </a:rPr>
              <a:t>a file (or</a:t>
            </a:r>
            <a:r>
              <a:rPr lang="en-US" sz="3200" smtClean="0">
                <a:solidFill>
                  <a:schemeClr val="bg1"/>
                </a:solidFill>
              </a:rPr>
              <a:t> device</a:t>
            </a:r>
            <a:r>
              <a:rPr lang="vi-VN" sz="3200" smtClean="0">
                <a:solidFill>
                  <a:schemeClr val="bg1"/>
                </a:solidFill>
              </a:rPr>
              <a:t>!)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152400" y="4343400"/>
            <a:ext cx="8227640" cy="2362200"/>
          </a:xfrm>
          <a:prstGeom prst="wedgeRectCallout">
            <a:avLst>
              <a:gd name="adj1" fmla="val 21588"/>
              <a:gd name="adj2" fmla="val -14521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/>
                </a:solidFill>
              </a:rPr>
              <a:t>A pointer to the buffer that receives the data read from a file </a:t>
            </a:r>
            <a:r>
              <a:rPr lang="vi-VN" sz="3200" smtClean="0">
                <a:solidFill>
                  <a:schemeClr val="bg1"/>
                </a:solidFill>
              </a:rPr>
              <a:t>(</a:t>
            </a:r>
            <a:r>
              <a:rPr lang="en-US" sz="3200" smtClean="0">
                <a:solidFill>
                  <a:schemeClr val="bg1"/>
                </a:solidFill>
              </a:rPr>
              <a:t>or device</a:t>
            </a:r>
            <a:r>
              <a:rPr lang="vi-VN" sz="3200" smtClean="0">
                <a:solidFill>
                  <a:schemeClr val="bg1"/>
                </a:solidFill>
              </a:rPr>
              <a:t>)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9371588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152400" y="4343400"/>
            <a:ext cx="8227640" cy="2362200"/>
          </a:xfrm>
          <a:prstGeom prst="wedgeRectCallout">
            <a:avLst>
              <a:gd name="adj1" fmla="val 46285"/>
              <a:gd name="adj2" fmla="val -12284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/>
                </a:solidFill>
              </a:rPr>
              <a:t>The </a:t>
            </a:r>
            <a:r>
              <a:rPr lang="en-US" sz="3200" b="1">
                <a:solidFill>
                  <a:srgbClr val="0000FF"/>
                </a:solidFill>
              </a:rPr>
              <a:t>maximum</a:t>
            </a:r>
            <a:r>
              <a:rPr lang="en-US" sz="3200">
                <a:solidFill>
                  <a:schemeClr val="bg1"/>
                </a:solidFill>
              </a:rPr>
              <a:t> number of bytes to be read.</a:t>
            </a:r>
          </a:p>
        </p:txBody>
      </p:sp>
    </p:spTree>
    <p:extLst>
      <p:ext uri="{BB962C8B-B14F-4D97-AF65-F5344CB8AC3E}">
        <p14:creationId xmlns:p14="http://schemas.microsoft.com/office/powerpoint/2010/main" val="249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152400" y="4343400"/>
            <a:ext cx="8227640" cy="2362200"/>
          </a:xfrm>
          <a:prstGeom prst="wedgeRectCallout">
            <a:avLst>
              <a:gd name="adj1" fmla="val 13932"/>
              <a:gd name="adj2" fmla="val -1022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bg1"/>
                </a:solidFill>
              </a:rPr>
              <a:t>A pointer to the variable that receives the number of bytes </a:t>
            </a:r>
            <a:r>
              <a:rPr lang="en-US" sz="3200" smtClean="0">
                <a:solidFill>
                  <a:schemeClr val="bg1"/>
                </a:solidFill>
              </a:rPr>
              <a:t>read.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306760" y="3962400"/>
            <a:ext cx="8227640" cy="2743200"/>
          </a:xfrm>
          <a:prstGeom prst="wedgeRectCallout">
            <a:avLst>
              <a:gd name="adj1" fmla="val 22576"/>
              <a:gd name="adj2" fmla="val -6069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bg1"/>
                </a:solidFill>
              </a:rPr>
              <a:t>OVERLAPPED </a:t>
            </a:r>
            <a:r>
              <a:rPr lang="en-US" sz="3200">
                <a:solidFill>
                  <a:schemeClr val="bg1"/>
                </a:solidFill>
              </a:rPr>
              <a:t>structure </a:t>
            </a:r>
            <a:r>
              <a:rPr lang="en-US" sz="3200" smtClean="0">
                <a:solidFill>
                  <a:schemeClr val="bg1"/>
                </a:solidFill>
              </a:rPr>
              <a:t>is used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asynchronous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random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blocking</a:t>
            </a:r>
            <a:endParaRPr lang="vi-VN" sz="3200" smtClean="0">
              <a:solidFill>
                <a:schemeClr val="bg1"/>
              </a:solidFill>
            </a:endParaRPr>
          </a:p>
          <a:p>
            <a:r>
              <a:rPr lang="vi-VN" sz="3200" smtClean="0">
                <a:solidFill>
                  <a:schemeClr val="bg1"/>
                </a:solidFill>
              </a:rPr>
              <a:t>This will be discussed later.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r>
              <a:rPr lang="en-US"/>
              <a:t>BOOL WINAPI </a:t>
            </a:r>
            <a:r>
              <a:rPr lang="en-US" b="1"/>
              <a:t>ReadFile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       </a:t>
            </a:r>
            <a:r>
              <a:rPr lang="vi-VN" smtClean="0"/>
              <a:t>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</a:t>
            </a:r>
            <a:r>
              <a:rPr lang="vi-VN" smtClean="0"/>
              <a:t>			</a:t>
            </a:r>
            <a:r>
              <a:rPr lang="en-US" smtClean="0"/>
              <a:t>LPVOID</a:t>
            </a:r>
            <a:r>
              <a:rPr lang="vi-VN" smtClean="0"/>
              <a:t>				</a:t>
            </a:r>
            <a:r>
              <a:rPr lang="en-US" smtClean="0"/>
              <a:t>lpBuffer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</a:t>
            </a:r>
            <a:r>
              <a:rPr lang="en-US" smtClean="0"/>
              <a:t>nNumberOfBytesToRead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_Out_opt_</a:t>
            </a:r>
            <a:r>
              <a:rPr lang="vi-VN" smtClean="0"/>
              <a:t>	</a:t>
            </a:r>
            <a:r>
              <a:rPr lang="en-US" smtClean="0"/>
              <a:t>LPDWORD</a:t>
            </a:r>
            <a:r>
              <a:rPr lang="vi-VN" smtClean="0"/>
              <a:t>			</a:t>
            </a:r>
            <a:r>
              <a:rPr lang="en-US" smtClean="0"/>
              <a:t>lpNumberOfBytesRead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_Inout_opt_</a:t>
            </a:r>
            <a:r>
              <a:rPr lang="vi-VN" smtClean="0"/>
              <a:t>	</a:t>
            </a:r>
            <a:r>
              <a:rPr lang="en-US" smtClean="0"/>
              <a:t>LPOVERLAPPED</a:t>
            </a:r>
            <a:r>
              <a:rPr lang="vi-VN" smtClean="0"/>
              <a:t>	</a:t>
            </a:r>
            <a:r>
              <a:rPr lang="en-US" smtClean="0"/>
              <a:t>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ReadFile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Rectangular Callout 4"/>
          <p:cNvSpPr/>
          <p:nvPr/>
        </p:nvSpPr>
        <p:spPr>
          <a:xfrm>
            <a:off x="152400" y="4343400"/>
            <a:ext cx="8227640" cy="2362200"/>
          </a:xfrm>
          <a:prstGeom prst="wedgeRectCallout">
            <a:avLst>
              <a:gd name="adj1" fmla="val -45835"/>
              <a:gd name="adj2" fmla="val -18650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3838" indent="-223838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If the function </a:t>
            </a:r>
            <a:r>
              <a:rPr lang="en-US" sz="3200" smtClean="0">
                <a:solidFill>
                  <a:schemeClr val="bg1"/>
                </a:solidFill>
              </a:rPr>
              <a:t>succeeds</a:t>
            </a:r>
            <a:r>
              <a:rPr lang="vi-VN" sz="3200" smtClean="0">
                <a:solidFill>
                  <a:schemeClr val="bg1"/>
                </a:solidFill>
              </a:rPr>
              <a:t> (</a:t>
            </a:r>
            <a:r>
              <a:rPr lang="en-US" sz="3200">
                <a:solidFill>
                  <a:schemeClr val="bg1"/>
                </a:solidFill>
              </a:rPr>
              <a:t>even if no bytes were read </a:t>
            </a:r>
            <a:r>
              <a:rPr lang="en-US" sz="3200" smtClean="0">
                <a:solidFill>
                  <a:schemeClr val="bg1"/>
                </a:solidFill>
              </a:rPr>
              <a:t>due</a:t>
            </a:r>
            <a:r>
              <a:rPr lang="vi-VN" sz="3200" smtClean="0">
                <a:solidFill>
                  <a:schemeClr val="bg1"/>
                </a:solidFill>
              </a:rPr>
              <a:t> </a:t>
            </a:r>
            <a:r>
              <a:rPr lang="en-US" sz="3200" smtClean="0">
                <a:solidFill>
                  <a:schemeClr val="bg1"/>
                </a:solidFill>
              </a:rPr>
              <a:t>to </a:t>
            </a:r>
            <a:r>
              <a:rPr lang="en-US" sz="3200">
                <a:solidFill>
                  <a:schemeClr val="bg1"/>
                </a:solidFill>
              </a:rPr>
              <a:t>an attempt to read past the end of file</a:t>
            </a:r>
            <a:r>
              <a:rPr lang="vi-VN" sz="3200" smtClean="0">
                <a:solidFill>
                  <a:schemeClr val="bg1"/>
                </a:solidFill>
              </a:rPr>
              <a:t>)</a:t>
            </a:r>
            <a:r>
              <a:rPr lang="en-US" sz="3200" smtClean="0">
                <a:solidFill>
                  <a:schemeClr val="bg1"/>
                </a:solidFill>
              </a:rPr>
              <a:t>, </a:t>
            </a:r>
            <a:r>
              <a:rPr lang="en-US" sz="3200">
                <a:solidFill>
                  <a:schemeClr val="bg1"/>
                </a:solidFill>
              </a:rPr>
              <a:t>the return value is nonzero (TRUE</a:t>
            </a:r>
            <a:r>
              <a:rPr lang="en-US" sz="3200" smtClean="0">
                <a:solidFill>
                  <a:schemeClr val="bg1"/>
                </a:solidFill>
              </a:rPr>
              <a:t>).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File management</a:t>
            </a:r>
          </a:p>
          <a:p>
            <a:r>
              <a:rPr lang="vi-VN" smtClean="0"/>
              <a:t>DeteteFile</a:t>
            </a:r>
          </a:p>
          <a:p>
            <a:r>
              <a:rPr lang="vi-VN" smtClean="0"/>
              <a:t>CopyFile</a:t>
            </a:r>
          </a:p>
          <a:p>
            <a:r>
              <a:rPr lang="vi-VN" smtClean="0"/>
              <a:t>CreateHardLink</a:t>
            </a:r>
          </a:p>
          <a:p>
            <a:r>
              <a:rPr lang="vi-VN" smtClean="0"/>
              <a:t>CreateSymbolLink</a:t>
            </a:r>
          </a:p>
          <a:p>
            <a:r>
              <a:rPr lang="vi-VN" smtClean="0"/>
              <a:t>MoveFile (i.e. rename)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smtClean="0"/>
              <a:t>Directory Management</a:t>
            </a:r>
          </a:p>
          <a:p>
            <a:r>
              <a:rPr lang="vi-VN" smtClean="0"/>
              <a:t>CreateDirectory</a:t>
            </a:r>
          </a:p>
          <a:p>
            <a:r>
              <a:rPr lang="vi-VN" smtClean="0"/>
              <a:t>RemoveDirectory</a:t>
            </a:r>
          </a:p>
          <a:p>
            <a:r>
              <a:rPr lang="vi-VN" smtClean="0"/>
              <a:t>SetCurrentDirectory</a:t>
            </a:r>
          </a:p>
          <a:p>
            <a:r>
              <a:rPr lang="vi-VN" smtClean="0"/>
              <a:t>GetCurrentDirectory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and Directory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1752600"/>
            <a:ext cx="4112840" cy="2258616"/>
          </a:xfrm>
          <a:prstGeom prst="wedgeRoundRectCallout">
            <a:avLst>
              <a:gd name="adj1" fmla="val -40555"/>
              <a:gd name="adj2" fmla="val 74196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smtClean="0"/>
              <a:t>What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smtClean="0"/>
              <a:t>HardLink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smtClean="0"/>
              <a:t>SoftLink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200" smtClean="0"/>
              <a:t>CurrentDirectory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64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7075934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42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Like UNIX, a Windows process has three standard devices for </a:t>
            </a:r>
            <a:r>
              <a:rPr lang="en-US" b="1">
                <a:solidFill>
                  <a:srgbClr val="FF0000"/>
                </a:solidFill>
              </a:rPr>
              <a:t>input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output</a:t>
            </a:r>
            <a:r>
              <a:rPr lang="en-US"/>
              <a:t>,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error</a:t>
            </a:r>
            <a:r>
              <a:rPr lang="en-US" smtClean="0"/>
              <a:t> reporting</a:t>
            </a:r>
            <a:endParaRPr lang="vi-VN" smtClean="0"/>
          </a:p>
          <a:p>
            <a:r>
              <a:rPr lang="en-US" smtClean="0"/>
              <a:t>UNIX </a:t>
            </a:r>
            <a:r>
              <a:rPr lang="en-US"/>
              <a:t>uses well-known values for the file descriptors </a:t>
            </a:r>
            <a:r>
              <a:rPr lang="en-US" smtClean="0"/>
              <a:t>(</a:t>
            </a:r>
            <a:r>
              <a:rPr lang="vi-VN" smtClean="0"/>
              <a:t>0</a:t>
            </a:r>
            <a:r>
              <a:rPr lang="en-US" smtClean="0"/>
              <a:t>, </a:t>
            </a:r>
            <a:r>
              <a:rPr lang="vi-VN" smtClean="0"/>
              <a:t>1</a:t>
            </a:r>
            <a:r>
              <a:rPr lang="en-US" smtClean="0"/>
              <a:t>, </a:t>
            </a:r>
            <a:r>
              <a:rPr lang="en-US"/>
              <a:t>and </a:t>
            </a:r>
            <a:r>
              <a:rPr lang="vi-VN" smtClean="0"/>
              <a:t>2</a:t>
            </a:r>
            <a:r>
              <a:rPr lang="en-US" smtClean="0"/>
              <a:t>),</a:t>
            </a:r>
            <a:r>
              <a:rPr lang="vi-VN" smtClean="0"/>
              <a:t> </a:t>
            </a:r>
            <a:r>
              <a:rPr lang="en-US" smtClean="0"/>
              <a:t>but </a:t>
            </a:r>
            <a:r>
              <a:rPr lang="en-US"/>
              <a:t>Windows requires </a:t>
            </a:r>
            <a:r>
              <a:rPr lang="vi-VN" smtClean="0"/>
              <a:t>HANDLE</a:t>
            </a:r>
            <a:r>
              <a:rPr lang="en-US" smtClean="0"/>
              <a:t>s </a:t>
            </a:r>
            <a:r>
              <a:rPr lang="en-US"/>
              <a:t>and provides a function to obtain them for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smtClean="0"/>
              <a:t>standard </a:t>
            </a:r>
            <a:r>
              <a:rPr lang="en-US"/>
              <a:t>devices.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Standard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HANDLE WINAPI </a:t>
            </a:r>
            <a:r>
              <a:rPr lang="en-US" b="1"/>
              <a:t>GetStdHandle</a:t>
            </a:r>
            <a:r>
              <a:rPr lang="en-US"/>
              <a:t>(</a:t>
            </a:r>
          </a:p>
          <a:p>
            <a:r>
              <a:rPr lang="en-US"/>
              <a:t>  _In_ DWORD nStdHandle</a:t>
            </a:r>
          </a:p>
          <a:p>
            <a:r>
              <a:rPr lang="en-US" smtClean="0"/>
              <a:t>);</a:t>
            </a:r>
            <a:endParaRPr lang="vi-VN" smtClean="0"/>
          </a:p>
          <a:p>
            <a:endParaRPr lang="vi-VN" smtClean="0"/>
          </a:p>
          <a:p>
            <a:r>
              <a:rPr lang="vi-VN" smtClean="0"/>
              <a:t>Possible values for nStdHandle:</a:t>
            </a:r>
          </a:p>
          <a:p>
            <a:r>
              <a:rPr lang="en-US"/>
              <a:t>STD_INPUT_HANDLE </a:t>
            </a:r>
            <a:endParaRPr lang="vi-VN" smtClean="0"/>
          </a:p>
          <a:p>
            <a:r>
              <a:rPr lang="en-US"/>
              <a:t>STD_OUTPUT_HANDLE </a:t>
            </a:r>
            <a:endParaRPr lang="vi-VN" smtClean="0"/>
          </a:p>
          <a:p>
            <a:r>
              <a:rPr lang="en-US"/>
              <a:t>STD_ERROR_HANDLE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Standard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int main()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	LPTSTR lpszFileName = L"D:\\myfile.txt";</a:t>
            </a:r>
          </a:p>
          <a:p>
            <a:r>
              <a:rPr lang="en-US" smtClean="0"/>
              <a:t>	CONST DWORD BUF_SIZE = 1024;</a:t>
            </a:r>
          </a:p>
          <a:p>
            <a:r>
              <a:rPr lang="en-US" smtClean="0"/>
              <a:t>	HANDLE hFile, hStdOuput;</a:t>
            </a:r>
          </a:p>
          <a:p>
            <a:r>
              <a:rPr lang="en-US" smtClean="0"/>
              <a:t>	DWORD dwCount;</a:t>
            </a:r>
          </a:p>
          <a:p>
            <a:r>
              <a:rPr lang="en-US" smtClean="0"/>
              <a:t>	BYTE buf[BUF_SIZE];</a:t>
            </a:r>
          </a:p>
          <a:p>
            <a:r>
              <a:rPr lang="en-US" smtClean="0"/>
              <a:t>	hFile = CreateFile(lpszFileName, GENERIC_READ, </a:t>
            </a:r>
            <a:endParaRPr lang="vi-VN" smtClean="0"/>
          </a:p>
          <a:p>
            <a:r>
              <a:rPr lang="vi-VN" smtClean="0"/>
              <a:t>		</a:t>
            </a:r>
            <a:r>
              <a:rPr lang="en-US" smtClean="0"/>
              <a:t>FILE_SHARE_READ, NULL, OPEN_EXISTING, </a:t>
            </a:r>
            <a:endParaRPr lang="vi-VN" smtClean="0"/>
          </a:p>
          <a:p>
            <a:r>
              <a:rPr lang="vi-VN" smtClean="0"/>
              <a:t>		</a:t>
            </a:r>
            <a:r>
              <a:rPr lang="en-US" smtClean="0"/>
              <a:t>FILE_ATTRIBUTE_NORMAL, NULL);</a:t>
            </a:r>
          </a:p>
          <a:p>
            <a:r>
              <a:rPr lang="en-US" smtClean="0"/>
              <a:t>	ReadFile(hFile, buf, BUF_SIZE, &amp;dwCount, NULL);</a:t>
            </a:r>
          </a:p>
          <a:p>
            <a:r>
              <a:rPr lang="en-US" smtClean="0"/>
              <a:t>	hStdOuput = GetStdHandle(STD_OUTPUT_HANDLE);</a:t>
            </a:r>
          </a:p>
          <a:p>
            <a:r>
              <a:rPr lang="en-US" smtClean="0"/>
              <a:t>	WriteFile(hStdOuput, buf, dwCount, &amp;dwCount, NULL);</a:t>
            </a:r>
          </a:p>
          <a:p>
            <a:r>
              <a:rPr lang="en-US" smtClean="0"/>
              <a:t>	CloseHandle(hFile);</a:t>
            </a:r>
          </a:p>
          <a:p>
            <a:r>
              <a:rPr lang="vi-VN" smtClean="0"/>
              <a:t>	</a:t>
            </a:r>
            <a:r>
              <a:rPr lang="en-US" smtClean="0"/>
              <a:t>return 0;</a:t>
            </a:r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Standard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381000" y="4648200"/>
            <a:ext cx="8151440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6306148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0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8976206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32194991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file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smtClean="0"/>
              <a:t>Standard C library: fseek(), ftell()</a:t>
            </a:r>
          </a:p>
          <a:p>
            <a:r>
              <a:rPr lang="en-US" smtClean="0"/>
              <a:t>Windows</a:t>
            </a:r>
            <a:r>
              <a:rPr lang="en-US"/>
              <a:t>, just like </a:t>
            </a:r>
            <a:r>
              <a:rPr lang="en-US" smtClean="0"/>
              <a:t>UNIX, </a:t>
            </a:r>
            <a:r>
              <a:rPr lang="en-US"/>
              <a:t>maintains </a:t>
            </a:r>
            <a:r>
              <a:rPr lang="en-US" smtClean="0"/>
              <a:t>a</a:t>
            </a:r>
            <a:r>
              <a:rPr lang="vi-VN" smtClean="0"/>
              <a:t> </a:t>
            </a:r>
            <a:r>
              <a:rPr lang="en-US" b="1" smtClean="0"/>
              <a:t>file pointer</a:t>
            </a:r>
            <a:r>
              <a:rPr lang="en-US" smtClean="0"/>
              <a:t> </a:t>
            </a:r>
            <a:r>
              <a:rPr lang="en-US"/>
              <a:t>with each open file handle, </a:t>
            </a:r>
            <a:r>
              <a:rPr lang="en-US" smtClean="0"/>
              <a:t>indicating </a:t>
            </a:r>
            <a:r>
              <a:rPr lang="en-US"/>
              <a:t>the </a:t>
            </a:r>
            <a:r>
              <a:rPr lang="en-US" b="1"/>
              <a:t>current byte location</a:t>
            </a:r>
            <a:r>
              <a:rPr lang="en-US"/>
              <a:t> in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smtClean="0"/>
              <a:t>file</a:t>
            </a:r>
            <a:r>
              <a:rPr lang="en-US"/>
              <a:t>. </a:t>
            </a:r>
            <a:endParaRPr lang="vi-VN" smtClean="0"/>
          </a:p>
          <a:p>
            <a:r>
              <a:rPr lang="vi-VN" smtClean="0"/>
              <a:t>64-bit file pointer and address are required to process huge files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64-bit file pointer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A01C3"/>
                </a:solidFill>
              </a:rPr>
              <a:t>typedef</a:t>
            </a:r>
            <a:r>
              <a:rPr lang="en-US"/>
              <a:t> </a:t>
            </a:r>
            <a:r>
              <a:rPr lang="en-US" b="1">
                <a:solidFill>
                  <a:srgbClr val="0A01C3"/>
                </a:solidFill>
              </a:rPr>
              <a:t>union</a:t>
            </a:r>
            <a:r>
              <a:rPr lang="en-US"/>
              <a:t> _LARGE_INTEGER {</a:t>
            </a:r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struct</a:t>
            </a:r>
            <a:r>
              <a:rPr lang="en-US" smtClean="0"/>
              <a:t> </a:t>
            </a:r>
            <a:r>
              <a:rPr lang="en-US"/>
              <a:t>{</a:t>
            </a:r>
          </a:p>
          <a:p>
            <a:r>
              <a:rPr lang="vi-VN" smtClean="0"/>
              <a:t>		</a:t>
            </a:r>
            <a:r>
              <a:rPr lang="en-US" smtClean="0"/>
              <a:t>DWORD </a:t>
            </a:r>
            <a:r>
              <a:rPr lang="en-US"/>
              <a:t>LowPart;</a:t>
            </a:r>
          </a:p>
          <a:p>
            <a:r>
              <a:rPr lang="vi-VN" smtClean="0"/>
              <a:t>		</a:t>
            </a:r>
            <a:r>
              <a:rPr lang="en-US" smtClean="0"/>
              <a:t>LONG  </a:t>
            </a:r>
            <a:r>
              <a:rPr lang="en-US"/>
              <a:t>HighPart;</a:t>
            </a:r>
          </a:p>
          <a:p>
            <a:r>
              <a:rPr lang="vi-VN" smtClean="0"/>
              <a:t>	</a:t>
            </a:r>
            <a:r>
              <a:rPr lang="en-US" smtClean="0"/>
              <a:t>};</a:t>
            </a:r>
            <a:endParaRPr lang="en-US"/>
          </a:p>
          <a:p>
            <a:r>
              <a:rPr lang="vi-VN" smtClean="0"/>
              <a:t>	</a:t>
            </a:r>
            <a:r>
              <a:rPr lang="en-US" b="1" smtClean="0">
                <a:solidFill>
                  <a:srgbClr val="0A01C3"/>
                </a:solidFill>
              </a:rPr>
              <a:t>struct</a:t>
            </a:r>
            <a:r>
              <a:rPr lang="en-US" smtClean="0"/>
              <a:t> </a:t>
            </a:r>
            <a:r>
              <a:rPr lang="en-US"/>
              <a:t>{</a:t>
            </a:r>
          </a:p>
          <a:p>
            <a:r>
              <a:rPr lang="vi-VN" smtClean="0"/>
              <a:t>		</a:t>
            </a:r>
            <a:r>
              <a:rPr lang="en-US" smtClean="0"/>
              <a:t>DWORD </a:t>
            </a:r>
            <a:r>
              <a:rPr lang="en-US"/>
              <a:t>LowPart;</a:t>
            </a:r>
          </a:p>
          <a:p>
            <a:r>
              <a:rPr lang="vi-VN" smtClean="0"/>
              <a:t>		L</a:t>
            </a:r>
            <a:r>
              <a:rPr lang="en-US" smtClean="0"/>
              <a:t>ONG  </a:t>
            </a:r>
            <a:r>
              <a:rPr lang="en-US"/>
              <a:t>HighPart;</a:t>
            </a:r>
          </a:p>
          <a:p>
            <a:r>
              <a:rPr lang="vi-VN" smtClean="0"/>
              <a:t>	</a:t>
            </a:r>
            <a:r>
              <a:rPr lang="en-US" smtClean="0"/>
              <a:t>} </a:t>
            </a:r>
            <a:r>
              <a:rPr lang="en-US"/>
              <a:t>u;</a:t>
            </a:r>
          </a:p>
          <a:p>
            <a:r>
              <a:rPr lang="vi-VN" smtClean="0"/>
              <a:t>	</a:t>
            </a:r>
            <a:r>
              <a:rPr lang="en-US" smtClean="0"/>
              <a:t>LONGLONG </a:t>
            </a:r>
            <a:r>
              <a:rPr lang="en-US"/>
              <a:t>QuadPart;</a:t>
            </a:r>
          </a:p>
          <a:p>
            <a:r>
              <a:rPr lang="en-US"/>
              <a:t>} LARGE_INTEGER, *PLARGE_INTEGER;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64-Bit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64-Bit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LARGE_INTEGER a;</a:t>
            </a:r>
          </a:p>
          <a:p>
            <a:r>
              <a:rPr lang="en-US" smtClean="0"/>
              <a:t>a = 1234567890;					//Error</a:t>
            </a:r>
          </a:p>
          <a:p>
            <a:r>
              <a:rPr lang="en-US" smtClean="0"/>
              <a:t>a.QuardPart = 1234567890;	//OK</a:t>
            </a:r>
          </a:p>
          <a:p>
            <a:endParaRPr lang="en-US"/>
          </a:p>
          <a:p>
            <a:r>
              <a:rPr lang="en-US" b="1" smtClean="0"/>
              <a:t>Why LARGE_INTEGER is a struct, but not a number?</a:t>
            </a:r>
          </a:p>
          <a:p>
            <a:pPr lvl="1"/>
            <a:r>
              <a:rPr lang="en-US" smtClean="0"/>
              <a:t>Because some systems do not support native 64-bit number!</a:t>
            </a:r>
          </a:p>
          <a:p>
            <a:pPr lvl="1"/>
            <a:r>
              <a:rPr lang="en-US" smtClean="0"/>
              <a:t>In that case, 64-bit number is represented as a combination of two 32-bit parts.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WINAPI </a:t>
            </a:r>
            <a:r>
              <a:rPr lang="en-US" b="1"/>
              <a:t>SetFilePointerEx</a:t>
            </a:r>
            <a:r>
              <a:rPr lang="en-US"/>
              <a:t>(</a:t>
            </a:r>
          </a:p>
          <a:p>
            <a:r>
              <a:rPr lang="vi-VN" smtClean="0"/>
              <a:t>	</a:t>
            </a:r>
            <a:r>
              <a:rPr lang="en-US" smtClean="0"/>
              <a:t>_In_</a:t>
            </a:r>
            <a:r>
              <a:rPr lang="vi-VN" smtClean="0"/>
              <a:t>			</a:t>
            </a:r>
            <a:r>
              <a:rPr lang="en-US" smtClean="0"/>
              <a:t>HANDLE</a:t>
            </a:r>
            <a:r>
              <a:rPr lang="vi-VN" smtClean="0"/>
              <a:t>					</a:t>
            </a:r>
            <a:r>
              <a:rPr lang="en-US" smtClean="0"/>
              <a:t>hFile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</a:t>
            </a:r>
            <a:r>
              <a:rPr lang="en-US"/>
              <a:t>In</a:t>
            </a:r>
            <a:r>
              <a:rPr lang="en-US" smtClean="0"/>
              <a:t>_</a:t>
            </a:r>
            <a:r>
              <a:rPr lang="vi-VN" smtClean="0"/>
              <a:t>			</a:t>
            </a:r>
            <a:r>
              <a:rPr lang="en-US" smtClean="0"/>
              <a:t>LARGE_INTEGER</a:t>
            </a:r>
            <a:r>
              <a:rPr lang="vi-VN" smtClean="0"/>
              <a:t>	</a:t>
            </a:r>
            <a:r>
              <a:rPr lang="en-US" smtClean="0"/>
              <a:t>liDistanceToMove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</a:t>
            </a:r>
            <a:r>
              <a:rPr lang="en-US"/>
              <a:t>Out_opt</a:t>
            </a:r>
            <a:r>
              <a:rPr lang="en-US" smtClean="0"/>
              <a:t>_</a:t>
            </a:r>
            <a:r>
              <a:rPr lang="vi-VN" smtClean="0"/>
              <a:t>	</a:t>
            </a:r>
            <a:r>
              <a:rPr lang="en-US" smtClean="0"/>
              <a:t>PLARGE_INTEGER</a:t>
            </a:r>
            <a:r>
              <a:rPr lang="vi-VN" smtClean="0"/>
              <a:t>	</a:t>
            </a:r>
            <a:r>
              <a:rPr lang="en-US" smtClean="0"/>
              <a:t>lpNewFilePointer</a:t>
            </a:r>
            <a:r>
              <a:rPr lang="en-US"/>
              <a:t>,</a:t>
            </a:r>
          </a:p>
          <a:p>
            <a:r>
              <a:rPr lang="vi-VN" smtClean="0"/>
              <a:t>	</a:t>
            </a:r>
            <a:r>
              <a:rPr lang="en-US" smtClean="0"/>
              <a:t>_</a:t>
            </a:r>
            <a:r>
              <a:rPr lang="en-US"/>
              <a:t>In</a:t>
            </a:r>
            <a:r>
              <a:rPr lang="en-US" smtClean="0"/>
              <a:t>_</a:t>
            </a:r>
            <a:r>
              <a:rPr lang="vi-VN" smtClean="0"/>
              <a:t>			</a:t>
            </a:r>
            <a:r>
              <a:rPr lang="en-US" smtClean="0"/>
              <a:t>DWORD</a:t>
            </a:r>
            <a:r>
              <a:rPr lang="vi-VN" smtClean="0"/>
              <a:t>					</a:t>
            </a:r>
            <a:r>
              <a:rPr lang="en-US" smtClean="0"/>
              <a:t>dwMoveMethod</a:t>
            </a:r>
            <a:endParaRPr lang="en-US"/>
          </a:p>
          <a:p>
            <a:r>
              <a:rPr lang="en-US" smtClean="0"/>
              <a:t>);</a:t>
            </a:r>
            <a:endParaRPr lang="vi-VN" smtClean="0"/>
          </a:p>
          <a:p>
            <a:endParaRPr lang="vi-VN"/>
          </a:p>
          <a:p>
            <a:r>
              <a:rPr lang="vi-VN" b="1" smtClean="0"/>
              <a:t>Methods</a:t>
            </a:r>
            <a:r>
              <a:rPr lang="vi-VN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FILE_BEGIN</a:t>
            </a:r>
            <a:r>
              <a:rPr lang="vi-VN" smtClean="0"/>
              <a:t>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FILE_CURRENT</a:t>
            </a:r>
            <a:r>
              <a:rPr lang="vi-VN" smtClean="0"/>
              <a:t>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FILE_END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64-bit file pointer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Method 1:</a:t>
            </a:r>
          </a:p>
          <a:p>
            <a:pPr marL="0" indent="0">
              <a:buNone/>
            </a:pPr>
            <a:r>
              <a:rPr lang="en-US" sz="3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SetFilePointerEx</a:t>
            </a: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(hFile, 0, &amp;liSize, FILE_END);</a:t>
            </a:r>
          </a:p>
          <a:p>
            <a:r>
              <a:rPr lang="en-US" smtClean="0"/>
              <a:t>Method 2:</a:t>
            </a:r>
          </a:p>
          <a:p>
            <a:pPr marL="0" indent="0">
              <a:buNone/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GetFileSizeEx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(hFile, &amp;liSize);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file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file can be extended or transcated</a:t>
            </a:r>
          </a:p>
          <a:p>
            <a:r>
              <a:rPr lang="en-US"/>
              <a:t>Use SetEndOfFile </a:t>
            </a:r>
            <a:r>
              <a:rPr lang="en-US" smtClean="0"/>
              <a:t>to sets </a:t>
            </a:r>
            <a:r>
              <a:rPr lang="en-US"/>
              <a:t>the physical file size </a:t>
            </a:r>
            <a:r>
              <a:rPr lang="en-US" smtClean="0"/>
              <a:t>to </a:t>
            </a:r>
            <a:r>
              <a:rPr lang="en-US"/>
              <a:t>the current position of the pointer.</a:t>
            </a:r>
            <a:br>
              <a:rPr lang="en-US"/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SetEndOfFile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hFile)</a:t>
            </a:r>
          </a:p>
          <a:p>
            <a:r>
              <a:rPr lang="en-US" smtClean="0"/>
              <a:t>The </a:t>
            </a:r>
            <a:r>
              <a:rPr lang="en-US"/>
              <a:t>contents of the extended region are not defined</a:t>
            </a:r>
          </a:p>
          <a:p>
            <a:r>
              <a:rPr lang="en-US" smtClean="0"/>
              <a:t>The </a:t>
            </a:r>
            <a:r>
              <a:rPr lang="en-US"/>
              <a:t>file will </a:t>
            </a:r>
            <a:r>
              <a:rPr lang="en-US" smtClean="0"/>
              <a:t>actually consume </a:t>
            </a:r>
            <a:r>
              <a:rPr lang="en-US"/>
              <a:t>the disk space and user space quotas unless the file is a sparse file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Resize 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file can be extended or transcated</a:t>
            </a:r>
          </a:p>
          <a:p>
            <a:r>
              <a:rPr lang="en-US"/>
              <a:t>Use SetEndOfFile </a:t>
            </a:r>
            <a:r>
              <a:rPr lang="en-US" smtClean="0"/>
              <a:t>to sets </a:t>
            </a:r>
            <a:r>
              <a:rPr lang="en-US"/>
              <a:t>the physical file size </a:t>
            </a:r>
            <a:r>
              <a:rPr lang="en-US" smtClean="0"/>
              <a:t>to </a:t>
            </a:r>
            <a:r>
              <a:rPr lang="en-US"/>
              <a:t>the current position of the pointer.</a:t>
            </a:r>
            <a:br>
              <a:rPr lang="en-US"/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SetEndOfFile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hFile)</a:t>
            </a:r>
          </a:p>
          <a:p>
            <a:r>
              <a:rPr lang="en-US" smtClean="0"/>
              <a:t>The </a:t>
            </a:r>
            <a:r>
              <a:rPr lang="en-US"/>
              <a:t>contents of the extended region are not defined</a:t>
            </a:r>
          </a:p>
          <a:p>
            <a:r>
              <a:rPr lang="en-US" smtClean="0"/>
              <a:t>The </a:t>
            </a:r>
            <a:r>
              <a:rPr lang="en-US"/>
              <a:t>file will </a:t>
            </a:r>
            <a:r>
              <a:rPr lang="en-US" smtClean="0"/>
              <a:t>actually consume </a:t>
            </a:r>
            <a:r>
              <a:rPr lang="en-US"/>
              <a:t>the disk space and user space quotas unless the file is a sparse file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Resize 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1905000" y="5715000"/>
            <a:ext cx="24384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769040" y="2019300"/>
            <a:ext cx="7612960" cy="1752600"/>
          </a:xfrm>
          <a:prstGeom prst="wedgeRoundRectCallout">
            <a:avLst>
              <a:gd name="adj1" fmla="val -28596"/>
              <a:gd name="adj2" fmla="val 15484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smtClean="0"/>
              <a:t>Spend 10 minutes to search information about sparse file!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6994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FindFirstFile: Searches a directory for a file or subdirectory with a name that matches a specific name (or partial name if wildcards are used).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FindFirstFile(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	LPCTSTR	lpFileName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	LPWIN32_FIND_DATA	lpFindFileData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a file/directory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FindNextFile</a:t>
            </a:r>
            <a:r>
              <a:rPr lang="en-US"/>
              <a:t>: Continues a file search from a previous call to the FindFirstFile.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BOOL FindNextFile(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	HANDLE hFindFile,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	LPWIN32_FIND_DATA	lpFindFileData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a file/directory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Basic file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file system and simple terminal I/O are often the first OS features that </a:t>
            </a:r>
            <a:r>
              <a:rPr lang="en-US" smtClean="0"/>
              <a:t>the developer encounters</a:t>
            </a:r>
          </a:p>
          <a:p>
            <a:r>
              <a:rPr lang="en-US"/>
              <a:t>Files are essential for the long-term storage of data and </a:t>
            </a:r>
            <a:r>
              <a:rPr lang="en-US" smtClean="0"/>
              <a:t>programs</a:t>
            </a:r>
          </a:p>
          <a:p>
            <a:r>
              <a:rPr lang="en-US"/>
              <a:t>Files </a:t>
            </a:r>
            <a:r>
              <a:rPr lang="en-US" smtClean="0"/>
              <a:t>are also </a:t>
            </a:r>
            <a:r>
              <a:rPr lang="en-US"/>
              <a:t>the simplest form of program-to-program </a:t>
            </a:r>
            <a:r>
              <a:rPr lang="en-US" smtClean="0"/>
              <a:t>communication</a:t>
            </a:r>
          </a:p>
          <a:p>
            <a:r>
              <a:rPr lang="en-US" smtClean="0"/>
              <a:t>Many </a:t>
            </a:r>
            <a:r>
              <a:rPr lang="en-US"/>
              <a:t>aspects of the file system model apply to </a:t>
            </a:r>
            <a:r>
              <a:rPr lang="en-US" err="1"/>
              <a:t>interprocess</a:t>
            </a:r>
            <a:r>
              <a:rPr lang="en-US"/>
              <a:t> and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6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Important issue: coordination and </a:t>
            </a:r>
            <a:r>
              <a:rPr lang="en-US"/>
              <a:t>synchronization of access to shared objects, such as </a:t>
            </a:r>
            <a:r>
              <a:rPr lang="en-US" smtClean="0"/>
              <a:t>files</a:t>
            </a:r>
          </a:p>
          <a:p>
            <a:r>
              <a:rPr lang="en-US"/>
              <a:t>Windows can lock files, in whole or in part, so that no other process (</a:t>
            </a:r>
            <a:r>
              <a:rPr lang="en-US" smtClean="0"/>
              <a:t>running program</a:t>
            </a:r>
            <a:r>
              <a:rPr lang="en-US"/>
              <a:t>) or thread within the process can </a:t>
            </a:r>
            <a:r>
              <a:rPr lang="en-US">
                <a:solidFill>
                  <a:srgbClr val="FF0000"/>
                </a:solidFill>
              </a:rPr>
              <a:t>access</a:t>
            </a:r>
            <a:r>
              <a:rPr lang="en-US"/>
              <a:t> the locked file region</a:t>
            </a:r>
            <a:r>
              <a:rPr lang="en-US" smtClean="0"/>
              <a:t>.</a:t>
            </a:r>
          </a:p>
          <a:p>
            <a:r>
              <a:rPr lang="en-US"/>
              <a:t>File locking is a limited form of synchronization between concurrent processes and threads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3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b="1"/>
              <a:t>LockFile</a:t>
            </a:r>
            <a:r>
              <a:rPr lang="en-US"/>
              <a:t>: Locks a byte range in an open file</a:t>
            </a:r>
            <a:r>
              <a:rPr lang="en-US" smtClean="0"/>
              <a:t> </a:t>
            </a:r>
            <a:r>
              <a:rPr lang="en-US"/>
              <a:t>file for </a:t>
            </a:r>
            <a:r>
              <a:rPr lang="en-US">
                <a:solidFill>
                  <a:srgbClr val="FF0000"/>
                </a:solidFill>
              </a:rPr>
              <a:t>exclusive</a:t>
            </a:r>
            <a:r>
              <a:rPr lang="en-US"/>
              <a:t> </a:t>
            </a:r>
            <a:r>
              <a:rPr lang="en-US" smtClean="0"/>
              <a:t>access.</a:t>
            </a:r>
            <a:endParaRPr lang="en-US"/>
          </a:p>
          <a:p>
            <a:r>
              <a:rPr lang="en-US" b="1"/>
              <a:t>LockFileEx</a:t>
            </a:r>
            <a:r>
              <a:rPr lang="en-US"/>
              <a:t>: </a:t>
            </a:r>
            <a:r>
              <a:rPr lang="en-US" smtClean="0"/>
              <a:t>Locks </a:t>
            </a:r>
            <a:r>
              <a:rPr lang="en-US"/>
              <a:t>a byte range in an open file for either </a:t>
            </a:r>
            <a:r>
              <a:rPr lang="en-US">
                <a:solidFill>
                  <a:srgbClr val="FF0000"/>
                </a:solidFill>
              </a:rPr>
              <a:t>shared</a:t>
            </a:r>
            <a:r>
              <a:rPr lang="en-US"/>
              <a:t> (</a:t>
            </a:r>
            <a:r>
              <a:rPr lang="en-US" smtClean="0"/>
              <a:t>multiple readers</a:t>
            </a:r>
            <a:r>
              <a:rPr lang="en-US"/>
              <a:t>) or </a:t>
            </a:r>
            <a:r>
              <a:rPr lang="en-US">
                <a:solidFill>
                  <a:srgbClr val="FF0000"/>
                </a:solidFill>
              </a:rPr>
              <a:t>exclusive</a:t>
            </a:r>
            <a:r>
              <a:rPr lang="en-US"/>
              <a:t> (one reader-writer) </a:t>
            </a:r>
            <a:r>
              <a:rPr lang="en-US" smtClean="0"/>
              <a:t>access</a:t>
            </a:r>
          </a:p>
          <a:p>
            <a:r>
              <a:rPr lang="en-US" b="1"/>
              <a:t>UnlockFile</a:t>
            </a:r>
            <a:r>
              <a:rPr lang="en-US"/>
              <a:t>, </a:t>
            </a:r>
            <a:r>
              <a:rPr lang="en-US" b="1" smtClean="0"/>
              <a:t>UnlockFileEx</a:t>
            </a:r>
            <a:r>
              <a:rPr lang="en-US" smtClean="0"/>
              <a:t>: Unlock </a:t>
            </a:r>
            <a:r>
              <a:rPr lang="en-US"/>
              <a:t>a region in an open file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</a:t>
            </a:r>
            <a:r>
              <a:rPr lang="en-US"/>
              <a:t>(</a:t>
            </a:r>
          </a:p>
          <a:p>
            <a:r>
              <a:rPr lang="en-US"/>
              <a:t>  _In_ HANDLE hFile,</a:t>
            </a:r>
          </a:p>
          <a:p>
            <a:r>
              <a:rPr lang="en-US"/>
              <a:t>  _In_ DWORD  dwFileOffsetLow,</a:t>
            </a:r>
          </a:p>
          <a:p>
            <a:r>
              <a:rPr lang="en-US"/>
              <a:t>  _In_ DWORD  dwFileOffsetHigh,</a:t>
            </a:r>
          </a:p>
          <a:p>
            <a:r>
              <a:rPr lang="en-US"/>
              <a:t>  _In_ DWORD  nNumberOfBytesToLockLow,</a:t>
            </a:r>
          </a:p>
          <a:p>
            <a:r>
              <a:rPr lang="en-US"/>
              <a:t>  _In_ DWORD  nNumberOfBytesToLockHigh</a:t>
            </a:r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</a:t>
            </a:r>
            <a:r>
              <a:rPr lang="en-US"/>
              <a:t>(</a:t>
            </a:r>
          </a:p>
          <a:p>
            <a:r>
              <a:rPr lang="en-US"/>
              <a:t>  _In_ HANDLE hFile,</a:t>
            </a:r>
          </a:p>
          <a:p>
            <a:r>
              <a:rPr lang="en-US"/>
              <a:t>  _In_ DWORD  dwFileOffsetLow,</a:t>
            </a:r>
          </a:p>
          <a:p>
            <a:r>
              <a:rPr lang="en-US"/>
              <a:t>  _In_ DWORD  dwFileOffsetHigh,</a:t>
            </a:r>
          </a:p>
          <a:p>
            <a:r>
              <a:rPr lang="en-US"/>
              <a:t>  _In_ DWORD  nNumberOfBytesToLockLow,</a:t>
            </a:r>
          </a:p>
          <a:p>
            <a:r>
              <a:rPr lang="en-US"/>
              <a:t>  _In_ DWORD  nNumberOfBytesToLockHigh</a:t>
            </a:r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52400" y="1752600"/>
            <a:ext cx="5257800" cy="990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4724400"/>
            <a:ext cx="8380040" cy="1752600"/>
          </a:xfrm>
          <a:prstGeom prst="wedgeRoundRectCallout">
            <a:avLst>
              <a:gd name="adj1" fmla="val -26656"/>
              <a:gd name="adj2" fmla="val -16283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64-bit </a:t>
            </a:r>
            <a:r>
              <a:rPr lang="en-US" sz="3600" b="1" smtClean="0">
                <a:solidFill>
                  <a:srgbClr val="FF0000"/>
                </a:solidFill>
              </a:rPr>
              <a:t>offset</a:t>
            </a:r>
            <a:r>
              <a:rPr lang="en-US" sz="3600" smtClean="0"/>
              <a:t> of the region to be blocked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737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</a:t>
            </a:r>
            <a:r>
              <a:rPr lang="en-US"/>
              <a:t>(</a:t>
            </a:r>
          </a:p>
          <a:p>
            <a:r>
              <a:rPr lang="en-US"/>
              <a:t>  _In_ HANDLE hFile,</a:t>
            </a:r>
          </a:p>
          <a:p>
            <a:r>
              <a:rPr lang="en-US"/>
              <a:t>  _In_ DWORD  dwFileOffsetLow,</a:t>
            </a:r>
          </a:p>
          <a:p>
            <a:r>
              <a:rPr lang="en-US"/>
              <a:t>  _In_ DWORD  dwFileOffsetHigh,</a:t>
            </a:r>
          </a:p>
          <a:p>
            <a:r>
              <a:rPr lang="en-US"/>
              <a:t>  _In_ DWORD  nNumberOfBytesToLockLow,</a:t>
            </a:r>
          </a:p>
          <a:p>
            <a:r>
              <a:rPr lang="en-US"/>
              <a:t>  _In_ DWORD  nNumberOfBytesToLockHigh</a:t>
            </a:r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2" name="Rounded Rectangle 1"/>
          <p:cNvSpPr/>
          <p:nvPr/>
        </p:nvSpPr>
        <p:spPr>
          <a:xfrm>
            <a:off x="152400" y="2743200"/>
            <a:ext cx="6781800" cy="990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4724400"/>
            <a:ext cx="8380040" cy="1752600"/>
          </a:xfrm>
          <a:prstGeom prst="wedgeRoundRectCallout">
            <a:avLst>
              <a:gd name="adj1" fmla="val -29808"/>
              <a:gd name="adj2" fmla="val -1037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64-bit </a:t>
            </a:r>
            <a:r>
              <a:rPr lang="en-US" sz="3600" b="1" smtClean="0">
                <a:solidFill>
                  <a:srgbClr val="FF0000"/>
                </a:solidFill>
              </a:rPr>
              <a:t>size</a:t>
            </a:r>
            <a:r>
              <a:rPr lang="en-US" sz="3600" smtClean="0"/>
              <a:t> of the region in bytes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575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</a:t>
            </a:r>
            <a:r>
              <a:rPr lang="en-US"/>
              <a:t>(</a:t>
            </a:r>
          </a:p>
          <a:p>
            <a:r>
              <a:rPr lang="en-US"/>
              <a:t>  _In_ HANDLE hFile,</a:t>
            </a:r>
          </a:p>
          <a:p>
            <a:r>
              <a:rPr lang="en-US"/>
              <a:t>  _In_ DWORD  dwFileOffsetLow,</a:t>
            </a:r>
          </a:p>
          <a:p>
            <a:r>
              <a:rPr lang="en-US"/>
              <a:t>  _In_ DWORD  dwFileOffsetHigh,</a:t>
            </a:r>
          </a:p>
          <a:p>
            <a:r>
              <a:rPr lang="en-US"/>
              <a:t>  _In_ DWORD  nNumberOfBytesToLockLow,</a:t>
            </a:r>
          </a:p>
          <a:p>
            <a:r>
              <a:rPr lang="en-US"/>
              <a:t>  _In_ DWORD  nNumberOfBytesToLockHigh</a:t>
            </a:r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3886200"/>
            <a:ext cx="8380040" cy="2819400"/>
          </a:xfrm>
          <a:prstGeom prst="wedgeRoundRectCallout">
            <a:avLst>
              <a:gd name="adj1" fmla="val -44357"/>
              <a:gd name="adj2" fmla="val -1449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If LockFile cannot lock a region of a file, it returns zero immediately. It does not block. </a:t>
            </a:r>
            <a:r>
              <a:rPr lang="en-US" sz="3200" smtClean="0"/>
              <a:t>To issue a file lock request that will block until the lock is acquired, use LockFileEx without the LOCKFILE_FAIL_IMMEDIATELY flag.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74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LockFileEx</a:t>
            </a:r>
            <a:r>
              <a:rPr lang="en-US"/>
              <a:t>(</a:t>
            </a:r>
          </a:p>
          <a:p>
            <a:r>
              <a:rPr lang="en-US"/>
              <a:t>  _In_       </a:t>
            </a:r>
            <a:r>
              <a:rPr lang="en-US" smtClean="0"/>
              <a:t>		HANDLE       </a:t>
            </a:r>
            <a:r>
              <a:rPr lang="en-US"/>
              <a:t>hFile,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dwFlags,</a:t>
            </a:r>
          </a:p>
          <a:p>
            <a:r>
              <a:rPr lang="en-US"/>
              <a:t>  _Reserved_ </a:t>
            </a:r>
            <a:r>
              <a:rPr lang="en-US" smtClean="0"/>
              <a:t>	DWORD        </a:t>
            </a:r>
            <a:r>
              <a:rPr lang="en-US"/>
              <a:t>dwReserved,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nNumberOfBytesToLockLow,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nNumberOfBytesToLockHigh,</a:t>
            </a:r>
          </a:p>
          <a:p>
            <a:r>
              <a:rPr lang="en-US"/>
              <a:t>  _Inout_    </a:t>
            </a:r>
            <a:r>
              <a:rPr lang="en-US" smtClean="0"/>
              <a:t>		LPOVERLAPPED 	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r>
              <a:rPr lang="en-US"/>
              <a:t>BOOL WINAPI </a:t>
            </a:r>
            <a:r>
              <a:rPr lang="en-US" b="1"/>
              <a:t>LockFileEx</a:t>
            </a:r>
            <a:r>
              <a:rPr lang="en-US"/>
              <a:t>(</a:t>
            </a:r>
          </a:p>
          <a:p>
            <a:r>
              <a:rPr lang="en-US"/>
              <a:t>  _In_       </a:t>
            </a:r>
            <a:r>
              <a:rPr lang="en-US" smtClean="0"/>
              <a:t>		HANDLE       </a:t>
            </a:r>
            <a:r>
              <a:rPr lang="en-US"/>
              <a:t>hFile,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dwFlags,</a:t>
            </a:r>
          </a:p>
          <a:p>
            <a:r>
              <a:rPr lang="en-US"/>
              <a:t>  _Reserved_ </a:t>
            </a:r>
            <a:r>
              <a:rPr lang="en-US" smtClean="0"/>
              <a:t>	DWORD        </a:t>
            </a:r>
            <a:r>
              <a:rPr lang="en-US"/>
              <a:t>dwReserved,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nNumberOfBytesToLockLow,</a:t>
            </a:r>
          </a:p>
          <a:p>
            <a:r>
              <a:rPr lang="en-US"/>
              <a:t>  _In_       </a:t>
            </a:r>
            <a:r>
              <a:rPr lang="en-US" smtClean="0"/>
              <a:t>		DWORD        </a:t>
            </a:r>
            <a:r>
              <a:rPr lang="en-US"/>
              <a:t>nNumberOfBytesToLockHigh,</a:t>
            </a:r>
          </a:p>
          <a:p>
            <a:r>
              <a:rPr lang="en-US"/>
              <a:t>  _Inout_    </a:t>
            </a:r>
            <a:r>
              <a:rPr lang="en-US" smtClean="0"/>
              <a:t>		LPOVERLAPPED 	lpOverlapped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locking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152400" y="4572000"/>
            <a:ext cx="8380040" cy="2133600"/>
          </a:xfrm>
          <a:prstGeom prst="wedgeRoundRectCallout">
            <a:avLst>
              <a:gd name="adj1" fmla="val 7291"/>
              <a:gd name="adj2" fmla="val -16402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smtClean="0"/>
              <a:t>There are two flags: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LOCKFILE_EXCLUSIVE_LOCK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LOCKFILE_FAIL_IMMEDIATELY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645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UnlockFile, UnlockFileEx:</a:t>
            </a:r>
          </a:p>
          <a:p>
            <a:pPr lvl="1"/>
            <a:r>
              <a:rPr lang="en-US" smtClean="0"/>
              <a:t>Must use the same parameters that were used in LockFile and LockFileEx</a:t>
            </a:r>
            <a:r>
              <a:rPr lang="ru-RU" smtClean="0"/>
              <a:t> </a:t>
            </a:r>
            <a:r>
              <a:rPr lang="en-US" smtClean="0"/>
              <a:t>respectively</a:t>
            </a:r>
          </a:p>
          <a:p>
            <a:pPr lvl="1"/>
            <a:r>
              <a:rPr lang="en-US" smtClean="0"/>
              <a:t>Cannot unlock a part of locked region</a:t>
            </a:r>
          </a:p>
          <a:p>
            <a:r>
              <a:rPr lang="en-US"/>
              <a:t>If a process terminates with a portion of a file locked or closes a file that has outstanding locks, the locks are unlocked by the operating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You can “lock” a file when open it with CreateFile(), specifying value 0 for the parameter dwShareMode</a:t>
            </a:r>
          </a:p>
          <a:p>
            <a:r>
              <a:rPr lang="en-US" smtClean="0"/>
              <a:t>Why should you use LockFile, LockFileEx?</a:t>
            </a:r>
          </a:p>
          <a:p>
            <a:pPr lvl="1"/>
            <a:r>
              <a:rPr lang="en-US" smtClean="0"/>
              <a:t>The locking period?</a:t>
            </a:r>
          </a:p>
          <a:p>
            <a:pPr lvl="1"/>
            <a:r>
              <a:rPr lang="en-US" smtClean="0"/>
              <a:t>The locked ranges?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Windows natively supports four file systems on directly attached </a:t>
            </a:r>
            <a:r>
              <a:rPr lang="en-US" smtClean="0"/>
              <a:t>devices</a:t>
            </a:r>
            <a:endParaRPr lang="vi-VN" smtClean="0"/>
          </a:p>
          <a:p>
            <a:pPr lvl="1"/>
            <a:r>
              <a:rPr lang="en-US"/>
              <a:t>The NT file system (NTFS) </a:t>
            </a:r>
            <a:endParaRPr lang="vi-VN" smtClean="0"/>
          </a:p>
          <a:p>
            <a:pPr lvl="1"/>
            <a:r>
              <a:rPr lang="en-US"/>
              <a:t>The File Allocation Table (FAT and FAT32</a:t>
            </a:r>
            <a:r>
              <a:rPr lang="en-US" smtClean="0"/>
              <a:t>)</a:t>
            </a:r>
            <a:endParaRPr lang="vi-VN" smtClean="0"/>
          </a:p>
          <a:p>
            <a:pPr lvl="1"/>
            <a:r>
              <a:rPr lang="en-US"/>
              <a:t>The CD-ROM file system (CDFS</a:t>
            </a:r>
            <a:r>
              <a:rPr lang="en-US" smtClean="0"/>
              <a:t>)</a:t>
            </a:r>
            <a:endParaRPr lang="vi-VN" smtClean="0"/>
          </a:p>
          <a:p>
            <a:pPr lvl="1"/>
            <a:r>
              <a:rPr lang="en-US"/>
              <a:t>The Universal Disk Format (UDF</a:t>
            </a:r>
            <a:r>
              <a:rPr lang="en-US" smtClean="0"/>
              <a:t>)</a:t>
            </a:r>
            <a:endParaRPr lang="vi-VN" smtClean="0"/>
          </a:p>
          <a:p>
            <a:r>
              <a:rPr lang="vi-VN" smtClean="0"/>
              <a:t>NTFS </a:t>
            </a:r>
            <a:r>
              <a:rPr lang="en-US" smtClean="0"/>
              <a:t>is Microsoft’s </a:t>
            </a:r>
            <a:r>
              <a:rPr lang="en-US"/>
              <a:t>primary, full-functionality </a:t>
            </a:r>
            <a:r>
              <a:rPr lang="en-US" smtClean="0"/>
              <a:t>file</a:t>
            </a:r>
            <a:r>
              <a:rPr lang="vi-VN" smtClean="0"/>
              <a:t> </a:t>
            </a:r>
            <a:r>
              <a:rPr lang="en-US" smtClean="0"/>
              <a:t>system</a:t>
            </a:r>
            <a:r>
              <a:rPr lang="vi-VN" smtClean="0"/>
              <a:t>.</a:t>
            </a:r>
          </a:p>
          <a:p>
            <a:r>
              <a:rPr lang="vi-VN" smtClean="0"/>
              <a:t>Only </a:t>
            </a:r>
            <a:r>
              <a:rPr lang="vi-VN"/>
              <a:t>NTFS supports security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file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processing strategies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To operate a file, one can use</a:t>
            </a:r>
          </a:p>
          <a:p>
            <a:pPr lvl="1"/>
            <a:r>
              <a:rPr lang="en-US" smtClean="0"/>
              <a:t>Standard C functions</a:t>
            </a:r>
          </a:p>
          <a:p>
            <a:pPr lvl="1"/>
            <a:r>
              <a:rPr lang="en-US" smtClean="0"/>
              <a:t>Windows API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Advantages of Standard C funcions</a:t>
            </a:r>
          </a:p>
          <a:p>
            <a:pPr lvl="1"/>
            <a:r>
              <a:rPr lang="en-US" smtClean="0"/>
              <a:t>The </a:t>
            </a:r>
            <a:r>
              <a:rPr lang="en-US"/>
              <a:t>code will be portable to non-Windows systems.</a:t>
            </a:r>
          </a:p>
          <a:p>
            <a:pPr lvl="1"/>
            <a:r>
              <a:rPr lang="en-US" smtClean="0"/>
              <a:t>Convenient </a:t>
            </a:r>
            <a:r>
              <a:rPr lang="en-US"/>
              <a:t>line- and character-oriented functions that do not have </a:t>
            </a:r>
            <a:r>
              <a:rPr lang="en-US" smtClean="0"/>
              <a:t>direct Windows </a:t>
            </a:r>
            <a:r>
              <a:rPr lang="en-US"/>
              <a:t>equivalents simplify string processing.</a:t>
            </a:r>
          </a:p>
          <a:p>
            <a:pPr lvl="1"/>
            <a:r>
              <a:rPr lang="en-US" smtClean="0"/>
              <a:t>C </a:t>
            </a:r>
            <a:r>
              <a:rPr lang="en-US"/>
              <a:t>library functions are generally </a:t>
            </a:r>
            <a:r>
              <a:rPr lang="en-US" smtClean="0"/>
              <a:t>easier </a:t>
            </a:r>
            <a:r>
              <a:rPr lang="en-US"/>
              <a:t>to use than </a:t>
            </a:r>
            <a:r>
              <a:rPr lang="en-US" smtClean="0"/>
              <a:t>Windowsfunctions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processing strategies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Disadvantages of Standard C funcions</a:t>
            </a:r>
          </a:p>
          <a:p>
            <a:pPr lvl="1"/>
            <a:r>
              <a:rPr lang="en-US"/>
              <a:t>The C library cannot manage or traverse directories, and it cannot obtain </a:t>
            </a:r>
            <a:r>
              <a:rPr lang="en-US" smtClean="0"/>
              <a:t>or set </a:t>
            </a:r>
            <a:r>
              <a:rPr lang="en-US"/>
              <a:t>most file attributes.</a:t>
            </a:r>
          </a:p>
          <a:p>
            <a:pPr lvl="1"/>
            <a:r>
              <a:rPr lang="en-US" smtClean="0"/>
              <a:t>The </a:t>
            </a:r>
            <a:r>
              <a:rPr lang="en-US"/>
              <a:t>C library uses 32-bit file </a:t>
            </a:r>
            <a:r>
              <a:rPr lang="en-US" smtClean="0"/>
              <a:t>position. </a:t>
            </a:r>
            <a:r>
              <a:rPr lang="en-US"/>
              <a:t>Thus, </a:t>
            </a:r>
            <a:r>
              <a:rPr lang="en-US" smtClean="0"/>
              <a:t>it </a:t>
            </a:r>
            <a:r>
              <a:rPr lang="en-US"/>
              <a:t>can </a:t>
            </a:r>
            <a:r>
              <a:rPr lang="en-US" smtClean="0"/>
              <a:t>read huge </a:t>
            </a:r>
            <a:r>
              <a:rPr lang="en-US"/>
              <a:t>files sequentially, </a:t>
            </a:r>
            <a:r>
              <a:rPr lang="en-US" smtClean="0"/>
              <a:t>but cannot position </a:t>
            </a:r>
            <a:r>
              <a:rPr lang="en-US"/>
              <a:t>arbitrarily in a huge </a:t>
            </a:r>
            <a:r>
              <a:rPr lang="en-US" smtClean="0"/>
              <a:t>file.</a:t>
            </a:r>
            <a:endParaRPr lang="en-US"/>
          </a:p>
          <a:p>
            <a:pPr lvl="1"/>
            <a:r>
              <a:rPr lang="en-US" smtClean="0"/>
              <a:t>Advanced </a:t>
            </a:r>
            <a:r>
              <a:rPr lang="en-US"/>
              <a:t>features such as file security, memory-mapped files, file </a:t>
            </a:r>
            <a:r>
              <a:rPr lang="en-US" smtClean="0"/>
              <a:t>locking, asynchronous I/O are </a:t>
            </a:r>
            <a:r>
              <a:rPr lang="en-US"/>
              <a:t>not </a:t>
            </a:r>
            <a:r>
              <a:rPr lang="en-US" smtClean="0"/>
              <a:t>available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processing strategies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3274065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8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registry is a centralized, hierarchical database for application and </a:t>
            </a:r>
            <a:r>
              <a:rPr lang="en-US" smtClean="0"/>
              <a:t>system configuration </a:t>
            </a:r>
            <a:r>
              <a:rPr lang="en-US"/>
              <a:t>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54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4052"/>
            <a:ext cx="8763000" cy="40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Access to the registry is through registry keys, </a:t>
            </a:r>
            <a:r>
              <a:rPr lang="en-US" smtClean="0"/>
              <a:t>which are </a:t>
            </a:r>
            <a:r>
              <a:rPr lang="en-US"/>
              <a:t>analogous to file system directories.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55</a:t>
            </a:fld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543"/>
            <a:ext cx="9144000" cy="40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Exercises</a:t>
            </a:r>
            <a:r>
              <a:rPr lang="en-US" smtClean="0"/>
              <a:t>:</a:t>
            </a:r>
          </a:p>
          <a:p>
            <a:r>
              <a:rPr lang="en-US" smtClean="0"/>
              <a:t>Open the registry using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regedit</a:t>
            </a:r>
          </a:p>
          <a:p>
            <a:r>
              <a:rPr lang="en-US" smtClean="0"/>
              <a:t>Create some keys and values</a:t>
            </a:r>
          </a:p>
          <a:p>
            <a:r>
              <a:rPr lang="en-US" smtClean="0"/>
              <a:t>Set data for the created keys</a:t>
            </a:r>
          </a:p>
          <a:p>
            <a:r>
              <a:rPr lang="en-US" smtClean="0"/>
              <a:t>Delete all the created key and values</a:t>
            </a:r>
          </a:p>
          <a:p>
            <a:r>
              <a:rPr lang="en-US" smtClean="0"/>
              <a:t>Close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regedit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Registry management funcitons</a:t>
            </a:r>
          </a:p>
          <a:p>
            <a:r>
              <a:rPr lang="en-US" smtClean="0"/>
              <a:t>OpenRegKeyEx</a:t>
            </a:r>
          </a:p>
          <a:p>
            <a:r>
              <a:rPr lang="en-US" smtClean="0"/>
              <a:t>RegEnumKeyEx</a:t>
            </a:r>
          </a:p>
          <a:p>
            <a:r>
              <a:rPr lang="en-US" smtClean="0"/>
              <a:t>RegCreateKeyEx</a:t>
            </a:r>
          </a:p>
          <a:p>
            <a:r>
              <a:rPr lang="en-US" smtClean="0"/>
              <a:t>RegEnumValue</a:t>
            </a:r>
          </a:p>
          <a:p>
            <a:r>
              <a:rPr lang="en-US" smtClean="0"/>
              <a:t>RegSetValueEx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Basic file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The file copy programs in Chapter 1 introduced the four essential file processing functions</a:t>
            </a:r>
            <a:r>
              <a:rPr lang="en-US" smtClean="0"/>
              <a:t>:</a:t>
            </a:r>
            <a:endParaRPr lang="vi-VN" smtClean="0"/>
          </a:p>
          <a:p>
            <a:pPr lvl="1"/>
            <a:r>
              <a:rPr lang="vi-VN" smtClean="0"/>
              <a:t>CreateFile</a:t>
            </a:r>
          </a:p>
          <a:p>
            <a:pPr lvl="1"/>
            <a:r>
              <a:rPr lang="vi-VN" smtClean="0"/>
              <a:t>ReadFile</a:t>
            </a:r>
          </a:p>
          <a:p>
            <a:pPr lvl="1"/>
            <a:r>
              <a:rPr lang="vi-VN" smtClean="0"/>
              <a:t>WriteFile</a:t>
            </a:r>
          </a:p>
          <a:p>
            <a:pPr lvl="1"/>
            <a:r>
              <a:rPr lang="vi-VN" smtClean="0"/>
              <a:t>CloseHandle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 smtClean="0"/>
              <a:t>);</a:t>
            </a:r>
          </a:p>
          <a:p>
            <a:endParaRPr lang="en-US" smtClean="0"/>
          </a:p>
          <a:p>
            <a:r>
              <a:rPr lang="en-US" b="1"/>
              <a:t>https://msdn.microsoft.com/en-us/library/windows/desktop/aa363858(v=vs.85).</a:t>
            </a:r>
            <a:r>
              <a:rPr lang="en-US" b="1" smtClean="0"/>
              <a:t>aspx</a:t>
            </a:r>
            <a:endParaRPr lang="en-US" b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304800" y="4724400"/>
            <a:ext cx="8227640" cy="2143760"/>
          </a:xfrm>
          <a:prstGeom prst="wedgeRectCallout">
            <a:avLst>
              <a:gd name="adj1" fmla="val 10719"/>
              <a:gd name="adj2" fmla="val -19800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The name of the </a:t>
            </a:r>
            <a:r>
              <a:rPr lang="en-US" sz="3200" b="1">
                <a:solidFill>
                  <a:srgbClr val="FFFF00"/>
                </a:solidFill>
              </a:rPr>
              <a:t>file</a:t>
            </a:r>
            <a:r>
              <a:rPr lang="en-US" sz="3200"/>
              <a:t> or </a:t>
            </a:r>
            <a:r>
              <a:rPr lang="en-US" sz="3200" b="1">
                <a:solidFill>
                  <a:srgbClr val="FFFF00"/>
                </a:solidFill>
              </a:rPr>
              <a:t>device</a:t>
            </a:r>
            <a:r>
              <a:rPr lang="en-US" sz="3200"/>
              <a:t> to be </a:t>
            </a:r>
            <a:r>
              <a:rPr lang="en-US" sz="3200" b="1">
                <a:solidFill>
                  <a:srgbClr val="C00000"/>
                </a:solidFill>
              </a:rPr>
              <a:t>created</a:t>
            </a:r>
            <a:r>
              <a:rPr lang="en-US" sz="3200"/>
              <a:t> or </a:t>
            </a:r>
            <a:r>
              <a:rPr lang="en-US" sz="3200" b="1">
                <a:solidFill>
                  <a:srgbClr val="C00000"/>
                </a:solidFill>
              </a:rPr>
              <a:t>opened</a:t>
            </a:r>
          </a:p>
        </p:txBody>
      </p:sp>
    </p:spTree>
    <p:extLst>
      <p:ext uri="{BB962C8B-B14F-4D97-AF65-F5344CB8AC3E}">
        <p14:creationId xmlns:p14="http://schemas.microsoft.com/office/powerpoint/2010/main" val="10465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               				lpFileName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 smtClean="0"/>
              <a:t>	DWORD                 				dwShareMode</a:t>
            </a:r>
            <a:r>
              <a:rPr lang="en-US"/>
              <a:t>,</a:t>
            </a:r>
          </a:p>
          <a:p>
            <a:r>
              <a:rPr lang="en-US" smtClean="0"/>
              <a:t>	LPSECURITY_ATTRIBUTES 	lpSecurityAttributes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dwCreationDisposition</a:t>
            </a:r>
            <a:r>
              <a:rPr lang="en-US"/>
              <a:t>,</a:t>
            </a:r>
          </a:p>
          <a:p>
            <a:r>
              <a:rPr lang="en-US" smtClean="0"/>
              <a:t>	DWORD                				dwFlagsAndAttributes</a:t>
            </a:r>
            <a:r>
              <a:rPr lang="en-US"/>
              <a:t>,</a:t>
            </a:r>
          </a:p>
          <a:p>
            <a:r>
              <a:rPr lang="en-US" smtClean="0"/>
              <a:t>	HANDLE                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Rectangular Callout 2"/>
          <p:cNvSpPr/>
          <p:nvPr/>
        </p:nvSpPr>
        <p:spPr>
          <a:xfrm>
            <a:off x="304800" y="4724400"/>
            <a:ext cx="8227640" cy="2143760"/>
          </a:xfrm>
          <a:prstGeom prst="wedgeRectCallout">
            <a:avLst>
              <a:gd name="adj1" fmla="val 31959"/>
              <a:gd name="adj2" fmla="val -17146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</a:rPr>
              <a:t>The most commonly used values are GENERIC_READ, GENERIC_WRITE, or </a:t>
            </a:r>
            <a:r>
              <a:rPr lang="en-US" sz="3200" b="1" smtClean="0">
                <a:solidFill>
                  <a:srgbClr val="FF0000"/>
                </a:solidFill>
              </a:rPr>
              <a:t>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You cannot request an access mode that conflicts with the sharing mode</a:t>
            </a:r>
          </a:p>
        </p:txBody>
      </p:sp>
    </p:spTree>
    <p:extLst>
      <p:ext uri="{BB962C8B-B14F-4D97-AF65-F5344CB8AC3E}">
        <p14:creationId xmlns:p14="http://schemas.microsoft.com/office/powerpoint/2010/main" val="20775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3741</TotalTime>
  <Words>1540</Words>
  <Application>Microsoft Office PowerPoint</Application>
  <PresentationFormat>On-screen Show (4:3)</PresentationFormat>
  <Paragraphs>529</Paragraphs>
  <Slides>58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Narrow</vt:lpstr>
      <vt:lpstr>Calibri</vt:lpstr>
      <vt:lpstr>Courier New</vt:lpstr>
      <vt:lpstr>Tahoma</vt:lpstr>
      <vt:lpstr>Wingdings</vt:lpstr>
      <vt:lpstr>Slide bài giảng</vt:lpstr>
      <vt:lpstr>ADVANCED PROGRAMMING</vt:lpstr>
      <vt:lpstr>PowerPoint Presentation</vt:lpstr>
      <vt:lpstr>PowerPoint Presentation</vt:lpstr>
      <vt:lpstr>Basic file operations</vt:lpstr>
      <vt:lpstr>Basic file operations</vt:lpstr>
      <vt:lpstr>Basic file operations</vt:lpstr>
      <vt:lpstr>CreateFile</vt:lpstr>
      <vt:lpstr>CreateFile</vt:lpstr>
      <vt:lpstr>CreateFile</vt:lpstr>
      <vt:lpstr>CreateFile</vt:lpstr>
      <vt:lpstr>Conflict?</vt:lpstr>
      <vt:lpstr>CreateFile</vt:lpstr>
      <vt:lpstr>CreateFile</vt:lpstr>
      <vt:lpstr>CreateFile</vt:lpstr>
      <vt:lpstr>CreateFile</vt:lpstr>
      <vt:lpstr>CreateFile</vt:lpstr>
      <vt:lpstr>ReadFile</vt:lpstr>
      <vt:lpstr>ReadFile</vt:lpstr>
      <vt:lpstr>ReadFile</vt:lpstr>
      <vt:lpstr>ReadFile</vt:lpstr>
      <vt:lpstr>ReadFile</vt:lpstr>
      <vt:lpstr>ReadFile</vt:lpstr>
      <vt:lpstr>ReadFile</vt:lpstr>
      <vt:lpstr>File and Directory Management</vt:lpstr>
      <vt:lpstr>PowerPoint Presentation</vt:lpstr>
      <vt:lpstr>Standard devices</vt:lpstr>
      <vt:lpstr>Standard devices</vt:lpstr>
      <vt:lpstr>Standard devices</vt:lpstr>
      <vt:lpstr>PowerPoint Presentation</vt:lpstr>
      <vt:lpstr>Advanced file processing</vt:lpstr>
      <vt:lpstr>64-bit file pointer</vt:lpstr>
      <vt:lpstr>64-Bit Arithmetic</vt:lpstr>
      <vt:lpstr>64-Bit Arithmetic</vt:lpstr>
      <vt:lpstr>64-bit file pointer</vt:lpstr>
      <vt:lpstr>Get file size</vt:lpstr>
      <vt:lpstr>Resize file</vt:lpstr>
      <vt:lpstr>Resize file</vt:lpstr>
      <vt:lpstr>Find a file/directory</vt:lpstr>
      <vt:lpstr>Find a file/directory</vt:lpstr>
      <vt:lpstr>File locking</vt:lpstr>
      <vt:lpstr>File locking</vt:lpstr>
      <vt:lpstr>File locking</vt:lpstr>
      <vt:lpstr>File locking</vt:lpstr>
      <vt:lpstr>File locking</vt:lpstr>
      <vt:lpstr>File locking</vt:lpstr>
      <vt:lpstr>File locking</vt:lpstr>
      <vt:lpstr>File locking</vt:lpstr>
      <vt:lpstr>File locking</vt:lpstr>
      <vt:lpstr>File locking</vt:lpstr>
      <vt:lpstr>File processing strategies</vt:lpstr>
      <vt:lpstr>File processing strategies</vt:lpstr>
      <vt:lpstr>File processing strategies</vt:lpstr>
      <vt:lpstr>PowerPoint Presentation</vt:lpstr>
      <vt:lpstr>Registry</vt:lpstr>
      <vt:lpstr>Registry</vt:lpstr>
      <vt:lpstr>Registry</vt:lpstr>
      <vt:lpstr>Registry</vt:lpstr>
      <vt:lpstr>PowerPoint Presentation</vt:lpstr>
    </vt:vector>
  </TitlesOfParts>
  <Company>KMA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Nguyen Tuan Anh</cp:lastModifiedBy>
  <cp:revision>217</cp:revision>
  <dcterms:created xsi:type="dcterms:W3CDTF">2018-04-09T10:01:33Z</dcterms:created>
  <dcterms:modified xsi:type="dcterms:W3CDTF">2018-04-17T17:20:15Z</dcterms:modified>
</cp:coreProperties>
</file>