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60" r:id="rId3"/>
    <p:sldId id="340" r:id="rId4"/>
    <p:sldId id="691" r:id="rId5"/>
    <p:sldId id="661" r:id="rId6"/>
    <p:sldId id="659" r:id="rId7"/>
    <p:sldId id="662" r:id="rId8"/>
    <p:sldId id="663" r:id="rId9"/>
    <p:sldId id="664" r:id="rId10"/>
    <p:sldId id="692" r:id="rId11"/>
    <p:sldId id="665" r:id="rId12"/>
    <p:sldId id="667" r:id="rId13"/>
    <p:sldId id="666" r:id="rId14"/>
    <p:sldId id="668" r:id="rId15"/>
    <p:sldId id="669" r:id="rId16"/>
    <p:sldId id="672" r:id="rId17"/>
    <p:sldId id="670" r:id="rId18"/>
    <p:sldId id="671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93" r:id="rId32"/>
    <p:sldId id="685" r:id="rId33"/>
    <p:sldId id="686" r:id="rId34"/>
    <p:sldId id="687" r:id="rId35"/>
    <p:sldId id="689" r:id="rId36"/>
    <p:sldId id="688" r:id="rId37"/>
    <p:sldId id="694" r:id="rId38"/>
    <p:sldId id="690" r:id="rId39"/>
    <p:sldId id="695" r:id="rId40"/>
    <p:sldId id="516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7CAC03-51A6-40F0-BE01-D6E581F4A506}">
          <p14:sldIdLst>
            <p14:sldId id="256"/>
            <p14:sldId id="660"/>
            <p14:sldId id="340"/>
          </p14:sldIdLst>
        </p14:section>
        <p14:section name="Synchronization Objects" id="{70D61F8E-714C-4E8E-8F51-103BBF04FC51}">
          <p14:sldIdLst>
            <p14:sldId id="691"/>
            <p14:sldId id="661"/>
            <p14:sldId id="659"/>
            <p14:sldId id="662"/>
            <p14:sldId id="663"/>
            <p14:sldId id="664"/>
          </p14:sldIdLst>
        </p14:section>
        <p14:section name="Critical Section" id="{56AABE63-5A37-41E3-90E3-B5BC17848AC7}">
          <p14:sldIdLst>
            <p14:sldId id="692"/>
            <p14:sldId id="665"/>
            <p14:sldId id="667"/>
            <p14:sldId id="666"/>
            <p14:sldId id="668"/>
            <p14:sldId id="669"/>
            <p14:sldId id="672"/>
            <p14:sldId id="670"/>
            <p14:sldId id="671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Mutex" id="{9107A980-07F0-4AAA-8B7D-95F5FB01F31E}">
          <p14:sldIdLst>
            <p14:sldId id="693"/>
            <p14:sldId id="685"/>
            <p14:sldId id="686"/>
            <p14:sldId id="687"/>
            <p14:sldId id="689"/>
            <p14:sldId id="688"/>
          </p14:sldIdLst>
        </p14:section>
        <p14:section name="Other sync objects" id="{34F840AD-DEC1-4169-AC37-DAF72FDA2E3B}">
          <p14:sldIdLst>
            <p14:sldId id="694"/>
            <p14:sldId id="690"/>
          </p14:sldIdLst>
        </p14:section>
        <p14:section name="End" id="{66ECF5A5-6D90-4BD5-A07B-D9DF1951A449}">
          <p14:sldIdLst>
            <p14:sldId id="695"/>
            <p14:sldId id="5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A01C3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70" autoAdjust="0"/>
  </p:normalViewPr>
  <p:slideViewPr>
    <p:cSldViewPr>
      <p:cViewPr>
        <p:scale>
          <a:sx n="55" d="100"/>
          <a:sy n="55" d="100"/>
        </p:scale>
        <p:origin x="-1830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4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22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More about</a:t>
            </a:r>
            <a:r>
              <a:rPr lang="en-US" baseline="0" smtClean="0"/>
              <a:t> volatile keyword: </a:t>
            </a:r>
            <a:r>
              <a:rPr lang="en-US" smtClean="0"/>
              <a:t>https://barrgroup.com/Embedded-Systems/How-To/C-Volatile-Keyword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5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5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6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7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http://www.caridad.com/wp-content/uploads/2015/11/thankyou.jpg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http://www.emoticonswallpapers.com/images/thank-you/thank-you-glitter-pictures-010.jpg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http://www.corydoiron.com/wp-content/uploads/2012/11/Thank-You-Kids-.jpg</a:t>
            </a:r>
            <a:endParaRPr lang="vi-VN" sz="80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http://www.marketingyourpurpose.com/wp-content/uploads/2014/04/Thank-You.jpg</a:t>
            </a:r>
            <a:endParaRPr lang="vi-VN" sz="80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http://f.tqn.com/y/jobsearch/1/W/J/7/1/185275200.jpg</a:t>
            </a:r>
            <a:endParaRPr lang="vi-VN" sz="80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2465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2192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1703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1430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6" r:id="rId4"/>
    <p:sldLayoutId id="2147483668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0" r:id="rId16"/>
    <p:sldLayoutId id="2147483659" r:id="rId17"/>
    <p:sldLayoutId id="214748365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smtClean="0"/>
              <a:t>ADVANCED PROGRAMMING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Lesson 0</a:t>
            </a:r>
            <a:r>
              <a:rPr lang="en-US" smtClean="0"/>
              <a:t>7</a:t>
            </a:r>
            <a:r>
              <a:rPr lang="vi-VN" smtClean="0"/>
              <a:t>. </a:t>
            </a:r>
            <a:r>
              <a:rPr lang="en-US" smtClean="0"/>
              <a:t>Thread Synschronization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9580412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0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critical code </a:t>
            </a:r>
            <a:r>
              <a:rPr lang="en-US" smtClean="0"/>
              <a:t>region is </a:t>
            </a:r>
            <a:r>
              <a:rPr lang="en-US"/>
              <a:t>a code </a:t>
            </a:r>
            <a:r>
              <a:rPr lang="en-US" smtClean="0"/>
              <a:t>region that</a:t>
            </a:r>
          </a:p>
          <a:p>
            <a:pPr lvl="1"/>
            <a:r>
              <a:rPr lang="en-US" smtClean="0"/>
              <a:t>is located in </a:t>
            </a:r>
            <a:r>
              <a:rPr lang="en-US"/>
              <a:t>a </a:t>
            </a:r>
            <a:r>
              <a:rPr lang="en-US" smtClean="0"/>
              <a:t>function (may be a thread function) </a:t>
            </a:r>
            <a:r>
              <a:rPr lang="en-US"/>
              <a:t>that is used in multiple </a:t>
            </a:r>
            <a:r>
              <a:rPr lang="en-US" smtClean="0"/>
              <a:t>thread</a:t>
            </a:r>
            <a:r>
              <a:rPr lang="en-US"/>
              <a:t>s</a:t>
            </a:r>
          </a:p>
          <a:p>
            <a:pPr lvl="1"/>
            <a:r>
              <a:rPr lang="en-US" smtClean="0"/>
              <a:t>can be executed by only 1 thread </a:t>
            </a:r>
            <a:r>
              <a:rPr lang="en-US"/>
              <a:t>at a </a:t>
            </a:r>
            <a:r>
              <a:rPr lang="en-US" smtClean="0"/>
              <a:t>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Synchronize </a:t>
            </a:r>
            <a:r>
              <a:rPr lang="en-US"/>
              <a:t>threads within a process</a:t>
            </a:r>
          </a:p>
          <a:p>
            <a:r>
              <a:rPr lang="en-US"/>
              <a:t>Often the most efficient choice </a:t>
            </a:r>
          </a:p>
          <a:p>
            <a:r>
              <a:rPr lang="en-US"/>
              <a:t>Apply to many application scenarios</a:t>
            </a:r>
          </a:p>
          <a:p>
            <a:r>
              <a:rPr lang="en-US" smtClean="0"/>
              <a:t>Threads </a:t>
            </a:r>
            <a:r>
              <a:rPr lang="en-US"/>
              <a:t>enter and </a:t>
            </a:r>
            <a:r>
              <a:rPr lang="en-US" smtClean="0"/>
              <a:t>leave </a:t>
            </a:r>
            <a:r>
              <a:rPr lang="en-US">
                <a:solidFill>
                  <a:srgbClr val="FF0000"/>
                </a:solidFill>
              </a:rPr>
              <a:t>critical </a:t>
            </a:r>
            <a:r>
              <a:rPr lang="en-US" smtClean="0">
                <a:solidFill>
                  <a:srgbClr val="FF0000"/>
                </a:solidFill>
              </a:rPr>
              <a:t>sections</a:t>
            </a:r>
            <a:r>
              <a:rPr lang="en-US" smtClean="0"/>
              <a:t>. Only </a:t>
            </a:r>
            <a:r>
              <a:rPr lang="en-US"/>
              <a:t>1 thread at a time can be in a specific critical section</a:t>
            </a:r>
          </a:p>
          <a:p>
            <a:r>
              <a:rPr lang="en-US"/>
              <a:t>There is no handle — there is a CRITICAL_SECTION </a:t>
            </a:r>
            <a:r>
              <a:rPr lang="en-US" smtClean="0"/>
              <a:t>type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CRITICAL_SECTION </a:t>
            </a:r>
            <a:r>
              <a:rPr lang="en-US" smtClean="0"/>
              <a:t>Object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83038" y="3124518"/>
            <a:ext cx="8534400" cy="3504882"/>
          </a:xfrm>
          <a:prstGeom prst="wedgeRoundRectCallout">
            <a:avLst>
              <a:gd name="adj1" fmla="val -26712"/>
              <a:gd name="adj2" fmla="val -56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Initialize...</a:t>
            </a:r>
            <a:r>
              <a:rPr lang="en-US" sz="3200" smtClean="0"/>
              <a:t> </a:t>
            </a:r>
            <a:r>
              <a:rPr lang="en-US" sz="3200"/>
              <a:t>and </a:t>
            </a:r>
            <a:r>
              <a:rPr lang="en-US" sz="3200" b="1" smtClean="0"/>
              <a:t>Delete...</a:t>
            </a:r>
            <a:r>
              <a:rPr lang="en-US" sz="320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To initialize and delete a CS variable and its resouces respectively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No operation can be performed on a CS before initializing and after deleting it.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951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152400" y="3733800"/>
            <a:ext cx="8839200" cy="2895600"/>
          </a:xfrm>
          <a:prstGeom prst="wedgeRoundRectCallout">
            <a:avLst>
              <a:gd name="adj1" fmla="val -26712"/>
              <a:gd name="adj2" fmla="val -56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smtClean="0"/>
              <a:t>blocks the calling thread </a:t>
            </a:r>
            <a:r>
              <a:rPr lang="en-US" sz="3200"/>
              <a:t>if another thread is in the </a:t>
            </a:r>
            <a:r>
              <a:rPr lang="en-US" sz="3200" smtClean="0"/>
              <a:t>CS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smtClean="0"/>
              <a:t>multiple </a:t>
            </a:r>
            <a:r>
              <a:rPr lang="en-US" sz="3200"/>
              <a:t>threads can wait </a:t>
            </a:r>
            <a:r>
              <a:rPr lang="en-US" sz="3200" smtClean="0"/>
              <a:t>on </a:t>
            </a:r>
            <a:r>
              <a:rPr lang="en-US" sz="3200"/>
              <a:t>the same </a:t>
            </a:r>
            <a:r>
              <a:rPr lang="en-US" sz="3200" smtClean="0"/>
              <a:t>CS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/>
              <a:t>One waiting </a:t>
            </a:r>
            <a:r>
              <a:rPr lang="en-US" sz="3200" smtClean="0"/>
              <a:t>thread unblocks </a:t>
            </a:r>
            <a:r>
              <a:rPr lang="en-US" sz="3200"/>
              <a:t>when another thread </a:t>
            </a:r>
            <a:r>
              <a:rPr lang="en-US" sz="3200" smtClean="0"/>
              <a:t>executes </a:t>
            </a:r>
            <a:r>
              <a:rPr lang="en-US" sz="3200" b="1" smtClean="0"/>
              <a:t>LeaveCriticalSection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5384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04800" y="2362200"/>
            <a:ext cx="8686800" cy="1388918"/>
          </a:xfrm>
          <a:prstGeom prst="wedgeRoundRectCallout">
            <a:avLst>
              <a:gd name="adj1" fmla="val -25536"/>
              <a:gd name="adj2" fmla="val 923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smtClean="0"/>
              <a:t>Unblock a CS so that another waiting thread can enter it</a:t>
            </a:r>
          </a:p>
        </p:txBody>
      </p:sp>
    </p:spTree>
    <p:extLst>
      <p:ext uri="{BB962C8B-B14F-4D97-AF65-F5344CB8AC3E}">
        <p14:creationId xmlns:p14="http://schemas.microsoft.com/office/powerpoint/2010/main" val="16182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It is often to say that a CS is </a:t>
            </a:r>
            <a:r>
              <a:rPr lang="en-US" b="1" smtClean="0"/>
              <a:t>locked</a:t>
            </a:r>
            <a:r>
              <a:rPr lang="en-US" smtClean="0"/>
              <a:t> or </a:t>
            </a:r>
            <a:r>
              <a:rPr lang="en-US" b="1" smtClean="0"/>
              <a:t>unlocked</a:t>
            </a:r>
            <a:r>
              <a:rPr lang="en-US" smtClean="0"/>
              <a:t>. To enter a CS is to lock it, and to leave a CS is to unlock it</a:t>
            </a:r>
          </a:p>
          <a:p>
            <a:r>
              <a:rPr lang="en-US"/>
              <a:t>If a thread already owns the CS, it can enter again without blocking. </a:t>
            </a:r>
            <a:r>
              <a:rPr lang="en-US" smtClean="0"/>
              <a:t>The thread </a:t>
            </a:r>
            <a:r>
              <a:rPr lang="en-US"/>
              <a:t>must leave as many times as it enters in order to unlock the CS for </a:t>
            </a:r>
            <a:r>
              <a:rPr lang="en-US" smtClean="0"/>
              <a:t>other threads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 and Leave a Critical </a:t>
            </a:r>
            <a:r>
              <a:rPr lang="en-US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013756"/>
            <a:ext cx="8686800" cy="2895600"/>
          </a:xfrm>
          <a:prstGeom prst="wedgeRoundRectCallout">
            <a:avLst>
              <a:gd name="adj1" fmla="val -22904"/>
              <a:gd name="adj2" fmla="val 744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/>
              <a:t>There is no time-out from </a:t>
            </a:r>
            <a:r>
              <a:rPr lang="en-US" sz="3200" b="1" smtClean="0"/>
              <a:t>EnterCriticalSection</a:t>
            </a:r>
            <a:r>
              <a:rPr lang="en-US" sz="3200" smtClean="0"/>
              <a:t>; </a:t>
            </a:r>
            <a:r>
              <a:rPr lang="en-US" sz="3200"/>
              <a:t>a thread will block forever if the owning thread never leaves the CS. </a:t>
            </a:r>
            <a:endParaRPr lang="en-US" sz="320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smtClean="0"/>
              <a:t>TryEnterCriticalSection</a:t>
            </a:r>
            <a:r>
              <a:rPr lang="en-US" sz="3200" smtClean="0"/>
              <a:t> is used to test whether </a:t>
            </a:r>
            <a:r>
              <a:rPr lang="en-US" sz="3200"/>
              <a:t>another thread owns a </a:t>
            </a:r>
            <a:r>
              <a:rPr lang="en-US" sz="3200" smtClean="0"/>
              <a:t>CS.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987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26417808"/>
              </p:ext>
            </p:extLst>
          </p:nvPr>
        </p:nvGraphicFramePr>
        <p:xfrm>
          <a:off x="0" y="1801813"/>
          <a:ext cx="914400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Packager Shell Object" showAsIcon="1" r:id="rId3" imgW="1021320" imgH="440280" progId="Package">
                  <p:embed/>
                </p:oleObj>
              </mc:Choice>
              <mc:Fallback>
                <p:oleObj name="Packager Shell Object" showAsIcon="1" r:id="rId3" imgW="1021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801813"/>
                        <a:ext cx="9144000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1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Switch your phones to silent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Close your laptops/PCs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Open your eyes (and your mind)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for the lesson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8" name="Picture 4" descr="Kết quả hình ảnh cho silent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no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you own a CS and you don’t leave it, all the thread waiting for the CS will block forever.</a:t>
            </a:r>
          </a:p>
          <a:p>
            <a:r>
              <a:rPr lang="en-US" smtClean="0"/>
              <a:t>The LeaveCriticalSection will not be executed, if some exception was raised</a:t>
            </a:r>
          </a:p>
          <a:p>
            <a:r>
              <a:rPr lang="en-US" smtClean="0"/>
              <a:t>You must assure that your code will leave the CS in any case</a:t>
            </a:r>
          </a:p>
          <a:p>
            <a:r>
              <a:rPr lang="en-US" smtClean="0"/>
              <a:t>The solution is to use </a:t>
            </a:r>
            <a:r>
              <a:rPr lang="en-US" b="1" smtClean="0"/>
              <a:t>__try</a:t>
            </a:r>
            <a:r>
              <a:rPr lang="en-US" smtClean="0"/>
              <a:t>{} </a:t>
            </a:r>
            <a:r>
              <a:rPr lang="en-US" b="1" smtClean="0"/>
              <a:t>__finally</a:t>
            </a:r>
            <a:r>
              <a:rPr lang="en-US" smtClean="0"/>
              <a:t> construction.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CRITICAL_SECTION cs;</a:t>
            </a:r>
          </a:p>
          <a:p>
            <a:r>
              <a:rPr lang="en-US"/>
              <a:t>	...</a:t>
            </a:r>
          </a:p>
          <a:p>
            <a:r>
              <a:rPr lang="en-US"/>
              <a:t>InitializeCriticalSection (&amp;cs);</a:t>
            </a:r>
          </a:p>
          <a:p>
            <a:r>
              <a:rPr lang="en-US"/>
              <a:t>	...</a:t>
            </a:r>
          </a:p>
          <a:p>
            <a:r>
              <a:rPr lang="en-US"/>
              <a:t>EnterCriticalSection (&amp;cs);</a:t>
            </a:r>
          </a:p>
          <a:p>
            <a:r>
              <a:rPr lang="en-US" b="1"/>
              <a:t>_try </a:t>
            </a:r>
            <a:r>
              <a:rPr lang="en-US" smtClean="0"/>
              <a:t>{ </a:t>
            </a:r>
            <a:r>
              <a:rPr lang="en-US"/>
              <a:t>... 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  <a:p>
            <a:r>
              <a:rPr lang="en-US" b="1"/>
              <a:t>_finally </a:t>
            </a:r>
            <a:r>
              <a:rPr lang="en-US" smtClean="0"/>
              <a:t>{ </a:t>
            </a:r>
          </a:p>
          <a:p>
            <a:r>
              <a:rPr lang="en-US" smtClean="0"/>
              <a:t>	LeaveCriticalSection </a:t>
            </a:r>
            <a:r>
              <a:rPr lang="en-US"/>
              <a:t>(&amp;cs); 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88930154"/>
              </p:ext>
            </p:extLst>
          </p:nvPr>
        </p:nvGraphicFramePr>
        <p:xfrm>
          <a:off x="0" y="1801813"/>
          <a:ext cx="914400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Packager Shell Object" showAsIcon="1" r:id="rId3" imgW="1021320" imgH="440280" progId="Package">
                  <p:embed/>
                </p:oleObj>
              </mc:Choice>
              <mc:Fallback>
                <p:oleObj name="Packager Shell Object" showAsIcon="1" r:id="rId3" imgW="1021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801813"/>
                        <a:ext cx="9144000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The shared variable is usually a </a:t>
            </a:r>
            <a:r>
              <a:rPr lang="en-US" b="1" smtClean="0"/>
              <a:t>global</a:t>
            </a:r>
            <a:r>
              <a:rPr lang="en-US" smtClean="0"/>
              <a:t> one</a:t>
            </a:r>
          </a:p>
          <a:p>
            <a:r>
              <a:rPr lang="en-US"/>
              <a:t>It must be declared </a:t>
            </a:r>
            <a:r>
              <a:rPr lang="en-US" smtClean="0"/>
              <a:t>with the </a:t>
            </a:r>
            <a:r>
              <a:rPr lang="en-US" b="1" smtClean="0">
                <a:solidFill>
                  <a:srgbClr val="FF0000"/>
                </a:solidFill>
              </a:rPr>
              <a:t>volatile</a:t>
            </a:r>
            <a:r>
              <a:rPr lang="en-US" smtClean="0"/>
              <a:t> qualifier to </a:t>
            </a:r>
            <a:r>
              <a:rPr lang="en-US"/>
              <a:t>prevent compiler optimization from introducing unexpected behaviors.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Protecting Shared Variable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A shop management program</a:t>
            </a:r>
          </a:p>
          <a:p>
            <a:r>
              <a:rPr lang="en-US" smtClean="0"/>
              <a:t>Producer: update information about items in the stock (works on the background, does not access stdin nor stdout)</a:t>
            </a:r>
          </a:p>
          <a:p>
            <a:r>
              <a:rPr lang="en-US" smtClean="0"/>
              <a:t>Consumer: display the current data on request from the user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/>
              <a:t>typedef</a:t>
            </a:r>
            <a:r>
              <a:rPr lang="en-US"/>
              <a:t> </a:t>
            </a:r>
            <a:r>
              <a:rPr lang="en-US" b="1"/>
              <a:t>struct</a:t>
            </a:r>
          </a:p>
          <a:p>
            <a:r>
              <a:rPr lang="en-US"/>
              <a:t>{</a:t>
            </a:r>
          </a:p>
          <a:p>
            <a:r>
              <a:rPr lang="en-US"/>
              <a:t>	</a:t>
            </a:r>
            <a:r>
              <a:rPr lang="en-US" smtClean="0"/>
              <a:t>CRITICAL_SECTION		csMsgGuard</a:t>
            </a:r>
            <a:r>
              <a:rPr lang="en-US"/>
              <a:t>;</a:t>
            </a:r>
          </a:p>
          <a:p>
            <a:r>
              <a:rPr lang="en-US"/>
              <a:t>	</a:t>
            </a:r>
            <a:r>
              <a:rPr lang="en-US" smtClean="0"/>
              <a:t>DWORD		fReady</a:t>
            </a:r>
            <a:r>
              <a:rPr lang="en-US"/>
              <a:t>;	//Is the data ready to display</a:t>
            </a:r>
          </a:p>
          <a:p>
            <a:r>
              <a:rPr lang="en-US"/>
              <a:t>	</a:t>
            </a:r>
            <a:r>
              <a:rPr lang="en-US" smtClean="0"/>
              <a:t>DWORD		fStop;		//</a:t>
            </a:r>
            <a:r>
              <a:rPr lang="en-US"/>
              <a:t>Is the time to stop working</a:t>
            </a:r>
          </a:p>
          <a:p>
            <a:r>
              <a:rPr lang="en-US"/>
              <a:t>	</a:t>
            </a:r>
            <a:r>
              <a:rPr lang="en-US" b="1" smtClean="0"/>
              <a:t>volatile</a:t>
            </a:r>
            <a:r>
              <a:rPr lang="en-US" smtClean="0"/>
              <a:t>		DWORD		nProd</a:t>
            </a:r>
            <a:r>
              <a:rPr lang="en-US"/>
              <a:t>;	//Total produced msg</a:t>
            </a:r>
          </a:p>
          <a:p>
            <a:r>
              <a:rPr lang="en-US"/>
              <a:t>	</a:t>
            </a:r>
            <a:r>
              <a:rPr lang="en-US" b="1" smtClean="0"/>
              <a:t>volatile</a:t>
            </a:r>
            <a:r>
              <a:rPr lang="en-US" smtClean="0"/>
              <a:t>		DWORD		nCons</a:t>
            </a:r>
            <a:r>
              <a:rPr lang="en-US"/>
              <a:t>;	//Total consumed msg</a:t>
            </a:r>
          </a:p>
          <a:p>
            <a:r>
              <a:rPr lang="en-US"/>
              <a:t>	</a:t>
            </a:r>
            <a:r>
              <a:rPr lang="en-US" smtClean="0"/>
              <a:t>DWORD						dwData</a:t>
            </a:r>
            <a:r>
              <a:rPr lang="en-US"/>
              <a:t>;</a:t>
            </a:r>
          </a:p>
          <a:p>
            <a:r>
              <a:rPr lang="en-US"/>
              <a:t>	</a:t>
            </a:r>
            <a:r>
              <a:rPr lang="en-US" smtClean="0"/>
              <a:t>time_t							time</a:t>
            </a:r>
            <a:r>
              <a:rPr lang="en-US"/>
              <a:t>;</a:t>
            </a:r>
          </a:p>
          <a:p>
            <a:r>
              <a:rPr lang="en-US"/>
              <a:t>} MESSAGE_BLOCK;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void </a:t>
            </a:r>
            <a:r>
              <a:rPr lang="en-US" b="1"/>
              <a:t>MessageFill</a:t>
            </a:r>
            <a:r>
              <a:rPr lang="en-US"/>
              <a:t>(MESSAGE_BLOCK* pMsgBlock)</a:t>
            </a:r>
          </a:p>
          <a:p>
            <a:r>
              <a:rPr lang="en-US"/>
              <a:t>{</a:t>
            </a:r>
          </a:p>
          <a:p>
            <a:r>
              <a:rPr lang="en-US"/>
              <a:t>	pMsgBlock-&gt;dwData = rand();</a:t>
            </a:r>
          </a:p>
          <a:p>
            <a:r>
              <a:rPr lang="en-US"/>
              <a:t>	pMsgBlock-&gt;time = time(NULL);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void </a:t>
            </a:r>
            <a:r>
              <a:rPr lang="en-US" b="1"/>
              <a:t>MessageDisplay</a:t>
            </a:r>
            <a:r>
              <a:rPr lang="en-US"/>
              <a:t>(MESSAGE_BLOCK *pMsgBlock)</a:t>
            </a:r>
          </a:p>
          <a:p>
            <a:r>
              <a:rPr lang="en-US"/>
              <a:t>{</a:t>
            </a:r>
          </a:p>
          <a:p>
            <a:r>
              <a:rPr lang="en-US"/>
              <a:t>	printf("Message number %d generated at %s",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	pMsgBlock-</a:t>
            </a:r>
            <a:r>
              <a:rPr lang="en-US"/>
              <a:t>&gt;nProd, ctime(&amp;pMsgBlock-&gt;time));</a:t>
            </a:r>
          </a:p>
          <a:p>
            <a:r>
              <a:rPr lang="en-US"/>
              <a:t>	printf("The data is: %X\n", pMsgBlock-&gt;dwData);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DWORD WINAPI </a:t>
            </a:r>
            <a:r>
              <a:rPr lang="en-US" b="1"/>
              <a:t>ThreadFuncProducer</a:t>
            </a:r>
            <a:r>
              <a:rPr lang="en-US"/>
              <a:t>(void *pParam)</a:t>
            </a:r>
          </a:p>
          <a:p>
            <a:r>
              <a:rPr lang="en-US"/>
              <a:t>{</a:t>
            </a:r>
          </a:p>
          <a:p>
            <a:r>
              <a:rPr lang="en-US"/>
              <a:t>	</a:t>
            </a:r>
            <a:r>
              <a:rPr lang="en-US" b="1"/>
              <a:t>while</a:t>
            </a:r>
            <a:r>
              <a:rPr lang="en-US"/>
              <a:t> (!mb.fStop)</a:t>
            </a:r>
          </a:p>
          <a:p>
            <a:r>
              <a:rPr lang="en-US"/>
              <a:t>	{</a:t>
            </a:r>
          </a:p>
          <a:p>
            <a:r>
              <a:rPr lang="en-US"/>
              <a:t>		Sleep(RangedRand(1, 5) * 1000);</a:t>
            </a:r>
          </a:p>
          <a:p>
            <a:r>
              <a:rPr lang="en-US"/>
              <a:t>		EnterCriticalSection(&amp;mb.csMsgGuard);</a:t>
            </a:r>
          </a:p>
          <a:p>
            <a:r>
              <a:rPr lang="en-US"/>
              <a:t>		</a:t>
            </a:r>
            <a:r>
              <a:rPr lang="en-US" b="1"/>
              <a:t>__try</a:t>
            </a:r>
            <a:r>
              <a:rPr lang="en-US"/>
              <a:t>{</a:t>
            </a:r>
          </a:p>
          <a:p>
            <a:r>
              <a:rPr lang="en-US"/>
              <a:t>			mb.fReady = 0;</a:t>
            </a:r>
          </a:p>
          <a:p>
            <a:r>
              <a:rPr lang="en-US"/>
              <a:t>			MessageFill(&amp;mb);</a:t>
            </a:r>
          </a:p>
          <a:p>
            <a:r>
              <a:rPr lang="en-US"/>
              <a:t>			mb.fReady = 1;</a:t>
            </a:r>
          </a:p>
          <a:p>
            <a:r>
              <a:rPr lang="en-US"/>
              <a:t>			InterlockedIncrement(&amp;mb.nProd);</a:t>
            </a:r>
          </a:p>
          <a:p>
            <a:r>
              <a:rPr lang="en-US"/>
              <a:t>		}</a:t>
            </a:r>
          </a:p>
          <a:p>
            <a:r>
              <a:rPr lang="en-US"/>
              <a:t>		</a:t>
            </a:r>
            <a:r>
              <a:rPr lang="en-US" b="1"/>
              <a:t>__finally</a:t>
            </a:r>
            <a:r>
              <a:rPr lang="en-US"/>
              <a:t>{</a:t>
            </a:r>
          </a:p>
          <a:p>
            <a:r>
              <a:rPr lang="en-US"/>
              <a:t>			LeaveCriticalSection(&amp;mb.csMsgGuard);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0;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DWORD WINAPI </a:t>
            </a:r>
            <a:r>
              <a:rPr lang="en-US" b="1"/>
              <a:t>ThreadFuncConsumer</a:t>
            </a:r>
            <a:r>
              <a:rPr lang="en-US"/>
              <a:t>(void *pParam)</a:t>
            </a:r>
          </a:p>
          <a:p>
            <a:r>
              <a:rPr lang="en-US"/>
              <a:t>{</a:t>
            </a:r>
          </a:p>
          <a:p>
            <a:r>
              <a:rPr lang="en-US"/>
              <a:t>	char command;</a:t>
            </a:r>
          </a:p>
          <a:p>
            <a:r>
              <a:rPr lang="en-US"/>
              <a:t>	</a:t>
            </a:r>
            <a:r>
              <a:rPr lang="en-US" b="1"/>
              <a:t>while</a:t>
            </a:r>
            <a:r>
              <a:rPr lang="en-US"/>
              <a:t> (!mb.fStop</a:t>
            </a:r>
            <a:r>
              <a:rPr lang="en-US" smtClean="0"/>
              <a:t>)</a:t>
            </a:r>
            <a:r>
              <a:rPr lang="en-US"/>
              <a:t>	{</a:t>
            </a:r>
          </a:p>
          <a:p>
            <a:r>
              <a:rPr lang="en-US"/>
              <a:t>		printf("\nEnter 'c' for Consume, 's' for Stop: </a:t>
            </a:r>
            <a:r>
              <a:rPr lang="en-US" smtClean="0"/>
              <a:t>"); command </a:t>
            </a:r>
            <a:r>
              <a:rPr lang="en-US"/>
              <a:t>= _getche</a:t>
            </a:r>
            <a:r>
              <a:rPr lang="en-US" smtClean="0"/>
              <a:t>();printf</a:t>
            </a:r>
            <a:r>
              <a:rPr lang="en-US"/>
              <a:t>("\n");</a:t>
            </a:r>
          </a:p>
          <a:p>
            <a:r>
              <a:rPr lang="en-US"/>
              <a:t>		i</a:t>
            </a:r>
            <a:r>
              <a:rPr lang="en-US" b="1"/>
              <a:t>f </a:t>
            </a:r>
            <a:r>
              <a:rPr lang="en-US"/>
              <a:t>(command == 's</a:t>
            </a:r>
            <a:r>
              <a:rPr lang="en-US" smtClean="0"/>
              <a:t>') mb.fStop = 1;</a:t>
            </a:r>
          </a:p>
          <a:p>
            <a:r>
              <a:rPr lang="en-US"/>
              <a:t>		</a:t>
            </a:r>
            <a:r>
              <a:rPr lang="en-US" b="1"/>
              <a:t>else if</a:t>
            </a:r>
            <a:r>
              <a:rPr lang="en-US"/>
              <a:t> (command == 'c</a:t>
            </a:r>
            <a:r>
              <a:rPr lang="en-US" smtClean="0"/>
              <a:t>'){</a:t>
            </a:r>
            <a:endParaRPr lang="en-US"/>
          </a:p>
          <a:p>
            <a:r>
              <a:rPr lang="en-US"/>
              <a:t>			EnterCriticalSection(&amp;mb.csMsgGuard);</a:t>
            </a:r>
          </a:p>
          <a:p>
            <a:r>
              <a:rPr lang="en-US"/>
              <a:t>			</a:t>
            </a:r>
            <a:r>
              <a:rPr lang="en-US" b="1"/>
              <a:t>__try </a:t>
            </a:r>
            <a:r>
              <a:rPr lang="en-US"/>
              <a:t>{</a:t>
            </a:r>
          </a:p>
          <a:p>
            <a:r>
              <a:rPr lang="en-US"/>
              <a:t>				</a:t>
            </a:r>
            <a:r>
              <a:rPr lang="en-US" b="1"/>
              <a:t>if</a:t>
            </a:r>
            <a:r>
              <a:rPr lang="en-US"/>
              <a:t> (!mb.fReady</a:t>
            </a:r>
            <a:r>
              <a:rPr lang="en-US" smtClean="0"/>
              <a:t>)</a:t>
            </a:r>
            <a:r>
              <a:rPr lang="en-US"/>
              <a:t>		printf("No new message! Try again later\n");</a:t>
            </a:r>
          </a:p>
          <a:p>
            <a:r>
              <a:rPr lang="en-US"/>
              <a:t>				</a:t>
            </a:r>
            <a:r>
              <a:rPr lang="en-US" b="1" smtClean="0"/>
              <a:t>else</a:t>
            </a:r>
            <a:r>
              <a:rPr lang="en-US" smtClean="0"/>
              <a:t>{</a:t>
            </a:r>
            <a:endParaRPr lang="en-US"/>
          </a:p>
          <a:p>
            <a:r>
              <a:rPr lang="en-US"/>
              <a:t>					MessageDisplay(&amp;mb);</a:t>
            </a:r>
          </a:p>
          <a:p>
            <a:r>
              <a:rPr lang="en-US"/>
              <a:t>					InterlockedIncrement(&amp;mb.nCons);</a:t>
            </a:r>
          </a:p>
          <a:p>
            <a:r>
              <a:rPr lang="en-US"/>
              <a:t>					mb.fReady = 0;</a:t>
            </a:r>
          </a:p>
          <a:p>
            <a:r>
              <a:rPr lang="en-US"/>
              <a:t>				}</a:t>
            </a:r>
          </a:p>
          <a:p>
            <a:r>
              <a:rPr lang="en-US"/>
              <a:t>			}</a:t>
            </a:r>
          </a:p>
          <a:p>
            <a:r>
              <a:rPr lang="en-US"/>
              <a:t>			</a:t>
            </a:r>
            <a:r>
              <a:rPr lang="en-US" b="1"/>
              <a:t>__finally </a:t>
            </a:r>
            <a:r>
              <a:rPr lang="en-US" smtClean="0"/>
              <a:t>{</a:t>
            </a:r>
            <a:r>
              <a:rPr lang="en-US"/>
              <a:t>	LeaveCriticalSection(&amp;mb.csMsgGuard</a:t>
            </a:r>
            <a:r>
              <a:rPr lang="en-US" smtClean="0"/>
              <a:t>);</a:t>
            </a:r>
            <a:r>
              <a:rPr lang="en-US"/>
              <a:t>	}</a:t>
            </a:r>
          </a:p>
          <a:p>
            <a:r>
              <a:rPr lang="en-US"/>
              <a:t>		}</a:t>
            </a:r>
          </a:p>
          <a:p>
            <a:r>
              <a:rPr lang="en-US"/>
              <a:t>		</a:t>
            </a:r>
            <a:r>
              <a:rPr lang="en-US" b="1" smtClean="0"/>
              <a:t>else</a:t>
            </a:r>
            <a:r>
              <a:rPr lang="en-US" smtClean="0"/>
              <a:t> printf</a:t>
            </a:r>
            <a:r>
              <a:rPr lang="en-US"/>
              <a:t>("Invalid command (you entered: %c). Try again!\n", command);</a:t>
            </a:r>
          </a:p>
          <a:p>
            <a:r>
              <a:rPr lang="en-US"/>
              <a:t>	</a:t>
            </a:r>
            <a:r>
              <a:rPr lang="en-US" smtClean="0"/>
              <a:t>}</a:t>
            </a:r>
          </a:p>
          <a:p>
            <a:r>
              <a:rPr lang="en-US"/>
              <a:t>	</a:t>
            </a:r>
            <a:r>
              <a:rPr lang="en-US" b="1" smtClean="0"/>
              <a:t>return</a:t>
            </a:r>
            <a:r>
              <a:rPr lang="en-US" smtClean="0"/>
              <a:t> 0;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int</a:t>
            </a:r>
            <a:r>
              <a:rPr lang="en-US"/>
              <a:t> </a:t>
            </a:r>
            <a:r>
              <a:rPr lang="en-US" b="1"/>
              <a:t>main</a:t>
            </a:r>
            <a:r>
              <a:rPr lang="en-US"/>
              <a:t>()</a:t>
            </a:r>
          </a:p>
          <a:p>
            <a:r>
              <a:rPr lang="en-US"/>
              <a:t>{</a:t>
            </a:r>
          </a:p>
          <a:p>
            <a:r>
              <a:rPr lang="en-US"/>
              <a:t>	srand((DWORD)time(NULL));</a:t>
            </a:r>
          </a:p>
          <a:p>
            <a:r>
              <a:rPr lang="en-US"/>
              <a:t>	HANDLE hProducer, hConsumer;</a:t>
            </a:r>
          </a:p>
          <a:p>
            <a:r>
              <a:rPr lang="en-US"/>
              <a:t>	InitializeCriticalSection(&amp;mb.csMsgGuard);</a:t>
            </a:r>
          </a:p>
          <a:p>
            <a:r>
              <a:rPr lang="en-US"/>
              <a:t>	hProducer = CreateThread(NULL, 0, ThreadFuncProducer,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	NULL</a:t>
            </a:r>
            <a:r>
              <a:rPr lang="en-US"/>
              <a:t>, 0, NULL);</a:t>
            </a:r>
          </a:p>
          <a:p>
            <a:r>
              <a:rPr lang="en-US"/>
              <a:t>	hConsumer = CreateThread(NULL, 0, ThreadFuncConsumer</a:t>
            </a:r>
            <a:r>
              <a:rPr lang="en-US" smtClean="0"/>
              <a:t>,</a:t>
            </a:r>
          </a:p>
          <a:p>
            <a:r>
              <a:rPr lang="en-US" smtClean="0"/>
              <a:t>		NULL</a:t>
            </a:r>
            <a:r>
              <a:rPr lang="en-US"/>
              <a:t>, 0, NULL);</a:t>
            </a:r>
          </a:p>
          <a:p>
            <a:r>
              <a:rPr lang="en-US"/>
              <a:t>	WaitForSingleObject(hProducer, INFINITE);</a:t>
            </a:r>
          </a:p>
          <a:p>
            <a:r>
              <a:rPr lang="en-US"/>
              <a:t>	WaitForSingleObject(hConsumer, INFINITE);</a:t>
            </a:r>
          </a:p>
          <a:p>
            <a:r>
              <a:rPr lang="en-US"/>
              <a:t>	DeleteCriticalSection(&amp;mb.csMsgGuard);</a:t>
            </a:r>
          </a:p>
          <a:p>
            <a:r>
              <a:rPr lang="en-US"/>
              <a:t>	printf("Task completed: nProd = %d; nCons = %d; lost = %d\n</a:t>
            </a:r>
            <a:r>
              <a:rPr lang="en-US" smtClean="0"/>
              <a:t>",</a:t>
            </a:r>
          </a:p>
          <a:p>
            <a:r>
              <a:rPr lang="en-US"/>
              <a:t>	</a:t>
            </a:r>
            <a:r>
              <a:rPr lang="en-US" smtClean="0"/>
              <a:t>	mb.nProd</a:t>
            </a:r>
            <a:r>
              <a:rPr lang="en-US"/>
              <a:t>, mb.nCons, mb.nProd - mb.nCons);</a:t>
            </a:r>
          </a:p>
          <a:p>
            <a:r>
              <a:rPr lang="en-US"/>
              <a:t>	printf("Press ENTER to exit!");</a:t>
            </a:r>
          </a:p>
          <a:p>
            <a:r>
              <a:rPr lang="en-US"/>
              <a:t>	getchar();</a:t>
            </a:r>
          </a:p>
          <a:p>
            <a:r>
              <a:rPr lang="en-US"/>
              <a:t>    </a:t>
            </a:r>
            <a:r>
              <a:rPr lang="en-US" b="1"/>
              <a:t>return</a:t>
            </a:r>
            <a:r>
              <a:rPr lang="en-US"/>
              <a:t> 0;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4536118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85272859"/>
              </p:ext>
            </p:extLst>
          </p:nvPr>
        </p:nvGraphicFramePr>
        <p:xfrm>
          <a:off x="962025" y="685800"/>
          <a:ext cx="721995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ackager Shell Object" showAsIcon="1" r:id="rId3" imgW="514800" imgH="440280" progId="Package">
                  <p:embed/>
                </p:oleObj>
              </mc:Choice>
              <mc:Fallback>
                <p:oleObj name="Packager Shell Object" showAsIcon="1" r:id="rId3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25" y="685800"/>
                        <a:ext cx="7219950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5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098102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7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/>
              <a:t>Mutex</a:t>
            </a:r>
            <a:r>
              <a:rPr lang="en-US"/>
              <a:t> (</a:t>
            </a:r>
            <a:r>
              <a:rPr lang="en-US" smtClean="0"/>
              <a:t>Mutual Exclusion) is a named kernel object</a:t>
            </a:r>
          </a:p>
          <a:p>
            <a:r>
              <a:rPr lang="en-US" smtClean="0"/>
              <a:t>Functions: </a:t>
            </a:r>
            <a:r>
              <a:rPr lang="en-US" b="1" smtClean="0"/>
              <a:t>CreateMutex</a:t>
            </a:r>
            <a:r>
              <a:rPr lang="en-US" smtClean="0"/>
              <a:t>, </a:t>
            </a:r>
            <a:r>
              <a:rPr lang="en-US" b="1" smtClean="0"/>
              <a:t>ReleaseMutext</a:t>
            </a:r>
            <a:r>
              <a:rPr lang="en-US" smtClean="0"/>
              <a:t>, </a:t>
            </a:r>
            <a:r>
              <a:rPr lang="en-US" b="1" smtClean="0"/>
              <a:t>OpenMutex</a:t>
            </a:r>
          </a:p>
          <a:p>
            <a:r>
              <a:rPr lang="en-US"/>
              <a:t>A thread gains mutex ownership (or locks the mutex) by successfully </a:t>
            </a:r>
            <a:r>
              <a:rPr lang="en-US">
                <a:solidFill>
                  <a:srgbClr val="FF0000"/>
                </a:solidFill>
              </a:rPr>
              <a:t>waiting</a:t>
            </a:r>
            <a:r>
              <a:rPr lang="en-US"/>
              <a:t> on the mutex handle, and it releases ownership with </a:t>
            </a:r>
            <a:r>
              <a:rPr lang="en-US" b="1"/>
              <a:t>ReleaseMutex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WINAPI </a:t>
            </a:r>
            <a:r>
              <a:rPr lang="en-US" b="1"/>
              <a:t>CreateMutex</a:t>
            </a:r>
            <a:r>
              <a:rPr lang="en-US"/>
              <a:t>(</a:t>
            </a:r>
          </a:p>
          <a:p>
            <a:r>
              <a:rPr lang="en-US" smtClean="0"/>
              <a:t>	LPSECURITY_ATTRIBUTES	lpMutexAttributes</a:t>
            </a:r>
            <a:r>
              <a:rPr lang="en-US"/>
              <a:t>,</a:t>
            </a:r>
          </a:p>
          <a:p>
            <a:r>
              <a:rPr lang="en-US" smtClean="0"/>
              <a:t>	BOOL                  					bInitialOwner</a:t>
            </a:r>
            <a:r>
              <a:rPr lang="en-US"/>
              <a:t>,</a:t>
            </a:r>
          </a:p>
          <a:p>
            <a:r>
              <a:rPr lang="en-US" smtClean="0"/>
              <a:t>	LPCTSTR              				lpName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3733800"/>
            <a:ext cx="8839200" cy="2895600"/>
          </a:xfrm>
          <a:prstGeom prst="wedgeRoundRectCallout">
            <a:avLst>
              <a:gd name="adj1" fmla="val -14251"/>
              <a:gd name="adj2" fmla="val -770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smtClean="0"/>
              <a:t>lpMutexAttributes</a:t>
            </a:r>
            <a:r>
              <a:rPr lang="en-US" sz="3200" smtClean="0"/>
              <a:t>: can be NULL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/>
              <a:t>bInitialOwner</a:t>
            </a:r>
            <a:r>
              <a:rPr lang="en-US" sz="3200"/>
              <a:t>: </a:t>
            </a:r>
            <a:r>
              <a:rPr lang="en-US" sz="3200" smtClean="0"/>
              <a:t>if TRUE, gives </a:t>
            </a:r>
            <a:r>
              <a:rPr lang="en-US" sz="3200"/>
              <a:t>the calling thread immediate ownership of the new </a:t>
            </a:r>
            <a:r>
              <a:rPr lang="en-US" sz="3200" smtClean="0"/>
              <a:t>mutex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smtClean="0"/>
              <a:t>lpName</a:t>
            </a:r>
            <a:r>
              <a:rPr lang="en-US" sz="3200" smtClean="0"/>
              <a:t>: can be NULL; the given name could be used to open a mutex in another process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918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Name a mutex that is to be used by more than one process</a:t>
            </a:r>
          </a:p>
          <a:p>
            <a:pPr lvl="1"/>
            <a:r>
              <a:rPr lang="en-US"/>
              <a:t>Mutexes, semaphores, &amp; events share the same name space</a:t>
            </a:r>
          </a:p>
          <a:p>
            <a:pPr lvl="1"/>
            <a:r>
              <a:rPr lang="en-US"/>
              <a:t>Memory mapping objects also use this name space</a:t>
            </a:r>
          </a:p>
          <a:p>
            <a:r>
              <a:rPr lang="en-US" smtClean="0"/>
              <a:t>Not </a:t>
            </a:r>
            <a:r>
              <a:rPr lang="en-US"/>
              <a:t>necessary to name a mutex used in a single </a:t>
            </a:r>
            <a:r>
              <a:rPr lang="en-US" smtClean="0"/>
              <a:t>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To replace Critical Section by Mutex</a:t>
            </a:r>
          </a:p>
          <a:p>
            <a:r>
              <a:rPr lang="en-US" smtClean="0"/>
              <a:t>InitializeCriticalSection </a:t>
            </a:r>
            <a:r>
              <a:rPr lang="en-US" smtClean="0">
                <a:sym typeface="Wingdings" panose="05000000000000000000" pitchFamily="2" charset="2"/>
              </a:rPr>
              <a:t> CreateMutex</a:t>
            </a:r>
            <a:endParaRPr lang="en-US" smtClean="0"/>
          </a:p>
          <a:p>
            <a:r>
              <a:rPr lang="en-US" smtClean="0"/>
              <a:t>EnterCriticalSection </a:t>
            </a:r>
            <a:r>
              <a:rPr lang="en-US" smtClean="0">
                <a:sym typeface="Wingdings" panose="05000000000000000000" pitchFamily="2" charset="2"/>
              </a:rPr>
              <a:t> WaitFor...(hMutex)</a:t>
            </a:r>
          </a:p>
          <a:p>
            <a:r>
              <a:rPr lang="en-US" smtClean="0">
                <a:sym typeface="Wingdings" panose="05000000000000000000" pitchFamily="2" charset="2"/>
              </a:rPr>
              <a:t>LeaveCriticalSection  ReleaseMutex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56813299"/>
              </p:ext>
            </p:extLst>
          </p:nvPr>
        </p:nvGraphicFramePr>
        <p:xfrm>
          <a:off x="-50800" y="835025"/>
          <a:ext cx="9247188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Packager Shell Object" showAsIcon="1" r:id="rId3" imgW="710640" imgH="440280" progId="Package">
                  <p:embed/>
                </p:oleObj>
              </mc:Choice>
              <mc:Fallback>
                <p:oleObj name="Packager Shell Object" showAsIcon="1" r:id="rId3" imgW="7106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0800" y="835025"/>
                        <a:ext cx="9247188" cy="571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7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453165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2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Semaphore</a:t>
            </a:r>
          </a:p>
          <a:p>
            <a:r>
              <a:rPr lang="en-US" smtClean="0"/>
              <a:t>Event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Synchroniztion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685800" y="2667000"/>
            <a:ext cx="7391400" cy="2895600"/>
          </a:xfrm>
          <a:prstGeom prst="wedgeRoundRectCallout">
            <a:avLst>
              <a:gd name="adj1" fmla="val -24596"/>
              <a:gd name="adj2" fmla="val -677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smtClean="0"/>
              <a:t>They are left for your self study!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40410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3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0023437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3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</a:t>
            </a:r>
            <a:r>
              <a:rPr lang="en-US" b="1"/>
              <a:t>thread safe function</a:t>
            </a:r>
            <a:r>
              <a:rPr lang="en-US"/>
              <a:t> is the function that would behave properly and fulfill </a:t>
            </a:r>
            <a:r>
              <a:rPr lang="en-US" smtClean="0"/>
              <a:t>its </a:t>
            </a:r>
            <a:r>
              <a:rPr lang="en-US"/>
              <a:t>design specifications without unintended </a:t>
            </a:r>
            <a:r>
              <a:rPr lang="en-US" smtClean="0"/>
              <a:t>interaction even if it is used in a multithreaded process.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Safe Function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None Thread Safe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Race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074" name="Picture 2" descr="Kết quả hình ảnh cho race con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7824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function is </a:t>
            </a:r>
            <a:r>
              <a:rPr lang="en-US" smtClean="0"/>
              <a:t>thread </a:t>
            </a:r>
            <a:r>
              <a:rPr lang="en-US"/>
              <a:t>safe if it doesn't modify non-local memory and it doesn't call any function that does</a:t>
            </a:r>
            <a:r>
              <a:rPr lang="en-US" smtClean="0"/>
              <a:t>.</a:t>
            </a:r>
          </a:p>
          <a:p>
            <a:r>
              <a:rPr lang="en-US" smtClean="0"/>
              <a:t>If a function manipulates non-local memory, it must implement some synchronization mechanism to be thread safe!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Safe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Known Windows Synchronization mechanisms:</a:t>
            </a:r>
          </a:p>
          <a:p>
            <a:pPr lvl="1"/>
            <a:r>
              <a:rPr lang="en-US" smtClean="0"/>
              <a:t>A thread/process waits for another to terminate</a:t>
            </a:r>
          </a:p>
          <a:p>
            <a:pPr lvl="1"/>
            <a:r>
              <a:rPr lang="en-US"/>
              <a:t>File locks </a:t>
            </a:r>
            <a:r>
              <a:rPr lang="en-US" smtClean="0"/>
              <a:t>(specifically </a:t>
            </a:r>
            <a:r>
              <a:rPr lang="en-US"/>
              <a:t>for synchronizing file </a:t>
            </a:r>
            <a:r>
              <a:rPr lang="en-US" smtClean="0"/>
              <a:t>access)</a:t>
            </a:r>
            <a:endParaRPr lang="en-US"/>
          </a:p>
          <a:p>
            <a:r>
              <a:rPr lang="en-US" smtClean="0"/>
              <a:t>Mechanisms to be considered later</a:t>
            </a:r>
          </a:p>
          <a:p>
            <a:pPr lvl="1"/>
            <a:r>
              <a:rPr lang="en-US" smtClean="0"/>
              <a:t>Reading from a pipe or socket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Four synchronization objects</a:t>
            </a:r>
          </a:p>
          <a:p>
            <a:r>
              <a:rPr lang="en-US" smtClean="0"/>
              <a:t>User Mode object:</a:t>
            </a:r>
          </a:p>
          <a:p>
            <a:pPr lvl="1"/>
            <a:r>
              <a:rPr lang="en-US" smtClean="0"/>
              <a:t>Critical Section</a:t>
            </a:r>
          </a:p>
          <a:p>
            <a:r>
              <a:rPr lang="en-US" smtClean="0"/>
              <a:t>Kernel Mode objects (that have handles)</a:t>
            </a:r>
          </a:p>
          <a:p>
            <a:pPr lvl="1"/>
            <a:r>
              <a:rPr lang="en-US" smtClean="0"/>
              <a:t>Mutex</a:t>
            </a:r>
          </a:p>
          <a:p>
            <a:pPr lvl="1"/>
            <a:r>
              <a:rPr lang="en-US" smtClean="0"/>
              <a:t>Semaphore</a:t>
            </a:r>
          </a:p>
          <a:p>
            <a:pPr lvl="1"/>
            <a:r>
              <a:rPr lang="en-US" smtClean="0"/>
              <a:t>Event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E2277891-A1BB-4525-8B8D-D98FB34EFFD8}" vid="{B9B553D5-D3FF-4EF3-BB39-9C0337F69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13746</TotalTime>
  <Words>931</Words>
  <Application>Microsoft Office PowerPoint</Application>
  <PresentationFormat>On-screen Show (4:3)</PresentationFormat>
  <Paragraphs>351</Paragraphs>
  <Slides>40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Slide bài giảng</vt:lpstr>
      <vt:lpstr>Packager Shell Object</vt:lpstr>
      <vt:lpstr>Package</vt:lpstr>
      <vt:lpstr>ADVANCED PROGRAMMING</vt:lpstr>
      <vt:lpstr>Prepare for the lesson</vt:lpstr>
      <vt:lpstr>PowerPoint Presentation</vt:lpstr>
      <vt:lpstr>PowerPoint Presentation</vt:lpstr>
      <vt:lpstr>Thread Safe Function</vt:lpstr>
      <vt:lpstr>None Thread Safe  Race Condition</vt:lpstr>
      <vt:lpstr>Thread Safe Function</vt:lpstr>
      <vt:lpstr>Synchronization Objects</vt:lpstr>
      <vt:lpstr>Synchronization Objects</vt:lpstr>
      <vt:lpstr>PowerPoint Presentation</vt:lpstr>
      <vt:lpstr>Critical Section</vt:lpstr>
      <vt:lpstr>CRITICAL_SECTION Object</vt:lpstr>
      <vt:lpstr>Critical Section</vt:lpstr>
      <vt:lpstr>Critical Section</vt:lpstr>
      <vt:lpstr>Critical Section</vt:lpstr>
      <vt:lpstr>Critical Section</vt:lpstr>
      <vt:lpstr>Enter and Leave a Critical Section</vt:lpstr>
      <vt:lpstr>Critical Section</vt:lpstr>
      <vt:lpstr>Critical Section</vt:lpstr>
      <vt:lpstr>Critical Section</vt:lpstr>
      <vt:lpstr>Critical Section</vt:lpstr>
      <vt:lpstr>Critical Section</vt:lpstr>
      <vt:lpstr>Protecting Shared Variable</vt:lpstr>
      <vt:lpstr>A simple Producer/Consumer system</vt:lpstr>
      <vt:lpstr>A simple Producer/Consumer system</vt:lpstr>
      <vt:lpstr>A simple Producer/Consumer system</vt:lpstr>
      <vt:lpstr>A simple Producer/Consumer system</vt:lpstr>
      <vt:lpstr>A simple Producer/Consumer system</vt:lpstr>
      <vt:lpstr>A simple Producer/Consumer system</vt:lpstr>
      <vt:lpstr>A simple Producer/Consumer system</vt:lpstr>
      <vt:lpstr>PowerPoint Presentation</vt:lpstr>
      <vt:lpstr>Mutex</vt:lpstr>
      <vt:lpstr>Mutex</vt:lpstr>
      <vt:lpstr>Mutex</vt:lpstr>
      <vt:lpstr>Mutex</vt:lpstr>
      <vt:lpstr>Mutex</vt:lpstr>
      <vt:lpstr>PowerPoint Presentation</vt:lpstr>
      <vt:lpstr>Other Synchroniztion Objects</vt:lpstr>
      <vt:lpstr>PowerPoint Presentation</vt:lpstr>
      <vt:lpstr>PowerPoint Presentation</vt:lpstr>
    </vt:vector>
  </TitlesOfParts>
  <Company>KMA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(ADVANCED PROGRAMMING)</dc:title>
  <dc:creator>Nguyen Tuan Anh</dc:creator>
  <cp:lastModifiedBy>anonymouse</cp:lastModifiedBy>
  <cp:revision>599</cp:revision>
  <dcterms:created xsi:type="dcterms:W3CDTF">2018-04-09T10:01:33Z</dcterms:created>
  <dcterms:modified xsi:type="dcterms:W3CDTF">2018-06-05T02:17:10Z</dcterms:modified>
</cp:coreProperties>
</file>