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660" r:id="rId3"/>
    <p:sldId id="340" r:id="rId4"/>
    <p:sldId id="691" r:id="rId5"/>
    <p:sldId id="661" r:id="rId6"/>
    <p:sldId id="659" r:id="rId7"/>
    <p:sldId id="662" r:id="rId8"/>
    <p:sldId id="663" r:id="rId9"/>
    <p:sldId id="664" r:id="rId10"/>
    <p:sldId id="692" r:id="rId11"/>
    <p:sldId id="665" r:id="rId12"/>
    <p:sldId id="667" r:id="rId13"/>
    <p:sldId id="666" r:id="rId14"/>
    <p:sldId id="668" r:id="rId15"/>
    <p:sldId id="669" r:id="rId16"/>
    <p:sldId id="672" r:id="rId17"/>
    <p:sldId id="670" r:id="rId18"/>
    <p:sldId id="671" r:id="rId19"/>
    <p:sldId id="673" r:id="rId20"/>
    <p:sldId id="674" r:id="rId21"/>
    <p:sldId id="675" r:id="rId22"/>
    <p:sldId id="676" r:id="rId23"/>
    <p:sldId id="677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93" r:id="rId32"/>
    <p:sldId id="685" r:id="rId33"/>
    <p:sldId id="686" r:id="rId34"/>
    <p:sldId id="687" r:id="rId35"/>
    <p:sldId id="689" r:id="rId36"/>
    <p:sldId id="688" r:id="rId37"/>
    <p:sldId id="694" r:id="rId38"/>
    <p:sldId id="690" r:id="rId39"/>
    <p:sldId id="695" r:id="rId40"/>
    <p:sldId id="516" r:id="rId4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7CAC03-51A6-40F0-BE01-D6E581F4A506}">
          <p14:sldIdLst>
            <p14:sldId id="256"/>
            <p14:sldId id="660"/>
            <p14:sldId id="340"/>
          </p14:sldIdLst>
        </p14:section>
        <p14:section name="Synchronization Objects" id="{70D61F8E-714C-4E8E-8F51-103BBF04FC51}">
          <p14:sldIdLst>
            <p14:sldId id="691"/>
            <p14:sldId id="661"/>
            <p14:sldId id="659"/>
            <p14:sldId id="662"/>
            <p14:sldId id="663"/>
            <p14:sldId id="664"/>
          </p14:sldIdLst>
        </p14:section>
        <p14:section name="Critical Section" id="{56AABE63-5A37-41E3-90E3-B5BC17848AC7}">
          <p14:sldIdLst>
            <p14:sldId id="692"/>
            <p14:sldId id="665"/>
            <p14:sldId id="667"/>
            <p14:sldId id="666"/>
            <p14:sldId id="668"/>
            <p14:sldId id="669"/>
            <p14:sldId id="672"/>
            <p14:sldId id="670"/>
            <p14:sldId id="671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Mutex" id="{9107A980-07F0-4AAA-8B7D-95F5FB01F31E}">
          <p14:sldIdLst>
            <p14:sldId id="693"/>
            <p14:sldId id="685"/>
            <p14:sldId id="686"/>
            <p14:sldId id="687"/>
            <p14:sldId id="689"/>
            <p14:sldId id="688"/>
          </p14:sldIdLst>
        </p14:section>
        <p14:section name="Other sync objects" id="{34F840AD-DEC1-4169-AC37-DAF72FDA2E3B}">
          <p14:sldIdLst>
            <p14:sldId id="694"/>
            <p14:sldId id="690"/>
          </p14:sldIdLst>
        </p14:section>
        <p14:section name="End" id="{66ECF5A5-6D90-4BD5-A07B-D9DF1951A449}">
          <p14:sldIdLst>
            <p14:sldId id="695"/>
            <p14:sldId id="51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A01C3"/>
    <a:srgbClr val="0000FF"/>
    <a:srgbClr val="FF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302" autoAdjust="0"/>
  </p:normalViewPr>
  <p:slideViewPr>
    <p:cSldViewPr>
      <p:cViewPr>
        <p:scale>
          <a:sx n="80" d="100"/>
          <a:sy n="80" d="100"/>
        </p:scale>
        <p:origin x="-111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Synchronization Objects 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Critical Section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Mutex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Other Synchronization Objects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Synchronization Objects 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Critical Section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Mutex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Other Synchronization Objects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Synchronization Objects 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Critical Section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Mutex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Other Synchronization Objects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Synchronization Objects 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Critical Section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Mutex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Other Synchronization Objects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Synchronization Objects 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Critical Section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Mutex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>
        <a:solidFill>
          <a:srgbClr val="00FF00"/>
        </a:solidFill>
      </dgm:spPr>
      <dgm:t>
        <a:bodyPr/>
        <a:lstStyle/>
        <a:p>
          <a:r>
            <a:rPr lang="en-US" noProof="0" smtClean="0"/>
            <a:t>Other Synchronization Objects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>
        <a:solidFill>
          <a:srgbClr val="00FF00"/>
        </a:solidFill>
      </dgm:spPr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noProof="0" smtClean="0"/>
            <a:t>1</a:t>
          </a:r>
          <a:endParaRPr lang="vi-VN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en-US" noProof="0" smtClean="0"/>
            <a:t>Synchronization Objects Overview</a:t>
          </a:r>
          <a:endParaRPr lang="vi-VN" noProof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smtClean="0"/>
            <a:t>2</a:t>
          </a:r>
          <a:endParaRPr lang="vi-VN" noProof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en-US" noProof="0" smtClean="0"/>
            <a:t>Critical Section</a:t>
          </a:r>
          <a:endParaRPr lang="vi-VN" noProof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en-US" noProof="0" smtClean="0"/>
            <a:t>Mutex</a:t>
          </a:r>
          <a:endParaRPr lang="vi-VN" noProof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smtClean="0"/>
            <a:t>3</a:t>
          </a:r>
          <a:endParaRPr lang="vi-VN" noProof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160F81C6-1677-4284-878E-B6AB0F16E199}">
      <dgm:prSet/>
      <dgm:spPr/>
      <dgm:t>
        <a:bodyPr/>
        <a:lstStyle/>
        <a:p>
          <a:r>
            <a:rPr lang="en-US" noProof="0" smtClean="0"/>
            <a:t>Other Synchronization Objects</a:t>
          </a:r>
          <a:endParaRPr lang="vi-VN" noProof="0"/>
        </a:p>
      </dgm:t>
    </dgm:pt>
    <dgm:pt modelId="{37CB32FF-BE90-4BB8-A5B0-8FEDF3536160}" type="parTrans" cxnId="{96B188FD-3EC9-49E9-96DB-8ADFAB8407F0}">
      <dgm:prSet/>
      <dgm:spPr/>
      <dgm:t>
        <a:bodyPr/>
        <a:lstStyle/>
        <a:p>
          <a:endParaRPr lang="en-US"/>
        </a:p>
      </dgm:t>
    </dgm:pt>
    <dgm:pt modelId="{9ECB7E3E-FD2A-4616-A30B-707C8387EAE4}" type="sibTrans" cxnId="{96B188FD-3EC9-49E9-96DB-8ADFAB8407F0}">
      <dgm:prSet/>
      <dgm:spPr/>
      <dgm:t>
        <a:bodyPr/>
        <a:lstStyle/>
        <a:p>
          <a:endParaRPr lang="en-US"/>
        </a:p>
      </dgm:t>
    </dgm:pt>
    <dgm:pt modelId="{F9169BAC-E5FC-4C2C-B343-31F7E094C465}">
      <dgm:prSet/>
      <dgm:spPr/>
      <dgm:t>
        <a:bodyPr/>
        <a:lstStyle/>
        <a:p>
          <a:r>
            <a:rPr lang="vi-VN" noProof="0" smtClean="0"/>
            <a:t>4</a:t>
          </a:r>
          <a:endParaRPr lang="vi-VN" noProof="0"/>
        </a:p>
      </dgm:t>
    </dgm:pt>
    <dgm:pt modelId="{B71E7E2E-9AD5-42AB-87B2-32143A4BA74B}" type="parTrans" cxnId="{0EA86303-9852-49ED-AD7B-FCC037F59091}">
      <dgm:prSet/>
      <dgm:spPr/>
      <dgm:t>
        <a:bodyPr/>
        <a:lstStyle/>
        <a:p>
          <a:endParaRPr lang="en-US"/>
        </a:p>
      </dgm:t>
    </dgm:pt>
    <dgm:pt modelId="{15CCC7BD-FAB3-490A-9542-98F6389C7CA3}" type="sibTrans" cxnId="{0EA86303-9852-49ED-AD7B-FCC037F59091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AA14-02D9-4F43-9EF1-70BB439552A1}" type="pres">
      <dgm:prSet presAssocID="{983822D8-F065-4159-AEFB-B129090EF164}" presName="sp" presStyleCnt="0"/>
      <dgm:spPr/>
      <dgm:t>
        <a:bodyPr/>
        <a:lstStyle/>
        <a:p>
          <a:endParaRPr lang="en-US"/>
        </a:p>
      </dgm:t>
    </dgm:pt>
    <dgm:pt modelId="{127A02A2-676C-4E37-B5E9-BD0BE0BCEED0}" type="pres">
      <dgm:prSet presAssocID="{F9169BAC-E5FC-4C2C-B343-31F7E094C465}" presName="composite" presStyleCnt="0"/>
      <dgm:spPr/>
      <dgm:t>
        <a:bodyPr/>
        <a:lstStyle/>
        <a:p>
          <a:endParaRPr lang="en-US"/>
        </a:p>
      </dgm:t>
    </dgm:pt>
    <dgm:pt modelId="{06E3C1A0-9C9D-4787-891D-C80F4A33E1C8}" type="pres">
      <dgm:prSet presAssocID="{F9169BAC-E5FC-4C2C-B343-31F7E094C465}" presName="desTx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D6E9E-781C-4213-981C-E37CF6D62DDD}" type="pres">
      <dgm:prSet presAssocID="{F9169BAC-E5FC-4C2C-B343-31F7E094C465}" presName="label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38E7EC-BEE6-437A-B2A2-866D39F88A5B}" type="presOf" srcId="{B388406D-A38C-4897-9997-1C63D79E763E}" destId="{20BEFA03-6951-4A7C-A59E-41DEF89A1A38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EE26D499-E3C7-4874-A873-C7C102CF342B}" type="presOf" srcId="{374B3CF0-3CBE-41CF-A774-9FD3C3CD3C85}" destId="{5012D0F9-E426-4C44-85B1-B5D15A7B4879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0EA86303-9852-49ED-AD7B-FCC037F59091}" srcId="{8C66E9B3-B12D-4C23-A273-982D7F969BBC}" destId="{F9169BAC-E5FC-4C2C-B343-31F7E094C465}" srcOrd="3" destOrd="0" parTransId="{B71E7E2E-9AD5-42AB-87B2-32143A4BA74B}" sibTransId="{15CCC7BD-FAB3-490A-9542-98F6389C7CA3}"/>
    <dgm:cxn modelId="{6BCC5D75-A0DA-4292-A9C8-BF3B3B8485A4}" type="presOf" srcId="{160F81C6-1677-4284-878E-B6AB0F16E199}" destId="{06E3C1A0-9C9D-4787-891D-C80F4A33E1C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AB0F1D63-B964-4501-B89D-B149A8B3B1DA}" type="presOf" srcId="{05513209-78F1-448C-82FA-B2785EC23FA2}" destId="{45392A94-85D4-4213-B167-8FDD4035D4D9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5935CB83-98C5-4B23-A226-CFC7065CC889}" type="presOf" srcId="{F9169BAC-E5FC-4C2C-B343-31F7E094C465}" destId="{AC9D6E9E-781C-4213-981C-E37CF6D62DDD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CED0B9D0-E2DC-4CB1-A2C1-36298657AC7B}" type="presOf" srcId="{6C03E07F-ECFB-4D2F-BA96-D23DA7C5AC73}" destId="{7D701CF5-2CC3-48B9-A656-E2968A10AA3B}" srcOrd="0" destOrd="0" presId="urn:diagrams.loki3.com/NumberedList"/>
    <dgm:cxn modelId="{96B188FD-3EC9-49E9-96DB-8ADFAB8407F0}" srcId="{F9169BAC-E5FC-4C2C-B343-31F7E094C465}" destId="{160F81C6-1677-4284-878E-B6AB0F16E199}" srcOrd="0" destOrd="0" parTransId="{37CB32FF-BE90-4BB8-A5B0-8FEDF3536160}" sibTransId="{9ECB7E3E-FD2A-4616-A30B-707C8387EAE4}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6C6C4E08-4E01-4DD0-8314-59C7A1C22BCA}" type="presParOf" srcId="{BDFB8683-95A4-4BBF-9344-3A0D69314DBB}" destId="{340D62E9-71F0-4345-AA2C-58FA15EFF2EE}" srcOrd="3" destOrd="0" presId="urn:diagrams.loki3.com/NumberedList"/>
    <dgm:cxn modelId="{1D158B45-3E24-4F9B-84CA-C89A1A157E4A}" type="presParOf" srcId="{BDFB8683-95A4-4BBF-9344-3A0D69314DBB}" destId="{B9EC4955-F8CE-42B0-ABEE-1928073CEE25}" srcOrd="4" destOrd="0" presId="urn:diagrams.loki3.com/NumberedList"/>
    <dgm:cxn modelId="{6BB5B8FF-F300-423B-A5DD-42A4A131D66B}" type="presParOf" srcId="{B9EC4955-F8CE-42B0-ABEE-1928073CEE25}" destId="{20BEFA03-6951-4A7C-A59E-41DEF89A1A38}" srcOrd="0" destOrd="0" presId="urn:diagrams.loki3.com/NumberedList"/>
    <dgm:cxn modelId="{818827BB-00A0-4038-BC7E-B105B90D9B03}" type="presParOf" srcId="{B9EC4955-F8CE-42B0-ABEE-1928073CEE25}" destId="{45392A94-85D4-4213-B167-8FDD4035D4D9}" srcOrd="1" destOrd="0" presId="urn:diagrams.loki3.com/NumberedList"/>
    <dgm:cxn modelId="{4596C2C6-7903-4257-9719-3A21B3681062}" type="presParOf" srcId="{BDFB8683-95A4-4BBF-9344-3A0D69314DBB}" destId="{EFB9AA14-02D9-4F43-9EF1-70BB439552A1}" srcOrd="5" destOrd="0" presId="urn:diagrams.loki3.com/NumberedList"/>
    <dgm:cxn modelId="{ED2D9A29-BEBC-4566-98FC-6587973D0A0F}" type="presParOf" srcId="{BDFB8683-95A4-4BBF-9344-3A0D69314DBB}" destId="{127A02A2-676C-4E37-B5E9-BD0BE0BCEED0}" srcOrd="6" destOrd="0" presId="urn:diagrams.loki3.com/NumberedList"/>
    <dgm:cxn modelId="{36B9FC34-8ADB-40F1-9189-EDD630717E95}" type="presParOf" srcId="{127A02A2-676C-4E37-B5E9-BD0BE0BCEED0}" destId="{06E3C1A0-9C9D-4787-891D-C80F4A33E1C8}" srcOrd="0" destOrd="0" presId="urn:diagrams.loki3.com/NumberedList"/>
    <dgm:cxn modelId="{58BBC927-AAF0-4561-9247-3815F99CD0AB}" type="presParOf" srcId="{127A02A2-676C-4E37-B5E9-BD0BE0BCEED0}" destId="{AC9D6E9E-781C-4213-981C-E37CF6D62DDD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24909" y="-2826290"/>
          <a:ext cx="1840781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Synchronization Objects Overview</a:t>
          </a:r>
          <a:endParaRPr lang="vi-VN" sz="5000" kern="1200" noProof="0"/>
        </a:p>
      </dsp:txBody>
      <dsp:txXfrm rot="-5400000">
        <a:off x="1080000" y="108479"/>
        <a:ext cx="7440740" cy="1661061"/>
      </dsp:txXfrm>
    </dsp:sp>
    <dsp:sp modelId="{7D701CF5-2CC3-48B9-A656-E2968A10AA3B}">
      <dsp:nvSpPr>
        <dsp:cNvPr id="0" name=""/>
        <dsp:cNvSpPr/>
      </dsp:nvSpPr>
      <dsp:spPr>
        <a:xfrm>
          <a:off x="0" y="489009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1</a:t>
          </a:r>
          <a:endParaRPr lang="vi-VN" sz="4800" kern="1200" noProof="0"/>
        </a:p>
      </dsp:txBody>
      <dsp:txXfrm>
        <a:off x="131802" y="620811"/>
        <a:ext cx="636396" cy="636396"/>
      </dsp:txXfrm>
    </dsp:sp>
    <dsp:sp modelId="{5012D0F9-E426-4C44-85B1-B5D15A7B4879}">
      <dsp:nvSpPr>
        <dsp:cNvPr id="0" name=""/>
        <dsp:cNvSpPr/>
      </dsp:nvSpPr>
      <dsp:spPr>
        <a:xfrm rot="5400000">
          <a:off x="4309800" y="-11904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Critical Section</a:t>
          </a:r>
          <a:endParaRPr lang="vi-VN" sz="5000" kern="1200" noProof="0"/>
        </a:p>
      </dsp:txBody>
      <dsp:txXfrm rot="-5400000">
        <a:off x="1080000" y="2091682"/>
        <a:ext cx="7478318" cy="966436"/>
      </dsp:txXfrm>
    </dsp:sp>
    <dsp:sp modelId="{52D715E9-012B-492D-85DB-CC49546E7451}">
      <dsp:nvSpPr>
        <dsp:cNvPr id="0" name=""/>
        <dsp:cNvSpPr/>
      </dsp:nvSpPr>
      <dsp:spPr>
        <a:xfrm>
          <a:off x="0" y="21249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2</a:t>
          </a:r>
          <a:endParaRPr lang="vi-VN" sz="4800" kern="1200" noProof="0"/>
        </a:p>
      </dsp:txBody>
      <dsp:txXfrm>
        <a:off x="131802" y="2256702"/>
        <a:ext cx="636396" cy="636396"/>
      </dsp:txXfrm>
    </dsp:sp>
    <dsp:sp modelId="{20BEFA03-6951-4A7C-A59E-41DEF89A1A38}">
      <dsp:nvSpPr>
        <dsp:cNvPr id="0" name=""/>
        <dsp:cNvSpPr/>
      </dsp:nvSpPr>
      <dsp:spPr>
        <a:xfrm rot="5400000">
          <a:off x="4309800" y="606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Mutex</a:t>
          </a:r>
          <a:endParaRPr lang="vi-VN" sz="5000" kern="1200" noProof="0"/>
        </a:p>
      </dsp:txBody>
      <dsp:txXfrm rot="-5400000">
        <a:off x="1080000" y="3342682"/>
        <a:ext cx="7478318" cy="966436"/>
      </dsp:txXfrm>
    </dsp:sp>
    <dsp:sp modelId="{45392A94-85D4-4213-B167-8FDD4035D4D9}">
      <dsp:nvSpPr>
        <dsp:cNvPr id="0" name=""/>
        <dsp:cNvSpPr/>
      </dsp:nvSpPr>
      <dsp:spPr>
        <a:xfrm>
          <a:off x="0" y="33759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3</a:t>
          </a:r>
          <a:endParaRPr lang="vi-VN" sz="4800" kern="1200" noProof="0"/>
        </a:p>
      </dsp:txBody>
      <dsp:txXfrm>
        <a:off x="131802" y="3507702"/>
        <a:ext cx="636396" cy="636396"/>
      </dsp:txXfrm>
    </dsp:sp>
    <dsp:sp modelId="{06E3C1A0-9C9D-4787-891D-C80F4A33E1C8}">
      <dsp:nvSpPr>
        <dsp:cNvPr id="0" name=""/>
        <dsp:cNvSpPr/>
      </dsp:nvSpPr>
      <dsp:spPr>
        <a:xfrm rot="5400000">
          <a:off x="3924909" y="1696490"/>
          <a:ext cx="1840781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Other Synchronization Objects</a:t>
          </a:r>
          <a:endParaRPr lang="vi-VN" sz="5000" kern="1200" noProof="0"/>
        </a:p>
      </dsp:txBody>
      <dsp:txXfrm rot="-5400000">
        <a:off x="1080000" y="4631259"/>
        <a:ext cx="7440740" cy="1661061"/>
      </dsp:txXfrm>
    </dsp:sp>
    <dsp:sp modelId="{AC9D6E9E-781C-4213-981C-E37CF6D62DDD}">
      <dsp:nvSpPr>
        <dsp:cNvPr id="0" name=""/>
        <dsp:cNvSpPr/>
      </dsp:nvSpPr>
      <dsp:spPr>
        <a:xfrm>
          <a:off x="0" y="501179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4</a:t>
          </a:r>
          <a:endParaRPr lang="vi-VN" sz="4800" kern="1200" noProof="0"/>
        </a:p>
      </dsp:txBody>
      <dsp:txXfrm>
        <a:off x="131802" y="5143592"/>
        <a:ext cx="636396" cy="636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24909" y="-2826290"/>
          <a:ext cx="1840781" cy="7530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Synchronization Objects Overview</a:t>
          </a:r>
          <a:endParaRPr lang="vi-VN" sz="5000" kern="1200" noProof="0"/>
        </a:p>
      </dsp:txBody>
      <dsp:txXfrm rot="-5400000">
        <a:off x="1080000" y="108479"/>
        <a:ext cx="7440740" cy="1661061"/>
      </dsp:txXfrm>
    </dsp:sp>
    <dsp:sp modelId="{7D701CF5-2CC3-48B9-A656-E2968A10AA3B}">
      <dsp:nvSpPr>
        <dsp:cNvPr id="0" name=""/>
        <dsp:cNvSpPr/>
      </dsp:nvSpPr>
      <dsp:spPr>
        <a:xfrm>
          <a:off x="0" y="489009"/>
          <a:ext cx="900000" cy="90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1</a:t>
          </a:r>
          <a:endParaRPr lang="vi-VN" sz="4800" kern="1200" noProof="0"/>
        </a:p>
      </dsp:txBody>
      <dsp:txXfrm>
        <a:off x="131802" y="620811"/>
        <a:ext cx="636396" cy="636396"/>
      </dsp:txXfrm>
    </dsp:sp>
    <dsp:sp modelId="{5012D0F9-E426-4C44-85B1-B5D15A7B4879}">
      <dsp:nvSpPr>
        <dsp:cNvPr id="0" name=""/>
        <dsp:cNvSpPr/>
      </dsp:nvSpPr>
      <dsp:spPr>
        <a:xfrm rot="5400000">
          <a:off x="4309800" y="-11904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Critical Section</a:t>
          </a:r>
          <a:endParaRPr lang="vi-VN" sz="5000" kern="1200" noProof="0"/>
        </a:p>
      </dsp:txBody>
      <dsp:txXfrm rot="-5400000">
        <a:off x="1080000" y="2091682"/>
        <a:ext cx="7478318" cy="966436"/>
      </dsp:txXfrm>
    </dsp:sp>
    <dsp:sp modelId="{52D715E9-012B-492D-85DB-CC49546E7451}">
      <dsp:nvSpPr>
        <dsp:cNvPr id="0" name=""/>
        <dsp:cNvSpPr/>
      </dsp:nvSpPr>
      <dsp:spPr>
        <a:xfrm>
          <a:off x="0" y="21249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2</a:t>
          </a:r>
          <a:endParaRPr lang="vi-VN" sz="4800" kern="1200" noProof="0"/>
        </a:p>
      </dsp:txBody>
      <dsp:txXfrm>
        <a:off x="131802" y="2256702"/>
        <a:ext cx="636396" cy="636396"/>
      </dsp:txXfrm>
    </dsp:sp>
    <dsp:sp modelId="{20BEFA03-6951-4A7C-A59E-41DEF89A1A38}">
      <dsp:nvSpPr>
        <dsp:cNvPr id="0" name=""/>
        <dsp:cNvSpPr/>
      </dsp:nvSpPr>
      <dsp:spPr>
        <a:xfrm rot="5400000">
          <a:off x="4309800" y="606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Mutex</a:t>
          </a:r>
          <a:endParaRPr lang="vi-VN" sz="5000" kern="1200" noProof="0"/>
        </a:p>
      </dsp:txBody>
      <dsp:txXfrm rot="-5400000">
        <a:off x="1080000" y="3342682"/>
        <a:ext cx="7478318" cy="966436"/>
      </dsp:txXfrm>
    </dsp:sp>
    <dsp:sp modelId="{45392A94-85D4-4213-B167-8FDD4035D4D9}">
      <dsp:nvSpPr>
        <dsp:cNvPr id="0" name=""/>
        <dsp:cNvSpPr/>
      </dsp:nvSpPr>
      <dsp:spPr>
        <a:xfrm>
          <a:off x="0" y="33759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3</a:t>
          </a:r>
          <a:endParaRPr lang="vi-VN" sz="4800" kern="1200" noProof="0"/>
        </a:p>
      </dsp:txBody>
      <dsp:txXfrm>
        <a:off x="131802" y="3507702"/>
        <a:ext cx="636396" cy="636396"/>
      </dsp:txXfrm>
    </dsp:sp>
    <dsp:sp modelId="{06E3C1A0-9C9D-4787-891D-C80F4A33E1C8}">
      <dsp:nvSpPr>
        <dsp:cNvPr id="0" name=""/>
        <dsp:cNvSpPr/>
      </dsp:nvSpPr>
      <dsp:spPr>
        <a:xfrm rot="5400000">
          <a:off x="3924909" y="1696490"/>
          <a:ext cx="1840781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Other Synchronization Objects</a:t>
          </a:r>
          <a:endParaRPr lang="vi-VN" sz="5000" kern="1200" noProof="0"/>
        </a:p>
      </dsp:txBody>
      <dsp:txXfrm rot="-5400000">
        <a:off x="1080000" y="4631259"/>
        <a:ext cx="7440740" cy="1661061"/>
      </dsp:txXfrm>
    </dsp:sp>
    <dsp:sp modelId="{AC9D6E9E-781C-4213-981C-E37CF6D62DDD}">
      <dsp:nvSpPr>
        <dsp:cNvPr id="0" name=""/>
        <dsp:cNvSpPr/>
      </dsp:nvSpPr>
      <dsp:spPr>
        <a:xfrm>
          <a:off x="0" y="501179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4</a:t>
          </a:r>
          <a:endParaRPr lang="vi-VN" sz="4800" kern="1200" noProof="0"/>
        </a:p>
      </dsp:txBody>
      <dsp:txXfrm>
        <a:off x="131802" y="5143592"/>
        <a:ext cx="636396" cy="636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24909" y="-2826290"/>
          <a:ext cx="1840781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Synchronization Objects Overview</a:t>
          </a:r>
          <a:endParaRPr lang="vi-VN" sz="5000" kern="1200" noProof="0"/>
        </a:p>
      </dsp:txBody>
      <dsp:txXfrm rot="-5400000">
        <a:off x="1080000" y="108479"/>
        <a:ext cx="7440740" cy="1661061"/>
      </dsp:txXfrm>
    </dsp:sp>
    <dsp:sp modelId="{7D701CF5-2CC3-48B9-A656-E2968A10AA3B}">
      <dsp:nvSpPr>
        <dsp:cNvPr id="0" name=""/>
        <dsp:cNvSpPr/>
      </dsp:nvSpPr>
      <dsp:spPr>
        <a:xfrm>
          <a:off x="0" y="489009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1</a:t>
          </a:r>
          <a:endParaRPr lang="vi-VN" sz="4800" kern="1200" noProof="0"/>
        </a:p>
      </dsp:txBody>
      <dsp:txXfrm>
        <a:off x="131802" y="620811"/>
        <a:ext cx="636396" cy="636396"/>
      </dsp:txXfrm>
    </dsp:sp>
    <dsp:sp modelId="{5012D0F9-E426-4C44-85B1-B5D15A7B4879}">
      <dsp:nvSpPr>
        <dsp:cNvPr id="0" name=""/>
        <dsp:cNvSpPr/>
      </dsp:nvSpPr>
      <dsp:spPr>
        <a:xfrm rot="5400000">
          <a:off x="4309800" y="-1190400"/>
          <a:ext cx="1071000" cy="7530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Critical Section</a:t>
          </a:r>
          <a:endParaRPr lang="vi-VN" sz="5000" kern="1200" noProof="0"/>
        </a:p>
      </dsp:txBody>
      <dsp:txXfrm rot="-5400000">
        <a:off x="1080000" y="2091682"/>
        <a:ext cx="7478318" cy="966436"/>
      </dsp:txXfrm>
    </dsp:sp>
    <dsp:sp modelId="{52D715E9-012B-492D-85DB-CC49546E7451}">
      <dsp:nvSpPr>
        <dsp:cNvPr id="0" name=""/>
        <dsp:cNvSpPr/>
      </dsp:nvSpPr>
      <dsp:spPr>
        <a:xfrm>
          <a:off x="0" y="2124900"/>
          <a:ext cx="900000" cy="90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2</a:t>
          </a:r>
          <a:endParaRPr lang="vi-VN" sz="4800" kern="1200" noProof="0"/>
        </a:p>
      </dsp:txBody>
      <dsp:txXfrm>
        <a:off x="131802" y="2256702"/>
        <a:ext cx="636396" cy="636396"/>
      </dsp:txXfrm>
    </dsp:sp>
    <dsp:sp modelId="{20BEFA03-6951-4A7C-A59E-41DEF89A1A38}">
      <dsp:nvSpPr>
        <dsp:cNvPr id="0" name=""/>
        <dsp:cNvSpPr/>
      </dsp:nvSpPr>
      <dsp:spPr>
        <a:xfrm rot="5400000">
          <a:off x="4309800" y="606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Mutex</a:t>
          </a:r>
          <a:endParaRPr lang="vi-VN" sz="5000" kern="1200" noProof="0"/>
        </a:p>
      </dsp:txBody>
      <dsp:txXfrm rot="-5400000">
        <a:off x="1080000" y="3342682"/>
        <a:ext cx="7478318" cy="966436"/>
      </dsp:txXfrm>
    </dsp:sp>
    <dsp:sp modelId="{45392A94-85D4-4213-B167-8FDD4035D4D9}">
      <dsp:nvSpPr>
        <dsp:cNvPr id="0" name=""/>
        <dsp:cNvSpPr/>
      </dsp:nvSpPr>
      <dsp:spPr>
        <a:xfrm>
          <a:off x="0" y="33759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3</a:t>
          </a:r>
          <a:endParaRPr lang="vi-VN" sz="4800" kern="1200" noProof="0"/>
        </a:p>
      </dsp:txBody>
      <dsp:txXfrm>
        <a:off x="131802" y="3507702"/>
        <a:ext cx="636396" cy="636396"/>
      </dsp:txXfrm>
    </dsp:sp>
    <dsp:sp modelId="{06E3C1A0-9C9D-4787-891D-C80F4A33E1C8}">
      <dsp:nvSpPr>
        <dsp:cNvPr id="0" name=""/>
        <dsp:cNvSpPr/>
      </dsp:nvSpPr>
      <dsp:spPr>
        <a:xfrm rot="5400000">
          <a:off x="3924909" y="1696490"/>
          <a:ext cx="1840781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Other Synchronization Objects</a:t>
          </a:r>
          <a:endParaRPr lang="vi-VN" sz="5000" kern="1200" noProof="0"/>
        </a:p>
      </dsp:txBody>
      <dsp:txXfrm rot="-5400000">
        <a:off x="1080000" y="4631259"/>
        <a:ext cx="7440740" cy="1661061"/>
      </dsp:txXfrm>
    </dsp:sp>
    <dsp:sp modelId="{AC9D6E9E-781C-4213-981C-E37CF6D62DDD}">
      <dsp:nvSpPr>
        <dsp:cNvPr id="0" name=""/>
        <dsp:cNvSpPr/>
      </dsp:nvSpPr>
      <dsp:spPr>
        <a:xfrm>
          <a:off x="0" y="501179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4</a:t>
          </a:r>
          <a:endParaRPr lang="vi-VN" sz="4800" kern="1200" noProof="0"/>
        </a:p>
      </dsp:txBody>
      <dsp:txXfrm>
        <a:off x="131802" y="5143592"/>
        <a:ext cx="636396" cy="636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24909" y="-2826290"/>
          <a:ext cx="1840781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Synchronization Objects Overview</a:t>
          </a:r>
          <a:endParaRPr lang="vi-VN" sz="5000" kern="1200" noProof="0"/>
        </a:p>
      </dsp:txBody>
      <dsp:txXfrm rot="-5400000">
        <a:off x="1080000" y="108479"/>
        <a:ext cx="7440740" cy="1661061"/>
      </dsp:txXfrm>
    </dsp:sp>
    <dsp:sp modelId="{7D701CF5-2CC3-48B9-A656-E2968A10AA3B}">
      <dsp:nvSpPr>
        <dsp:cNvPr id="0" name=""/>
        <dsp:cNvSpPr/>
      </dsp:nvSpPr>
      <dsp:spPr>
        <a:xfrm>
          <a:off x="0" y="489009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1</a:t>
          </a:r>
          <a:endParaRPr lang="vi-VN" sz="4800" kern="1200" noProof="0"/>
        </a:p>
      </dsp:txBody>
      <dsp:txXfrm>
        <a:off x="131802" y="620811"/>
        <a:ext cx="636396" cy="636396"/>
      </dsp:txXfrm>
    </dsp:sp>
    <dsp:sp modelId="{5012D0F9-E426-4C44-85B1-B5D15A7B4879}">
      <dsp:nvSpPr>
        <dsp:cNvPr id="0" name=""/>
        <dsp:cNvSpPr/>
      </dsp:nvSpPr>
      <dsp:spPr>
        <a:xfrm rot="5400000">
          <a:off x="4309800" y="-1190400"/>
          <a:ext cx="1071000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Critical Section</a:t>
          </a:r>
          <a:endParaRPr lang="vi-VN" sz="5000" kern="1200" noProof="0"/>
        </a:p>
      </dsp:txBody>
      <dsp:txXfrm rot="-5400000">
        <a:off x="1080000" y="2091682"/>
        <a:ext cx="7478318" cy="966436"/>
      </dsp:txXfrm>
    </dsp:sp>
    <dsp:sp modelId="{52D715E9-012B-492D-85DB-CC49546E7451}">
      <dsp:nvSpPr>
        <dsp:cNvPr id="0" name=""/>
        <dsp:cNvSpPr/>
      </dsp:nvSpPr>
      <dsp:spPr>
        <a:xfrm>
          <a:off x="0" y="212490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2</a:t>
          </a:r>
          <a:endParaRPr lang="vi-VN" sz="4800" kern="1200" noProof="0"/>
        </a:p>
      </dsp:txBody>
      <dsp:txXfrm>
        <a:off x="131802" y="2256702"/>
        <a:ext cx="636396" cy="636396"/>
      </dsp:txXfrm>
    </dsp:sp>
    <dsp:sp modelId="{20BEFA03-6951-4A7C-A59E-41DEF89A1A38}">
      <dsp:nvSpPr>
        <dsp:cNvPr id="0" name=""/>
        <dsp:cNvSpPr/>
      </dsp:nvSpPr>
      <dsp:spPr>
        <a:xfrm rot="5400000">
          <a:off x="4309800" y="60600"/>
          <a:ext cx="1071000" cy="75306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Mutex</a:t>
          </a:r>
          <a:endParaRPr lang="vi-VN" sz="5000" kern="1200" noProof="0"/>
        </a:p>
      </dsp:txBody>
      <dsp:txXfrm rot="-5400000">
        <a:off x="1080000" y="3342682"/>
        <a:ext cx="7478318" cy="966436"/>
      </dsp:txXfrm>
    </dsp:sp>
    <dsp:sp modelId="{45392A94-85D4-4213-B167-8FDD4035D4D9}">
      <dsp:nvSpPr>
        <dsp:cNvPr id="0" name=""/>
        <dsp:cNvSpPr/>
      </dsp:nvSpPr>
      <dsp:spPr>
        <a:xfrm>
          <a:off x="0" y="3375900"/>
          <a:ext cx="900000" cy="900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3</a:t>
          </a:r>
          <a:endParaRPr lang="vi-VN" sz="4800" kern="1200" noProof="0"/>
        </a:p>
      </dsp:txBody>
      <dsp:txXfrm>
        <a:off x="131802" y="3507702"/>
        <a:ext cx="636396" cy="636396"/>
      </dsp:txXfrm>
    </dsp:sp>
    <dsp:sp modelId="{06E3C1A0-9C9D-4787-891D-C80F4A33E1C8}">
      <dsp:nvSpPr>
        <dsp:cNvPr id="0" name=""/>
        <dsp:cNvSpPr/>
      </dsp:nvSpPr>
      <dsp:spPr>
        <a:xfrm rot="5400000">
          <a:off x="3924909" y="1696490"/>
          <a:ext cx="1840781" cy="7530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27000" rIns="190500" bIns="127000" numCol="1" spcCol="1270" anchor="ctr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noProof="0" smtClean="0"/>
            <a:t>Other Synchronization Objects</a:t>
          </a:r>
          <a:endParaRPr lang="vi-VN" sz="5000" kern="1200" noProof="0"/>
        </a:p>
      </dsp:txBody>
      <dsp:txXfrm rot="-5400000">
        <a:off x="1080000" y="4631259"/>
        <a:ext cx="7440740" cy="1661061"/>
      </dsp:txXfrm>
    </dsp:sp>
    <dsp:sp modelId="{AC9D6E9E-781C-4213-981C-E37CF6D62DDD}">
      <dsp:nvSpPr>
        <dsp:cNvPr id="0" name=""/>
        <dsp:cNvSpPr/>
      </dsp:nvSpPr>
      <dsp:spPr>
        <a:xfrm>
          <a:off x="0" y="5011790"/>
          <a:ext cx="900000" cy="90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800" kern="1200" noProof="0" smtClean="0"/>
            <a:t>4</a:t>
          </a:r>
          <a:endParaRPr lang="vi-VN" sz="4800" kern="1200" noProof="0"/>
        </a:p>
      </dsp:txBody>
      <dsp:txXfrm>
        <a:off x="131802" y="5143592"/>
        <a:ext cx="636396" cy="636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01.06.2018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547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22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21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More about</a:t>
            </a:r>
            <a:r>
              <a:rPr lang="en-US" baseline="0" smtClean="0"/>
              <a:t> volatile keyword: </a:t>
            </a:r>
            <a:r>
              <a:rPr lang="en-US" smtClean="0"/>
              <a:t>https://barrgroup.com/Embedded-Systems/How-To/C-Volatile-Keyword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258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53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566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57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http://www.caridad.com/wp-content/uploads/2015/11/thankyou.jpg</a:t>
            </a:r>
            <a:endParaRPr lang="vi-VN" sz="80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http://www.emoticonswallpapers.com/images/thank-you/thank-you-glitter-pictures-010.jpg</a:t>
            </a:r>
            <a:endParaRPr lang="vi-VN" sz="80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http://www.corydoiron.com/wp-content/uploads/2012/11/Thank-You-Kids-.jpg</a:t>
            </a:r>
            <a:endParaRPr lang="vi-VN" sz="80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http://www.marketingyourpurpose.com/wp-content/uploads/2014/04/Thank-You.jpg</a:t>
            </a:r>
            <a:endParaRPr lang="vi-VN" sz="80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smtClean="0"/>
              <a:t>http://f.tqn.com/y/jobsearch/1/W/J/7/1/185275200.jpg</a:t>
            </a:r>
            <a:endParaRPr lang="vi-VN" sz="80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2 dòng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12465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Sử dụng layout này đối với những slide có tiêu đề dài, phải thể hiện trên 2 dòng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12192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8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  <a:tab pos="2743200" algn="l"/>
                <a:tab pos="3206750" algn="l"/>
                <a:tab pos="3657600" algn="l"/>
                <a:tab pos="4121150" algn="l"/>
                <a:tab pos="4572000" algn="l"/>
                <a:tab pos="5035550" algn="l"/>
                <a:tab pos="5486400" algn="l"/>
                <a:tab pos="5949950" algn="l"/>
                <a:tab pos="6400800" algn="l"/>
              </a:tabLst>
              <a:defRPr sz="3200">
                <a:latin typeface="Arial Narrow" panose="020B0606020202030204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11703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smtClean="0"/>
              <a:t>Sử dụng layout này đối với những slide có tiêu đề dài, phải thể hiện trên 2 dòng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11430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82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7" r:id="rId3"/>
    <p:sldLayoutId id="2147483666" r:id="rId4"/>
    <p:sldLayoutId id="2147483668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50" r:id="rId16"/>
    <p:sldLayoutId id="2147483659" r:id="rId17"/>
    <p:sldLayoutId id="2147483653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smtClean="0"/>
              <a:t>ADVANCED PROGRAMMING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smtClean="0"/>
              <a:t>Lesson 0</a:t>
            </a:r>
            <a:r>
              <a:rPr lang="en-US" smtClean="0"/>
              <a:t>7</a:t>
            </a:r>
            <a:r>
              <a:rPr lang="vi-VN" smtClean="0"/>
              <a:t>. </a:t>
            </a:r>
            <a:r>
              <a:rPr lang="en-US" smtClean="0"/>
              <a:t>Thread Synschronization</a:t>
            </a:r>
            <a:endParaRPr lang="vi-VN" smtClean="0"/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95804120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702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Section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/>
              <a:t>A critical code </a:t>
            </a:r>
            <a:r>
              <a:rPr lang="en-US" smtClean="0"/>
              <a:t>region is </a:t>
            </a:r>
            <a:r>
              <a:rPr lang="en-US"/>
              <a:t>a code </a:t>
            </a:r>
            <a:r>
              <a:rPr lang="en-US" smtClean="0"/>
              <a:t>region that</a:t>
            </a:r>
          </a:p>
          <a:p>
            <a:pPr lvl="1"/>
            <a:r>
              <a:rPr lang="en-US" smtClean="0"/>
              <a:t>is located in </a:t>
            </a:r>
            <a:r>
              <a:rPr lang="en-US"/>
              <a:t>a </a:t>
            </a:r>
            <a:r>
              <a:rPr lang="en-US" smtClean="0"/>
              <a:t>function (may be a thread function) </a:t>
            </a:r>
            <a:r>
              <a:rPr lang="en-US"/>
              <a:t>that is used in multiple </a:t>
            </a:r>
            <a:r>
              <a:rPr lang="en-US" smtClean="0"/>
              <a:t>thread</a:t>
            </a:r>
            <a:r>
              <a:rPr lang="en-US"/>
              <a:t>s</a:t>
            </a:r>
          </a:p>
          <a:p>
            <a:pPr lvl="1"/>
            <a:r>
              <a:rPr lang="en-US" smtClean="0"/>
              <a:t>can be executed by only 1 thread </a:t>
            </a:r>
            <a:r>
              <a:rPr lang="en-US"/>
              <a:t>at a </a:t>
            </a:r>
            <a:r>
              <a:rPr lang="en-US" smtClean="0"/>
              <a:t>time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2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Synchronize </a:t>
            </a:r>
            <a:r>
              <a:rPr lang="en-US"/>
              <a:t>threads within a process</a:t>
            </a:r>
          </a:p>
          <a:p>
            <a:r>
              <a:rPr lang="en-US"/>
              <a:t>Often the most efficient choice </a:t>
            </a:r>
          </a:p>
          <a:p>
            <a:r>
              <a:rPr lang="en-US"/>
              <a:t>Apply to many application scenarios</a:t>
            </a:r>
          </a:p>
          <a:p>
            <a:r>
              <a:rPr lang="en-US" smtClean="0"/>
              <a:t>Threads </a:t>
            </a:r>
            <a:r>
              <a:rPr lang="en-US"/>
              <a:t>enter and </a:t>
            </a:r>
            <a:r>
              <a:rPr lang="en-US" smtClean="0"/>
              <a:t>leave </a:t>
            </a:r>
            <a:r>
              <a:rPr lang="en-US">
                <a:solidFill>
                  <a:srgbClr val="FF0000"/>
                </a:solidFill>
              </a:rPr>
              <a:t>critical </a:t>
            </a:r>
            <a:r>
              <a:rPr lang="en-US" smtClean="0">
                <a:solidFill>
                  <a:srgbClr val="FF0000"/>
                </a:solidFill>
              </a:rPr>
              <a:t>sections</a:t>
            </a:r>
            <a:r>
              <a:rPr lang="en-US" smtClean="0"/>
              <a:t>. Only </a:t>
            </a:r>
            <a:r>
              <a:rPr lang="en-US"/>
              <a:t>1 thread at a time can be in a specific critical section</a:t>
            </a:r>
          </a:p>
          <a:p>
            <a:r>
              <a:rPr lang="en-US"/>
              <a:t>There is no handle — there is a CRITICAL_SECTION </a:t>
            </a:r>
            <a:r>
              <a:rPr lang="en-US" smtClean="0"/>
              <a:t>type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CRITICAL_SECTION </a:t>
            </a:r>
            <a:r>
              <a:rPr lang="en-US" smtClean="0"/>
              <a:t>Object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30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VOID </a:t>
            </a:r>
            <a:r>
              <a:rPr lang="en-US" b="1"/>
              <a:t>InitializeCriticalSection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 smtClean="0"/>
              <a:t>	LPCRITICAL_SECTION lpcsCriticalSection)</a:t>
            </a:r>
          </a:p>
          <a:p>
            <a:endParaRPr lang="en-US" smtClean="0"/>
          </a:p>
          <a:p>
            <a:r>
              <a:rPr lang="en-US" smtClean="0"/>
              <a:t>VOID </a:t>
            </a:r>
            <a:r>
              <a:rPr lang="en-US" b="1" smtClean="0"/>
              <a:t>DeleteCriticalSection</a:t>
            </a:r>
            <a:r>
              <a:rPr lang="en-US" smtClean="0"/>
              <a:t> (</a:t>
            </a:r>
          </a:p>
          <a:p>
            <a:r>
              <a:rPr lang="en-US" smtClean="0"/>
              <a:t>	LPCRITICAL_SECTION lpcsCriticalSection)</a:t>
            </a:r>
          </a:p>
          <a:p>
            <a:endParaRPr lang="en-US" smtClean="0"/>
          </a:p>
          <a:p>
            <a:r>
              <a:rPr lang="en-US" smtClean="0"/>
              <a:t>VOID </a:t>
            </a:r>
            <a:r>
              <a:rPr lang="en-US" b="1"/>
              <a:t>EnterCriticalSection</a:t>
            </a:r>
            <a:r>
              <a:rPr lang="en-US"/>
              <a:t> (</a:t>
            </a:r>
          </a:p>
          <a:p>
            <a:r>
              <a:rPr lang="en-US"/>
              <a:t>	LPCRITICAL_SECTION lpcsCriticalSection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/>
              <a:t>VOID </a:t>
            </a:r>
            <a:r>
              <a:rPr lang="en-US" b="1"/>
              <a:t>LeaveCriticalSection</a:t>
            </a:r>
            <a:r>
              <a:rPr lang="en-US"/>
              <a:t> (</a:t>
            </a:r>
          </a:p>
          <a:p>
            <a:r>
              <a:rPr lang="en-US"/>
              <a:t>	LPCRITICAL_SECTION lpcsCriticalSection</a:t>
            </a:r>
            <a:r>
              <a:rPr lang="en-US" smtClean="0"/>
              <a:t>)</a:t>
            </a:r>
          </a:p>
          <a:p>
            <a:endParaRPr lang="en-US"/>
          </a:p>
          <a:p>
            <a:r>
              <a:rPr lang="en-US" smtClean="0"/>
              <a:t>BOOL </a:t>
            </a:r>
            <a:r>
              <a:rPr lang="en-US" b="1" smtClean="0"/>
              <a:t>TryCriticalSection</a:t>
            </a:r>
            <a:r>
              <a:rPr lang="en-US" smtClean="0"/>
              <a:t> (</a:t>
            </a:r>
          </a:p>
          <a:p>
            <a:r>
              <a:rPr lang="en-US" smtClean="0"/>
              <a:t>    </a:t>
            </a:r>
            <a:r>
              <a:rPr lang="en-US"/>
              <a:t>LPCRITICAL_SECTION lpcsCriticalSection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Section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0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VOID </a:t>
            </a:r>
            <a:r>
              <a:rPr lang="en-US" b="1"/>
              <a:t>InitializeCriticalSection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 smtClean="0"/>
              <a:t>	LPCRITICAL_SECTION lpcsCriticalSection)</a:t>
            </a:r>
          </a:p>
          <a:p>
            <a:endParaRPr lang="en-US" smtClean="0"/>
          </a:p>
          <a:p>
            <a:r>
              <a:rPr lang="en-US" smtClean="0"/>
              <a:t>VOID </a:t>
            </a:r>
            <a:r>
              <a:rPr lang="en-US" b="1" smtClean="0"/>
              <a:t>DeleteCriticalSection</a:t>
            </a:r>
            <a:r>
              <a:rPr lang="en-US" smtClean="0"/>
              <a:t> (</a:t>
            </a:r>
          </a:p>
          <a:p>
            <a:r>
              <a:rPr lang="en-US" smtClean="0"/>
              <a:t>	LPCRITICAL_SECTION lpcsCriticalSection)</a:t>
            </a:r>
          </a:p>
          <a:p>
            <a:endParaRPr lang="en-US" smtClean="0"/>
          </a:p>
          <a:p>
            <a:r>
              <a:rPr lang="en-US" smtClean="0"/>
              <a:t>VOID </a:t>
            </a:r>
            <a:r>
              <a:rPr lang="en-US" b="1"/>
              <a:t>EnterCriticalSection</a:t>
            </a:r>
            <a:r>
              <a:rPr lang="en-US"/>
              <a:t> (</a:t>
            </a:r>
          </a:p>
          <a:p>
            <a:r>
              <a:rPr lang="en-US"/>
              <a:t>	LPCRITICAL_SECTION lpcsCriticalSection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/>
              <a:t>VOID </a:t>
            </a:r>
            <a:r>
              <a:rPr lang="en-US" b="1"/>
              <a:t>LeaveCriticalSection</a:t>
            </a:r>
            <a:r>
              <a:rPr lang="en-US"/>
              <a:t> (</a:t>
            </a:r>
          </a:p>
          <a:p>
            <a:r>
              <a:rPr lang="en-US"/>
              <a:t>	LPCRITICAL_SECTION lpcsCriticalSection</a:t>
            </a:r>
            <a:r>
              <a:rPr lang="en-US" smtClean="0"/>
              <a:t>)</a:t>
            </a:r>
          </a:p>
          <a:p>
            <a:endParaRPr lang="en-US"/>
          </a:p>
          <a:p>
            <a:r>
              <a:rPr lang="en-US" smtClean="0"/>
              <a:t>BOOL </a:t>
            </a:r>
            <a:r>
              <a:rPr lang="en-US" b="1" smtClean="0"/>
              <a:t>TryCriticalSection</a:t>
            </a:r>
            <a:r>
              <a:rPr lang="en-US" smtClean="0"/>
              <a:t> (</a:t>
            </a:r>
          </a:p>
          <a:p>
            <a:r>
              <a:rPr lang="en-US" smtClean="0"/>
              <a:t>    </a:t>
            </a:r>
            <a:r>
              <a:rPr lang="en-US"/>
              <a:t>LPCRITICAL_SECTION lpcsCriticalSection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Section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283038" y="3124518"/>
            <a:ext cx="8534400" cy="3504882"/>
          </a:xfrm>
          <a:prstGeom prst="wedgeRoundRectCallout">
            <a:avLst>
              <a:gd name="adj1" fmla="val -26712"/>
              <a:gd name="adj2" fmla="val -5699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smtClean="0"/>
              <a:t>Initialize...</a:t>
            </a:r>
            <a:r>
              <a:rPr lang="en-US" sz="3200" smtClean="0"/>
              <a:t> </a:t>
            </a:r>
            <a:r>
              <a:rPr lang="en-US" sz="3200"/>
              <a:t>and </a:t>
            </a:r>
            <a:r>
              <a:rPr lang="en-US" sz="3200" b="1" smtClean="0"/>
              <a:t>Delete...</a:t>
            </a:r>
            <a:r>
              <a:rPr lang="en-US" sz="3200" smtClean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To initialize and delete a CS variable and its resouces respectively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mtClean="0"/>
              <a:t>No operation can be performed on a CS before initializing and after deleting it.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9519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VOID </a:t>
            </a:r>
            <a:r>
              <a:rPr lang="en-US" b="1"/>
              <a:t>InitializeCriticalSection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 smtClean="0"/>
              <a:t>	LPCRITICAL_SECTION lpcsCriticalSection)</a:t>
            </a:r>
          </a:p>
          <a:p>
            <a:endParaRPr lang="en-US" smtClean="0"/>
          </a:p>
          <a:p>
            <a:r>
              <a:rPr lang="en-US" smtClean="0"/>
              <a:t>VOID </a:t>
            </a:r>
            <a:r>
              <a:rPr lang="en-US" b="1" smtClean="0"/>
              <a:t>DeleteCriticalSection</a:t>
            </a:r>
            <a:r>
              <a:rPr lang="en-US" smtClean="0"/>
              <a:t> (</a:t>
            </a:r>
          </a:p>
          <a:p>
            <a:r>
              <a:rPr lang="en-US" smtClean="0"/>
              <a:t>	LPCRITICAL_SECTION lpcsCriticalSection)</a:t>
            </a:r>
          </a:p>
          <a:p>
            <a:endParaRPr lang="en-US" smtClean="0"/>
          </a:p>
          <a:p>
            <a:r>
              <a:rPr lang="en-US" smtClean="0"/>
              <a:t>VOID </a:t>
            </a:r>
            <a:r>
              <a:rPr lang="en-US" b="1"/>
              <a:t>EnterCriticalSection</a:t>
            </a:r>
            <a:r>
              <a:rPr lang="en-US"/>
              <a:t> (</a:t>
            </a:r>
          </a:p>
          <a:p>
            <a:r>
              <a:rPr lang="en-US"/>
              <a:t>	LPCRITICAL_SECTION lpcsCriticalSection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/>
              <a:t>VOID </a:t>
            </a:r>
            <a:r>
              <a:rPr lang="en-US" b="1"/>
              <a:t>LeaveCriticalSection</a:t>
            </a:r>
            <a:r>
              <a:rPr lang="en-US"/>
              <a:t> (</a:t>
            </a:r>
          </a:p>
          <a:p>
            <a:r>
              <a:rPr lang="en-US"/>
              <a:t>	LPCRITICAL_SECTION lpcsCriticalSection</a:t>
            </a:r>
            <a:r>
              <a:rPr lang="en-US" smtClean="0"/>
              <a:t>)</a:t>
            </a:r>
          </a:p>
          <a:p>
            <a:endParaRPr lang="en-US"/>
          </a:p>
          <a:p>
            <a:r>
              <a:rPr lang="en-US" smtClean="0"/>
              <a:t>BOOL </a:t>
            </a:r>
            <a:r>
              <a:rPr lang="en-US" b="1" smtClean="0"/>
              <a:t>TryCriticalSection</a:t>
            </a:r>
            <a:r>
              <a:rPr lang="en-US" smtClean="0"/>
              <a:t> (</a:t>
            </a:r>
          </a:p>
          <a:p>
            <a:r>
              <a:rPr lang="en-US" smtClean="0"/>
              <a:t>    </a:t>
            </a:r>
            <a:r>
              <a:rPr lang="en-US"/>
              <a:t>LPCRITICAL_SECTION lpcsCriticalSection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Section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152400" y="3733800"/>
            <a:ext cx="8839200" cy="2895600"/>
          </a:xfrm>
          <a:prstGeom prst="wedgeRoundRectCallout">
            <a:avLst>
              <a:gd name="adj1" fmla="val -26712"/>
              <a:gd name="adj2" fmla="val -5699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smtClean="0"/>
              <a:t>blocks the calling thread </a:t>
            </a:r>
            <a:r>
              <a:rPr lang="en-US" sz="3200"/>
              <a:t>if another thread is in the </a:t>
            </a:r>
            <a:r>
              <a:rPr lang="en-US" sz="3200" smtClean="0"/>
              <a:t>CS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smtClean="0"/>
              <a:t>multiple </a:t>
            </a:r>
            <a:r>
              <a:rPr lang="en-US" sz="3200"/>
              <a:t>threads can wait </a:t>
            </a:r>
            <a:r>
              <a:rPr lang="en-US" sz="3200" smtClean="0"/>
              <a:t>on </a:t>
            </a:r>
            <a:r>
              <a:rPr lang="en-US" sz="3200"/>
              <a:t>the same </a:t>
            </a:r>
            <a:r>
              <a:rPr lang="en-US" sz="3200" smtClean="0"/>
              <a:t>CS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/>
              <a:t>One waiting </a:t>
            </a:r>
            <a:r>
              <a:rPr lang="en-US" sz="3200" smtClean="0"/>
              <a:t>thread unblocks </a:t>
            </a:r>
            <a:r>
              <a:rPr lang="en-US" sz="3200"/>
              <a:t>when another thread </a:t>
            </a:r>
            <a:r>
              <a:rPr lang="en-US" sz="3200" smtClean="0"/>
              <a:t>executes </a:t>
            </a:r>
            <a:r>
              <a:rPr lang="en-US" sz="3200" b="1" smtClean="0"/>
              <a:t>LeaveCriticalSection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53841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VOID </a:t>
            </a:r>
            <a:r>
              <a:rPr lang="en-US" b="1"/>
              <a:t>InitializeCriticalSection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 smtClean="0"/>
              <a:t>	LPCRITICAL_SECTION lpcsCriticalSection)</a:t>
            </a:r>
          </a:p>
          <a:p>
            <a:endParaRPr lang="en-US" smtClean="0"/>
          </a:p>
          <a:p>
            <a:r>
              <a:rPr lang="en-US" smtClean="0"/>
              <a:t>VOID </a:t>
            </a:r>
            <a:r>
              <a:rPr lang="en-US" b="1" smtClean="0"/>
              <a:t>DeleteCriticalSection</a:t>
            </a:r>
            <a:r>
              <a:rPr lang="en-US" smtClean="0"/>
              <a:t> (</a:t>
            </a:r>
          </a:p>
          <a:p>
            <a:r>
              <a:rPr lang="en-US" smtClean="0"/>
              <a:t>	LPCRITICAL_SECTION lpcsCriticalSection)</a:t>
            </a:r>
          </a:p>
          <a:p>
            <a:endParaRPr lang="en-US" smtClean="0"/>
          </a:p>
          <a:p>
            <a:r>
              <a:rPr lang="en-US" smtClean="0"/>
              <a:t>VOID </a:t>
            </a:r>
            <a:r>
              <a:rPr lang="en-US" b="1"/>
              <a:t>EnterCriticalSection</a:t>
            </a:r>
            <a:r>
              <a:rPr lang="en-US"/>
              <a:t> (</a:t>
            </a:r>
          </a:p>
          <a:p>
            <a:r>
              <a:rPr lang="en-US"/>
              <a:t>	LPCRITICAL_SECTION lpcsCriticalSection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/>
              <a:t>VOID </a:t>
            </a:r>
            <a:r>
              <a:rPr lang="en-US" b="1"/>
              <a:t>LeaveCriticalSection</a:t>
            </a:r>
            <a:r>
              <a:rPr lang="en-US"/>
              <a:t> (</a:t>
            </a:r>
          </a:p>
          <a:p>
            <a:r>
              <a:rPr lang="en-US"/>
              <a:t>	LPCRITICAL_SECTION lpcsCriticalSection</a:t>
            </a:r>
            <a:r>
              <a:rPr lang="en-US" smtClean="0"/>
              <a:t>)</a:t>
            </a:r>
          </a:p>
          <a:p>
            <a:endParaRPr lang="en-US"/>
          </a:p>
          <a:p>
            <a:r>
              <a:rPr lang="en-US" smtClean="0"/>
              <a:t>BOOL </a:t>
            </a:r>
            <a:r>
              <a:rPr lang="en-US" b="1" smtClean="0"/>
              <a:t>TryCriticalSection</a:t>
            </a:r>
            <a:r>
              <a:rPr lang="en-US" smtClean="0"/>
              <a:t> (</a:t>
            </a:r>
          </a:p>
          <a:p>
            <a:r>
              <a:rPr lang="en-US" smtClean="0"/>
              <a:t>    </a:t>
            </a:r>
            <a:r>
              <a:rPr lang="en-US"/>
              <a:t>LPCRITICAL_SECTION lpcsCriticalSection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Section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304800" y="2362200"/>
            <a:ext cx="8686800" cy="1388918"/>
          </a:xfrm>
          <a:prstGeom prst="wedgeRoundRectCallout">
            <a:avLst>
              <a:gd name="adj1" fmla="val -25536"/>
              <a:gd name="adj2" fmla="val 9235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smtClean="0"/>
              <a:t>Unblock a CS so that another waiting thread can enter it</a:t>
            </a:r>
          </a:p>
        </p:txBody>
      </p:sp>
    </p:spTree>
    <p:extLst>
      <p:ext uri="{BB962C8B-B14F-4D97-AF65-F5344CB8AC3E}">
        <p14:creationId xmlns:p14="http://schemas.microsoft.com/office/powerpoint/2010/main" val="161824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smtClean="0"/>
              <a:t>It is often to say that a CS is </a:t>
            </a:r>
            <a:r>
              <a:rPr lang="en-US" b="1" smtClean="0"/>
              <a:t>locked</a:t>
            </a:r>
            <a:r>
              <a:rPr lang="en-US" smtClean="0"/>
              <a:t> or </a:t>
            </a:r>
            <a:r>
              <a:rPr lang="en-US" b="1" smtClean="0"/>
              <a:t>unlocked</a:t>
            </a:r>
            <a:r>
              <a:rPr lang="en-US" smtClean="0"/>
              <a:t>. To enter a CS is to lock it, and to leave a CS is to unlock it</a:t>
            </a:r>
          </a:p>
          <a:p>
            <a:r>
              <a:rPr lang="en-US"/>
              <a:t>If a thread already owns the CS, it can enter again without blocking. </a:t>
            </a:r>
            <a:r>
              <a:rPr lang="en-US" smtClean="0"/>
              <a:t>The thread </a:t>
            </a:r>
            <a:r>
              <a:rPr lang="en-US"/>
              <a:t>must leave as many times as it enters in order to unlock the CS for </a:t>
            </a:r>
            <a:r>
              <a:rPr lang="en-US" smtClean="0"/>
              <a:t>other threads</a:t>
            </a:r>
            <a:r>
              <a:rPr lang="en-US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Enter and Leave a Critical </a:t>
            </a:r>
            <a:r>
              <a:rPr lang="en-US"/>
              <a:t>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94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VOID </a:t>
            </a:r>
            <a:r>
              <a:rPr lang="en-US" b="1"/>
              <a:t>InitializeCriticalSection</a:t>
            </a:r>
            <a:r>
              <a:rPr lang="en-US"/>
              <a:t> </a:t>
            </a:r>
            <a:r>
              <a:rPr lang="en-US" smtClean="0"/>
              <a:t>(</a:t>
            </a:r>
          </a:p>
          <a:p>
            <a:r>
              <a:rPr lang="en-US" smtClean="0"/>
              <a:t>	LPCRITICAL_SECTION lpcsCriticalSection)</a:t>
            </a:r>
          </a:p>
          <a:p>
            <a:endParaRPr lang="en-US" smtClean="0"/>
          </a:p>
          <a:p>
            <a:r>
              <a:rPr lang="en-US" smtClean="0"/>
              <a:t>VOID </a:t>
            </a:r>
            <a:r>
              <a:rPr lang="en-US" b="1" smtClean="0"/>
              <a:t>DeleteCriticalSection</a:t>
            </a:r>
            <a:r>
              <a:rPr lang="en-US" smtClean="0"/>
              <a:t> (</a:t>
            </a:r>
          </a:p>
          <a:p>
            <a:r>
              <a:rPr lang="en-US" smtClean="0"/>
              <a:t>	LPCRITICAL_SECTION lpcsCriticalSection)</a:t>
            </a:r>
          </a:p>
          <a:p>
            <a:endParaRPr lang="en-US" smtClean="0"/>
          </a:p>
          <a:p>
            <a:r>
              <a:rPr lang="en-US" smtClean="0"/>
              <a:t>VOID </a:t>
            </a:r>
            <a:r>
              <a:rPr lang="en-US" b="1"/>
              <a:t>EnterCriticalSection</a:t>
            </a:r>
            <a:r>
              <a:rPr lang="en-US"/>
              <a:t> (</a:t>
            </a:r>
          </a:p>
          <a:p>
            <a:r>
              <a:rPr lang="en-US"/>
              <a:t>	LPCRITICAL_SECTION lpcsCriticalSection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/>
              <a:t>VOID </a:t>
            </a:r>
            <a:r>
              <a:rPr lang="en-US" b="1"/>
              <a:t>LeaveCriticalSection</a:t>
            </a:r>
            <a:r>
              <a:rPr lang="en-US"/>
              <a:t> (</a:t>
            </a:r>
          </a:p>
          <a:p>
            <a:r>
              <a:rPr lang="en-US"/>
              <a:t>	LPCRITICAL_SECTION lpcsCriticalSection</a:t>
            </a:r>
            <a:r>
              <a:rPr lang="en-US" smtClean="0"/>
              <a:t>)</a:t>
            </a:r>
          </a:p>
          <a:p>
            <a:endParaRPr lang="en-US"/>
          </a:p>
          <a:p>
            <a:r>
              <a:rPr lang="en-US" smtClean="0"/>
              <a:t>BOOL </a:t>
            </a:r>
            <a:r>
              <a:rPr lang="en-US" b="1" smtClean="0"/>
              <a:t>TryCriticalSection</a:t>
            </a:r>
            <a:r>
              <a:rPr lang="en-US" smtClean="0"/>
              <a:t> (</a:t>
            </a:r>
          </a:p>
          <a:p>
            <a:r>
              <a:rPr lang="en-US" smtClean="0"/>
              <a:t>    </a:t>
            </a:r>
            <a:r>
              <a:rPr lang="en-US"/>
              <a:t>LPCRITICAL_SECTION lpcsCriticalSection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Critical Section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2013756"/>
            <a:ext cx="8686800" cy="2895600"/>
          </a:xfrm>
          <a:prstGeom prst="wedgeRoundRectCallout">
            <a:avLst>
              <a:gd name="adj1" fmla="val -22904"/>
              <a:gd name="adj2" fmla="val 7440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/>
              <a:t>There is no time-out from </a:t>
            </a:r>
            <a:r>
              <a:rPr lang="en-US" sz="3200" b="1" smtClean="0"/>
              <a:t>EnterCriticalSection</a:t>
            </a:r>
            <a:r>
              <a:rPr lang="en-US" sz="3200" smtClean="0"/>
              <a:t>; </a:t>
            </a:r>
            <a:r>
              <a:rPr lang="en-US" sz="3200"/>
              <a:t>a thread will block forever if the owning thread never leaves the CS. </a:t>
            </a:r>
            <a:endParaRPr lang="en-US" sz="320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b="1" smtClean="0"/>
              <a:t>TryEnterCriticalSection</a:t>
            </a:r>
            <a:r>
              <a:rPr lang="en-US" sz="3200" smtClean="0"/>
              <a:t> is used to test whether </a:t>
            </a:r>
            <a:r>
              <a:rPr lang="en-US" sz="3200"/>
              <a:t>another thread owns a </a:t>
            </a:r>
            <a:r>
              <a:rPr lang="en-US" sz="3200" smtClean="0"/>
              <a:t>CS.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59877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23347624"/>
              </p:ext>
            </p:extLst>
          </p:nvPr>
        </p:nvGraphicFramePr>
        <p:xfrm>
          <a:off x="0" y="1676400"/>
          <a:ext cx="9144000" cy="393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Packager Shell Object" showAsIcon="1" r:id="rId3" imgW="1021320" imgH="440280" progId="Package">
                  <p:embed/>
                </p:oleObj>
              </mc:Choice>
              <mc:Fallback>
                <p:oleObj name="Packager Shell Object" showAsIcon="1" r:id="rId3" imgW="102132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676400"/>
                        <a:ext cx="9144000" cy="393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21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Switch your phones to silent mode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Close your laptops/PCs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Open your eyes (and your mind)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Prepare for the lesson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1028" name="Picture 4" descr="Kết quả hình ảnh cho silent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9891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ết quả hình ảnh cho no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9891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40" y="379891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0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If you own a CS and you don’t leave it, all the thread waiting for the CS will block forever.</a:t>
            </a:r>
          </a:p>
          <a:p>
            <a:r>
              <a:rPr lang="en-US" smtClean="0"/>
              <a:t>The LeaveCriticalSection will not be executed, if some exception was raised</a:t>
            </a:r>
          </a:p>
          <a:p>
            <a:r>
              <a:rPr lang="en-US" smtClean="0"/>
              <a:t>You must assure that your code will leave the CS in any case</a:t>
            </a:r>
          </a:p>
          <a:p>
            <a:r>
              <a:rPr lang="en-US" smtClean="0"/>
              <a:t>The solution is to use </a:t>
            </a:r>
            <a:r>
              <a:rPr lang="en-US" b="1" smtClean="0"/>
              <a:t>__try</a:t>
            </a:r>
            <a:r>
              <a:rPr lang="en-US" smtClean="0"/>
              <a:t>{} </a:t>
            </a:r>
            <a:r>
              <a:rPr lang="en-US" b="1" smtClean="0"/>
              <a:t>__finally</a:t>
            </a:r>
            <a:r>
              <a:rPr lang="en-US" smtClean="0"/>
              <a:t> construction.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0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CRITICAL_SECTION cs;</a:t>
            </a:r>
          </a:p>
          <a:p>
            <a:r>
              <a:rPr lang="en-US"/>
              <a:t>	...</a:t>
            </a:r>
          </a:p>
          <a:p>
            <a:r>
              <a:rPr lang="en-US"/>
              <a:t>InitializeCriticalSection (&amp;cs);</a:t>
            </a:r>
          </a:p>
          <a:p>
            <a:r>
              <a:rPr lang="en-US"/>
              <a:t>	...</a:t>
            </a:r>
          </a:p>
          <a:p>
            <a:r>
              <a:rPr lang="en-US"/>
              <a:t>EnterCriticalSection (&amp;cs);</a:t>
            </a:r>
          </a:p>
          <a:p>
            <a:r>
              <a:rPr lang="en-US" b="1"/>
              <a:t>_try </a:t>
            </a:r>
            <a:r>
              <a:rPr lang="en-US" smtClean="0"/>
              <a:t>{ </a:t>
            </a:r>
            <a:r>
              <a:rPr lang="en-US"/>
              <a:t>... </a:t>
            </a:r>
            <a:endParaRPr lang="en-US" smtClean="0"/>
          </a:p>
          <a:p>
            <a:r>
              <a:rPr lang="en-US" smtClean="0"/>
              <a:t>}</a:t>
            </a:r>
            <a:endParaRPr lang="en-US"/>
          </a:p>
          <a:p>
            <a:r>
              <a:rPr lang="en-US" b="1"/>
              <a:t>_finally </a:t>
            </a:r>
            <a:r>
              <a:rPr lang="en-US" smtClean="0"/>
              <a:t>{ </a:t>
            </a:r>
          </a:p>
          <a:p>
            <a:r>
              <a:rPr lang="en-US" smtClean="0"/>
              <a:t>	LeaveCriticalSection </a:t>
            </a:r>
            <a:r>
              <a:rPr lang="en-US"/>
              <a:t>(&amp;cs); </a:t>
            </a:r>
            <a:endParaRPr lang="en-US" smtClean="0"/>
          </a:p>
          <a:p>
            <a:r>
              <a:rPr lang="en-US" smtClean="0"/>
              <a:t>}</a:t>
            </a:r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40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Critical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11481806"/>
              </p:ext>
            </p:extLst>
          </p:nvPr>
        </p:nvGraphicFramePr>
        <p:xfrm>
          <a:off x="0" y="1801813"/>
          <a:ext cx="9144000" cy="393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Packager Shell Object" showAsIcon="1" r:id="rId4" imgW="1021320" imgH="440280" progId="Package">
                  <p:embed/>
                </p:oleObj>
              </mc:Choice>
              <mc:Fallback>
                <p:oleObj name="Packager Shell Object" showAsIcon="1" r:id="rId4" imgW="102132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801813"/>
                        <a:ext cx="9144000" cy="3938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112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smtClean="0"/>
              <a:t>The shared variable is usually a </a:t>
            </a:r>
            <a:r>
              <a:rPr lang="en-US" b="1" smtClean="0"/>
              <a:t>global</a:t>
            </a:r>
            <a:r>
              <a:rPr lang="en-US" smtClean="0"/>
              <a:t> one</a:t>
            </a:r>
          </a:p>
          <a:p>
            <a:r>
              <a:rPr lang="en-US"/>
              <a:t>It must be declared </a:t>
            </a:r>
            <a:r>
              <a:rPr lang="en-US" smtClean="0"/>
              <a:t>with the </a:t>
            </a:r>
            <a:r>
              <a:rPr lang="en-US" b="1" smtClean="0">
                <a:solidFill>
                  <a:srgbClr val="FF0000"/>
                </a:solidFill>
              </a:rPr>
              <a:t>volatile</a:t>
            </a:r>
            <a:r>
              <a:rPr lang="en-US" smtClean="0"/>
              <a:t> qualifier to </a:t>
            </a:r>
            <a:r>
              <a:rPr lang="en-US"/>
              <a:t>prevent compiler optimization from introducing unexpected behaviors.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Protecting Shared Variable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A shop management program</a:t>
            </a:r>
          </a:p>
          <a:p>
            <a:r>
              <a:rPr lang="en-US" smtClean="0"/>
              <a:t>Producer: update information about items in the stock (works on the background, does not access stdin nor stdout)</a:t>
            </a:r>
          </a:p>
          <a:p>
            <a:r>
              <a:rPr lang="en-US" smtClean="0"/>
              <a:t>Consumer: display the current data on request from the user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Producer/Consumer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54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/>
              <a:t>typedef</a:t>
            </a:r>
            <a:r>
              <a:rPr lang="en-US"/>
              <a:t> </a:t>
            </a:r>
            <a:r>
              <a:rPr lang="en-US" b="1"/>
              <a:t>struct</a:t>
            </a:r>
          </a:p>
          <a:p>
            <a:r>
              <a:rPr lang="en-US"/>
              <a:t>{</a:t>
            </a:r>
          </a:p>
          <a:p>
            <a:r>
              <a:rPr lang="en-US"/>
              <a:t>	</a:t>
            </a:r>
            <a:r>
              <a:rPr lang="en-US" smtClean="0"/>
              <a:t>CRITICAL_SECTION		csMsgGuard</a:t>
            </a:r>
            <a:r>
              <a:rPr lang="en-US"/>
              <a:t>;</a:t>
            </a:r>
          </a:p>
          <a:p>
            <a:r>
              <a:rPr lang="en-US"/>
              <a:t>	</a:t>
            </a:r>
            <a:r>
              <a:rPr lang="en-US" smtClean="0"/>
              <a:t>DWORD		fReady</a:t>
            </a:r>
            <a:r>
              <a:rPr lang="en-US"/>
              <a:t>;	//Is the data ready to display</a:t>
            </a:r>
          </a:p>
          <a:p>
            <a:r>
              <a:rPr lang="en-US"/>
              <a:t>	</a:t>
            </a:r>
            <a:r>
              <a:rPr lang="en-US" smtClean="0"/>
              <a:t>DWORD		fStop;		//</a:t>
            </a:r>
            <a:r>
              <a:rPr lang="en-US"/>
              <a:t>Is the time to stop working</a:t>
            </a:r>
          </a:p>
          <a:p>
            <a:r>
              <a:rPr lang="en-US"/>
              <a:t>	</a:t>
            </a:r>
            <a:r>
              <a:rPr lang="en-US" b="1" smtClean="0"/>
              <a:t>volatile</a:t>
            </a:r>
            <a:r>
              <a:rPr lang="en-US" smtClean="0"/>
              <a:t>		DWORD		nProd</a:t>
            </a:r>
            <a:r>
              <a:rPr lang="en-US"/>
              <a:t>;	//Total produced msg</a:t>
            </a:r>
          </a:p>
          <a:p>
            <a:r>
              <a:rPr lang="en-US"/>
              <a:t>	</a:t>
            </a:r>
            <a:r>
              <a:rPr lang="en-US" b="1" smtClean="0"/>
              <a:t>volatile</a:t>
            </a:r>
            <a:r>
              <a:rPr lang="en-US" smtClean="0"/>
              <a:t>		DWORD		nCons</a:t>
            </a:r>
            <a:r>
              <a:rPr lang="en-US"/>
              <a:t>;	//Total consumed msg</a:t>
            </a:r>
          </a:p>
          <a:p>
            <a:r>
              <a:rPr lang="en-US"/>
              <a:t>	</a:t>
            </a:r>
            <a:r>
              <a:rPr lang="en-US" smtClean="0"/>
              <a:t>DWORD						dwData</a:t>
            </a:r>
            <a:r>
              <a:rPr lang="en-US"/>
              <a:t>;</a:t>
            </a:r>
          </a:p>
          <a:p>
            <a:r>
              <a:rPr lang="en-US"/>
              <a:t>	</a:t>
            </a:r>
            <a:r>
              <a:rPr lang="en-US" smtClean="0"/>
              <a:t>time_t							time</a:t>
            </a:r>
            <a:r>
              <a:rPr lang="en-US"/>
              <a:t>;</a:t>
            </a:r>
          </a:p>
          <a:p>
            <a:r>
              <a:rPr lang="en-US"/>
              <a:t>} MESSAGE_BLOCK;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Producer/Consumer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1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Producer/Consumer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void </a:t>
            </a:r>
            <a:r>
              <a:rPr lang="en-US" b="1"/>
              <a:t>MessageFill</a:t>
            </a:r>
            <a:r>
              <a:rPr lang="en-US"/>
              <a:t>(MESSAGE_BLOCK* pMsgBlock)</a:t>
            </a:r>
          </a:p>
          <a:p>
            <a:r>
              <a:rPr lang="en-US"/>
              <a:t>{</a:t>
            </a:r>
          </a:p>
          <a:p>
            <a:r>
              <a:rPr lang="en-US"/>
              <a:t>	pMsgBlock-&gt;dwData = rand();</a:t>
            </a:r>
          </a:p>
          <a:p>
            <a:r>
              <a:rPr lang="en-US"/>
              <a:t>	pMsgBlock-&gt;time = time(NULL);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void </a:t>
            </a:r>
            <a:r>
              <a:rPr lang="en-US" b="1"/>
              <a:t>MessageDisplay</a:t>
            </a:r>
            <a:r>
              <a:rPr lang="en-US"/>
              <a:t>(MESSAGE_BLOCK *pMsgBlock)</a:t>
            </a:r>
          </a:p>
          <a:p>
            <a:r>
              <a:rPr lang="en-US"/>
              <a:t>{</a:t>
            </a:r>
          </a:p>
          <a:p>
            <a:r>
              <a:rPr lang="en-US"/>
              <a:t>	printf("Message number %d generated at %s",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	pMsgBlock-</a:t>
            </a:r>
            <a:r>
              <a:rPr lang="en-US"/>
              <a:t>&gt;nProd, ctime(&amp;pMsgBlock-&gt;time));</a:t>
            </a:r>
          </a:p>
          <a:p>
            <a:r>
              <a:rPr lang="en-US"/>
              <a:t>	printf("The data is: %X\n", pMsgBlock-&gt;dwData);</a:t>
            </a:r>
          </a:p>
          <a:p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3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Producer/Consumer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DWORD WINAPI </a:t>
            </a:r>
            <a:r>
              <a:rPr lang="en-US" b="1"/>
              <a:t>ThreadFuncProducer</a:t>
            </a:r>
            <a:r>
              <a:rPr lang="en-US"/>
              <a:t>(void *pParam)</a:t>
            </a:r>
          </a:p>
          <a:p>
            <a:r>
              <a:rPr lang="en-US"/>
              <a:t>{</a:t>
            </a:r>
          </a:p>
          <a:p>
            <a:r>
              <a:rPr lang="en-US"/>
              <a:t>	</a:t>
            </a:r>
            <a:r>
              <a:rPr lang="en-US" b="1"/>
              <a:t>while</a:t>
            </a:r>
            <a:r>
              <a:rPr lang="en-US"/>
              <a:t> (!mb.fStop)</a:t>
            </a:r>
          </a:p>
          <a:p>
            <a:r>
              <a:rPr lang="en-US"/>
              <a:t>	{</a:t>
            </a:r>
          </a:p>
          <a:p>
            <a:r>
              <a:rPr lang="en-US"/>
              <a:t>		Sleep(RangedRand(1, 5) * 1000);</a:t>
            </a:r>
          </a:p>
          <a:p>
            <a:r>
              <a:rPr lang="en-US"/>
              <a:t>		EnterCriticalSection(&amp;mb.csMsgGuard);</a:t>
            </a:r>
          </a:p>
          <a:p>
            <a:r>
              <a:rPr lang="en-US"/>
              <a:t>		</a:t>
            </a:r>
            <a:r>
              <a:rPr lang="en-US" b="1"/>
              <a:t>__try</a:t>
            </a:r>
            <a:r>
              <a:rPr lang="en-US"/>
              <a:t>{</a:t>
            </a:r>
          </a:p>
          <a:p>
            <a:r>
              <a:rPr lang="en-US"/>
              <a:t>			mb.fReady = 0;</a:t>
            </a:r>
          </a:p>
          <a:p>
            <a:r>
              <a:rPr lang="en-US"/>
              <a:t>			MessageFill(&amp;mb);</a:t>
            </a:r>
          </a:p>
          <a:p>
            <a:r>
              <a:rPr lang="en-US"/>
              <a:t>			mb.fReady = 1;</a:t>
            </a:r>
          </a:p>
          <a:p>
            <a:r>
              <a:rPr lang="en-US"/>
              <a:t>			InterlockedIncrement(&amp;mb.nProd);</a:t>
            </a:r>
          </a:p>
          <a:p>
            <a:r>
              <a:rPr lang="en-US"/>
              <a:t>		}</a:t>
            </a:r>
          </a:p>
          <a:p>
            <a:r>
              <a:rPr lang="en-US"/>
              <a:t>		</a:t>
            </a:r>
            <a:r>
              <a:rPr lang="en-US" b="1"/>
              <a:t>__finally</a:t>
            </a:r>
            <a:r>
              <a:rPr lang="en-US"/>
              <a:t>{</a:t>
            </a:r>
          </a:p>
          <a:p>
            <a:r>
              <a:rPr lang="en-US"/>
              <a:t>			LeaveCriticalSection(&amp;mb.csMsgGuard);</a:t>
            </a:r>
          </a:p>
          <a:p>
            <a:r>
              <a:rPr lang="en-US"/>
              <a:t>		}</a:t>
            </a:r>
          </a:p>
          <a:p>
            <a:r>
              <a:rPr lang="en-US"/>
              <a:t>	}</a:t>
            </a:r>
          </a:p>
          <a:p>
            <a:r>
              <a:rPr lang="en-US"/>
              <a:t>	</a:t>
            </a:r>
            <a:r>
              <a:rPr lang="en-US" b="1"/>
              <a:t>return</a:t>
            </a:r>
            <a:r>
              <a:rPr lang="en-US"/>
              <a:t> 0;</a:t>
            </a:r>
          </a:p>
          <a:p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2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Producer/Consumer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DWORD WINAPI </a:t>
            </a:r>
            <a:r>
              <a:rPr lang="en-US" b="1"/>
              <a:t>ThreadFuncConsumer</a:t>
            </a:r>
            <a:r>
              <a:rPr lang="en-US"/>
              <a:t>(void *pParam)</a:t>
            </a:r>
          </a:p>
          <a:p>
            <a:r>
              <a:rPr lang="en-US"/>
              <a:t>{</a:t>
            </a:r>
          </a:p>
          <a:p>
            <a:r>
              <a:rPr lang="en-US"/>
              <a:t>	char command;</a:t>
            </a:r>
          </a:p>
          <a:p>
            <a:r>
              <a:rPr lang="en-US"/>
              <a:t>	</a:t>
            </a:r>
            <a:r>
              <a:rPr lang="en-US" b="1"/>
              <a:t>while</a:t>
            </a:r>
            <a:r>
              <a:rPr lang="en-US"/>
              <a:t> (!mb.fStop</a:t>
            </a:r>
            <a:r>
              <a:rPr lang="en-US" smtClean="0"/>
              <a:t>)</a:t>
            </a:r>
            <a:r>
              <a:rPr lang="en-US"/>
              <a:t>	{</a:t>
            </a:r>
          </a:p>
          <a:p>
            <a:r>
              <a:rPr lang="en-US"/>
              <a:t>		printf("\nEnter 'c' for Consume, 's' for Stop: </a:t>
            </a:r>
            <a:r>
              <a:rPr lang="en-US" smtClean="0"/>
              <a:t>"); command </a:t>
            </a:r>
            <a:r>
              <a:rPr lang="en-US"/>
              <a:t>= _getche</a:t>
            </a:r>
            <a:r>
              <a:rPr lang="en-US" smtClean="0"/>
              <a:t>();printf</a:t>
            </a:r>
            <a:r>
              <a:rPr lang="en-US"/>
              <a:t>("\n");</a:t>
            </a:r>
          </a:p>
          <a:p>
            <a:r>
              <a:rPr lang="en-US"/>
              <a:t>		i</a:t>
            </a:r>
            <a:r>
              <a:rPr lang="en-US" b="1"/>
              <a:t>f </a:t>
            </a:r>
            <a:r>
              <a:rPr lang="en-US"/>
              <a:t>(command == 's</a:t>
            </a:r>
            <a:r>
              <a:rPr lang="en-US" smtClean="0"/>
              <a:t>') mb.fStop = 1;</a:t>
            </a:r>
          </a:p>
          <a:p>
            <a:r>
              <a:rPr lang="en-US"/>
              <a:t>		</a:t>
            </a:r>
            <a:r>
              <a:rPr lang="en-US" b="1"/>
              <a:t>else if</a:t>
            </a:r>
            <a:r>
              <a:rPr lang="en-US"/>
              <a:t> (command == 'c</a:t>
            </a:r>
            <a:r>
              <a:rPr lang="en-US" smtClean="0"/>
              <a:t>'){</a:t>
            </a:r>
            <a:endParaRPr lang="en-US"/>
          </a:p>
          <a:p>
            <a:r>
              <a:rPr lang="en-US"/>
              <a:t>			EnterCriticalSection(&amp;mb.csMsgGuard);</a:t>
            </a:r>
          </a:p>
          <a:p>
            <a:r>
              <a:rPr lang="en-US"/>
              <a:t>			</a:t>
            </a:r>
            <a:r>
              <a:rPr lang="en-US" b="1"/>
              <a:t>__try </a:t>
            </a:r>
            <a:r>
              <a:rPr lang="en-US"/>
              <a:t>{</a:t>
            </a:r>
          </a:p>
          <a:p>
            <a:r>
              <a:rPr lang="en-US"/>
              <a:t>				</a:t>
            </a:r>
            <a:r>
              <a:rPr lang="en-US" b="1"/>
              <a:t>if</a:t>
            </a:r>
            <a:r>
              <a:rPr lang="en-US"/>
              <a:t> (!mb.fReady</a:t>
            </a:r>
            <a:r>
              <a:rPr lang="en-US" smtClean="0"/>
              <a:t>)</a:t>
            </a:r>
            <a:r>
              <a:rPr lang="en-US"/>
              <a:t>		printf("No new message! Try again later\n");</a:t>
            </a:r>
          </a:p>
          <a:p>
            <a:r>
              <a:rPr lang="en-US"/>
              <a:t>				</a:t>
            </a:r>
            <a:r>
              <a:rPr lang="en-US" b="1" smtClean="0"/>
              <a:t>else</a:t>
            </a:r>
            <a:r>
              <a:rPr lang="en-US" smtClean="0"/>
              <a:t>{</a:t>
            </a:r>
            <a:endParaRPr lang="en-US"/>
          </a:p>
          <a:p>
            <a:r>
              <a:rPr lang="en-US"/>
              <a:t>					MessageDisplay(&amp;mb);</a:t>
            </a:r>
          </a:p>
          <a:p>
            <a:r>
              <a:rPr lang="en-US"/>
              <a:t>					InterlockedIncrement(&amp;mb.nCons);</a:t>
            </a:r>
          </a:p>
          <a:p>
            <a:r>
              <a:rPr lang="en-US"/>
              <a:t>					mb.fReady = 0;</a:t>
            </a:r>
          </a:p>
          <a:p>
            <a:r>
              <a:rPr lang="en-US"/>
              <a:t>				}</a:t>
            </a:r>
          </a:p>
          <a:p>
            <a:r>
              <a:rPr lang="en-US"/>
              <a:t>			}</a:t>
            </a:r>
          </a:p>
          <a:p>
            <a:r>
              <a:rPr lang="en-US"/>
              <a:t>			</a:t>
            </a:r>
            <a:r>
              <a:rPr lang="en-US" b="1"/>
              <a:t>__finally </a:t>
            </a:r>
            <a:r>
              <a:rPr lang="en-US" smtClean="0"/>
              <a:t>{</a:t>
            </a:r>
            <a:r>
              <a:rPr lang="en-US"/>
              <a:t>	LeaveCriticalSection(&amp;mb.csMsgGuard</a:t>
            </a:r>
            <a:r>
              <a:rPr lang="en-US" smtClean="0"/>
              <a:t>);</a:t>
            </a:r>
            <a:r>
              <a:rPr lang="en-US"/>
              <a:t>	}</a:t>
            </a:r>
          </a:p>
          <a:p>
            <a:r>
              <a:rPr lang="en-US"/>
              <a:t>		}</a:t>
            </a:r>
          </a:p>
          <a:p>
            <a:r>
              <a:rPr lang="en-US"/>
              <a:t>		</a:t>
            </a:r>
            <a:r>
              <a:rPr lang="en-US" b="1" smtClean="0"/>
              <a:t>else</a:t>
            </a:r>
            <a:r>
              <a:rPr lang="en-US" smtClean="0"/>
              <a:t> printf</a:t>
            </a:r>
            <a:r>
              <a:rPr lang="en-US"/>
              <a:t>("Invalid command (you entered: %c). Try again!\n", command);</a:t>
            </a:r>
          </a:p>
          <a:p>
            <a:r>
              <a:rPr lang="en-US"/>
              <a:t>	</a:t>
            </a:r>
            <a:r>
              <a:rPr lang="en-US" smtClean="0"/>
              <a:t>}</a:t>
            </a:r>
          </a:p>
          <a:p>
            <a:r>
              <a:rPr lang="en-US"/>
              <a:t>	</a:t>
            </a:r>
            <a:r>
              <a:rPr lang="en-US" b="1" smtClean="0"/>
              <a:t>return</a:t>
            </a:r>
            <a:r>
              <a:rPr lang="en-US" smtClean="0"/>
              <a:t> 0;</a:t>
            </a:r>
            <a:endParaRPr lang="en-US"/>
          </a:p>
          <a:p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Producer/Consumer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/>
              <a:t>int</a:t>
            </a:r>
            <a:r>
              <a:rPr lang="en-US"/>
              <a:t> </a:t>
            </a:r>
            <a:r>
              <a:rPr lang="en-US" b="1"/>
              <a:t>main</a:t>
            </a:r>
            <a:r>
              <a:rPr lang="en-US"/>
              <a:t>()</a:t>
            </a:r>
          </a:p>
          <a:p>
            <a:r>
              <a:rPr lang="en-US"/>
              <a:t>{</a:t>
            </a:r>
          </a:p>
          <a:p>
            <a:r>
              <a:rPr lang="en-US"/>
              <a:t>	srand((DWORD)time(NULL));</a:t>
            </a:r>
          </a:p>
          <a:p>
            <a:r>
              <a:rPr lang="en-US"/>
              <a:t>	HANDLE hProducer, hConsumer;</a:t>
            </a:r>
          </a:p>
          <a:p>
            <a:r>
              <a:rPr lang="en-US"/>
              <a:t>	InitializeCriticalSection(&amp;mb.csMsgGuard);</a:t>
            </a:r>
          </a:p>
          <a:p>
            <a:r>
              <a:rPr lang="en-US"/>
              <a:t>	hProducer = CreateThread(NULL, 0, ThreadFuncProducer, </a:t>
            </a:r>
            <a:endParaRPr lang="en-US" smtClean="0"/>
          </a:p>
          <a:p>
            <a:r>
              <a:rPr lang="en-US"/>
              <a:t>	</a:t>
            </a:r>
            <a:r>
              <a:rPr lang="en-US" smtClean="0"/>
              <a:t>	NULL</a:t>
            </a:r>
            <a:r>
              <a:rPr lang="en-US"/>
              <a:t>, 0, NULL);</a:t>
            </a:r>
          </a:p>
          <a:p>
            <a:r>
              <a:rPr lang="en-US"/>
              <a:t>	hConsumer = CreateThread(NULL, 0, ThreadFuncConsumer</a:t>
            </a:r>
            <a:r>
              <a:rPr lang="en-US" smtClean="0"/>
              <a:t>,</a:t>
            </a:r>
          </a:p>
          <a:p>
            <a:r>
              <a:rPr lang="en-US" smtClean="0"/>
              <a:t>		NULL</a:t>
            </a:r>
            <a:r>
              <a:rPr lang="en-US"/>
              <a:t>, 0, NULL);</a:t>
            </a:r>
          </a:p>
          <a:p>
            <a:r>
              <a:rPr lang="en-US"/>
              <a:t>	WaitForSingleObject(hProducer, INFINITE);</a:t>
            </a:r>
          </a:p>
          <a:p>
            <a:r>
              <a:rPr lang="en-US"/>
              <a:t>	WaitForSingleObject(hConsumer, INFINITE);</a:t>
            </a:r>
          </a:p>
          <a:p>
            <a:r>
              <a:rPr lang="en-US"/>
              <a:t>	DeleteCriticalSection(&amp;mb.csMsgGuard);</a:t>
            </a:r>
          </a:p>
          <a:p>
            <a:r>
              <a:rPr lang="en-US"/>
              <a:t>	printf("Task completed: nProd = %d; nCons = %d; lost = %d\n</a:t>
            </a:r>
            <a:r>
              <a:rPr lang="en-US" smtClean="0"/>
              <a:t>",</a:t>
            </a:r>
          </a:p>
          <a:p>
            <a:r>
              <a:rPr lang="en-US"/>
              <a:t>	</a:t>
            </a:r>
            <a:r>
              <a:rPr lang="en-US" smtClean="0"/>
              <a:t>	mb.nProd</a:t>
            </a:r>
            <a:r>
              <a:rPr lang="en-US"/>
              <a:t>, mb.nCons, mb.nProd - mb.nCons);</a:t>
            </a:r>
          </a:p>
          <a:p>
            <a:r>
              <a:rPr lang="en-US"/>
              <a:t>	printf("Press ENTER to exit!");</a:t>
            </a:r>
          </a:p>
          <a:p>
            <a:r>
              <a:rPr lang="en-US"/>
              <a:t>	getchar();</a:t>
            </a:r>
          </a:p>
          <a:p>
            <a:r>
              <a:rPr lang="en-US"/>
              <a:t>    </a:t>
            </a:r>
            <a:r>
              <a:rPr lang="en-US" b="1"/>
              <a:t>return</a:t>
            </a:r>
            <a:r>
              <a:rPr lang="en-US"/>
              <a:t> 0;</a:t>
            </a:r>
          </a:p>
          <a:p>
            <a:r>
              <a:rPr lang="en-US" smtClean="0"/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9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145361189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Producer/Consumer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85272859"/>
              </p:ext>
            </p:extLst>
          </p:nvPr>
        </p:nvGraphicFramePr>
        <p:xfrm>
          <a:off x="962025" y="685800"/>
          <a:ext cx="721995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Packager Shell Object" showAsIcon="1" r:id="rId3" imgW="514800" imgH="440280" progId="Package">
                  <p:embed/>
                </p:oleObj>
              </mc:Choice>
              <mc:Fallback>
                <p:oleObj name="Packager Shell Object" showAsIcon="1" r:id="rId3" imgW="51480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2025" y="685800"/>
                        <a:ext cx="7219950" cy="617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650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09810233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177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/>
              <a:t>Mutex</a:t>
            </a:r>
            <a:r>
              <a:rPr lang="en-US"/>
              <a:t> (</a:t>
            </a:r>
            <a:r>
              <a:rPr lang="en-US" smtClean="0"/>
              <a:t>Mutual Exclusion) is a named kernel object</a:t>
            </a:r>
          </a:p>
          <a:p>
            <a:r>
              <a:rPr lang="en-US" smtClean="0"/>
              <a:t>Functions: </a:t>
            </a:r>
            <a:r>
              <a:rPr lang="en-US" b="1" smtClean="0"/>
              <a:t>CreateMutex</a:t>
            </a:r>
            <a:r>
              <a:rPr lang="en-US" smtClean="0"/>
              <a:t>, </a:t>
            </a:r>
            <a:r>
              <a:rPr lang="en-US" b="1" smtClean="0"/>
              <a:t>ReleaseMutext</a:t>
            </a:r>
            <a:r>
              <a:rPr lang="en-US" smtClean="0"/>
              <a:t>, </a:t>
            </a:r>
            <a:r>
              <a:rPr lang="en-US" b="1" smtClean="0"/>
              <a:t>OpenMutex</a:t>
            </a:r>
          </a:p>
          <a:p>
            <a:r>
              <a:rPr lang="en-US"/>
              <a:t>A thread gains mutex ownership (or locks the mutex) by successfully </a:t>
            </a:r>
            <a:r>
              <a:rPr lang="en-US">
                <a:solidFill>
                  <a:srgbClr val="FF0000"/>
                </a:solidFill>
              </a:rPr>
              <a:t>waiting</a:t>
            </a:r>
            <a:r>
              <a:rPr lang="en-US"/>
              <a:t> on the mutex handle, and it releases ownership with </a:t>
            </a:r>
            <a:r>
              <a:rPr lang="en-US" b="1"/>
              <a:t>ReleaseMutex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Mutex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8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HANDLE WINAPI </a:t>
            </a:r>
            <a:r>
              <a:rPr lang="en-US" b="1"/>
              <a:t>CreateMutex</a:t>
            </a:r>
            <a:r>
              <a:rPr lang="en-US"/>
              <a:t>(</a:t>
            </a:r>
          </a:p>
          <a:p>
            <a:r>
              <a:rPr lang="en-US" smtClean="0"/>
              <a:t>	LPSECURITY_ATTRIBUTES	lpMutexAttributes</a:t>
            </a:r>
            <a:r>
              <a:rPr lang="en-US"/>
              <a:t>,</a:t>
            </a:r>
          </a:p>
          <a:p>
            <a:r>
              <a:rPr lang="en-US" smtClean="0"/>
              <a:t>	BOOL                  					bInitialOwner</a:t>
            </a:r>
            <a:r>
              <a:rPr lang="en-US"/>
              <a:t>,</a:t>
            </a:r>
          </a:p>
          <a:p>
            <a:r>
              <a:rPr lang="en-US" smtClean="0"/>
              <a:t>	LPCTSTR              				lpName</a:t>
            </a:r>
            <a:endParaRPr lang="en-US"/>
          </a:p>
          <a:p>
            <a:r>
              <a:rPr lang="en-US"/>
              <a:t>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Mutex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7" name="Rounded Rectangular Callout 6"/>
          <p:cNvSpPr/>
          <p:nvPr/>
        </p:nvSpPr>
        <p:spPr>
          <a:xfrm>
            <a:off x="152400" y="3733800"/>
            <a:ext cx="8839200" cy="2895600"/>
          </a:xfrm>
          <a:prstGeom prst="wedgeRoundRectCallout">
            <a:avLst>
              <a:gd name="adj1" fmla="val -14251"/>
              <a:gd name="adj2" fmla="val -7709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b="1" smtClean="0"/>
              <a:t>lpMutexAttributes</a:t>
            </a:r>
            <a:r>
              <a:rPr lang="en-US" sz="3200" smtClean="0"/>
              <a:t>: can be NULL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b="1"/>
              <a:t>bInitialOwner</a:t>
            </a:r>
            <a:r>
              <a:rPr lang="en-US" sz="3200"/>
              <a:t>: </a:t>
            </a:r>
            <a:r>
              <a:rPr lang="en-US" sz="3200" smtClean="0"/>
              <a:t>if TRUE, gives </a:t>
            </a:r>
            <a:r>
              <a:rPr lang="en-US" sz="3200"/>
              <a:t>the calling thread immediate ownership of the new </a:t>
            </a:r>
            <a:r>
              <a:rPr lang="en-US" sz="3200" smtClean="0"/>
              <a:t>mutex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3200" b="1" smtClean="0"/>
              <a:t>lpName</a:t>
            </a:r>
            <a:r>
              <a:rPr lang="en-US" sz="3200" smtClean="0"/>
              <a:t>: can be NULL; the given name could be used to open a mutex in another process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9184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Mutex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r>
              <a:rPr lang="en-US"/>
              <a:t>Name a mutex that is to be used by more than one process</a:t>
            </a:r>
          </a:p>
          <a:p>
            <a:pPr lvl="1"/>
            <a:r>
              <a:rPr lang="en-US"/>
              <a:t>Mutexes, semaphores, &amp; events share the same name space</a:t>
            </a:r>
          </a:p>
          <a:p>
            <a:pPr lvl="1"/>
            <a:r>
              <a:rPr lang="en-US"/>
              <a:t>Memory mapping objects also use this name space</a:t>
            </a:r>
          </a:p>
          <a:p>
            <a:r>
              <a:rPr lang="en-US" smtClean="0"/>
              <a:t>Not </a:t>
            </a:r>
            <a:r>
              <a:rPr lang="en-US"/>
              <a:t>necessary to name a mutex used in a single </a:t>
            </a:r>
            <a:r>
              <a:rPr lang="en-US" smtClean="0"/>
              <a:t>process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Mutex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en-US" smtClean="0"/>
              <a:t>To replace Critical Section by Mutex</a:t>
            </a:r>
          </a:p>
          <a:p>
            <a:r>
              <a:rPr lang="en-US" smtClean="0"/>
              <a:t>InitializeCriticalSection </a:t>
            </a:r>
            <a:r>
              <a:rPr lang="en-US" smtClean="0">
                <a:sym typeface="Wingdings" panose="05000000000000000000" pitchFamily="2" charset="2"/>
              </a:rPr>
              <a:t> CreateMutex</a:t>
            </a:r>
            <a:endParaRPr lang="en-US" smtClean="0"/>
          </a:p>
          <a:p>
            <a:r>
              <a:rPr lang="en-US" smtClean="0"/>
              <a:t>EnterCriticalSection </a:t>
            </a:r>
            <a:r>
              <a:rPr lang="en-US" smtClean="0">
                <a:sym typeface="Wingdings" panose="05000000000000000000" pitchFamily="2" charset="2"/>
              </a:rPr>
              <a:t> WaitFor...(hMutex)</a:t>
            </a:r>
          </a:p>
          <a:p>
            <a:r>
              <a:rPr lang="en-US" smtClean="0">
                <a:sym typeface="Wingdings" panose="05000000000000000000" pitchFamily="2" charset="2"/>
              </a:rPr>
              <a:t>LeaveCriticalSection  ReleaseMutex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Mutex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36</a:t>
            </a:fld>
            <a:endParaRPr lang="ru-RU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41001276"/>
              </p:ext>
            </p:extLst>
          </p:nvPr>
        </p:nvGraphicFramePr>
        <p:xfrm>
          <a:off x="-50800" y="912813"/>
          <a:ext cx="9247188" cy="571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Packager Shell Object" showAsIcon="1" r:id="rId3" imgW="710640" imgH="440280" progId="Package">
                  <p:embed/>
                </p:oleObj>
              </mc:Choice>
              <mc:Fallback>
                <p:oleObj name="Packager Shell Object" showAsIcon="1" r:id="rId3" imgW="71064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50800" y="912813"/>
                        <a:ext cx="9247188" cy="571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79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704531656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920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Semaphore</a:t>
            </a:r>
          </a:p>
          <a:p>
            <a:r>
              <a:rPr lang="en-US" smtClean="0"/>
              <a:t>Event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Synchroniztion Objects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5" name="Rounded Rectangular Callout 4"/>
          <p:cNvSpPr/>
          <p:nvPr/>
        </p:nvSpPr>
        <p:spPr>
          <a:xfrm>
            <a:off x="685800" y="2667000"/>
            <a:ext cx="7391400" cy="2895600"/>
          </a:xfrm>
          <a:prstGeom prst="wedgeRoundRectCallout">
            <a:avLst>
              <a:gd name="adj1" fmla="val -24596"/>
              <a:gd name="adj2" fmla="val -6776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smtClean="0"/>
              <a:t>They are left for your self study!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404103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335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200234379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237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21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/>
              <a:t>A </a:t>
            </a:r>
            <a:r>
              <a:rPr lang="en-US" b="1"/>
              <a:t>thread safe function</a:t>
            </a:r>
            <a:r>
              <a:rPr lang="en-US"/>
              <a:t> is the function that would behave properly and fulfill </a:t>
            </a:r>
            <a:r>
              <a:rPr lang="en-US" smtClean="0"/>
              <a:t>its </a:t>
            </a:r>
            <a:r>
              <a:rPr lang="en-US"/>
              <a:t>design specifications without unintended </a:t>
            </a:r>
            <a:r>
              <a:rPr lang="en-US" smtClean="0"/>
              <a:t>interaction even if it is used in a multithreaded process.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Safe Function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63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None Thread Safe </a:t>
            </a: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/>
              <a:t>Race Condition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3074" name="Picture 2" descr="Kết quả hình ảnh cho race cond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78248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35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/>
              <a:t>A function is </a:t>
            </a:r>
            <a:r>
              <a:rPr lang="en-US" smtClean="0"/>
              <a:t>thread </a:t>
            </a:r>
            <a:r>
              <a:rPr lang="en-US"/>
              <a:t>safe if it doesn't modify non-local memory and it doesn't call any function that does</a:t>
            </a:r>
            <a:r>
              <a:rPr lang="en-US" smtClean="0"/>
              <a:t>.</a:t>
            </a:r>
          </a:p>
          <a:p>
            <a:r>
              <a:rPr lang="en-US" smtClean="0"/>
              <a:t>If a function manipulates non-local memory, it must implement some synchronization mechanism to be thread safe!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Safe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8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mtClean="0"/>
              <a:t>Known Windows Synchronization mechanisms:</a:t>
            </a:r>
          </a:p>
          <a:p>
            <a:pPr lvl="1"/>
            <a:r>
              <a:rPr lang="en-US" smtClean="0"/>
              <a:t>A thread/process waits for another to terminate</a:t>
            </a:r>
          </a:p>
          <a:p>
            <a:pPr lvl="1"/>
            <a:r>
              <a:rPr lang="en-US"/>
              <a:t>File locks </a:t>
            </a:r>
            <a:r>
              <a:rPr lang="en-US" smtClean="0"/>
              <a:t>(specifically </a:t>
            </a:r>
            <a:r>
              <a:rPr lang="en-US"/>
              <a:t>for synchronizing file </a:t>
            </a:r>
            <a:r>
              <a:rPr lang="en-US" smtClean="0"/>
              <a:t>access)</a:t>
            </a:r>
            <a:endParaRPr lang="en-US"/>
          </a:p>
          <a:p>
            <a:r>
              <a:rPr lang="en-US" smtClean="0"/>
              <a:t>Mechanisms to be considered later</a:t>
            </a:r>
          </a:p>
          <a:p>
            <a:pPr lvl="1"/>
            <a:r>
              <a:rPr lang="en-US" smtClean="0"/>
              <a:t>Reading from a pipe or socket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 Objects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6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Synchronization Objects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smtClean="0"/>
              <a:t>Four synchronization objects</a:t>
            </a:r>
          </a:p>
          <a:p>
            <a:r>
              <a:rPr lang="en-US" smtClean="0"/>
              <a:t>User Mode object:</a:t>
            </a:r>
          </a:p>
          <a:p>
            <a:pPr lvl="1"/>
            <a:r>
              <a:rPr lang="en-US" smtClean="0"/>
              <a:t>Critical Section</a:t>
            </a:r>
          </a:p>
          <a:p>
            <a:r>
              <a:rPr lang="en-US" smtClean="0"/>
              <a:t>Kernel Mode objects (that have handles)</a:t>
            </a:r>
          </a:p>
          <a:p>
            <a:pPr lvl="1"/>
            <a:r>
              <a:rPr lang="en-US" smtClean="0"/>
              <a:t>Mutex</a:t>
            </a:r>
          </a:p>
          <a:p>
            <a:pPr lvl="1"/>
            <a:r>
              <a:rPr lang="en-US" smtClean="0"/>
              <a:t>Semaphore</a:t>
            </a:r>
          </a:p>
          <a:p>
            <a:pPr lvl="1"/>
            <a:r>
              <a:rPr lang="en-US" smtClean="0"/>
              <a:t>Event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de bài giảng.potx" id="{E2277891-A1BB-4525-8B8D-D98FB34EFFD8}" vid="{B9B553D5-D3FF-4EF3-BB39-9C0337F692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13753</TotalTime>
  <Words>932</Words>
  <Application>Microsoft Office PowerPoint</Application>
  <PresentationFormat>On-screen Show (4:3)</PresentationFormat>
  <Paragraphs>352</Paragraphs>
  <Slides>40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Slide bài giảng</vt:lpstr>
      <vt:lpstr>Package</vt:lpstr>
      <vt:lpstr>Packager Shell Object</vt:lpstr>
      <vt:lpstr>ADVANCED PROGRAMMING</vt:lpstr>
      <vt:lpstr>Prepare for the lesson</vt:lpstr>
      <vt:lpstr>PowerPoint Presentation</vt:lpstr>
      <vt:lpstr>PowerPoint Presentation</vt:lpstr>
      <vt:lpstr>Thread Safe Function</vt:lpstr>
      <vt:lpstr>None Thread Safe  Race Condition</vt:lpstr>
      <vt:lpstr>Thread Safe Function</vt:lpstr>
      <vt:lpstr>Synchronization Objects</vt:lpstr>
      <vt:lpstr>Synchronization Objects</vt:lpstr>
      <vt:lpstr>PowerPoint Presentation</vt:lpstr>
      <vt:lpstr>Critical Section</vt:lpstr>
      <vt:lpstr>CRITICAL_SECTION Object</vt:lpstr>
      <vt:lpstr>Critical Section</vt:lpstr>
      <vt:lpstr>Critical Section</vt:lpstr>
      <vt:lpstr>Critical Section</vt:lpstr>
      <vt:lpstr>Critical Section</vt:lpstr>
      <vt:lpstr>Enter and Leave a Critical Section</vt:lpstr>
      <vt:lpstr>Critical Section</vt:lpstr>
      <vt:lpstr>Critical Section</vt:lpstr>
      <vt:lpstr>Critical Section</vt:lpstr>
      <vt:lpstr>Critical Section</vt:lpstr>
      <vt:lpstr>Critical Section</vt:lpstr>
      <vt:lpstr>Protecting Shared Variable</vt:lpstr>
      <vt:lpstr>A simple Producer/Consumer system</vt:lpstr>
      <vt:lpstr>A simple Producer/Consumer system</vt:lpstr>
      <vt:lpstr>A simple Producer/Consumer system</vt:lpstr>
      <vt:lpstr>A simple Producer/Consumer system</vt:lpstr>
      <vt:lpstr>A simple Producer/Consumer system</vt:lpstr>
      <vt:lpstr>A simple Producer/Consumer system</vt:lpstr>
      <vt:lpstr>A simple Producer/Consumer system</vt:lpstr>
      <vt:lpstr>PowerPoint Presentation</vt:lpstr>
      <vt:lpstr>Mutex</vt:lpstr>
      <vt:lpstr>Mutex</vt:lpstr>
      <vt:lpstr>Mutex</vt:lpstr>
      <vt:lpstr>Mutex</vt:lpstr>
      <vt:lpstr>Mutex</vt:lpstr>
      <vt:lpstr>PowerPoint Presentation</vt:lpstr>
      <vt:lpstr>Other Synchroniztion Objects</vt:lpstr>
      <vt:lpstr>PowerPoint Presentation</vt:lpstr>
      <vt:lpstr>PowerPoint Presentation</vt:lpstr>
    </vt:vector>
  </TitlesOfParts>
  <Company>KMA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NÂNG CAO (ADVANCED PROGRAMMING)</dc:title>
  <dc:creator>Nguyen Tuan Anh</dc:creator>
  <cp:lastModifiedBy>anonymouse</cp:lastModifiedBy>
  <cp:revision>600</cp:revision>
  <dcterms:created xsi:type="dcterms:W3CDTF">2018-04-09T10:01:33Z</dcterms:created>
  <dcterms:modified xsi:type="dcterms:W3CDTF">2018-06-01T02:47:53Z</dcterms:modified>
</cp:coreProperties>
</file>