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2" r:id="rId8"/>
    <p:sldId id="266" r:id="rId9"/>
    <p:sldId id="272" r:id="rId10"/>
    <p:sldId id="263" r:id="rId11"/>
    <p:sldId id="273" r:id="rId12"/>
    <p:sldId id="274" r:id="rId13"/>
    <p:sldId id="275" r:id="rId14"/>
    <p:sldId id="276" r:id="rId15"/>
    <p:sldId id="277" r:id="rId16"/>
    <p:sldId id="264" r:id="rId17"/>
    <p:sldId id="265" r:id="rId18"/>
    <p:sldId id="267" r:id="rId19"/>
    <p:sldId id="268" r:id="rId20"/>
    <p:sldId id="269" r:id="rId21"/>
    <p:sldId id="270" r:id="rId22"/>
    <p:sldId id="271" r:id="rId2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5C5BE-9EE7-46A3-8532-528E5A28226B}">
  <a:tblStyle styleId="{85F5C5BE-9EE7-46A3-8532-528E5A282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4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8678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6520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7520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691717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34573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7784e3c3e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e7784e3c3e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7784e3c3e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2e7784e3c3e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7784e3c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e7784e3c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2c404b40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2c404b40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d2870af4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d2870af4a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7784e3c3e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e7784e3c3e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0c8f816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0c8f816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2c404b4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2c404b4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2c404b4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2c404b4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403b43d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403b43d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7784e3c3e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2e7784e3c3e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2c404b40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2c404b40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256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24219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name="adj" fmla="val 50000"/>
            </a:avLst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2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 rotWithShape="1">
          <a:blip r:embed="rId2">
            <a:alphaModFix/>
          </a:blip>
          <a:srcRect b="24219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name="adj" fmla="val 50000"/>
            </a:avLst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2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1388900" y="850216"/>
            <a:ext cx="6366199" cy="1721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Classification for Human Activity Recognition (HAR)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311700" y="246610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Andy Malinsky, Dheemanth Rajakumar, Greg Moore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San Diego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AAI-501: Introduction to Artificial Intelligence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lang="en-US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essor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Andrew Van </a:t>
            </a:r>
            <a:r>
              <a:rPr lang="en-US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Benschoten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PhD.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David Friesen, MS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08/12/2024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Model Training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CC0A4-3E68-4E3D-A581-EF74CF068643}"/>
              </a:ext>
            </a:extLst>
          </p:cNvPr>
          <p:cNvSpPr txBox="1"/>
          <p:nvPr/>
        </p:nvSpPr>
        <p:spPr>
          <a:xfrm>
            <a:off x="876033" y="1639069"/>
            <a:ext cx="242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default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C53D-0CDA-444E-B384-B175BCAA7E40}"/>
              </a:ext>
            </a:extLst>
          </p:cNvPr>
          <p:cNvSpPr txBox="1"/>
          <p:nvPr/>
        </p:nvSpPr>
        <p:spPr>
          <a:xfrm>
            <a:off x="4802199" y="1531347"/>
            <a:ext cx="242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of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238404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Hyperparameter Grid Search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CC0A4-3E68-4E3D-A581-EF74CF068643}"/>
              </a:ext>
            </a:extLst>
          </p:cNvPr>
          <p:cNvSpPr txBox="1"/>
          <p:nvPr/>
        </p:nvSpPr>
        <p:spPr>
          <a:xfrm>
            <a:off x="876033" y="1639069"/>
            <a:ext cx="242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grid parameters figure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C53D-0CDA-444E-B384-B175BCAA7E40}"/>
              </a:ext>
            </a:extLst>
          </p:cNvPr>
          <p:cNvSpPr txBox="1"/>
          <p:nvPr/>
        </p:nvSpPr>
        <p:spPr>
          <a:xfrm>
            <a:off x="4802199" y="1531347"/>
            <a:ext cx="242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of adjusted model</a:t>
            </a:r>
          </a:p>
        </p:txBody>
      </p:sp>
    </p:spTree>
    <p:extLst>
      <p:ext uri="{BB962C8B-B14F-4D97-AF65-F5344CB8AC3E}">
        <p14:creationId xmlns:p14="http://schemas.microsoft.com/office/powerpoint/2010/main" val="295877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Calorie B</a:t>
            </a:r>
            <a:r>
              <a:rPr lang="en-US" sz="2500" dirty="0">
                <a:solidFill>
                  <a:schemeClr val="dk2"/>
                </a:solidFill>
              </a:rPr>
              <a:t>u</a:t>
            </a:r>
            <a:r>
              <a:rPr lang="en" sz="2500" dirty="0">
                <a:solidFill>
                  <a:schemeClr val="dk2"/>
                </a:solidFill>
              </a:rPr>
              <a:t>rn Experiment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CC0A4-3E68-4E3D-A581-EF74CF068643}"/>
              </a:ext>
            </a:extLst>
          </p:cNvPr>
          <p:cNvSpPr txBox="1"/>
          <p:nvPr/>
        </p:nvSpPr>
        <p:spPr>
          <a:xfrm>
            <a:off x="2883876" y="2118649"/>
            <a:ext cx="402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cosine sim vs label variance</a:t>
            </a:r>
          </a:p>
        </p:txBody>
      </p:sp>
    </p:spTree>
    <p:extLst>
      <p:ext uri="{BB962C8B-B14F-4D97-AF65-F5344CB8AC3E}">
        <p14:creationId xmlns:p14="http://schemas.microsoft.com/office/powerpoint/2010/main" val="11794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Calorie B</a:t>
            </a:r>
            <a:r>
              <a:rPr lang="en-US" sz="2500" dirty="0">
                <a:solidFill>
                  <a:schemeClr val="dk2"/>
                </a:solidFill>
              </a:rPr>
              <a:t>u</a:t>
            </a:r>
            <a:r>
              <a:rPr lang="en" sz="2500" dirty="0">
                <a:solidFill>
                  <a:schemeClr val="dk2"/>
                </a:solidFill>
              </a:rPr>
              <a:t>rn Experiment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CC0A4-3E68-4E3D-A581-EF74CF068643}"/>
              </a:ext>
            </a:extLst>
          </p:cNvPr>
          <p:cNvSpPr txBox="1"/>
          <p:nvPr/>
        </p:nvSpPr>
        <p:spPr>
          <a:xfrm>
            <a:off x="2883876" y="2118649"/>
            <a:ext cx="402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cosine sim vs total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203067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Calorie B</a:t>
            </a:r>
            <a:r>
              <a:rPr lang="en-US" sz="2500" dirty="0">
                <a:solidFill>
                  <a:schemeClr val="dk2"/>
                </a:solidFill>
              </a:rPr>
              <a:t>u</a:t>
            </a:r>
            <a:r>
              <a:rPr lang="en" sz="2500" dirty="0">
                <a:solidFill>
                  <a:schemeClr val="dk2"/>
                </a:solidFill>
              </a:rPr>
              <a:t>rn Experiment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CC0A4-3E68-4E3D-A581-EF74CF068643}"/>
              </a:ext>
            </a:extLst>
          </p:cNvPr>
          <p:cNvSpPr txBox="1"/>
          <p:nvPr/>
        </p:nvSpPr>
        <p:spPr>
          <a:xfrm>
            <a:off x="2883876" y="2118649"/>
            <a:ext cx="402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total absolute error vs label variance</a:t>
            </a:r>
          </a:p>
        </p:txBody>
      </p:sp>
    </p:spTree>
    <p:extLst>
      <p:ext uri="{BB962C8B-B14F-4D97-AF65-F5344CB8AC3E}">
        <p14:creationId xmlns:p14="http://schemas.microsoft.com/office/powerpoint/2010/main" val="12731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212474" y="81725"/>
            <a:ext cx="8871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Convolutional Neural Network Model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212474" y="81725"/>
            <a:ext cx="887096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Bidirectional Long Short-Term Memory Model 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Model Analysis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/>
        </p:nvSpPr>
        <p:spPr>
          <a:xfrm>
            <a:off x="79344" y="0"/>
            <a:ext cx="607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 &amp; Recommendations</a:t>
            </a:r>
            <a:endParaRPr sz="2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/>
        </p:nvSpPr>
        <p:spPr>
          <a:xfrm>
            <a:off x="212475" y="81725"/>
            <a:ext cx="607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Collaboration Chart</a:t>
            </a:r>
            <a:endParaRPr sz="2500" dirty="0">
              <a:solidFill>
                <a:schemeClr val="dk2"/>
              </a:solidFill>
            </a:endParaRPr>
          </a:p>
        </p:txBody>
      </p:sp>
      <p:graphicFrame>
        <p:nvGraphicFramePr>
          <p:cNvPr id="259" name="Google Shape;259;p44"/>
          <p:cNvGraphicFramePr/>
          <p:nvPr>
            <p:extLst>
              <p:ext uri="{D42A27DB-BD31-4B8C-83A1-F6EECF244321}">
                <p14:modId xmlns:p14="http://schemas.microsoft.com/office/powerpoint/2010/main" val="2462297238"/>
              </p:ext>
            </p:extLst>
          </p:nvPr>
        </p:nvGraphicFramePr>
        <p:xfrm>
          <a:off x="1112438" y="946275"/>
          <a:ext cx="6919125" cy="2984314"/>
        </p:xfrm>
        <a:graphic>
          <a:graphicData uri="http://schemas.openxmlformats.org/drawingml/2006/table">
            <a:tbl>
              <a:tblPr>
                <a:noFill/>
                <a:tableStyleId>{85F5C5BE-9EE7-46A3-8532-528E5A28226B}</a:tableStyleId>
              </a:tblPr>
              <a:tblGrid>
                <a:gridCol w="229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1 (Andy Malinsky)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2 (Dheemanth Rajakumar)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3 (Greg Moore)</a:t>
                      </a:r>
                      <a:endParaRPr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Table of Contents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268300" y="767219"/>
            <a:ext cx="8177374" cy="36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and Preparation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 Model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Model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Long Short-Term Memory (LSTM) Model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Analysis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Recommendations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Chart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247264" y="0"/>
            <a:ext cx="70563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3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47264" y="574800"/>
            <a:ext cx="8504554" cy="335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Aleksej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Logacjov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Atle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Kongsvold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Kerstin Bach, Hilde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Bremseth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Bårdstu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&amp; Paul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Jarle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Mork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(2023). HARTH [Dataset]. UCI Machine Learning Repository. https://doi.org/10.24432/C5NC90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Attal, F., Mohammed, S.,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Dedabrishvili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Chamroukhi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Oukhellou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Amirat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Y. (2015). Physical Human Activity Recognition Using Wearable Sensors. Sensors, 15(12), 31314–31338. https://doi.org/10.3390/s151229858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Bach, K.,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Kongsvold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Bårdstu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Bardal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 M.,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Kjærnli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 S.,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Herland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Logacjov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Mork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J. (2022). A Machine Learning Classifier for Detection of Physical Activity Types and Postures During Free-Living. Journal for the Measurement of Physical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5(1), 24–31. https://doi.org/10.1123/jmpb.2021-0015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Logacjov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Bach, K.,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Kongsvold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Bårdstu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 B.,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Mork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J. (2021). HARTH: A Human Activity Recognition Dataset for Machine Learning. Sensors, 21(23), 7853. https://doi.org/10.3390/s21237853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Russell, S. J., &amp; Norvig, P. (2021). Artificial intelligence: A modern approach (4th ed.). Pearson.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Introduction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212475" y="81725"/>
            <a:ext cx="4854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Data Preparation</a:t>
            </a:r>
            <a:endParaRPr sz="2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212475" y="81725"/>
            <a:ext cx="4854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Data Preparation</a:t>
            </a:r>
            <a:endParaRPr sz="2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Model Selection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 Model (SVM)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F86B2-1593-43E7-A707-C3A7FD4FBCBD}"/>
              </a:ext>
            </a:extLst>
          </p:cNvPr>
          <p:cNvSpPr txBox="1"/>
          <p:nvPr/>
        </p:nvSpPr>
        <p:spPr>
          <a:xfrm>
            <a:off x="5024392" y="1400375"/>
            <a:ext cx="391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sklearn.linear_model.SGDClassifier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40610-E3F0-49C6-B832-81116A3E4286}"/>
              </a:ext>
            </a:extLst>
          </p:cNvPr>
          <p:cNvSpPr txBox="1"/>
          <p:nvPr/>
        </p:nvSpPr>
        <p:spPr>
          <a:xfrm>
            <a:off x="1042288" y="1304459"/>
            <a:ext cx="3077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picture here</a:t>
            </a:r>
          </a:p>
        </p:txBody>
      </p:sp>
    </p:spTree>
    <p:extLst>
      <p:ext uri="{BB962C8B-B14F-4D97-AF65-F5344CB8AC3E}">
        <p14:creationId xmlns:p14="http://schemas.microsoft.com/office/powerpoint/2010/main" val="250471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Data Preparation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0C7AD-6AC2-4766-9139-63ACC571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89" y="1189925"/>
            <a:ext cx="5280535" cy="32718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CC0A4-3E68-4E3D-A581-EF74CF068643}"/>
              </a:ext>
            </a:extLst>
          </p:cNvPr>
          <p:cNvSpPr txBox="1"/>
          <p:nvPr/>
        </p:nvSpPr>
        <p:spPr>
          <a:xfrm>
            <a:off x="549919" y="1093443"/>
            <a:ext cx="242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image here data pre standardization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C53D-0CDA-444E-B384-B175BCAA7E40}"/>
              </a:ext>
            </a:extLst>
          </p:cNvPr>
          <p:cNvSpPr txBox="1"/>
          <p:nvPr/>
        </p:nvSpPr>
        <p:spPr>
          <a:xfrm>
            <a:off x="549919" y="2703768"/>
            <a:ext cx="242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image here data post standardization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535</Words>
  <Application>Microsoft Office PowerPoint</Application>
  <PresentationFormat>On-screen Show (16:9)</PresentationFormat>
  <Paragraphs>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Aptos</vt:lpstr>
      <vt:lpstr>Times New Roman</vt:lpstr>
      <vt:lpstr>Arial Narrow</vt:lpstr>
      <vt:lpstr>Simple Light</vt:lpstr>
      <vt:lpstr>Simple Light</vt:lpstr>
      <vt:lpstr>Machine Learning Classification for Human Activity Recognition (HAR)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Classification for Human Activity Recognition (HAR)</dc:title>
  <dc:creator>Greg Moore</dc:creator>
  <cp:lastModifiedBy>Andy .</cp:lastModifiedBy>
  <cp:revision>8</cp:revision>
  <dcterms:modified xsi:type="dcterms:W3CDTF">2024-08-09T02:08:46Z</dcterms:modified>
</cp:coreProperties>
</file>