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2" r:id="rId8"/>
    <p:sldId id="266" r:id="rId9"/>
    <p:sldId id="272" r:id="rId10"/>
    <p:sldId id="263" r:id="rId11"/>
    <p:sldId id="273" r:id="rId12"/>
    <p:sldId id="278" r:id="rId13"/>
    <p:sldId id="275" r:id="rId14"/>
    <p:sldId id="279" r:id="rId15"/>
    <p:sldId id="280" r:id="rId16"/>
    <p:sldId id="281" r:id="rId17"/>
    <p:sldId id="264" r:id="rId18"/>
    <p:sldId id="265" r:id="rId19"/>
    <p:sldId id="267" r:id="rId20"/>
    <p:sldId id="268" r:id="rId21"/>
    <p:sldId id="269" r:id="rId22"/>
    <p:sldId id="270" r:id="rId23"/>
    <p:sldId id="271" r:id="rId24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F5C5BE-9EE7-46A3-8532-528E5A28226B}">
  <a:tblStyle styleId="{85F5C5BE-9EE7-46A3-8532-528E5A2822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49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2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7784e3c3e_3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2e7784e3c3e_3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25" tIns="91225" rIns="91225" bIns="91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867822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7784e3c3e_3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2e7784e3c3e_3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25" tIns="91225" rIns="91225" bIns="91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191133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7784e3c3e_3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2e7784e3c3e_3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25" tIns="91225" rIns="91225" bIns="91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07520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7784e3c3e_3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2e7784e3c3e_3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25" tIns="91225" rIns="91225" bIns="91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758882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7784e3c3e_3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2e7784e3c3e_3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25" tIns="91225" rIns="91225" bIns="91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4105957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7784e3c3e_3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2e7784e3c3e_3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25" tIns="91225" rIns="91225" bIns="91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3184124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e7784e3c3e_3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2e7784e3c3e_3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25" tIns="91225" rIns="91225" bIns="91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e7784e3c3e_3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g2e7784e3c3e_3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25" tIns="91225" rIns="91225" bIns="91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72c404b40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72c404b40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e7784e3c3e_3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2e7784e3c3e_3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25" tIns="91225" rIns="91225" bIns="91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bd2870af4a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bd2870af4a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72c404b40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72c404b40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e7784e3c3e_3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2e7784e3c3e_3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25" tIns="91225" rIns="91225" bIns="91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c0c8f8167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c0c8f8167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72c404b4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72c404b4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72c404b40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72c404b40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7403b43df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7403b43df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e7784e3c3e_3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g2e7784e3c3e_3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25" tIns="91225" rIns="91225" bIns="91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72c404b40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72c404b40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7784e3c3e_3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2e7784e3c3e_3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25" tIns="91225" rIns="91225" bIns="91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12562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7784e3c3e_3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2e7784e3c3e_3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25" tIns="91225" rIns="91225" bIns="91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7750" y="4389000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56325" y="0"/>
            <a:ext cx="2687675" cy="19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_ONLY_1">
    <p:bg>
      <p:bgPr>
        <a:gradFill>
          <a:gsLst>
            <a:gs pos="0">
              <a:srgbClr val="3A74C7"/>
            </a:gs>
            <a:gs pos="100000">
              <a:srgbClr val="1B3B70"/>
            </a:gs>
          </a:gsLst>
          <a:lin ang="0" scaled="0"/>
        </a:gra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57300" y="0"/>
            <a:ext cx="3786700" cy="26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/>
          <p:nvPr/>
        </p:nvSpPr>
        <p:spPr>
          <a:xfrm>
            <a:off x="-9800" y="4300950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5" y="4340063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625" y="4380550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 rotWithShape="1">
          <a:blip r:embed="rId2">
            <a:alphaModFix/>
          </a:blip>
          <a:srcRect b="24219"/>
          <a:stretch/>
        </p:blipFill>
        <p:spPr>
          <a:xfrm>
            <a:off x="-28950" y="2481100"/>
            <a:ext cx="9199498" cy="27503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-28950" y="-19600"/>
            <a:ext cx="9199500" cy="2877000"/>
          </a:xfrm>
          <a:prstGeom prst="rect">
            <a:avLst/>
          </a:prstGeom>
          <a:solidFill>
            <a:srgbClr val="1B3B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/>
          <p:nvPr/>
        </p:nvSpPr>
        <p:spPr>
          <a:xfrm rot="10800000">
            <a:off x="4076700" y="2819400"/>
            <a:ext cx="666900" cy="381000"/>
          </a:xfrm>
          <a:prstGeom prst="triangle">
            <a:avLst>
              <a:gd name="adj" fmla="val 50000"/>
            </a:avLst>
          </a:prstGeom>
          <a:solidFill>
            <a:srgbClr val="1B3B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876300" y="1847850"/>
            <a:ext cx="7086600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title" idx="2"/>
          </p:nvPr>
        </p:nvSpPr>
        <p:spPr>
          <a:xfrm>
            <a:off x="466650" y="856850"/>
            <a:ext cx="8365800" cy="1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 Narrow"/>
              <a:buNone/>
              <a:defRPr sz="60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0" y="180563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-27750" y="4389000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56325" y="0"/>
            <a:ext cx="2687675" cy="19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625" y="4380550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_ONLY_1">
    <p:bg>
      <p:bgPr>
        <a:gradFill>
          <a:gsLst>
            <a:gs pos="0">
              <a:srgbClr val="3A74C7"/>
            </a:gs>
            <a:gs pos="100000">
              <a:srgbClr val="1B3B70"/>
            </a:gs>
          </a:gsLst>
          <a:lin ang="0" scaled="0"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57300" y="0"/>
            <a:ext cx="3786700" cy="26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20"/>
          <p:cNvSpPr/>
          <p:nvPr/>
        </p:nvSpPr>
        <p:spPr>
          <a:xfrm>
            <a:off x="-9800" y="4396744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5" y="4435857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/>
          <p:nvPr/>
        </p:nvSpPr>
        <p:spPr>
          <a:xfrm>
            <a:off x="-9800" y="4396744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5" y="4435857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-9800" y="4396744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5" y="4435857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/>
          <p:nvPr/>
        </p:nvSpPr>
        <p:spPr>
          <a:xfrm>
            <a:off x="-9800" y="4396744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5" y="4435857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/>
          <p:nvPr/>
        </p:nvSpPr>
        <p:spPr>
          <a:xfrm>
            <a:off x="-9800" y="4389124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5" y="4428237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/>
          <p:nvPr/>
        </p:nvSpPr>
        <p:spPr>
          <a:xfrm>
            <a:off x="-9800" y="4398921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5" y="4438034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/>
          <p:nvPr/>
        </p:nvSpPr>
        <p:spPr>
          <a:xfrm>
            <a:off x="2459077" y="145850"/>
            <a:ext cx="6704400" cy="754500"/>
          </a:xfrm>
          <a:prstGeom prst="rect">
            <a:avLst/>
          </a:prstGeom>
          <a:gradFill>
            <a:gsLst>
              <a:gs pos="0">
                <a:srgbClr val="3A74C7"/>
              </a:gs>
              <a:gs pos="100000">
                <a:srgbClr val="1B3B7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405500" y="724475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20925" y="184950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/>
          <p:nvPr/>
        </p:nvSpPr>
        <p:spPr>
          <a:xfrm>
            <a:off x="-9800" y="4300950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5" y="4340063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rgbClr val="1B3B70"/>
            </a:gs>
            <a:gs pos="100000">
              <a:srgbClr val="3A74C7"/>
            </a:gs>
          </a:gsLst>
          <a:lin ang="0" scaled="0"/>
        </a:gra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5" y="4340063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/>
          <p:nvPr/>
        </p:nvSpPr>
        <p:spPr>
          <a:xfrm>
            <a:off x="-9800" y="4300950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6" name="Google Shape;146;p2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8" name="Google Shape;148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5" y="4340063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30"/>
          <p:cNvPicPr preferRelativeResize="0"/>
          <p:nvPr/>
        </p:nvPicPr>
        <p:blipFill rotWithShape="1">
          <a:blip r:embed="rId2">
            <a:alphaModFix/>
          </a:blip>
          <a:srcRect b="24219"/>
          <a:stretch/>
        </p:blipFill>
        <p:spPr>
          <a:xfrm>
            <a:off x="-28950" y="2481100"/>
            <a:ext cx="9199498" cy="275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30"/>
          <p:cNvSpPr/>
          <p:nvPr/>
        </p:nvSpPr>
        <p:spPr>
          <a:xfrm>
            <a:off x="-28950" y="-19600"/>
            <a:ext cx="9199500" cy="2877000"/>
          </a:xfrm>
          <a:prstGeom prst="rect">
            <a:avLst/>
          </a:prstGeom>
          <a:solidFill>
            <a:srgbClr val="1B3B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0"/>
          <p:cNvSpPr/>
          <p:nvPr/>
        </p:nvSpPr>
        <p:spPr>
          <a:xfrm rot="10800000">
            <a:off x="4076700" y="2819400"/>
            <a:ext cx="666900" cy="381000"/>
          </a:xfrm>
          <a:prstGeom prst="triangle">
            <a:avLst>
              <a:gd name="adj" fmla="val 50000"/>
            </a:avLst>
          </a:prstGeom>
          <a:solidFill>
            <a:srgbClr val="1B3B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subTitle" idx="1"/>
          </p:nvPr>
        </p:nvSpPr>
        <p:spPr>
          <a:xfrm>
            <a:off x="876300" y="1847850"/>
            <a:ext cx="7086600" cy="7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 idx="2"/>
          </p:nvPr>
        </p:nvSpPr>
        <p:spPr>
          <a:xfrm>
            <a:off x="466650" y="856850"/>
            <a:ext cx="8365800" cy="11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 Narrow"/>
              <a:buNone/>
              <a:defRPr sz="60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58" name="Google Shape;15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3500" y="180563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-9800" y="4396744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5" y="4435857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-9800" y="4396744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5" y="4435857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-9800" y="4389124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" name="Google Shape;3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5" y="4428237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>
            <a:off x="-9800" y="4398921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" name="Google Shape;4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5" y="4438034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>
            <a:off x="2459077" y="145850"/>
            <a:ext cx="6704400" cy="754500"/>
          </a:xfrm>
          <a:prstGeom prst="rect">
            <a:avLst/>
          </a:prstGeom>
          <a:gradFill>
            <a:gsLst>
              <a:gs pos="0">
                <a:srgbClr val="3A74C7"/>
              </a:gs>
              <a:gs pos="100000">
                <a:srgbClr val="1B3B70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05500" y="724475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" name="Google Shape;4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0925" y="184950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-9800" y="4300950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5" y="4340063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rgbClr val="1B3B70"/>
            </a:gs>
            <a:gs pos="100000">
              <a:srgbClr val="3A74C7"/>
            </a:gs>
          </a:gsLst>
          <a:lin ang="0" scaled="0"/>
        </a:gra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" name="Google Shape;5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5" y="4340063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ctrTitle"/>
          </p:nvPr>
        </p:nvSpPr>
        <p:spPr>
          <a:xfrm>
            <a:off x="1388900" y="850216"/>
            <a:ext cx="6366199" cy="17215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Machine Learning Classification for Human Activity Recognition (HAR)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4" name="Google Shape;164;p31"/>
          <p:cNvSpPr txBox="1">
            <a:spLocks noGrp="1"/>
          </p:cNvSpPr>
          <p:nvPr>
            <p:ph type="subTitle" idx="1"/>
          </p:nvPr>
        </p:nvSpPr>
        <p:spPr>
          <a:xfrm>
            <a:off x="311700" y="2466109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Andy Malinsky, Dheemanth Rajakumar, Greg Moore</a:t>
            </a: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San Diego</a:t>
            </a: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AAI-501: Introduction to Artificial Intelligence</a:t>
            </a: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</a:t>
            </a:r>
            <a:r>
              <a:rPr lang="en-US" sz="1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essor</a:t>
            </a:r>
            <a:r>
              <a:rPr lang="en-US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Andrew Van </a:t>
            </a:r>
            <a:r>
              <a:rPr lang="en-US" sz="1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Benschoten</a:t>
            </a:r>
            <a:r>
              <a:rPr lang="en-US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PhD.</a:t>
            </a:r>
          </a:p>
          <a:p>
            <a:pPr marL="0" lvl="0" indent="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US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 David Friesen, MS</a:t>
            </a: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08/12/2024</a:t>
            </a:r>
            <a:endParaRPr sz="1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/>
        </p:nvSpPr>
        <p:spPr>
          <a:xfrm>
            <a:off x="212474" y="81725"/>
            <a:ext cx="8731689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SVM</a:t>
            </a:r>
            <a:r>
              <a:rPr lang="en" sz="2500" dirty="0">
                <a:solidFill>
                  <a:schemeClr val="dk2"/>
                </a:solidFill>
              </a:rPr>
              <a:t>: Model Training</a:t>
            </a:r>
            <a:endParaRPr sz="25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ECC0A4-3E68-4E3D-A581-EF74CF068643}"/>
              </a:ext>
            </a:extLst>
          </p:cNvPr>
          <p:cNvSpPr txBox="1"/>
          <p:nvPr/>
        </p:nvSpPr>
        <p:spPr>
          <a:xfrm>
            <a:off x="741751" y="850504"/>
            <a:ext cx="24298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Default parameters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loss: hinge</a:t>
            </a:r>
          </a:p>
          <a:p>
            <a:r>
              <a:rPr lang="en-US" dirty="0"/>
              <a:t>alpha: 1e-4</a:t>
            </a:r>
          </a:p>
          <a:p>
            <a:r>
              <a:rPr lang="en-US" dirty="0"/>
              <a:t>penalty: L2</a:t>
            </a:r>
          </a:p>
          <a:p>
            <a:r>
              <a:rPr lang="en-US" dirty="0" err="1"/>
              <a:t>learning_rate</a:t>
            </a:r>
            <a:r>
              <a:rPr lang="en-US" dirty="0"/>
              <a:t>: optimal</a:t>
            </a:r>
          </a:p>
          <a:p>
            <a:r>
              <a:rPr lang="en-US" dirty="0" err="1"/>
              <a:t>max_iter</a:t>
            </a:r>
            <a:r>
              <a:rPr lang="en-US" dirty="0"/>
              <a:t>: 1000</a:t>
            </a:r>
          </a:p>
          <a:p>
            <a:r>
              <a:rPr lang="en-US" dirty="0" err="1"/>
              <a:t>early_stopping</a:t>
            </a:r>
            <a:r>
              <a:rPr lang="en-US" dirty="0"/>
              <a:t>: False</a:t>
            </a:r>
          </a:p>
          <a:p>
            <a:r>
              <a:rPr lang="en-US" dirty="0" err="1"/>
              <a:t>random_state</a:t>
            </a:r>
            <a:r>
              <a:rPr lang="en-US" dirty="0"/>
              <a:t>: 24</a:t>
            </a:r>
          </a:p>
          <a:p>
            <a:r>
              <a:rPr lang="en-US" dirty="0" err="1"/>
              <a:t>n_jobs</a:t>
            </a:r>
            <a:r>
              <a:rPr lang="en-US" dirty="0"/>
              <a:t>: -1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BC53D-0CDA-444E-B384-B175BCAA7E40}"/>
              </a:ext>
            </a:extLst>
          </p:cNvPr>
          <p:cNvSpPr txBox="1"/>
          <p:nvPr/>
        </p:nvSpPr>
        <p:spPr>
          <a:xfrm>
            <a:off x="5185866" y="854238"/>
            <a:ext cx="2429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Results of baseline model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B417B7-76E0-4541-96DA-13EC481B5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451" y="1377458"/>
            <a:ext cx="4477330" cy="25289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2FFEF3-D3DA-4B8F-A536-6815DE705050}"/>
              </a:ext>
            </a:extLst>
          </p:cNvPr>
          <p:cNvSpPr/>
          <p:nvPr/>
        </p:nvSpPr>
        <p:spPr>
          <a:xfrm>
            <a:off x="7411116" y="3350668"/>
            <a:ext cx="313326" cy="177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43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/>
        </p:nvSpPr>
        <p:spPr>
          <a:xfrm>
            <a:off x="212474" y="81725"/>
            <a:ext cx="8731689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SVM</a:t>
            </a:r>
            <a:r>
              <a:rPr lang="en" sz="2500" dirty="0">
                <a:solidFill>
                  <a:schemeClr val="dk2"/>
                </a:solidFill>
              </a:rPr>
              <a:t>: Model Training</a:t>
            </a:r>
            <a:endParaRPr sz="25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ECC0A4-3E68-4E3D-A581-EF74CF068643}"/>
              </a:ext>
            </a:extLst>
          </p:cNvPr>
          <p:cNvSpPr txBox="1"/>
          <p:nvPr/>
        </p:nvSpPr>
        <p:spPr>
          <a:xfrm>
            <a:off x="741751" y="850504"/>
            <a:ext cx="2429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Parameter Grid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BC53D-0CDA-444E-B384-B175BCAA7E40}"/>
              </a:ext>
            </a:extLst>
          </p:cNvPr>
          <p:cNvSpPr txBox="1"/>
          <p:nvPr/>
        </p:nvSpPr>
        <p:spPr>
          <a:xfrm>
            <a:off x="5185866" y="854238"/>
            <a:ext cx="2429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Results of baseline model</a:t>
            </a:r>
          </a:p>
          <a:p>
            <a:endParaRPr lang="en-US" dirty="0"/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A3CCCEAB-37A4-4C7D-BDE3-B1AD6BFDC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542644"/>
              </p:ext>
            </p:extLst>
          </p:nvPr>
        </p:nvGraphicFramePr>
        <p:xfrm>
          <a:off x="530736" y="1831434"/>
          <a:ext cx="3337881" cy="1480632"/>
        </p:xfrm>
        <a:graphic>
          <a:graphicData uri="http://schemas.openxmlformats.org/drawingml/2006/table">
            <a:tbl>
              <a:tblPr firstRow="1" bandRow="1">
                <a:tableStyleId>{85F5C5BE-9EE7-46A3-8532-528E5A28226B}</a:tableStyleId>
              </a:tblPr>
              <a:tblGrid>
                <a:gridCol w="1112627">
                  <a:extLst>
                    <a:ext uri="{9D8B030D-6E8A-4147-A177-3AD203B41FA5}">
                      <a16:colId xmlns:a16="http://schemas.microsoft.com/office/drawing/2014/main" val="1910765757"/>
                    </a:ext>
                  </a:extLst>
                </a:gridCol>
                <a:gridCol w="1112627">
                  <a:extLst>
                    <a:ext uri="{9D8B030D-6E8A-4147-A177-3AD203B41FA5}">
                      <a16:colId xmlns:a16="http://schemas.microsoft.com/office/drawing/2014/main" val="1776148814"/>
                    </a:ext>
                  </a:extLst>
                </a:gridCol>
                <a:gridCol w="1112627">
                  <a:extLst>
                    <a:ext uri="{9D8B030D-6E8A-4147-A177-3AD203B41FA5}">
                      <a16:colId xmlns:a16="http://schemas.microsoft.com/office/drawing/2014/main" val="3730666447"/>
                    </a:ext>
                  </a:extLst>
                </a:gridCol>
              </a:tblGrid>
              <a:tr h="397758">
                <a:tc>
                  <a:txBody>
                    <a:bodyPr/>
                    <a:lstStyle/>
                    <a:p>
                      <a:r>
                        <a:rPr lang="en-US" sz="1100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early_stopping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077205"/>
                  </a:ext>
                </a:extLst>
              </a:tr>
              <a:tr h="360958">
                <a:tc>
                  <a:txBody>
                    <a:bodyPr/>
                    <a:lstStyle/>
                    <a:p>
                      <a:r>
                        <a:rPr lang="en-US" sz="1100" dirty="0"/>
                        <a:t>1e-1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hinge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924644"/>
                  </a:ext>
                </a:extLst>
              </a:tr>
              <a:tr h="360958">
                <a:tc>
                  <a:txBody>
                    <a:bodyPr/>
                    <a:lstStyle/>
                    <a:p>
                      <a:r>
                        <a:rPr lang="en-US" sz="1100" dirty="0"/>
                        <a:t>1e-4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148798"/>
                  </a:ext>
                </a:extLst>
              </a:tr>
              <a:tr h="360958">
                <a:tc>
                  <a:txBody>
                    <a:bodyPr/>
                    <a:lstStyle/>
                    <a:p>
                      <a:r>
                        <a:rPr lang="en-US" sz="1100" dirty="0"/>
                        <a:t>1e-7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343224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944F5F71-3324-4209-BE82-96375F00E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724" y="1377457"/>
            <a:ext cx="4507004" cy="25742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E5C4AB9-9DCA-4768-B10C-E5E352579BC8}"/>
              </a:ext>
            </a:extLst>
          </p:cNvPr>
          <p:cNvSpPr/>
          <p:nvPr/>
        </p:nvSpPr>
        <p:spPr>
          <a:xfrm>
            <a:off x="7807569" y="3388799"/>
            <a:ext cx="313326" cy="177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34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/>
        </p:nvSpPr>
        <p:spPr>
          <a:xfrm>
            <a:off x="212474" y="81725"/>
            <a:ext cx="8731689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SVM</a:t>
            </a:r>
            <a:r>
              <a:rPr lang="en" sz="2500" dirty="0">
                <a:solidFill>
                  <a:schemeClr val="dk2"/>
                </a:solidFill>
              </a:rPr>
              <a:t>: Calorie B</a:t>
            </a:r>
            <a:r>
              <a:rPr lang="en-US" sz="2500" dirty="0">
                <a:solidFill>
                  <a:schemeClr val="dk2"/>
                </a:solidFill>
              </a:rPr>
              <a:t>u</a:t>
            </a:r>
            <a:r>
              <a:rPr lang="en" sz="2500" dirty="0">
                <a:solidFill>
                  <a:schemeClr val="dk2"/>
                </a:solidFill>
              </a:rPr>
              <a:t>rn Experiment</a:t>
            </a:r>
            <a:endParaRPr sz="25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5D73181-D239-416B-BC72-2C92697D5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706" y="785729"/>
            <a:ext cx="4920588" cy="357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426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/>
        </p:nvSpPr>
        <p:spPr>
          <a:xfrm>
            <a:off x="212474" y="81725"/>
            <a:ext cx="8731689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SVM</a:t>
            </a:r>
            <a:r>
              <a:rPr lang="en" sz="2500" dirty="0">
                <a:solidFill>
                  <a:schemeClr val="dk2"/>
                </a:solidFill>
              </a:rPr>
              <a:t>: Calorie B</a:t>
            </a:r>
            <a:r>
              <a:rPr lang="en-US" sz="2500" dirty="0">
                <a:solidFill>
                  <a:schemeClr val="dk2"/>
                </a:solidFill>
              </a:rPr>
              <a:t>u</a:t>
            </a:r>
            <a:r>
              <a:rPr lang="en" sz="2500" dirty="0">
                <a:solidFill>
                  <a:schemeClr val="dk2"/>
                </a:solidFill>
              </a:rPr>
              <a:t>rn Experiment</a:t>
            </a:r>
            <a:endParaRPr sz="25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F78480A-E592-4989-920B-6BA0E8686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819" y="811093"/>
            <a:ext cx="4882361" cy="3521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148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/>
        </p:nvSpPr>
        <p:spPr>
          <a:xfrm>
            <a:off x="212474" y="81725"/>
            <a:ext cx="8731689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SVM</a:t>
            </a:r>
            <a:r>
              <a:rPr lang="en" sz="2500" dirty="0">
                <a:solidFill>
                  <a:schemeClr val="dk2"/>
                </a:solidFill>
              </a:rPr>
              <a:t>: Calorie B</a:t>
            </a:r>
            <a:r>
              <a:rPr lang="en-US" sz="2500" dirty="0">
                <a:solidFill>
                  <a:schemeClr val="dk2"/>
                </a:solidFill>
              </a:rPr>
              <a:t>u</a:t>
            </a:r>
            <a:r>
              <a:rPr lang="en" sz="2500" dirty="0">
                <a:solidFill>
                  <a:schemeClr val="dk2"/>
                </a:solidFill>
              </a:rPr>
              <a:t>rn Experiment</a:t>
            </a:r>
            <a:endParaRPr sz="25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B9BF6C-5577-4C8F-9B3B-E4E614AFC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276" y="885861"/>
            <a:ext cx="4667448" cy="337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344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/>
        </p:nvSpPr>
        <p:spPr>
          <a:xfrm>
            <a:off x="212474" y="81725"/>
            <a:ext cx="8731689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SVM Conclusion and Future Steps </a:t>
            </a:r>
            <a:endParaRPr sz="25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6F296-20D3-4700-9F8E-FABEA86524B9}"/>
              </a:ext>
            </a:extLst>
          </p:cNvPr>
          <p:cNvSpPr txBox="1"/>
          <p:nvPr/>
        </p:nvSpPr>
        <p:spPr>
          <a:xfrm>
            <a:off x="524340" y="755868"/>
            <a:ext cx="817844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 ‘012’: 311,722 sitting samples, 0.97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 ‘029’: 3,406 sitting samples, 0.3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Potential model overfitting with bias toward Sitting (7) label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 performance with bootstrapping and data augmentation/generation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458D2-CD93-410A-BAF9-508695D77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93" y="1897812"/>
            <a:ext cx="3726026" cy="24898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7ED15D-D7F1-459B-8569-5EA5D8804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982" y="1897811"/>
            <a:ext cx="3812678" cy="248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74500B-93AC-4A8A-A441-02466F20226D}"/>
              </a:ext>
            </a:extLst>
          </p:cNvPr>
          <p:cNvSpPr txBox="1"/>
          <p:nvPr/>
        </p:nvSpPr>
        <p:spPr>
          <a:xfrm>
            <a:off x="1074260" y="2082328"/>
            <a:ext cx="2071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Accuracy: 0.97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303C72-1756-4A4A-BC60-36BF0000CF5A}"/>
              </a:ext>
            </a:extLst>
          </p:cNvPr>
          <p:cNvSpPr txBox="1"/>
          <p:nvPr/>
        </p:nvSpPr>
        <p:spPr>
          <a:xfrm>
            <a:off x="7100961" y="2077759"/>
            <a:ext cx="2071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Accuracy: 0.3</a:t>
            </a:r>
          </a:p>
        </p:txBody>
      </p:sp>
    </p:spTree>
    <p:extLst>
      <p:ext uri="{BB962C8B-B14F-4D97-AF65-F5344CB8AC3E}">
        <p14:creationId xmlns:p14="http://schemas.microsoft.com/office/powerpoint/2010/main" val="2790238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/>
          <p:nvPr/>
        </p:nvSpPr>
        <p:spPr>
          <a:xfrm>
            <a:off x="212474" y="81725"/>
            <a:ext cx="88710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Convolutional Neural Network Model</a:t>
            </a:r>
            <a:endParaRPr sz="25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/>
        </p:nvSpPr>
        <p:spPr>
          <a:xfrm>
            <a:off x="212474" y="81725"/>
            <a:ext cx="8870969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Bidirectional Long Short-Term Memory Model </a:t>
            </a:r>
            <a:endParaRPr sz="25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/>
          <p:nvPr/>
        </p:nvSpPr>
        <p:spPr>
          <a:xfrm>
            <a:off x="212475" y="81725"/>
            <a:ext cx="2981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Model Analysis</a:t>
            </a:r>
            <a:endParaRPr sz="2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3"/>
          <p:cNvSpPr txBox="1"/>
          <p:nvPr/>
        </p:nvSpPr>
        <p:spPr>
          <a:xfrm>
            <a:off x="79344" y="0"/>
            <a:ext cx="60702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Conclusion &amp; Recommendations</a:t>
            </a:r>
            <a:endParaRPr sz="25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/>
        </p:nvSpPr>
        <p:spPr>
          <a:xfrm>
            <a:off x="212475" y="81725"/>
            <a:ext cx="2981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Table of Contents</a:t>
            </a:r>
            <a:endParaRPr sz="2500">
              <a:solidFill>
                <a:schemeClr val="dk2"/>
              </a:solidFill>
            </a:endParaRPr>
          </a:p>
        </p:txBody>
      </p:sp>
      <p:sp>
        <p:nvSpPr>
          <p:cNvPr id="170" name="Google Shape;170;p32"/>
          <p:cNvSpPr txBox="1"/>
          <p:nvPr/>
        </p:nvSpPr>
        <p:spPr>
          <a:xfrm>
            <a:off x="268300" y="767219"/>
            <a:ext cx="8177374" cy="361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 and Preparation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Selection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Vector Machine (SVM) Model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Convolutional Neural Network (CNN) Model</a:t>
            </a: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Bidirectional Long Short-Term Memory (LSTM) Model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Analysis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and Recommendations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Collaboration Chart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4"/>
          <p:cNvSpPr txBox="1"/>
          <p:nvPr/>
        </p:nvSpPr>
        <p:spPr>
          <a:xfrm>
            <a:off x="212475" y="81725"/>
            <a:ext cx="60702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2"/>
                </a:solidFill>
              </a:rPr>
              <a:t>Collaboration Chart</a:t>
            </a:r>
            <a:endParaRPr sz="2500" dirty="0">
              <a:solidFill>
                <a:schemeClr val="dk2"/>
              </a:solidFill>
            </a:endParaRPr>
          </a:p>
        </p:txBody>
      </p:sp>
      <p:graphicFrame>
        <p:nvGraphicFramePr>
          <p:cNvPr id="259" name="Google Shape;259;p44"/>
          <p:cNvGraphicFramePr/>
          <p:nvPr>
            <p:extLst>
              <p:ext uri="{D42A27DB-BD31-4B8C-83A1-F6EECF244321}">
                <p14:modId xmlns:p14="http://schemas.microsoft.com/office/powerpoint/2010/main" val="2462297238"/>
              </p:ext>
            </p:extLst>
          </p:nvPr>
        </p:nvGraphicFramePr>
        <p:xfrm>
          <a:off x="1112438" y="946275"/>
          <a:ext cx="6919125" cy="2984314"/>
        </p:xfrm>
        <a:graphic>
          <a:graphicData uri="http://schemas.openxmlformats.org/drawingml/2006/table">
            <a:tbl>
              <a:tblPr>
                <a:noFill/>
                <a:tableStyleId>{85F5C5BE-9EE7-46A3-8532-528E5A28226B}</a:tableStyleId>
              </a:tblPr>
              <a:tblGrid>
                <a:gridCol w="229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2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Team Member 1 (Andy Malinsky)</a:t>
                      </a:r>
                      <a:endParaRPr sz="1100" dirty="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B7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Team Member 2 (Dheemanth Rajakumar)</a:t>
                      </a:r>
                      <a:endParaRPr sz="1100" dirty="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B7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Team Member 3 (Greg Moore)</a:t>
                      </a:r>
                      <a:endParaRPr sz="11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3B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4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List of contributions:</a:t>
                      </a:r>
                      <a:endParaRPr sz="1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Pre-processing Dataset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implementation and code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Final project technical report</a:t>
                      </a:r>
                      <a:endParaRPr sz="1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Presentation slides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Presentation</a:t>
                      </a:r>
                      <a:endParaRPr sz="1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List of contributions: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Pre-processing Dataset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implementation and code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Final project technical report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Presentation slides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Presentation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List of contributions:</a:t>
                      </a:r>
                      <a:endParaRPr sz="1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Pre-processing Dataset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 implementation and code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Final project technical report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Presentation slides</a:t>
                      </a:r>
                    </a:p>
                    <a:p>
                      <a:pPr marL="171450" lvl="0" indent="-17145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Presentation</a:t>
                      </a:r>
                    </a:p>
                  </a:txBody>
                  <a:tcPr marL="68575" marR="68575" marT="914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5"/>
          <p:cNvSpPr txBox="1"/>
          <p:nvPr/>
        </p:nvSpPr>
        <p:spPr>
          <a:xfrm>
            <a:off x="247264" y="0"/>
            <a:ext cx="7056300" cy="1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" sz="23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300" b="1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45"/>
          <p:cNvSpPr txBox="1"/>
          <p:nvPr/>
        </p:nvSpPr>
        <p:spPr>
          <a:xfrm>
            <a:off x="247264" y="574800"/>
            <a:ext cx="8504554" cy="3357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Aleksej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Logacjov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Atle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Kongsvold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Kerstin Bach, Hilde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Bremseth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Bårdstu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&amp; Paul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Jarle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Mork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(2023). HARTH [Dataset]. UCI Machine Learning Repository. https://doi.org/10.24432/C5NC90</a:t>
            </a: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Attal, F., Mohammed, S.,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Dedabrishvili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M.,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Chamroukhi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F.,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Oukhellou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L., &amp;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Amirat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Y. (2015). Physical Human Activity Recognition Using Wearable Sensors. Sensors, 15(12), 31314–31338. https://doi.org/10.3390/s151229858</a:t>
            </a: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Bach, K.,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Kongsvold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A.,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Bårdstu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H.,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Bardal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E. M.,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Kjærnli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H. S.,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Herland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S.,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Logacjov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A., &amp;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Mork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P. J. (2022). A Machine Learning Classifier for Detection of Physical Activity Types and Postures During Free-Living. Journal for the Measurement of Physical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Behaviour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5(1), 24–31. https://doi.org/10.1123/jmpb.2021-0015</a:t>
            </a: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Logacjov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A., Bach, K.,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Kongsvold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A.,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Bårdstu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H. B., &amp;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Mork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P. J. (2021). HARTH: A Human Activity Recognition Dataset for Machine Learning. Sensors, 21(23), 7853. https://doi.org/10.3390/s21237853</a:t>
            </a: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Russell, S. J., &amp; Norvig, P. (2021). Artificial intelligence: A modern approach (4th ed.). Pearson.</a:t>
            </a: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/>
        </p:nvSpPr>
        <p:spPr>
          <a:xfrm>
            <a:off x="212475" y="81725"/>
            <a:ext cx="2981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Introduction</a:t>
            </a:r>
            <a:endParaRPr sz="2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/>
        </p:nvSpPr>
        <p:spPr>
          <a:xfrm>
            <a:off x="212475" y="81725"/>
            <a:ext cx="48543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2"/>
                </a:solidFill>
              </a:rPr>
              <a:t>Data Preparation</a:t>
            </a:r>
            <a:endParaRPr sz="25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/>
        </p:nvSpPr>
        <p:spPr>
          <a:xfrm>
            <a:off x="212475" y="81725"/>
            <a:ext cx="48543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2"/>
                </a:solidFill>
              </a:rPr>
              <a:t>Data Preparation</a:t>
            </a:r>
            <a:endParaRPr sz="25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/>
        </p:nvSpPr>
        <p:spPr>
          <a:xfrm>
            <a:off x="212474" y="81725"/>
            <a:ext cx="8731689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Exploratory Data Analysis</a:t>
            </a:r>
            <a:endParaRPr sz="25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/>
        </p:nvSpPr>
        <p:spPr>
          <a:xfrm>
            <a:off x="212475" y="81725"/>
            <a:ext cx="2981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Model Selection</a:t>
            </a:r>
            <a:endParaRPr sz="2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/>
        </p:nvSpPr>
        <p:spPr>
          <a:xfrm>
            <a:off x="212474" y="81725"/>
            <a:ext cx="8731689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Support Vector Machine Model (SVM)</a:t>
            </a:r>
            <a:endParaRPr sz="25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4F86B2-1593-43E7-A707-C3A7FD4FBCBD}"/>
              </a:ext>
            </a:extLst>
          </p:cNvPr>
          <p:cNvSpPr txBox="1"/>
          <p:nvPr/>
        </p:nvSpPr>
        <p:spPr>
          <a:xfrm>
            <a:off x="5612677" y="2417860"/>
            <a:ext cx="34737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Sklearn</a:t>
            </a:r>
            <a:r>
              <a:rPr lang="en-US" dirty="0"/>
              <a:t>: </a:t>
            </a:r>
            <a:r>
              <a:rPr lang="en-US" dirty="0" err="1"/>
              <a:t>SGDClassifier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Supervised learning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6326E7-2B61-4E01-A068-18FD4058F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39" y="1605079"/>
            <a:ext cx="4563953" cy="193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13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/>
        </p:nvSpPr>
        <p:spPr>
          <a:xfrm>
            <a:off x="212474" y="81725"/>
            <a:ext cx="8731689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SVM</a:t>
            </a:r>
            <a:r>
              <a:rPr lang="en" sz="2500" dirty="0">
                <a:solidFill>
                  <a:schemeClr val="dk2"/>
                </a:solidFill>
              </a:rPr>
              <a:t>: Data Preparation</a:t>
            </a:r>
            <a:endParaRPr sz="25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C0C7AD-6AC2-4766-9139-63ACC5712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89" y="1189925"/>
            <a:ext cx="5280535" cy="32718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ECC0A4-3E68-4E3D-A581-EF74CF068643}"/>
              </a:ext>
            </a:extLst>
          </p:cNvPr>
          <p:cNvSpPr txBox="1"/>
          <p:nvPr/>
        </p:nvSpPr>
        <p:spPr>
          <a:xfrm>
            <a:off x="199837" y="1026769"/>
            <a:ext cx="2429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Before Scaling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BC53D-0CDA-444E-B384-B175BCAA7E40}"/>
              </a:ext>
            </a:extLst>
          </p:cNvPr>
          <p:cNvSpPr txBox="1"/>
          <p:nvPr/>
        </p:nvSpPr>
        <p:spPr>
          <a:xfrm>
            <a:off x="212474" y="2703767"/>
            <a:ext cx="2429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After Scaling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CF182F-275A-4FAB-8A36-D45AEA458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74" y="1556316"/>
            <a:ext cx="3155499" cy="7840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3768F5-C9C9-40B6-AEFB-E5056355C7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76" y="3222781"/>
            <a:ext cx="2699429" cy="10704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595</Words>
  <Application>Microsoft Office PowerPoint</Application>
  <PresentationFormat>On-screen Show (16:9)</PresentationFormat>
  <Paragraphs>101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Times New Roman</vt:lpstr>
      <vt:lpstr>Aptos</vt:lpstr>
      <vt:lpstr>Arial Narrow</vt:lpstr>
      <vt:lpstr>Simple Light</vt:lpstr>
      <vt:lpstr>Simple Light</vt:lpstr>
      <vt:lpstr>Machine Learning Classification for Human Activity Recognition (HAR)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Classification for Human Activity Recognition (HAR)</dc:title>
  <dc:creator>Greg Moore</dc:creator>
  <cp:lastModifiedBy>Andy .</cp:lastModifiedBy>
  <cp:revision>22</cp:revision>
  <dcterms:modified xsi:type="dcterms:W3CDTF">2024-08-11T23:51:56Z</dcterms:modified>
</cp:coreProperties>
</file>