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  <p:sldMasterId id="2147483677" r:id="rId2"/>
  </p:sldMasterIdLst>
  <p:notesMasterIdLst>
    <p:notesMasterId r:id="rId18"/>
  </p:notesMasterIdLst>
  <p:sldIdLst>
    <p:sldId id="256" r:id="rId3"/>
    <p:sldId id="257" r:id="rId4"/>
    <p:sldId id="258" r:id="rId5"/>
    <p:sldId id="259" r:id="rId6"/>
    <p:sldId id="260" r:id="rId7"/>
    <p:sldId id="262" r:id="rId8"/>
    <p:sldId id="266" r:id="rId9"/>
    <p:sldId id="263" r:id="rId10"/>
    <p:sldId id="264" r:id="rId11"/>
    <p:sldId id="265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embeddedFontLst>
    <p:embeddedFont>
      <p:font typeface="Arial Narrow" panose="020B0606020202030204" pitchFamily="3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5F5C5BE-9EE7-46A3-8532-528E5A28226B}">
  <a:tblStyle styleId="{85F5C5BE-9EE7-46A3-8532-528E5A28226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font" Target="fonts/font3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font" Target="fonts/font1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e7784e3c3e_3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6" name="Google Shape;226;g2e7784e3c3e_3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25" tIns="91225" rIns="91225" bIns="912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40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72c404b40e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272c404b40e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e7784e3c3e_3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0" name="Google Shape;250;g2e7784e3c3e_3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25" tIns="91225" rIns="91225" bIns="912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40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272c404b40e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272c404b40e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2e7784e3c3e_3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2" name="Google Shape;262;g2e7784e3c3e_3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25" tIns="91225" rIns="91225" bIns="912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40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c0c8f81679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1c0c8f81679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bd2870af4a_1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bd2870af4a_1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72c404b40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72c404b40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72c404b40e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72c404b40e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7403b43dfd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7403b43dfd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e7784e3c3e_3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2" name="Google Shape;202;g2e7784e3c3e_3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25" tIns="91225" rIns="91225" bIns="912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4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72c404b40e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272c404b40e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e7784e3c3e_3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0" name="Google Shape;210;g2e7784e3c3e_3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25" tIns="91225" rIns="91225" bIns="912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4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e7784e3c3e_3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8" name="Google Shape;218;g2e7784e3c3e_3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25" tIns="91225" rIns="91225" bIns="912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4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27750" y="4389000"/>
            <a:ext cx="9199500" cy="754500"/>
          </a:xfrm>
          <a:prstGeom prst="rect">
            <a:avLst/>
          </a:prstGeom>
          <a:gradFill>
            <a:gsLst>
              <a:gs pos="0">
                <a:srgbClr val="1B3B70"/>
              </a:gs>
              <a:gs pos="100000">
                <a:srgbClr val="3A74C7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" name="Google Shape;14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456325" y="0"/>
            <a:ext cx="2687675" cy="190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 1">
  <p:cSld name="CAPTION_ONLY_1">
    <p:bg>
      <p:bgPr>
        <a:gradFill>
          <a:gsLst>
            <a:gs pos="0">
              <a:srgbClr val="3A74C7"/>
            </a:gs>
            <a:gs pos="100000">
              <a:srgbClr val="1B3B70"/>
            </a:gs>
          </a:gsLst>
          <a:lin ang="0" scaled="0"/>
        </a:gra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2" name="Google Shape;62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357300" y="0"/>
            <a:ext cx="3786700" cy="267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2"/>
          <p:cNvSpPr/>
          <p:nvPr/>
        </p:nvSpPr>
        <p:spPr>
          <a:xfrm>
            <a:off x="-9800" y="4300950"/>
            <a:ext cx="9199500" cy="754500"/>
          </a:xfrm>
          <a:prstGeom prst="rect">
            <a:avLst/>
          </a:prstGeom>
          <a:gradFill>
            <a:gsLst>
              <a:gs pos="0">
                <a:srgbClr val="1B3B70"/>
              </a:gs>
              <a:gs pos="100000">
                <a:srgbClr val="3A74C7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2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6" name="Google Shape;66;p12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8" name="Google Shape;68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825" y="4340063"/>
            <a:ext cx="3810000" cy="67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1" name="Google Shape;71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3625" y="4380550"/>
            <a:ext cx="3810000" cy="67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>
  <p:cSld name="BLANK_1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CUSTOM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5"/>
          <p:cNvPicPr preferRelativeResize="0"/>
          <p:nvPr/>
        </p:nvPicPr>
        <p:blipFill rotWithShape="1">
          <a:blip r:embed="rId2">
            <a:alphaModFix/>
          </a:blip>
          <a:srcRect b="24219"/>
          <a:stretch/>
        </p:blipFill>
        <p:spPr>
          <a:xfrm>
            <a:off x="-28950" y="2481100"/>
            <a:ext cx="9199498" cy="275035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5"/>
          <p:cNvSpPr/>
          <p:nvPr/>
        </p:nvSpPr>
        <p:spPr>
          <a:xfrm>
            <a:off x="-28950" y="-19600"/>
            <a:ext cx="9199500" cy="2877000"/>
          </a:xfrm>
          <a:prstGeom prst="rect">
            <a:avLst/>
          </a:prstGeom>
          <a:solidFill>
            <a:srgbClr val="1B3B7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5"/>
          <p:cNvSpPr/>
          <p:nvPr/>
        </p:nvSpPr>
        <p:spPr>
          <a:xfrm rot="10800000">
            <a:off x="4076700" y="2819400"/>
            <a:ext cx="666900" cy="381000"/>
          </a:xfrm>
          <a:prstGeom prst="triangle">
            <a:avLst>
              <a:gd name="adj" fmla="val 50000"/>
            </a:avLst>
          </a:prstGeom>
          <a:solidFill>
            <a:srgbClr val="1B3B7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subTitle" idx="1"/>
          </p:nvPr>
        </p:nvSpPr>
        <p:spPr>
          <a:xfrm>
            <a:off x="876300" y="1847850"/>
            <a:ext cx="7086600" cy="78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5"/>
          <p:cNvSpPr txBox="1">
            <a:spLocks noGrp="1"/>
          </p:cNvSpPr>
          <p:nvPr>
            <p:ph type="title" idx="2"/>
          </p:nvPr>
        </p:nvSpPr>
        <p:spPr>
          <a:xfrm>
            <a:off x="466650" y="856850"/>
            <a:ext cx="8365800" cy="11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 Narrow"/>
              <a:buNone/>
              <a:defRPr sz="60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81" name="Google Shape;8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3500" y="180563"/>
            <a:ext cx="3810000" cy="67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/>
          <p:nvPr/>
        </p:nvSpPr>
        <p:spPr>
          <a:xfrm>
            <a:off x="-27750" y="4389000"/>
            <a:ext cx="9199500" cy="754500"/>
          </a:xfrm>
          <a:prstGeom prst="rect">
            <a:avLst/>
          </a:prstGeom>
          <a:gradFill>
            <a:gsLst>
              <a:gs pos="0">
                <a:srgbClr val="1B3B70"/>
              </a:gs>
              <a:gs pos="100000">
                <a:srgbClr val="3A74C7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7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89" name="Google Shape;89;p17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0" name="Google Shape;90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1" name="Google Shape;91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456325" y="0"/>
            <a:ext cx="2687675" cy="190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4" name="Google Shape;94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3625" y="4380550"/>
            <a:ext cx="3810000" cy="67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 1">
  <p:cSld name="CAPTION_ONLY_1">
    <p:bg>
      <p:bgPr>
        <a:gradFill>
          <a:gsLst>
            <a:gs pos="0">
              <a:srgbClr val="3A74C7"/>
            </a:gs>
            <a:gs pos="100000">
              <a:srgbClr val="1B3B70"/>
            </a:gs>
          </a:gsLst>
          <a:lin ang="0" scaled="0"/>
        </a:gra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7" name="Google Shape;97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57300" y="0"/>
            <a:ext cx="3786700" cy="267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00" name="Google Shape;100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1" name="Google Shape;101;p20"/>
          <p:cNvSpPr/>
          <p:nvPr/>
        </p:nvSpPr>
        <p:spPr>
          <a:xfrm>
            <a:off x="-9800" y="4396744"/>
            <a:ext cx="9199500" cy="754500"/>
          </a:xfrm>
          <a:prstGeom prst="rect">
            <a:avLst/>
          </a:prstGeom>
          <a:gradFill>
            <a:gsLst>
              <a:gs pos="0">
                <a:srgbClr val="1B3B70"/>
              </a:gs>
              <a:gs pos="100000">
                <a:srgbClr val="3A74C7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" name="Google Shape;102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3825" y="4435857"/>
            <a:ext cx="3810000" cy="67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/>
          <p:nvPr/>
        </p:nvSpPr>
        <p:spPr>
          <a:xfrm>
            <a:off x="-9800" y="4396744"/>
            <a:ext cx="9199500" cy="754500"/>
          </a:xfrm>
          <a:prstGeom prst="rect">
            <a:avLst/>
          </a:prstGeom>
          <a:gradFill>
            <a:gsLst>
              <a:gs pos="0">
                <a:srgbClr val="1B3B70"/>
              </a:gs>
              <a:gs pos="100000">
                <a:srgbClr val="3A74C7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1"/>
          <p:cNvSpPr txBox="1">
            <a:spLocks noGrp="1"/>
          </p:cNvSpPr>
          <p:nvPr>
            <p:ph type="body" idx="1"/>
          </p:nvPr>
        </p:nvSpPr>
        <p:spPr>
          <a:xfrm>
            <a:off x="311700" y="11322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7" name="Google Shape;107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8" name="Google Shape;108;p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3825" y="4435857"/>
            <a:ext cx="3810000" cy="67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" name="Google Shape;18;p3"/>
          <p:cNvSpPr/>
          <p:nvPr/>
        </p:nvSpPr>
        <p:spPr>
          <a:xfrm>
            <a:off x="-9800" y="4396744"/>
            <a:ext cx="9199500" cy="754500"/>
          </a:xfrm>
          <a:prstGeom prst="rect">
            <a:avLst/>
          </a:prstGeom>
          <a:gradFill>
            <a:gsLst>
              <a:gs pos="0">
                <a:srgbClr val="1B3B70"/>
              </a:gs>
              <a:gs pos="100000">
                <a:srgbClr val="3A74C7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9" name="Google Shape;19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825" y="4435857"/>
            <a:ext cx="3810000" cy="67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/>
          <p:nvPr/>
        </p:nvSpPr>
        <p:spPr>
          <a:xfrm>
            <a:off x="-9800" y="4396744"/>
            <a:ext cx="9199500" cy="754500"/>
          </a:xfrm>
          <a:prstGeom prst="rect">
            <a:avLst/>
          </a:prstGeom>
          <a:gradFill>
            <a:gsLst>
              <a:gs pos="0">
                <a:srgbClr val="1B3B70"/>
              </a:gs>
              <a:gs pos="100000">
                <a:srgbClr val="3A74C7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13" name="Google Shape;113;p22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14" name="Google Shape;114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5" name="Google Shape;115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3825" y="4435857"/>
            <a:ext cx="3810000" cy="67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/>
          <p:nvPr/>
        </p:nvSpPr>
        <p:spPr>
          <a:xfrm>
            <a:off x="-9800" y="4389124"/>
            <a:ext cx="9199500" cy="754500"/>
          </a:xfrm>
          <a:prstGeom prst="rect">
            <a:avLst/>
          </a:prstGeom>
          <a:gradFill>
            <a:gsLst>
              <a:gs pos="0">
                <a:srgbClr val="1B3B70"/>
              </a:gs>
              <a:gs pos="100000">
                <a:srgbClr val="3A74C7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0" name="Google Shape;120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3825" y="4428237"/>
            <a:ext cx="3810000" cy="67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/>
          <p:nvPr/>
        </p:nvSpPr>
        <p:spPr>
          <a:xfrm>
            <a:off x="-9800" y="4398921"/>
            <a:ext cx="9199500" cy="754500"/>
          </a:xfrm>
          <a:prstGeom prst="rect">
            <a:avLst/>
          </a:prstGeom>
          <a:gradFill>
            <a:gsLst>
              <a:gs pos="0">
                <a:srgbClr val="1B3B70"/>
              </a:gs>
              <a:gs pos="100000">
                <a:srgbClr val="3A74C7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24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25" name="Google Shape;125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6" name="Google Shape;126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3825" y="4438034"/>
            <a:ext cx="3810000" cy="67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5"/>
          <p:cNvSpPr/>
          <p:nvPr/>
        </p:nvSpPr>
        <p:spPr>
          <a:xfrm>
            <a:off x="2459077" y="145850"/>
            <a:ext cx="6704400" cy="754500"/>
          </a:xfrm>
          <a:prstGeom prst="rect">
            <a:avLst/>
          </a:prstGeom>
          <a:gradFill>
            <a:gsLst>
              <a:gs pos="0">
                <a:srgbClr val="3A74C7"/>
              </a:gs>
              <a:gs pos="100000">
                <a:srgbClr val="1B3B70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405500" y="724475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0" name="Google Shape;130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1" name="Google Shape;131;p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220925" y="184950"/>
            <a:ext cx="3810000" cy="67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6"/>
          <p:cNvSpPr/>
          <p:nvPr/>
        </p:nvSpPr>
        <p:spPr>
          <a:xfrm>
            <a:off x="-9800" y="4300950"/>
            <a:ext cx="9199500" cy="754500"/>
          </a:xfrm>
          <a:prstGeom prst="rect">
            <a:avLst/>
          </a:prstGeom>
          <a:gradFill>
            <a:gsLst>
              <a:gs pos="0">
                <a:srgbClr val="1B3B70"/>
              </a:gs>
              <a:gs pos="100000">
                <a:srgbClr val="3A74C7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2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26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36" name="Google Shape;136;p26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37" name="Google Shape;137;p26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8" name="Google Shape;138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9" name="Google Shape;139;p2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3825" y="4340063"/>
            <a:ext cx="3810000" cy="67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gradFill>
          <a:gsLst>
            <a:gs pos="0">
              <a:srgbClr val="1B3B70"/>
            </a:gs>
            <a:gs pos="100000">
              <a:srgbClr val="3A74C7"/>
            </a:gs>
          </a:gsLst>
          <a:lin ang="0" scaled="0"/>
        </a:grad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2" name="Google Shape;142;p2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3825" y="4340063"/>
            <a:ext cx="3810000" cy="67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8"/>
          <p:cNvSpPr/>
          <p:nvPr/>
        </p:nvSpPr>
        <p:spPr>
          <a:xfrm>
            <a:off x="-9800" y="4300950"/>
            <a:ext cx="9199500" cy="754500"/>
          </a:xfrm>
          <a:prstGeom prst="rect">
            <a:avLst/>
          </a:prstGeom>
          <a:gradFill>
            <a:gsLst>
              <a:gs pos="0">
                <a:srgbClr val="1B3B70"/>
              </a:gs>
              <a:gs pos="100000">
                <a:srgbClr val="3A74C7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28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46" name="Google Shape;146;p28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47" name="Google Shape;147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8" name="Google Shape;148;p2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3825" y="4340063"/>
            <a:ext cx="3810000" cy="67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>
  <p:cSld name="BLANK_1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CUSTOM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30"/>
          <p:cNvPicPr preferRelativeResize="0"/>
          <p:nvPr/>
        </p:nvPicPr>
        <p:blipFill rotWithShape="1">
          <a:blip r:embed="rId2">
            <a:alphaModFix/>
          </a:blip>
          <a:srcRect b="24219"/>
          <a:stretch/>
        </p:blipFill>
        <p:spPr>
          <a:xfrm>
            <a:off x="-28950" y="2481100"/>
            <a:ext cx="9199498" cy="275035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30"/>
          <p:cNvSpPr/>
          <p:nvPr/>
        </p:nvSpPr>
        <p:spPr>
          <a:xfrm>
            <a:off x="-28950" y="-19600"/>
            <a:ext cx="9199500" cy="2877000"/>
          </a:xfrm>
          <a:prstGeom prst="rect">
            <a:avLst/>
          </a:prstGeom>
          <a:solidFill>
            <a:srgbClr val="1B3B7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30"/>
          <p:cNvSpPr/>
          <p:nvPr/>
        </p:nvSpPr>
        <p:spPr>
          <a:xfrm rot="10800000">
            <a:off x="4076700" y="2819400"/>
            <a:ext cx="666900" cy="381000"/>
          </a:xfrm>
          <a:prstGeom prst="triangle">
            <a:avLst>
              <a:gd name="adj" fmla="val 50000"/>
            </a:avLst>
          </a:prstGeom>
          <a:solidFill>
            <a:srgbClr val="1B3B7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30"/>
          <p:cNvSpPr txBox="1">
            <a:spLocks noGrp="1"/>
          </p:cNvSpPr>
          <p:nvPr>
            <p:ph type="subTitle" idx="1"/>
          </p:nvPr>
        </p:nvSpPr>
        <p:spPr>
          <a:xfrm>
            <a:off x="876300" y="1847850"/>
            <a:ext cx="7086600" cy="7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30"/>
          <p:cNvSpPr txBox="1">
            <a:spLocks noGrp="1"/>
          </p:cNvSpPr>
          <p:nvPr>
            <p:ph type="title" idx="2"/>
          </p:nvPr>
        </p:nvSpPr>
        <p:spPr>
          <a:xfrm>
            <a:off x="466650" y="856850"/>
            <a:ext cx="8365800" cy="11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 Narrow"/>
              <a:buNone/>
              <a:defRPr sz="60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158" name="Google Shape;158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43500" y="180563"/>
            <a:ext cx="3810000" cy="67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-9800" y="4396744"/>
            <a:ext cx="9199500" cy="754500"/>
          </a:xfrm>
          <a:prstGeom prst="rect">
            <a:avLst/>
          </a:prstGeom>
          <a:gradFill>
            <a:gsLst>
              <a:gs pos="0">
                <a:srgbClr val="1B3B70"/>
              </a:gs>
              <a:gs pos="100000">
                <a:srgbClr val="3A74C7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11700" y="1132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5" name="Google Shape;25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825" y="4435857"/>
            <a:ext cx="3810000" cy="67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-9800" y="4396744"/>
            <a:ext cx="9199500" cy="754500"/>
          </a:xfrm>
          <a:prstGeom prst="rect">
            <a:avLst/>
          </a:prstGeom>
          <a:gradFill>
            <a:gsLst>
              <a:gs pos="0">
                <a:srgbClr val="1B3B70"/>
              </a:gs>
              <a:gs pos="100000">
                <a:srgbClr val="3A74C7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2" name="Google Shape;32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825" y="4435857"/>
            <a:ext cx="3810000" cy="67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/>
          <p:nvPr/>
        </p:nvSpPr>
        <p:spPr>
          <a:xfrm>
            <a:off x="-9800" y="4389124"/>
            <a:ext cx="9199500" cy="754500"/>
          </a:xfrm>
          <a:prstGeom prst="rect">
            <a:avLst/>
          </a:prstGeom>
          <a:gradFill>
            <a:gsLst>
              <a:gs pos="0">
                <a:srgbClr val="1B3B70"/>
              </a:gs>
              <a:gs pos="100000">
                <a:srgbClr val="3A74C7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7" name="Google Shape;37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825" y="4428237"/>
            <a:ext cx="3810000" cy="67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/>
          <p:nvPr/>
        </p:nvSpPr>
        <p:spPr>
          <a:xfrm>
            <a:off x="-9800" y="4398921"/>
            <a:ext cx="9199500" cy="754500"/>
          </a:xfrm>
          <a:prstGeom prst="rect">
            <a:avLst/>
          </a:prstGeom>
          <a:gradFill>
            <a:gsLst>
              <a:gs pos="0">
                <a:srgbClr val="1B3B70"/>
              </a:gs>
              <a:gs pos="100000">
                <a:srgbClr val="3A74C7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3" name="Google Shape;43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825" y="4438034"/>
            <a:ext cx="3810000" cy="67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/>
          <p:nvPr/>
        </p:nvSpPr>
        <p:spPr>
          <a:xfrm>
            <a:off x="2459077" y="145850"/>
            <a:ext cx="6704400" cy="754500"/>
          </a:xfrm>
          <a:prstGeom prst="rect">
            <a:avLst/>
          </a:prstGeom>
          <a:gradFill>
            <a:gsLst>
              <a:gs pos="0">
                <a:srgbClr val="3A74C7"/>
              </a:gs>
              <a:gs pos="100000">
                <a:srgbClr val="1B3B70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405500" y="724475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8" name="Google Shape;48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20925" y="184950"/>
            <a:ext cx="3810000" cy="67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/>
          <p:nvPr/>
        </p:nvSpPr>
        <p:spPr>
          <a:xfrm>
            <a:off x="-9800" y="4300950"/>
            <a:ext cx="9199500" cy="754500"/>
          </a:xfrm>
          <a:prstGeom prst="rect">
            <a:avLst/>
          </a:prstGeom>
          <a:gradFill>
            <a:gsLst>
              <a:gs pos="0">
                <a:srgbClr val="1B3B70"/>
              </a:gs>
              <a:gs pos="100000">
                <a:srgbClr val="3A74C7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6" name="Google Shape;56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825" y="4340063"/>
            <a:ext cx="3810000" cy="67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gradFill>
          <a:gsLst>
            <a:gs pos="0">
              <a:srgbClr val="1B3B70"/>
            </a:gs>
            <a:gs pos="100000">
              <a:srgbClr val="3A74C7"/>
            </a:gs>
          </a:gsLst>
          <a:lin ang="0" scaled="0"/>
        </a:gra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9" name="Google Shape;59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825" y="4340063"/>
            <a:ext cx="3810000" cy="67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1"/>
          <p:cNvSpPr txBox="1">
            <a:spLocks noGrp="1"/>
          </p:cNvSpPr>
          <p:nvPr>
            <p:ph type="ctrTitle"/>
          </p:nvPr>
        </p:nvSpPr>
        <p:spPr>
          <a:xfrm>
            <a:off x="1388900" y="850216"/>
            <a:ext cx="6366199" cy="172153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Machine Learning Classification for Human Activity Recognition (HAR)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4" name="Google Shape;164;p31"/>
          <p:cNvSpPr txBox="1">
            <a:spLocks noGrp="1"/>
          </p:cNvSpPr>
          <p:nvPr>
            <p:ph type="subTitle" idx="1"/>
          </p:nvPr>
        </p:nvSpPr>
        <p:spPr>
          <a:xfrm>
            <a:off x="311700" y="2466109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en" sz="11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Andy Malinsky, Dheemanth Rajakumar, Greg Moore</a:t>
            </a:r>
            <a:endParaRPr sz="11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en" sz="11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University of San Diego</a:t>
            </a:r>
            <a:endParaRPr sz="11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en" sz="11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AAI-501: Introduction to Artificial Intelligence</a:t>
            </a:r>
            <a:endParaRPr sz="11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en" sz="11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Prof</a:t>
            </a:r>
            <a:r>
              <a:rPr lang="en-US" sz="11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essor</a:t>
            </a:r>
            <a:r>
              <a:rPr lang="en-US" sz="11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Andrew Van </a:t>
            </a:r>
            <a:r>
              <a:rPr lang="en-US" sz="11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Benschoten</a:t>
            </a:r>
            <a:r>
              <a:rPr lang="en-US" sz="11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PhD.</a:t>
            </a:r>
          </a:p>
          <a:p>
            <a:pPr marL="0" lvl="0" indent="0" algn="ctr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en-US" sz="11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Professor David Friesen, MS</a:t>
            </a:r>
            <a:endParaRPr sz="11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en" sz="11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08/12/2024</a:t>
            </a:r>
            <a:endParaRPr sz="11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0"/>
          <p:cNvSpPr txBox="1"/>
          <p:nvPr/>
        </p:nvSpPr>
        <p:spPr>
          <a:xfrm>
            <a:off x="212474" y="81725"/>
            <a:ext cx="8870969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Bidirectional Long Short-Term Memory Model </a:t>
            </a:r>
            <a:endParaRPr sz="25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2"/>
          <p:cNvSpPr txBox="1"/>
          <p:nvPr/>
        </p:nvSpPr>
        <p:spPr>
          <a:xfrm>
            <a:off x="212475" y="81725"/>
            <a:ext cx="29811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2"/>
                </a:solidFill>
              </a:rPr>
              <a:t>Model Analysis</a:t>
            </a:r>
            <a:endParaRPr sz="25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3"/>
          <p:cNvSpPr txBox="1"/>
          <p:nvPr/>
        </p:nvSpPr>
        <p:spPr>
          <a:xfrm>
            <a:off x="79344" y="0"/>
            <a:ext cx="60702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Conclusion &amp; Recommendations</a:t>
            </a:r>
            <a:endParaRPr sz="25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4"/>
          <p:cNvSpPr txBox="1"/>
          <p:nvPr/>
        </p:nvSpPr>
        <p:spPr>
          <a:xfrm>
            <a:off x="212475" y="81725"/>
            <a:ext cx="60702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chemeClr val="dk2"/>
                </a:solidFill>
              </a:rPr>
              <a:t>Collaboration Chart</a:t>
            </a:r>
            <a:endParaRPr sz="2500" dirty="0">
              <a:solidFill>
                <a:schemeClr val="dk2"/>
              </a:solidFill>
            </a:endParaRPr>
          </a:p>
        </p:txBody>
      </p:sp>
      <p:graphicFrame>
        <p:nvGraphicFramePr>
          <p:cNvPr id="259" name="Google Shape;259;p44"/>
          <p:cNvGraphicFramePr/>
          <p:nvPr>
            <p:extLst>
              <p:ext uri="{D42A27DB-BD31-4B8C-83A1-F6EECF244321}">
                <p14:modId xmlns:p14="http://schemas.microsoft.com/office/powerpoint/2010/main" val="2462297238"/>
              </p:ext>
            </p:extLst>
          </p:nvPr>
        </p:nvGraphicFramePr>
        <p:xfrm>
          <a:off x="1112438" y="946275"/>
          <a:ext cx="6919125" cy="2984314"/>
        </p:xfrm>
        <a:graphic>
          <a:graphicData uri="http://schemas.openxmlformats.org/drawingml/2006/table">
            <a:tbl>
              <a:tblPr>
                <a:noFill/>
                <a:tableStyleId>{85F5C5BE-9EE7-46A3-8532-528E5A28226B}</a:tableStyleId>
              </a:tblPr>
              <a:tblGrid>
                <a:gridCol w="2299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425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100" dirty="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Team Member 1 (Andy Malinsky)</a:t>
                      </a:r>
                      <a:endParaRPr sz="1100" dirty="0"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3B7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100" dirty="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Team Member 2 (Dheemanth Rajakumar)</a:t>
                      </a:r>
                      <a:endParaRPr sz="1100" dirty="0"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3B7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Team Member 3 (Greg Moore)</a:t>
                      </a:r>
                      <a:endParaRPr sz="1100"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3B7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445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List of contributions:</a:t>
                      </a:r>
                      <a:endParaRPr sz="11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171450" lvl="0" indent="-17145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-US" sz="11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Pre-processing Dataset</a:t>
                      </a:r>
                    </a:p>
                    <a:p>
                      <a:pPr marL="171450" lvl="0" indent="-17145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-US" sz="11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Model implementation and code</a:t>
                      </a:r>
                    </a:p>
                    <a:p>
                      <a:pPr marL="171450" lvl="0" indent="-17145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-US" sz="11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Final project technical report</a:t>
                      </a:r>
                      <a:endParaRPr sz="11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171450" lvl="0" indent="-17145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" sz="11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Presentation slides</a:t>
                      </a:r>
                    </a:p>
                    <a:p>
                      <a:pPr marL="171450" lvl="0" indent="-17145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" sz="11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Presentation</a:t>
                      </a:r>
                      <a:endParaRPr sz="11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1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 sz="11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" sz="11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List of contributions:</a:t>
                      </a:r>
                    </a:p>
                    <a:p>
                      <a:pPr marL="171450" lvl="0" indent="-17145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-US" sz="11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Pre-processing Dataset</a:t>
                      </a:r>
                    </a:p>
                    <a:p>
                      <a:pPr marL="171450" lvl="0" indent="-17145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-US" sz="11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Model implementation and code</a:t>
                      </a:r>
                    </a:p>
                    <a:p>
                      <a:pPr marL="171450" lvl="0" indent="-17145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-US" sz="11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Final project technical report</a:t>
                      </a:r>
                    </a:p>
                    <a:p>
                      <a:pPr marL="171450" lvl="0" indent="-17145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-US" sz="11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Presentation slides</a:t>
                      </a:r>
                    </a:p>
                    <a:p>
                      <a:pPr marL="171450" lvl="0" indent="-17145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-US" sz="11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Presentation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List of contributions:</a:t>
                      </a:r>
                      <a:endParaRPr sz="11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171450" lvl="0" indent="-17145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-US" sz="11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Pre-processing Dataset</a:t>
                      </a:r>
                    </a:p>
                    <a:p>
                      <a:pPr marL="171450" lvl="0" indent="-17145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-US" sz="11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Model implementation and code</a:t>
                      </a:r>
                    </a:p>
                    <a:p>
                      <a:pPr marL="171450" lvl="0" indent="-17145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-US" sz="11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Final project technical report</a:t>
                      </a:r>
                    </a:p>
                    <a:p>
                      <a:pPr marL="171450" lvl="0" indent="-17145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-US" sz="11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Presentation slides</a:t>
                      </a:r>
                    </a:p>
                    <a:p>
                      <a:pPr marL="171450" lvl="0" indent="-17145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-US" sz="11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Presentation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5"/>
          <p:cNvSpPr txBox="1"/>
          <p:nvPr/>
        </p:nvSpPr>
        <p:spPr>
          <a:xfrm>
            <a:off x="247264" y="0"/>
            <a:ext cx="7056300" cy="11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n" sz="2300" b="1" i="0" u="none" strike="noStrike" cap="none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 sz="2300" b="1" i="0" u="none" strike="noStrike" cap="none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5" name="Google Shape;265;p45"/>
          <p:cNvSpPr txBox="1"/>
          <p:nvPr/>
        </p:nvSpPr>
        <p:spPr>
          <a:xfrm>
            <a:off x="247264" y="574800"/>
            <a:ext cx="8504554" cy="3357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Aleksej</a:t>
            </a:r>
            <a:r>
              <a:rPr lang="en-US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Logacjov</a:t>
            </a:r>
            <a:r>
              <a:rPr lang="en-US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12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Atle</a:t>
            </a:r>
            <a:r>
              <a:rPr lang="en-US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Kongsvold</a:t>
            </a:r>
            <a:r>
              <a:rPr lang="en-US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Kerstin Bach, Hilde </a:t>
            </a:r>
            <a:r>
              <a:rPr lang="en-US" sz="12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Bremseth</a:t>
            </a:r>
            <a:r>
              <a:rPr lang="en-US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Bårdstu</a:t>
            </a:r>
            <a:r>
              <a:rPr lang="en-US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&amp; Paul </a:t>
            </a:r>
            <a:r>
              <a:rPr lang="en-US" sz="12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Jarle</a:t>
            </a:r>
            <a:r>
              <a:rPr lang="en-US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Mork</a:t>
            </a:r>
            <a:r>
              <a:rPr lang="en-US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(2023). HARTH [Dataset]. UCI Machine Learning Repository. https://doi.org/10.24432/C5NC90</a:t>
            </a:r>
          </a:p>
          <a:p>
            <a:pPr marL="457200" lvl="0" indent="-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Attal, F., Mohammed, S., </a:t>
            </a:r>
            <a:r>
              <a:rPr lang="en-US" sz="12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Dedabrishvili</a:t>
            </a:r>
            <a:r>
              <a:rPr lang="en-US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M., </a:t>
            </a:r>
            <a:r>
              <a:rPr lang="en-US" sz="12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Chamroukhi</a:t>
            </a:r>
            <a:r>
              <a:rPr lang="en-US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F., </a:t>
            </a:r>
            <a:r>
              <a:rPr lang="en-US" sz="12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Oukhellou</a:t>
            </a:r>
            <a:r>
              <a:rPr lang="en-US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L., &amp; </a:t>
            </a:r>
            <a:r>
              <a:rPr lang="en-US" sz="12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Amirat</a:t>
            </a:r>
            <a:r>
              <a:rPr lang="en-US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Y. (2015). Physical Human Activity Recognition Using Wearable Sensors. Sensors, 15(12), 31314–31338. https://doi.org/10.3390/s151229858</a:t>
            </a:r>
          </a:p>
          <a:p>
            <a:pPr marL="457200" lvl="0" indent="-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Bach, K., </a:t>
            </a:r>
            <a:r>
              <a:rPr lang="en-US" sz="12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Kongsvold</a:t>
            </a:r>
            <a:r>
              <a:rPr lang="en-US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A., </a:t>
            </a:r>
            <a:r>
              <a:rPr lang="en-US" sz="12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Bårdstu</a:t>
            </a:r>
            <a:r>
              <a:rPr lang="en-US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H., </a:t>
            </a:r>
            <a:r>
              <a:rPr lang="en-US" sz="12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Bardal</a:t>
            </a:r>
            <a:r>
              <a:rPr lang="en-US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E. M., </a:t>
            </a:r>
            <a:r>
              <a:rPr lang="en-US" sz="12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Kjærnli</a:t>
            </a:r>
            <a:r>
              <a:rPr lang="en-US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H. S., </a:t>
            </a:r>
            <a:r>
              <a:rPr lang="en-US" sz="12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Herland</a:t>
            </a:r>
            <a:r>
              <a:rPr lang="en-US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S., </a:t>
            </a:r>
            <a:r>
              <a:rPr lang="en-US" sz="12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Logacjov</a:t>
            </a:r>
            <a:r>
              <a:rPr lang="en-US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A., &amp; </a:t>
            </a:r>
            <a:r>
              <a:rPr lang="en-US" sz="12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Mork</a:t>
            </a:r>
            <a:r>
              <a:rPr lang="en-US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P. J. (2022). A Machine Learning Classifier for Detection of Physical Activity Types and Postures During Free-Living. Journal for the Measurement of Physical </a:t>
            </a:r>
            <a:r>
              <a:rPr lang="en-US" sz="12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Behaviour</a:t>
            </a:r>
            <a:r>
              <a:rPr lang="en-US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5(1), 24–31. https://doi.org/10.1123/jmpb.2021-0015</a:t>
            </a:r>
          </a:p>
          <a:p>
            <a:pPr marL="457200" lvl="0" indent="-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Logacjov</a:t>
            </a:r>
            <a:r>
              <a:rPr lang="en-US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A., Bach, K., </a:t>
            </a:r>
            <a:r>
              <a:rPr lang="en-US" sz="12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Kongsvold</a:t>
            </a:r>
            <a:r>
              <a:rPr lang="en-US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A., </a:t>
            </a:r>
            <a:r>
              <a:rPr lang="en-US" sz="12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Bårdstu</a:t>
            </a:r>
            <a:r>
              <a:rPr lang="en-US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H. B., &amp; </a:t>
            </a:r>
            <a:r>
              <a:rPr lang="en-US" sz="12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Mork</a:t>
            </a:r>
            <a:r>
              <a:rPr lang="en-US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P. J. (2021). HARTH: A Human Activity Recognition Dataset for Machine Learning. Sensors, 21(23), 7853. https://doi.org/10.3390/s21237853</a:t>
            </a:r>
          </a:p>
          <a:p>
            <a:pPr marL="457200" lvl="0" indent="-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Russell, S. J., &amp; Norvig, P. (2021). Artificial intelligence: A modern approach (4th ed.). Pearson.</a:t>
            </a:r>
          </a:p>
          <a:p>
            <a:pPr marL="457200" lvl="0" indent="-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2"/>
          <p:cNvSpPr txBox="1"/>
          <p:nvPr/>
        </p:nvSpPr>
        <p:spPr>
          <a:xfrm>
            <a:off x="212475" y="81725"/>
            <a:ext cx="29811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2"/>
                </a:solidFill>
              </a:rPr>
              <a:t>Table of Contents</a:t>
            </a:r>
            <a:endParaRPr sz="2500">
              <a:solidFill>
                <a:schemeClr val="dk2"/>
              </a:solidFill>
            </a:endParaRPr>
          </a:p>
        </p:txBody>
      </p:sp>
      <p:sp>
        <p:nvSpPr>
          <p:cNvPr id="170" name="Google Shape;170;p32"/>
          <p:cNvSpPr txBox="1"/>
          <p:nvPr/>
        </p:nvSpPr>
        <p:spPr>
          <a:xfrm>
            <a:off x="268300" y="767219"/>
            <a:ext cx="8177374" cy="3610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Char char="●"/>
            </a:pPr>
            <a:r>
              <a:rPr lang="en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Char char="●"/>
            </a:pPr>
            <a:r>
              <a:rPr lang="en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Cleaning and Preparation</a:t>
            </a: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Char char="●"/>
            </a:pPr>
            <a:r>
              <a:rPr lang="en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Exploratory Data Analysis</a:t>
            </a: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Char char="●"/>
            </a:pPr>
            <a:r>
              <a:rPr lang="en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 Selection</a:t>
            </a: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Char char="●"/>
            </a:pPr>
            <a:r>
              <a:rPr lang="en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Support Vector Machine (SVM) Model</a:t>
            </a: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Char char="●"/>
            </a:pPr>
            <a:r>
              <a:rPr lang="en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Convolutional Neural Network (CNN) Model</a:t>
            </a: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Char char="●"/>
            </a:pPr>
            <a:r>
              <a:rPr lang="en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Bidirectional Long Short-Term Memory (LSTM) Model</a:t>
            </a: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Char char="●"/>
            </a:pPr>
            <a:r>
              <a:rPr lang="en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 Analysis</a:t>
            </a: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Char char="●"/>
            </a:pPr>
            <a:r>
              <a:rPr lang="en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 and Recommendations</a:t>
            </a: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Char char="●"/>
            </a:pPr>
            <a:r>
              <a:rPr lang="en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Collaboration Chart</a:t>
            </a: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3"/>
          <p:cNvSpPr txBox="1"/>
          <p:nvPr/>
        </p:nvSpPr>
        <p:spPr>
          <a:xfrm>
            <a:off x="212475" y="81725"/>
            <a:ext cx="29811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2"/>
                </a:solidFill>
              </a:rPr>
              <a:t>Introduction</a:t>
            </a:r>
            <a:endParaRPr sz="25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4"/>
          <p:cNvSpPr txBox="1"/>
          <p:nvPr/>
        </p:nvSpPr>
        <p:spPr>
          <a:xfrm>
            <a:off x="212475" y="81725"/>
            <a:ext cx="48543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chemeClr val="dk2"/>
                </a:solidFill>
              </a:rPr>
              <a:t>Data Preparation</a:t>
            </a:r>
            <a:endParaRPr sz="2500" dirty="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5"/>
          <p:cNvSpPr txBox="1"/>
          <p:nvPr/>
        </p:nvSpPr>
        <p:spPr>
          <a:xfrm>
            <a:off x="212475" y="81725"/>
            <a:ext cx="48543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chemeClr val="dk2"/>
                </a:solidFill>
              </a:rPr>
              <a:t>Data Preparation</a:t>
            </a:r>
            <a:endParaRPr sz="2500" dirty="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7"/>
          <p:cNvSpPr txBox="1"/>
          <p:nvPr/>
        </p:nvSpPr>
        <p:spPr>
          <a:xfrm>
            <a:off x="212474" y="81725"/>
            <a:ext cx="8731689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Exploratory Data Analysis</a:t>
            </a:r>
            <a:endParaRPr sz="25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1"/>
          <p:cNvSpPr txBox="1"/>
          <p:nvPr/>
        </p:nvSpPr>
        <p:spPr>
          <a:xfrm>
            <a:off x="212475" y="81725"/>
            <a:ext cx="29811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2"/>
                </a:solidFill>
              </a:rPr>
              <a:t>Model Selection</a:t>
            </a:r>
            <a:endParaRPr sz="25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8"/>
          <p:cNvSpPr txBox="1"/>
          <p:nvPr/>
        </p:nvSpPr>
        <p:spPr>
          <a:xfrm>
            <a:off x="212474" y="81725"/>
            <a:ext cx="8731689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Support Vector Machine Model</a:t>
            </a:r>
            <a:endParaRPr sz="25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9"/>
          <p:cNvSpPr txBox="1"/>
          <p:nvPr/>
        </p:nvSpPr>
        <p:spPr>
          <a:xfrm>
            <a:off x="212474" y="81725"/>
            <a:ext cx="88710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Convolutional Neural Network Model</a:t>
            </a:r>
            <a:endParaRPr sz="25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1276</TotalTime>
  <Words>438</Words>
  <Application>Microsoft Office PowerPoint</Application>
  <PresentationFormat>On-screen Show (16:9)</PresentationFormat>
  <Paragraphs>57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Times New Roman</vt:lpstr>
      <vt:lpstr>Arial</vt:lpstr>
      <vt:lpstr>Aptos</vt:lpstr>
      <vt:lpstr>Arial Narrow</vt:lpstr>
      <vt:lpstr>Simple Light</vt:lpstr>
      <vt:lpstr>Simple Light</vt:lpstr>
      <vt:lpstr>Machine Learning Classification for Human Activity Recognition (HAR)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Greg Moore</dc:creator>
  <cp:lastModifiedBy>Greg Moore</cp:lastModifiedBy>
  <cp:revision>7</cp:revision>
  <dcterms:modified xsi:type="dcterms:W3CDTF">2024-08-06T20:05:57Z</dcterms:modified>
</cp:coreProperties>
</file>