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31fdd9e5d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31fdd9e5d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31fdd9e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31fdd9e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31fdd9e5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31fdd9e5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31fdd9e5d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31fdd9e5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31fdd9e5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31fdd9e5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31fdd9e5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31fdd9e5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1000"/>
            <a:ext cx="8520600" cy="912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800"/>
              <a:t>Wizard Game</a:t>
            </a:r>
            <a:endParaRPr sz="4800"/>
          </a:p>
        </p:txBody>
      </p:sp>
      <p:sp>
        <p:nvSpPr>
          <p:cNvPr id="55" name="Google Shape;55;p13"/>
          <p:cNvSpPr txBox="1"/>
          <p:nvPr>
            <p:ph idx="1" type="subTitle"/>
          </p:nvPr>
        </p:nvSpPr>
        <p:spPr>
          <a:xfrm>
            <a:off x="347875" y="2834125"/>
            <a:ext cx="8484300" cy="1620300"/>
          </a:xfrm>
          <a:prstGeom prst="rect">
            <a:avLst/>
          </a:prstGeom>
        </p:spPr>
        <p:txBody>
          <a:bodyPr anchorCtr="0" anchor="t" bIns="91425" lIns="91425" spcFirstLastPara="1" rIns="91425" wrap="square" tIns="91425">
            <a:normAutofit lnSpcReduction="20000"/>
          </a:bodyPr>
          <a:lstStyle/>
          <a:p>
            <a:pPr indent="0" lvl="0" marL="5143500" rtl="0" algn="l">
              <a:spcBef>
                <a:spcPts val="0"/>
              </a:spcBef>
              <a:spcAft>
                <a:spcPts val="0"/>
              </a:spcAft>
              <a:buNone/>
            </a:pPr>
            <a:r>
              <a:rPr lang="en">
                <a:solidFill>
                  <a:srgbClr val="000000"/>
                </a:solidFill>
              </a:rPr>
              <a:t>Darian Marvel</a:t>
            </a:r>
            <a:endParaRPr>
              <a:solidFill>
                <a:srgbClr val="000000"/>
              </a:solidFill>
            </a:endParaRPr>
          </a:p>
          <a:p>
            <a:pPr indent="0" lvl="0" marL="5143500" rtl="0" algn="l">
              <a:spcBef>
                <a:spcPts val="0"/>
              </a:spcBef>
              <a:spcAft>
                <a:spcPts val="0"/>
              </a:spcAft>
              <a:buNone/>
            </a:pPr>
            <a:r>
              <a:rPr lang="en">
                <a:solidFill>
                  <a:srgbClr val="000000"/>
                </a:solidFill>
              </a:rPr>
              <a:t>Nathan Damon</a:t>
            </a:r>
            <a:endParaRPr>
              <a:solidFill>
                <a:srgbClr val="000000"/>
              </a:solidFill>
            </a:endParaRPr>
          </a:p>
          <a:p>
            <a:pPr indent="0" lvl="0" marL="5143500" rtl="0" algn="l">
              <a:spcBef>
                <a:spcPts val="0"/>
              </a:spcBef>
              <a:spcAft>
                <a:spcPts val="0"/>
              </a:spcAft>
              <a:buNone/>
            </a:pPr>
            <a:r>
              <a:rPr lang="en">
                <a:solidFill>
                  <a:srgbClr val="000000"/>
                </a:solidFill>
              </a:rPr>
              <a:t>Aleks McCormick</a:t>
            </a:r>
            <a:endParaRPr>
              <a:solidFill>
                <a:srgbClr val="000000"/>
              </a:solidFill>
            </a:endParaRPr>
          </a:p>
          <a:p>
            <a:pPr indent="0" lvl="0" marL="5143500" rtl="0" algn="l">
              <a:spcBef>
                <a:spcPts val="0"/>
              </a:spcBef>
              <a:spcAft>
                <a:spcPts val="0"/>
              </a:spcAft>
              <a:buNone/>
            </a:pPr>
            <a:r>
              <a:rPr lang="en">
                <a:solidFill>
                  <a:srgbClr val="000000"/>
                </a:solidFill>
              </a:rPr>
              <a:t>Uddeep Karki</a:t>
            </a:r>
            <a:endParaRPr>
              <a:solidFill>
                <a:srgbClr val="000000"/>
              </a:solidFill>
            </a:endParaRPr>
          </a:p>
        </p:txBody>
      </p:sp>
      <p:sp>
        <p:nvSpPr>
          <p:cNvPr id="56" name="Google Shape;56;p13"/>
          <p:cNvSpPr txBox="1"/>
          <p:nvPr/>
        </p:nvSpPr>
        <p:spPr>
          <a:xfrm>
            <a:off x="2538600" y="1083000"/>
            <a:ext cx="4066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Using olcPixelGameEngine</a:t>
            </a:r>
            <a:endParaRPr sz="1800"/>
          </a:p>
        </p:txBody>
      </p:sp>
      <p:pic>
        <p:nvPicPr>
          <p:cNvPr id="57" name="Google Shape;57;p13"/>
          <p:cNvPicPr preferRelativeResize="0"/>
          <p:nvPr/>
        </p:nvPicPr>
        <p:blipFill>
          <a:blip r:embed="rId3">
            <a:alphaModFix/>
          </a:blip>
          <a:stretch>
            <a:fillRect/>
          </a:stretch>
        </p:blipFill>
        <p:spPr>
          <a:xfrm>
            <a:off x="472125" y="1635800"/>
            <a:ext cx="3484358" cy="32840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63" name="Google Shape;63;p14"/>
          <p:cNvSpPr txBox="1"/>
          <p:nvPr>
            <p:ph idx="1" type="body"/>
          </p:nvPr>
        </p:nvSpPr>
        <p:spPr>
          <a:xfrm>
            <a:off x="311700" y="1152475"/>
            <a:ext cx="5411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Original goal was to make a game where the player is a wizard that fights waves of enemies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Bosses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Decent graphics with sprites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9 spells for the player to cast (healing, fireballs, explosion effects, pet summons, etc.)</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Fallback plans if things didn’t work</a:t>
            </a:r>
            <a:endParaRPr>
              <a:solidFill>
                <a:schemeClr val="dk1"/>
              </a:solidFill>
            </a:endParaRPr>
          </a:p>
        </p:txBody>
      </p:sp>
      <p:sp>
        <p:nvSpPr>
          <p:cNvPr id="64" name="Google Shape;64;p14"/>
          <p:cNvSpPr txBox="1"/>
          <p:nvPr/>
        </p:nvSpPr>
        <p:spPr>
          <a:xfrm>
            <a:off x="7761200" y="153075"/>
            <a:ext cx="12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Aleks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03425" y="220425"/>
            <a:ext cx="384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sp>
        <p:nvSpPr>
          <p:cNvPr id="70" name="Google Shape;70;p15"/>
          <p:cNvSpPr txBox="1"/>
          <p:nvPr/>
        </p:nvSpPr>
        <p:spPr>
          <a:xfrm>
            <a:off x="4368274" y="3012188"/>
            <a:ext cx="1069200" cy="400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Entity</a:t>
            </a:r>
            <a:endParaRPr/>
          </a:p>
        </p:txBody>
      </p:sp>
      <p:sp>
        <p:nvSpPr>
          <p:cNvPr id="71" name="Google Shape;71;p15"/>
          <p:cNvSpPr txBox="1"/>
          <p:nvPr/>
        </p:nvSpPr>
        <p:spPr>
          <a:xfrm>
            <a:off x="4799367" y="1700025"/>
            <a:ext cx="14604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Mob</a:t>
            </a:r>
            <a:endParaRPr/>
          </a:p>
        </p:txBody>
      </p:sp>
      <p:sp>
        <p:nvSpPr>
          <p:cNvPr id="72" name="Google Shape;72;p15"/>
          <p:cNvSpPr txBox="1"/>
          <p:nvPr/>
        </p:nvSpPr>
        <p:spPr>
          <a:xfrm>
            <a:off x="7277750" y="1584113"/>
            <a:ext cx="14604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Player/Wizard</a:t>
            </a:r>
            <a:endParaRPr/>
          </a:p>
        </p:txBody>
      </p:sp>
      <p:sp>
        <p:nvSpPr>
          <p:cNvPr id="73" name="Google Shape;73;p15"/>
          <p:cNvSpPr txBox="1"/>
          <p:nvPr/>
        </p:nvSpPr>
        <p:spPr>
          <a:xfrm>
            <a:off x="5713039" y="2616350"/>
            <a:ext cx="14604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Different Mobs</a:t>
            </a:r>
            <a:endParaRPr/>
          </a:p>
        </p:txBody>
      </p:sp>
      <p:cxnSp>
        <p:nvCxnSpPr>
          <p:cNvPr id="74" name="Google Shape;74;p15"/>
          <p:cNvCxnSpPr>
            <a:stCxn id="71" idx="2"/>
            <a:endCxn id="70" idx="0"/>
          </p:cNvCxnSpPr>
          <p:nvPr/>
        </p:nvCxnSpPr>
        <p:spPr>
          <a:xfrm flipH="1">
            <a:off x="4902867" y="2100225"/>
            <a:ext cx="626700" cy="912000"/>
          </a:xfrm>
          <a:prstGeom prst="straightConnector1">
            <a:avLst/>
          </a:prstGeom>
          <a:noFill/>
          <a:ln cap="flat" cmpd="sng" w="9525">
            <a:solidFill>
              <a:schemeClr val="dk2"/>
            </a:solidFill>
            <a:prstDash val="solid"/>
            <a:round/>
            <a:headEnd len="med" w="med" type="none"/>
            <a:tailEnd len="med" w="med" type="triangle"/>
          </a:ln>
        </p:spPr>
      </p:cxnSp>
      <p:cxnSp>
        <p:nvCxnSpPr>
          <p:cNvPr id="75" name="Google Shape;75;p15"/>
          <p:cNvCxnSpPr>
            <a:stCxn id="72" idx="1"/>
            <a:endCxn id="71" idx="3"/>
          </p:cNvCxnSpPr>
          <p:nvPr/>
        </p:nvCxnSpPr>
        <p:spPr>
          <a:xfrm flipH="1">
            <a:off x="6259850" y="1784213"/>
            <a:ext cx="1017900" cy="115800"/>
          </a:xfrm>
          <a:prstGeom prst="straightConnector1">
            <a:avLst/>
          </a:prstGeom>
          <a:noFill/>
          <a:ln cap="flat" cmpd="sng" w="9525">
            <a:solidFill>
              <a:schemeClr val="dk2"/>
            </a:solidFill>
            <a:prstDash val="solid"/>
            <a:round/>
            <a:headEnd len="med" w="med" type="none"/>
            <a:tailEnd len="med" w="med" type="triangle"/>
          </a:ln>
        </p:spPr>
      </p:cxnSp>
      <p:cxnSp>
        <p:nvCxnSpPr>
          <p:cNvPr id="76" name="Google Shape;76;p15"/>
          <p:cNvCxnSpPr>
            <a:stCxn id="73" idx="0"/>
            <a:endCxn id="71" idx="2"/>
          </p:cNvCxnSpPr>
          <p:nvPr/>
        </p:nvCxnSpPr>
        <p:spPr>
          <a:xfrm rot="10800000">
            <a:off x="5529439" y="2100350"/>
            <a:ext cx="913800" cy="516000"/>
          </a:xfrm>
          <a:prstGeom prst="straightConnector1">
            <a:avLst/>
          </a:prstGeom>
          <a:noFill/>
          <a:ln cap="flat" cmpd="sng" w="9525">
            <a:solidFill>
              <a:schemeClr val="dk2"/>
            </a:solidFill>
            <a:prstDash val="solid"/>
            <a:round/>
            <a:headEnd len="med" w="med" type="none"/>
            <a:tailEnd len="med" w="med" type="triangle"/>
          </a:ln>
        </p:spPr>
      </p:cxnSp>
      <p:sp>
        <p:nvSpPr>
          <p:cNvPr id="77" name="Google Shape;77;p15"/>
          <p:cNvSpPr txBox="1"/>
          <p:nvPr/>
        </p:nvSpPr>
        <p:spPr>
          <a:xfrm>
            <a:off x="4468003" y="4048763"/>
            <a:ext cx="14604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Projectiles</a:t>
            </a:r>
            <a:endParaRPr/>
          </a:p>
        </p:txBody>
      </p:sp>
      <p:cxnSp>
        <p:nvCxnSpPr>
          <p:cNvPr id="78" name="Google Shape;78;p15"/>
          <p:cNvCxnSpPr>
            <a:stCxn id="77" idx="0"/>
            <a:endCxn id="70" idx="2"/>
          </p:cNvCxnSpPr>
          <p:nvPr/>
        </p:nvCxnSpPr>
        <p:spPr>
          <a:xfrm rot="10800000">
            <a:off x="4903003" y="3412463"/>
            <a:ext cx="295200" cy="636300"/>
          </a:xfrm>
          <a:prstGeom prst="straightConnector1">
            <a:avLst/>
          </a:prstGeom>
          <a:noFill/>
          <a:ln cap="flat" cmpd="sng" w="9525">
            <a:solidFill>
              <a:schemeClr val="dk2"/>
            </a:solidFill>
            <a:prstDash val="solid"/>
            <a:round/>
            <a:headEnd len="med" w="med" type="none"/>
            <a:tailEnd len="med" w="med" type="triangle"/>
          </a:ln>
        </p:spPr>
      </p:cxnSp>
      <p:sp>
        <p:nvSpPr>
          <p:cNvPr id="79" name="Google Shape;79;p15"/>
          <p:cNvSpPr txBox="1"/>
          <p:nvPr/>
        </p:nvSpPr>
        <p:spPr>
          <a:xfrm>
            <a:off x="190575" y="1008475"/>
            <a:ext cx="2514900" cy="400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olc::PixelGameEngine</a:t>
            </a:r>
            <a:endParaRPr/>
          </a:p>
        </p:txBody>
      </p:sp>
      <p:sp>
        <p:nvSpPr>
          <p:cNvPr id="80" name="Google Shape;80;p15"/>
          <p:cNvSpPr txBox="1"/>
          <p:nvPr/>
        </p:nvSpPr>
        <p:spPr>
          <a:xfrm>
            <a:off x="470850" y="1704213"/>
            <a:ext cx="16629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Example (main.cpp)</a:t>
            </a:r>
            <a:endParaRPr/>
          </a:p>
        </p:txBody>
      </p:sp>
      <p:cxnSp>
        <p:nvCxnSpPr>
          <p:cNvPr id="81" name="Google Shape;81;p15"/>
          <p:cNvCxnSpPr>
            <a:stCxn id="80" idx="0"/>
            <a:endCxn id="79" idx="2"/>
          </p:cNvCxnSpPr>
          <p:nvPr/>
        </p:nvCxnSpPr>
        <p:spPr>
          <a:xfrm flipH="1" rot="10800000">
            <a:off x="1302300" y="1408713"/>
            <a:ext cx="145800" cy="295500"/>
          </a:xfrm>
          <a:prstGeom prst="straightConnector1">
            <a:avLst/>
          </a:prstGeom>
          <a:noFill/>
          <a:ln cap="flat" cmpd="sng" w="9525">
            <a:solidFill>
              <a:schemeClr val="dk2"/>
            </a:solidFill>
            <a:prstDash val="solid"/>
            <a:round/>
            <a:headEnd len="med" w="med" type="none"/>
            <a:tailEnd len="med" w="med" type="triangle"/>
          </a:ln>
        </p:spPr>
      </p:cxnSp>
      <p:sp>
        <p:nvSpPr>
          <p:cNvPr id="82" name="Google Shape;82;p15"/>
          <p:cNvSpPr txBox="1"/>
          <p:nvPr/>
        </p:nvSpPr>
        <p:spPr>
          <a:xfrm>
            <a:off x="1838750" y="3038375"/>
            <a:ext cx="16629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Level</a:t>
            </a:r>
            <a:endParaRPr/>
          </a:p>
        </p:txBody>
      </p:sp>
      <p:sp>
        <p:nvSpPr>
          <p:cNvPr id="83" name="Google Shape;83;p15"/>
          <p:cNvSpPr txBox="1"/>
          <p:nvPr/>
        </p:nvSpPr>
        <p:spPr>
          <a:xfrm>
            <a:off x="6457475" y="3648563"/>
            <a:ext cx="16629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DecalMap</a:t>
            </a:r>
            <a:endParaRPr/>
          </a:p>
        </p:txBody>
      </p:sp>
      <p:sp>
        <p:nvSpPr>
          <p:cNvPr id="84" name="Google Shape;84;p15"/>
          <p:cNvSpPr txBox="1"/>
          <p:nvPr/>
        </p:nvSpPr>
        <p:spPr>
          <a:xfrm>
            <a:off x="2556148" y="1716825"/>
            <a:ext cx="1069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Text</a:t>
            </a:r>
            <a:endParaRPr/>
          </a:p>
        </p:txBody>
      </p:sp>
      <p:sp>
        <p:nvSpPr>
          <p:cNvPr id="85" name="Google Shape;85;p15"/>
          <p:cNvSpPr txBox="1"/>
          <p:nvPr/>
        </p:nvSpPr>
        <p:spPr>
          <a:xfrm>
            <a:off x="260075" y="3620000"/>
            <a:ext cx="16629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Spells</a:t>
            </a:r>
            <a:endParaRPr/>
          </a:p>
        </p:txBody>
      </p:sp>
      <p:sp>
        <p:nvSpPr>
          <p:cNvPr id="86" name="Google Shape;86;p15"/>
          <p:cNvSpPr txBox="1"/>
          <p:nvPr/>
        </p:nvSpPr>
        <p:spPr>
          <a:xfrm>
            <a:off x="4923275" y="855225"/>
            <a:ext cx="12126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Team</a:t>
            </a:r>
            <a:endParaRPr/>
          </a:p>
        </p:txBody>
      </p:sp>
      <p:sp>
        <p:nvSpPr>
          <p:cNvPr id="87" name="Google Shape;87;p15"/>
          <p:cNvSpPr txBox="1"/>
          <p:nvPr/>
        </p:nvSpPr>
        <p:spPr>
          <a:xfrm>
            <a:off x="7522050" y="2616350"/>
            <a:ext cx="1381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Random</a:t>
            </a:r>
            <a:endParaRPr/>
          </a:p>
        </p:txBody>
      </p:sp>
      <p:cxnSp>
        <p:nvCxnSpPr>
          <p:cNvPr id="88" name="Google Shape;88;p15"/>
          <p:cNvCxnSpPr>
            <a:stCxn id="82" idx="3"/>
            <a:endCxn id="71" idx="1"/>
          </p:cNvCxnSpPr>
          <p:nvPr/>
        </p:nvCxnSpPr>
        <p:spPr>
          <a:xfrm flipH="1" rot="10800000">
            <a:off x="3501650" y="1900175"/>
            <a:ext cx="1297800" cy="1338300"/>
          </a:xfrm>
          <a:prstGeom prst="straightConnector1">
            <a:avLst/>
          </a:prstGeom>
          <a:noFill/>
          <a:ln cap="flat" cmpd="sng" w="9525">
            <a:solidFill>
              <a:schemeClr val="dk2"/>
            </a:solidFill>
            <a:prstDash val="solid"/>
            <a:round/>
            <a:headEnd len="med" w="med" type="none"/>
            <a:tailEnd len="med" w="med" type="triangle"/>
          </a:ln>
        </p:spPr>
      </p:cxnSp>
      <p:cxnSp>
        <p:nvCxnSpPr>
          <p:cNvPr id="89" name="Google Shape;89;p15"/>
          <p:cNvCxnSpPr>
            <a:stCxn id="82" idx="3"/>
            <a:endCxn id="77" idx="1"/>
          </p:cNvCxnSpPr>
          <p:nvPr/>
        </p:nvCxnSpPr>
        <p:spPr>
          <a:xfrm>
            <a:off x="3501650" y="3238475"/>
            <a:ext cx="966300" cy="1010400"/>
          </a:xfrm>
          <a:prstGeom prst="straightConnector1">
            <a:avLst/>
          </a:prstGeom>
          <a:noFill/>
          <a:ln cap="flat" cmpd="sng" w="9525">
            <a:solidFill>
              <a:schemeClr val="dk2"/>
            </a:solidFill>
            <a:prstDash val="solid"/>
            <a:round/>
            <a:headEnd len="med" w="med" type="none"/>
            <a:tailEnd len="med" w="med" type="triangle"/>
          </a:ln>
        </p:spPr>
      </p:cxnSp>
      <p:cxnSp>
        <p:nvCxnSpPr>
          <p:cNvPr id="90" name="Google Shape;90;p15"/>
          <p:cNvCxnSpPr>
            <a:stCxn id="73" idx="3"/>
            <a:endCxn id="87" idx="1"/>
          </p:cNvCxnSpPr>
          <p:nvPr/>
        </p:nvCxnSpPr>
        <p:spPr>
          <a:xfrm>
            <a:off x="7173439" y="2816450"/>
            <a:ext cx="348600" cy="0"/>
          </a:xfrm>
          <a:prstGeom prst="straightConnector1">
            <a:avLst/>
          </a:prstGeom>
          <a:noFill/>
          <a:ln cap="flat" cmpd="sng" w="9525">
            <a:solidFill>
              <a:schemeClr val="dk2"/>
            </a:solidFill>
            <a:prstDash val="solid"/>
            <a:round/>
            <a:headEnd len="med" w="med" type="none"/>
            <a:tailEnd len="med" w="med" type="triangle"/>
          </a:ln>
        </p:spPr>
      </p:cxnSp>
      <p:cxnSp>
        <p:nvCxnSpPr>
          <p:cNvPr id="91" name="Google Shape;91;p15"/>
          <p:cNvCxnSpPr>
            <a:stCxn id="70" idx="3"/>
            <a:endCxn id="83" idx="1"/>
          </p:cNvCxnSpPr>
          <p:nvPr/>
        </p:nvCxnSpPr>
        <p:spPr>
          <a:xfrm>
            <a:off x="5437474" y="3212288"/>
            <a:ext cx="1020000" cy="63630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5"/>
          <p:cNvCxnSpPr>
            <a:stCxn id="80" idx="2"/>
            <a:endCxn id="82" idx="1"/>
          </p:cNvCxnSpPr>
          <p:nvPr/>
        </p:nvCxnSpPr>
        <p:spPr>
          <a:xfrm>
            <a:off x="1302300" y="2319813"/>
            <a:ext cx="536400" cy="91860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5"/>
          <p:cNvCxnSpPr>
            <a:stCxn id="80" idx="3"/>
            <a:endCxn id="84" idx="1"/>
          </p:cNvCxnSpPr>
          <p:nvPr/>
        </p:nvCxnSpPr>
        <p:spPr>
          <a:xfrm flipH="1" rot="10800000">
            <a:off x="2133750" y="1916913"/>
            <a:ext cx="422400" cy="9510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5"/>
          <p:cNvCxnSpPr>
            <a:stCxn id="71" idx="0"/>
            <a:endCxn id="86" idx="2"/>
          </p:cNvCxnSpPr>
          <p:nvPr/>
        </p:nvCxnSpPr>
        <p:spPr>
          <a:xfrm rot="10800000">
            <a:off x="5529567" y="1255425"/>
            <a:ext cx="0" cy="444600"/>
          </a:xfrm>
          <a:prstGeom prst="straightConnector1">
            <a:avLst/>
          </a:prstGeom>
          <a:noFill/>
          <a:ln cap="flat" cmpd="sng" w="9525">
            <a:solidFill>
              <a:schemeClr val="dk2"/>
            </a:solidFill>
            <a:prstDash val="solid"/>
            <a:round/>
            <a:headEnd len="med" w="med" type="none"/>
            <a:tailEnd len="med" w="med" type="triangle"/>
          </a:ln>
        </p:spPr>
      </p:cxnSp>
      <p:cxnSp>
        <p:nvCxnSpPr>
          <p:cNvPr id="95" name="Google Shape;95;p15"/>
          <p:cNvCxnSpPr>
            <a:stCxn id="80" idx="2"/>
            <a:endCxn id="85" idx="0"/>
          </p:cNvCxnSpPr>
          <p:nvPr/>
        </p:nvCxnSpPr>
        <p:spPr>
          <a:xfrm flipH="1">
            <a:off x="1091400" y="2319813"/>
            <a:ext cx="210900" cy="1300200"/>
          </a:xfrm>
          <a:prstGeom prst="straightConnector1">
            <a:avLst/>
          </a:prstGeom>
          <a:noFill/>
          <a:ln cap="flat" cmpd="sng" w="9525">
            <a:solidFill>
              <a:schemeClr val="dk2"/>
            </a:solidFill>
            <a:prstDash val="solid"/>
            <a:round/>
            <a:headEnd len="med" w="med" type="none"/>
            <a:tailEnd len="med" w="med" type="triangle"/>
          </a:ln>
        </p:spPr>
      </p:cxnSp>
      <p:sp>
        <p:nvSpPr>
          <p:cNvPr id="96" name="Google Shape;96;p15"/>
          <p:cNvSpPr txBox="1"/>
          <p:nvPr/>
        </p:nvSpPr>
        <p:spPr>
          <a:xfrm>
            <a:off x="7761200" y="153075"/>
            <a:ext cx="12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Darian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140225"/>
            <a:ext cx="505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Highlights</a:t>
            </a:r>
            <a:endParaRPr/>
          </a:p>
        </p:txBody>
      </p:sp>
      <p:sp>
        <p:nvSpPr>
          <p:cNvPr id="102" name="Google Shape;102;p16"/>
          <p:cNvSpPr txBox="1"/>
          <p:nvPr>
            <p:ph idx="1" type="body"/>
          </p:nvPr>
        </p:nvSpPr>
        <p:spPr>
          <a:xfrm>
            <a:off x="311700" y="695275"/>
            <a:ext cx="8520600" cy="424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Declared Classes, and used pointers in main and Level header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Fixed circular dependency issues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Enabled Example&amp; to access library methods of base class olc::PixelGameEngine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Bouncing motion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Std::map </a:t>
            </a:r>
            <a:r>
              <a:rPr lang="en">
                <a:solidFill>
                  <a:schemeClr val="dk1"/>
                </a:solidFill>
              </a:rPr>
              <a:t>containers</a:t>
            </a:r>
            <a:r>
              <a:rPr lang="en">
                <a:solidFill>
                  <a:schemeClr val="dk1"/>
                </a:solidFill>
              </a:rPr>
              <a:t> to house sprite*, decal* and text sprites: easy access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Inheritance and virtual methods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Level add, remove methods, pendingMobSpawns, pendingMobRemoval. Lets object add itself to the lists.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Projectile Factory,( and Mob Factory for future)</a:t>
            </a:r>
            <a:endParaRPr>
              <a:solidFill>
                <a:schemeClr val="dk1"/>
              </a:solidFill>
            </a:endParaRPr>
          </a:p>
        </p:txBody>
      </p:sp>
      <p:pic>
        <p:nvPicPr>
          <p:cNvPr id="103" name="Google Shape;103;p16"/>
          <p:cNvPicPr preferRelativeResize="0"/>
          <p:nvPr/>
        </p:nvPicPr>
        <p:blipFill rotWithShape="1">
          <a:blip r:embed="rId3">
            <a:alphaModFix/>
          </a:blip>
          <a:srcRect b="27618" l="28020" r="3250" t="49033"/>
          <a:stretch/>
        </p:blipFill>
        <p:spPr>
          <a:xfrm>
            <a:off x="1447825" y="1879500"/>
            <a:ext cx="6202101" cy="1042675"/>
          </a:xfrm>
          <a:prstGeom prst="rect">
            <a:avLst/>
          </a:prstGeom>
          <a:noFill/>
          <a:ln>
            <a:noFill/>
          </a:ln>
        </p:spPr>
      </p:pic>
      <p:sp>
        <p:nvSpPr>
          <p:cNvPr id="104" name="Google Shape;104;p16"/>
          <p:cNvSpPr txBox="1"/>
          <p:nvPr/>
        </p:nvSpPr>
        <p:spPr>
          <a:xfrm>
            <a:off x="7761200" y="153075"/>
            <a:ext cx="12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Nathan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45025"/>
            <a:ext cx="581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Slight Easter Egg</a:t>
            </a:r>
            <a:r>
              <a:rPr lang="en"/>
              <a:t>...</a:t>
            </a:r>
            <a:r>
              <a:rPr lang="en"/>
              <a:t>.</a:t>
            </a:r>
            <a:endParaRPr/>
          </a:p>
        </p:txBody>
      </p:sp>
      <p:pic>
        <p:nvPicPr>
          <p:cNvPr id="110" name="Google Shape;110;p17"/>
          <p:cNvPicPr preferRelativeResize="0"/>
          <p:nvPr/>
        </p:nvPicPr>
        <p:blipFill>
          <a:blip r:embed="rId3">
            <a:alphaModFix/>
          </a:blip>
          <a:stretch>
            <a:fillRect/>
          </a:stretch>
        </p:blipFill>
        <p:spPr>
          <a:xfrm>
            <a:off x="698326" y="1335937"/>
            <a:ext cx="7747349" cy="2471625"/>
          </a:xfrm>
          <a:prstGeom prst="rect">
            <a:avLst/>
          </a:prstGeom>
          <a:noFill/>
          <a:ln>
            <a:noFill/>
          </a:ln>
        </p:spPr>
      </p:pic>
      <p:sp>
        <p:nvSpPr>
          <p:cNvPr id="111" name="Google Shape;111;p17"/>
          <p:cNvSpPr txBox="1"/>
          <p:nvPr/>
        </p:nvSpPr>
        <p:spPr>
          <a:xfrm>
            <a:off x="7761200" y="153075"/>
            <a:ext cx="12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Nathan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45025"/>
            <a:ext cx="4472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 Mortem</a:t>
            </a:r>
            <a:endParaRPr/>
          </a:p>
        </p:txBody>
      </p:sp>
      <p:sp>
        <p:nvSpPr>
          <p:cNvPr id="117" name="Google Shape;11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Our ambition was great, but there were too many things we wanted to get done for this project. However, the fact that we were both interested in the project and wanted to work on it, helped </a:t>
            </a:r>
            <a:r>
              <a:rPr lang="en">
                <a:solidFill>
                  <a:schemeClr val="dk1"/>
                </a:solidFill>
              </a:rPr>
              <a:t>immensely</a:t>
            </a:r>
            <a:r>
              <a:rPr lang="en">
                <a:solidFill>
                  <a:schemeClr val="dk1"/>
                </a:solidFill>
              </a:rPr>
              <a:t> with achieving some of the goals we set out for.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First hurdle: Different IDEs/Project setup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Second hurdle: </a:t>
            </a:r>
            <a:r>
              <a:rPr lang="en">
                <a:solidFill>
                  <a:schemeClr val="dk1"/>
                </a:solidFill>
              </a:rPr>
              <a:t>Committing</a:t>
            </a:r>
            <a:r>
              <a:rPr lang="en">
                <a:solidFill>
                  <a:schemeClr val="dk1"/>
                </a:solidFill>
              </a:rPr>
              <a:t> changes/S</a:t>
            </a:r>
            <a:r>
              <a:rPr lang="en">
                <a:solidFill>
                  <a:schemeClr val="dk1"/>
                </a:solidFill>
              </a:rPr>
              <a:t>eparate</a:t>
            </a:r>
            <a:r>
              <a:rPr lang="en">
                <a:solidFill>
                  <a:schemeClr val="dk1"/>
                </a:solidFill>
              </a:rPr>
              <a:t> branches/Branch merging/merge conflicts/ Same Idea but different implementation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Third Hurdle: Lack of Time.</a:t>
            </a:r>
            <a:endParaRPr>
              <a:solidFill>
                <a:schemeClr val="dk1"/>
              </a:solidFill>
            </a:endParaRPr>
          </a:p>
        </p:txBody>
      </p:sp>
      <p:sp>
        <p:nvSpPr>
          <p:cNvPr id="118" name="Google Shape;118;p18"/>
          <p:cNvSpPr txBox="1"/>
          <p:nvPr/>
        </p:nvSpPr>
        <p:spPr>
          <a:xfrm>
            <a:off x="7761200" y="153075"/>
            <a:ext cx="12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Uddeep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873650"/>
            <a:ext cx="8520600" cy="317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3600">
                <a:solidFill>
                  <a:srgbClr val="FFFFFF"/>
                </a:solidFill>
              </a:rPr>
              <a:t>Now, to Demo...</a:t>
            </a:r>
            <a:endParaRPr sz="3600">
              <a:solidFill>
                <a:srgbClr val="FFFFFF"/>
              </a:solidFill>
            </a:endParaRPr>
          </a:p>
        </p:txBody>
      </p:sp>
      <p:sp>
        <p:nvSpPr>
          <p:cNvPr id="124" name="Google Shape;124;p19"/>
          <p:cNvSpPr txBox="1"/>
          <p:nvPr/>
        </p:nvSpPr>
        <p:spPr>
          <a:xfrm>
            <a:off x="7761200" y="153075"/>
            <a:ext cx="12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Darian</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