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embeddedFontLst>
    <p:embeddedFont>
      <p:font typeface="Average"/>
      <p:regular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verage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swald-bold.fntdata"/><Relationship Id="rId10" Type="http://schemas.openxmlformats.org/officeDocument/2006/relationships/slide" Target="slides/slide5.xml"/><Relationship Id="rId32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f3eb48bde_0_2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f3eb48bd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f3eb48bde_0_6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f3eb48bd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544145254_0_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54414525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544145254_0_1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54414525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544145254_0_2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54414525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685fb88e0_1_1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685fb88e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54de252f1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54de252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54de252f1_1_1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54de252f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54de252f1_1_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54de252f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1dc7486aa_1_3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1dc7486aa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dc7486aa_0_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dc7486a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54de252f1_2_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54de252f1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54de252f1_2_1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54de252f1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54de252f1_2_2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54de252f1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54de252f1_2_3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54de252f1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1dc7486aa_1_4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1dc7486aa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1dc7486aa_1_5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1dc7486aa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1dc7486aa_1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1dc7486a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1dc7486aa_1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1dc7486a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1dc7486aa_1_1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1dc7486aa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f3eb48bde_0_1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f3eb48bd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1dc7486aa_1_1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1dc7486a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85fb88e0_1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85fb88e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1dc7486aa_1_2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1dc7486aa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3807170"/>
            <a:ext cx="443589" cy="140843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1673700"/>
            <a:ext cx="8520600" cy="2520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70100" y="5685667"/>
            <a:ext cx="1218037" cy="611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701800"/>
            <a:ext cx="6227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37936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9.png"/><Relationship Id="rId7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671250" y="1098033"/>
            <a:ext cx="7801500" cy="25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Mineração de Texto: Análise de Sentimentos de Tweets referentes a Copa do Mundo de 2018</a:t>
            </a:r>
            <a:endParaRPr sz="3800"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89875" y="5405833"/>
            <a:ext cx="7801500" cy="1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</a:rPr>
              <a:t>Autor: </a:t>
            </a:r>
            <a:r>
              <a:rPr lang="en" sz="1800"/>
              <a:t>Luiz Henrique Dória Santos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00"/>
                </a:solidFill>
              </a:rPr>
              <a:t>Orientador:</a:t>
            </a:r>
            <a:r>
              <a:rPr lang="en" sz="1800"/>
              <a:t> Prof. Rafael da Silva Muniz</a:t>
            </a:r>
            <a:endParaRPr sz="1800"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2375" y="5405825"/>
            <a:ext cx="1864520" cy="9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52400"/>
            <a:ext cx="8520600" cy="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0" y="1147633"/>
            <a:ext cx="3983100" cy="54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Coleta de </a:t>
            </a:r>
            <a:r>
              <a:rPr i="1" lang="en" sz="2000"/>
              <a:t>tweets</a:t>
            </a:r>
            <a:r>
              <a:rPr lang="en" sz="2000"/>
              <a:t>.</a:t>
            </a:r>
            <a:endParaRPr sz="2000"/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3C47D"/>
              </a:solidFill>
            </a:endParaRPr>
          </a:p>
          <a:p>
            <a:pPr indent="-3429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Conta no Twitter</a:t>
            </a:r>
            <a:endParaRPr/>
          </a:p>
          <a:p>
            <a:pPr indent="-3429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Chave de Autenticação</a:t>
            </a:r>
            <a:endParaRPr/>
          </a:p>
          <a:p>
            <a:pPr indent="-3429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Método </a:t>
            </a:r>
            <a:r>
              <a:rPr i="1" lang="en"/>
              <a:t>Streaming</a:t>
            </a:r>
            <a:endParaRPr/>
          </a:p>
          <a:p>
            <a:pPr indent="-330200" lvl="1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Coleta de </a:t>
            </a:r>
            <a:r>
              <a:rPr i="1" lang="en" sz="1600"/>
              <a:t>tweets</a:t>
            </a:r>
            <a:r>
              <a:rPr lang="en" sz="1600"/>
              <a:t> das partidas</a:t>
            </a:r>
            <a:endParaRPr sz="1600"/>
          </a:p>
          <a:p>
            <a:pPr indent="-330200" lvl="1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Coleta de </a:t>
            </a:r>
            <a:r>
              <a:rPr i="1" lang="en" sz="1600"/>
              <a:t>tweets</a:t>
            </a:r>
            <a:r>
              <a:rPr lang="en" sz="1600"/>
              <a:t> da Copa do Mundo </a:t>
            </a:r>
            <a:endParaRPr sz="1600"/>
          </a:p>
          <a:p>
            <a:pPr indent="-330200" lvl="1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Média do tempo de coleta: 3,5 horas</a:t>
            </a:r>
            <a:endParaRPr sz="1600"/>
          </a:p>
          <a:p>
            <a:pPr indent="-3429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Python</a:t>
            </a:r>
            <a:endParaRPr/>
          </a:p>
          <a:p>
            <a:pPr indent="-3429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PostgreSQL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154" y="1219200"/>
            <a:ext cx="4973750" cy="3309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595300" y="13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/>
              <a:t>‹#›</a:t>
            </a:fld>
            <a:endParaRPr b="1" sz="1400"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4912650" y="4528700"/>
            <a:ext cx="35235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Código que coleta os </a:t>
            </a:r>
            <a:r>
              <a:rPr i="1" lang="en" sz="1200"/>
              <a:t>tweets</a:t>
            </a:r>
            <a:r>
              <a:rPr lang="en" sz="1200"/>
              <a:t> relacionados a </a:t>
            </a:r>
            <a:r>
              <a:rPr i="1" lang="en" sz="1200"/>
              <a:t>hashtag</a:t>
            </a:r>
            <a:r>
              <a:rPr lang="en" sz="1200"/>
              <a:t> - Bonzanini (2015)</a:t>
            </a:r>
            <a:endParaRPr sz="1200"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2375" y="5405825"/>
            <a:ext cx="1864520" cy="9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252400"/>
            <a:ext cx="8520600" cy="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117325" y="1138367"/>
            <a:ext cx="8715000" cy="54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Pré-processamento dos dados.</a:t>
            </a:r>
            <a:endParaRPr sz="2000">
              <a:solidFill>
                <a:srgbClr val="93C47D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</a:endParaRPr>
          </a:p>
          <a:p>
            <a:pPr indent="-3429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Remover </a:t>
            </a:r>
            <a:r>
              <a:rPr i="1" lang="en"/>
              <a:t>links</a:t>
            </a:r>
            <a:r>
              <a:rPr lang="en"/>
              <a:t>, </a:t>
            </a:r>
            <a:r>
              <a:rPr i="1" lang="en"/>
              <a:t>emoticons</a:t>
            </a:r>
            <a:r>
              <a:rPr lang="en"/>
              <a:t>, menções, </a:t>
            </a:r>
            <a:r>
              <a:rPr i="1" lang="en"/>
              <a:t>hashtags</a:t>
            </a:r>
            <a:r>
              <a:rPr lang="en"/>
              <a:t> e números.</a:t>
            </a:r>
            <a:endParaRPr/>
          </a:p>
          <a:p>
            <a:pPr indent="-3429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Traduzir os dados para uma única linguagem.</a:t>
            </a:r>
            <a:endParaRPr/>
          </a:p>
          <a:p>
            <a:pPr indent="-3302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API Google Cloud Translate</a:t>
            </a:r>
            <a:endParaRPr sz="1600"/>
          </a:p>
          <a:p>
            <a:pPr indent="-3429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Remover as </a:t>
            </a:r>
            <a:r>
              <a:rPr i="1" lang="en"/>
              <a:t>stopwords </a:t>
            </a:r>
            <a:r>
              <a:rPr lang="en"/>
              <a:t>e </a:t>
            </a:r>
            <a:r>
              <a:rPr i="1" lang="en"/>
              <a:t>stemmer</a:t>
            </a:r>
            <a:r>
              <a:rPr lang="en"/>
              <a:t>.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FF0000"/>
                </a:solidFill>
              </a:rPr>
              <a:t>Stopwords</a:t>
            </a:r>
            <a:r>
              <a:rPr lang="en" sz="1600">
                <a:solidFill>
                  <a:srgbClr val="FF0000"/>
                </a:solidFill>
              </a:rPr>
              <a:t>:</a:t>
            </a:r>
            <a:r>
              <a:rPr lang="en" sz="1600"/>
              <a:t> </a:t>
            </a:r>
            <a:r>
              <a:rPr lang="en" sz="1600">
                <a:solidFill>
                  <a:srgbClr val="CACACA"/>
                </a:solidFill>
              </a:rPr>
              <a:t>Stopwords são palavras, comumente usadas, que normalmente são ignoradas em pesquisas e consultas de dado</a:t>
            </a:r>
            <a:r>
              <a:rPr lang="en" sz="1600"/>
              <a:t>s.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FF0000"/>
                </a:solidFill>
              </a:rPr>
              <a:t>Stemmer</a:t>
            </a:r>
            <a:r>
              <a:rPr lang="en" sz="1600">
                <a:solidFill>
                  <a:srgbClr val="FF0000"/>
                </a:solidFill>
              </a:rPr>
              <a:t>:</a:t>
            </a:r>
            <a:r>
              <a:rPr lang="en" sz="1600"/>
              <a:t> </a:t>
            </a:r>
            <a:r>
              <a:rPr lang="en" sz="1600">
                <a:solidFill>
                  <a:srgbClr val="CACACA"/>
                </a:solidFill>
              </a:rPr>
              <a:t>um algoritmo para remover terminações flexionais e derivadas, a fim de reduzir as formas de palavras a uma haste comum.</a:t>
            </a:r>
            <a:endParaRPr sz="1600"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595300" y="13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/>
              <a:t>‹#›</a:t>
            </a:fld>
            <a:endParaRPr b="1" sz="1400"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2375" y="5405825"/>
            <a:ext cx="1864520" cy="9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252400"/>
            <a:ext cx="8520600" cy="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0" y="1147633"/>
            <a:ext cx="3315600" cy="54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Pré-processamento</a:t>
            </a:r>
            <a:r>
              <a:rPr lang="en" sz="2000"/>
              <a:t>.</a:t>
            </a:r>
            <a:endParaRPr sz="2000"/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Remover </a:t>
            </a:r>
            <a:r>
              <a:rPr i="1" lang="en"/>
              <a:t>links</a:t>
            </a:r>
            <a:r>
              <a:rPr lang="en"/>
              <a:t>, </a:t>
            </a:r>
            <a:r>
              <a:rPr i="1" lang="en"/>
              <a:t>emoticons</a:t>
            </a:r>
            <a:r>
              <a:rPr lang="en"/>
              <a:t>, menções, </a:t>
            </a:r>
            <a:r>
              <a:rPr i="1" lang="en"/>
              <a:t>hashtags</a:t>
            </a:r>
            <a:r>
              <a:rPr lang="en"/>
              <a:t> e números.</a:t>
            </a:r>
            <a:endParaRPr/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8595300" y="13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/>
              <a:t>‹#›</a:t>
            </a:fld>
            <a:endParaRPr b="1" sz="1400"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4260000" y="5097413"/>
            <a:ext cx="35235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Código para remover dados desnecessários.</a:t>
            </a:r>
            <a:endParaRPr sz="1200"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9975" y="1567250"/>
            <a:ext cx="5943557" cy="353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2375" y="5405825"/>
            <a:ext cx="1864520" cy="9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252400"/>
            <a:ext cx="8520600" cy="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0" y="1147633"/>
            <a:ext cx="4072200" cy="54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Pré-processamento.</a:t>
            </a:r>
            <a:endParaRPr sz="2000"/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Traduzir os dados para uma única linguagem.</a:t>
            </a:r>
            <a:endParaRPr/>
          </a:p>
          <a:p>
            <a:pPr indent="-3429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API Google Cloud Translate</a:t>
            </a:r>
            <a:endParaRPr sz="1800"/>
          </a:p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8595300" y="13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/>
              <a:t>‹#›</a:t>
            </a:fld>
            <a:endParaRPr b="1" sz="1400"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2853600" y="5405833"/>
            <a:ext cx="35235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Função para traduzir as frases para Inglês.</a:t>
            </a:r>
            <a:endParaRPr sz="1200"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405" y="3917275"/>
            <a:ext cx="7959899" cy="148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2375" y="5405825"/>
            <a:ext cx="1864520" cy="9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252400"/>
            <a:ext cx="8520600" cy="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0" y="1147625"/>
            <a:ext cx="4572000" cy="54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Pré-processamento.</a:t>
            </a:r>
            <a:endParaRPr sz="2000"/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3C47D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Remover as </a:t>
            </a:r>
            <a:r>
              <a:rPr i="1" lang="en"/>
              <a:t>stopwords </a:t>
            </a:r>
            <a:r>
              <a:rPr lang="en"/>
              <a:t>e </a:t>
            </a:r>
            <a:r>
              <a:rPr i="1" lang="en"/>
              <a:t>stemmer</a:t>
            </a:r>
            <a:r>
              <a:rPr lang="en"/>
              <a:t>.</a:t>
            </a:r>
            <a:endParaRPr/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595300" y="13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/>
              <a:t>‹#›</a:t>
            </a:fld>
            <a:endParaRPr b="1" sz="1400"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2254500" y="5065867"/>
            <a:ext cx="46350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Função para remover as </a:t>
            </a:r>
            <a:r>
              <a:rPr i="1" lang="en" sz="1200"/>
              <a:t>stopwords</a:t>
            </a:r>
            <a:r>
              <a:rPr lang="en" sz="1200"/>
              <a:t> e </a:t>
            </a:r>
            <a:r>
              <a:rPr i="1" lang="en" sz="1200"/>
              <a:t>stemmers.</a:t>
            </a:r>
            <a:endParaRPr sz="1200"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00" y="2682475"/>
            <a:ext cx="8165099" cy="2383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2375" y="5405825"/>
            <a:ext cx="1864520" cy="9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252400"/>
            <a:ext cx="8520600" cy="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0" y="1147625"/>
            <a:ext cx="4572000" cy="54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Pré-processamento.</a:t>
            </a:r>
            <a:endParaRPr sz="2000"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 txBox="1"/>
          <p:nvPr>
            <p:ph idx="12" type="sldNum"/>
          </p:nvPr>
        </p:nvSpPr>
        <p:spPr>
          <a:xfrm>
            <a:off x="8595300" y="13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/>
              <a:t>‹#›</a:t>
            </a:fld>
            <a:endParaRPr b="1" sz="1400"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2254500" y="2846867"/>
            <a:ext cx="46350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200"/>
              <a:t>Tweets</a:t>
            </a:r>
            <a:r>
              <a:rPr lang="en" sz="1200"/>
              <a:t> coletados sobre a Copa do Mundo de 2018.</a:t>
            </a:r>
            <a:endParaRPr sz="1200"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2375" y="5405825"/>
            <a:ext cx="1864520" cy="93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050" y="3712013"/>
            <a:ext cx="7669900" cy="324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3163" y="4237275"/>
            <a:ext cx="425767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7038" y="1787432"/>
            <a:ext cx="7669925" cy="4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46013" y="2394006"/>
            <a:ext cx="6720599" cy="4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2254513" y="4589692"/>
            <a:ext cx="46350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200"/>
              <a:t>Tweets</a:t>
            </a:r>
            <a:r>
              <a:rPr lang="en" sz="1200"/>
              <a:t> pré-processados.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311700" y="252400"/>
            <a:ext cx="8520600" cy="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0" y="1147625"/>
            <a:ext cx="4025400" cy="54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Modelo de Classificação</a:t>
            </a:r>
            <a:r>
              <a:rPr lang="en" sz="2000"/>
              <a:t>.</a:t>
            </a:r>
            <a:endParaRPr sz="2000"/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Classificar manualmente.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Dividir em duas bases </a:t>
            </a:r>
            <a:endParaRPr/>
          </a:p>
        </p:txBody>
      </p:sp>
      <p:sp>
        <p:nvSpPr>
          <p:cNvPr id="196" name="Google Shape;196;p28"/>
          <p:cNvSpPr txBox="1"/>
          <p:nvPr>
            <p:ph idx="12" type="sldNum"/>
          </p:nvPr>
        </p:nvSpPr>
        <p:spPr>
          <a:xfrm>
            <a:off x="8595300" y="13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/>
              <a:t>‹#›</a:t>
            </a:fld>
            <a:endParaRPr b="1" sz="1400"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1943838" y="4912317"/>
            <a:ext cx="52563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Código para dividir os dados entre a base de treinamento e teste.</a:t>
            </a:r>
            <a:endParaRPr sz="1200"/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900" y="3277038"/>
            <a:ext cx="7378200" cy="16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300" y="1575200"/>
            <a:ext cx="5156127" cy="93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4698600" y="2510717"/>
            <a:ext cx="35235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Quantidade de </a:t>
            </a:r>
            <a:r>
              <a:rPr i="1" lang="en" sz="1200"/>
              <a:t>tweets</a:t>
            </a:r>
            <a:r>
              <a:rPr lang="en" sz="1200"/>
              <a:t> para cada base</a:t>
            </a:r>
            <a:r>
              <a:rPr lang="en" sz="1200"/>
              <a:t>.</a:t>
            </a:r>
            <a:endParaRPr sz="1200"/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2375" y="5405825"/>
            <a:ext cx="1864520" cy="9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311700" y="252400"/>
            <a:ext cx="8520600" cy="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0" y="1147625"/>
            <a:ext cx="3919200" cy="54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Modelo de Classificação.</a:t>
            </a:r>
            <a:endParaRPr sz="2000"/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Verificar precisão do modelo.</a:t>
            </a:r>
            <a:endParaRPr/>
          </a:p>
        </p:txBody>
      </p:sp>
      <p:sp>
        <p:nvSpPr>
          <p:cNvPr id="208" name="Google Shape;208;p29"/>
          <p:cNvSpPr txBox="1"/>
          <p:nvPr>
            <p:ph idx="12" type="sldNum"/>
          </p:nvPr>
        </p:nvSpPr>
        <p:spPr>
          <a:xfrm>
            <a:off x="8595300" y="13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/>
              <a:t>‹#›</a:t>
            </a:fld>
            <a:endParaRPr b="1" sz="1400"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2435950" y="4403400"/>
            <a:ext cx="42720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Código que gera o modelo e mostra sua acurácia</a:t>
            </a:r>
            <a:r>
              <a:rPr lang="en" sz="1200"/>
              <a:t>.</a:t>
            </a:r>
            <a:endParaRPr sz="1200"/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456" y="3110275"/>
            <a:ext cx="7229075" cy="1293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2375" y="5405825"/>
            <a:ext cx="1864520" cy="9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311700" y="252400"/>
            <a:ext cx="8520600" cy="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0" y="1147625"/>
            <a:ext cx="4001700" cy="54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Classificação dos dados.</a:t>
            </a:r>
            <a:endParaRPr sz="2000"/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3C47D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Classificar os dados restantes.</a:t>
            </a:r>
            <a:endParaRPr/>
          </a:p>
        </p:txBody>
      </p:sp>
      <p:sp>
        <p:nvSpPr>
          <p:cNvPr id="218" name="Google Shape;218;p30"/>
          <p:cNvSpPr txBox="1"/>
          <p:nvPr>
            <p:ph idx="12" type="sldNum"/>
          </p:nvPr>
        </p:nvSpPr>
        <p:spPr>
          <a:xfrm>
            <a:off x="8595300" y="13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/>
              <a:t>‹#›</a:t>
            </a:fld>
            <a:endParaRPr b="1" sz="1400"/>
          </a:p>
        </p:txBody>
      </p:sp>
      <p:sp>
        <p:nvSpPr>
          <p:cNvPr id="219" name="Google Shape;219;p30"/>
          <p:cNvSpPr txBox="1"/>
          <p:nvPr>
            <p:ph idx="1" type="body"/>
          </p:nvPr>
        </p:nvSpPr>
        <p:spPr>
          <a:xfrm>
            <a:off x="2343000" y="4536800"/>
            <a:ext cx="44580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Função que classifica todos os </a:t>
            </a:r>
            <a:r>
              <a:rPr i="1" lang="en" sz="1200"/>
              <a:t>tweets</a:t>
            </a:r>
            <a:r>
              <a:rPr lang="en" sz="1200"/>
              <a:t> restantes</a:t>
            </a:r>
            <a:r>
              <a:rPr lang="en" sz="1200"/>
              <a:t>.</a:t>
            </a:r>
            <a:endParaRPr sz="1200"/>
          </a:p>
        </p:txBody>
      </p:sp>
      <p:pic>
        <p:nvPicPr>
          <p:cNvPr id="220" name="Google Shape;2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538" y="2789396"/>
            <a:ext cx="7388925" cy="1747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2375" y="5405825"/>
            <a:ext cx="1864520" cy="9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311700" y="252400"/>
            <a:ext cx="8520600" cy="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227" name="Google Shape;227;p31"/>
          <p:cNvSpPr txBox="1"/>
          <p:nvPr>
            <p:ph idx="12" type="sldNum"/>
          </p:nvPr>
        </p:nvSpPr>
        <p:spPr>
          <a:xfrm>
            <a:off x="8595300" y="13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/>
              <a:t>‹#›</a:t>
            </a:fld>
            <a:endParaRPr b="1" sz="1400"/>
          </a:p>
        </p:txBody>
      </p:sp>
      <p:sp>
        <p:nvSpPr>
          <p:cNvPr id="228" name="Google Shape;228;p31"/>
          <p:cNvSpPr txBox="1"/>
          <p:nvPr>
            <p:ph idx="1" type="body"/>
          </p:nvPr>
        </p:nvSpPr>
        <p:spPr>
          <a:xfrm>
            <a:off x="0" y="1147633"/>
            <a:ext cx="3523500" cy="54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Coleta de dados.</a:t>
            </a:r>
            <a:endParaRPr sz="2000"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29" name="Google Shape;2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300" y="2060891"/>
            <a:ext cx="7625399" cy="273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1"/>
          <p:cNvSpPr txBox="1"/>
          <p:nvPr>
            <p:ph idx="1" type="body"/>
          </p:nvPr>
        </p:nvSpPr>
        <p:spPr>
          <a:xfrm>
            <a:off x="2538302" y="4797133"/>
            <a:ext cx="40674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Tabela de informações sobre a quantidade de </a:t>
            </a:r>
            <a:r>
              <a:rPr i="1" lang="en" sz="1200"/>
              <a:t>tweets</a:t>
            </a:r>
            <a:r>
              <a:rPr lang="en" sz="1200"/>
              <a:t>.</a:t>
            </a:r>
            <a:endParaRPr sz="1200"/>
          </a:p>
        </p:txBody>
      </p:sp>
      <p:pic>
        <p:nvPicPr>
          <p:cNvPr id="231" name="Google Shape;23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2375" y="5405825"/>
            <a:ext cx="1864520" cy="9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252400"/>
            <a:ext cx="8520600" cy="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256825" y="1003600"/>
            <a:ext cx="8575500" cy="5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595300" y="13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/>
              <a:t>‹#›</a:t>
            </a:fld>
            <a:endParaRPr b="1" sz="1400"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2375" y="5405825"/>
            <a:ext cx="1864520" cy="9355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003600"/>
            <a:ext cx="8520600" cy="5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marR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914400" marR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Popularização das redes sociais</a:t>
            </a:r>
            <a:endParaRPr sz="2000"/>
          </a:p>
          <a:p>
            <a:pPr indent="-3556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Ferramenta para publicação de opiniões.</a:t>
            </a:r>
            <a:endParaRPr sz="2000"/>
          </a:p>
          <a:p>
            <a:pPr indent="-3556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Vantagens para as Empresas e Organizações.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>
            <p:ph type="title"/>
          </p:nvPr>
        </p:nvSpPr>
        <p:spPr>
          <a:xfrm>
            <a:off x="311700" y="252400"/>
            <a:ext cx="8520600" cy="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237" name="Google Shape;237;p32"/>
          <p:cNvSpPr txBox="1"/>
          <p:nvPr>
            <p:ph idx="12" type="sldNum"/>
          </p:nvPr>
        </p:nvSpPr>
        <p:spPr>
          <a:xfrm>
            <a:off x="8595300" y="13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/>
              <a:t>‹#›</a:t>
            </a:fld>
            <a:endParaRPr b="1" sz="1400"/>
          </a:p>
        </p:txBody>
      </p:sp>
      <p:sp>
        <p:nvSpPr>
          <p:cNvPr id="238" name="Google Shape;238;p32"/>
          <p:cNvSpPr txBox="1"/>
          <p:nvPr>
            <p:ph idx="1" type="body"/>
          </p:nvPr>
        </p:nvSpPr>
        <p:spPr>
          <a:xfrm>
            <a:off x="0" y="1147625"/>
            <a:ext cx="4001700" cy="54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Modelo de Classificação</a:t>
            </a:r>
            <a:r>
              <a:rPr lang="en" sz="2000"/>
              <a:t>.</a:t>
            </a:r>
            <a:endParaRPr sz="2000"/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Acurácia deste trabalho: 77.27%</a:t>
            </a:r>
            <a:endParaRPr sz="1600"/>
          </a:p>
          <a:p>
            <a:pPr indent="-33020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Acurácia do trabalho de Filho: 74.80%</a:t>
            </a:r>
            <a:endParaRPr sz="1600"/>
          </a:p>
        </p:txBody>
      </p:sp>
      <p:pic>
        <p:nvPicPr>
          <p:cNvPr id="239" name="Google Shape;2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75" y="3698875"/>
            <a:ext cx="4955200" cy="1202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1700" y="1588575"/>
            <a:ext cx="4955200" cy="118893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2"/>
          <p:cNvSpPr txBox="1"/>
          <p:nvPr>
            <p:ph idx="1" type="body"/>
          </p:nvPr>
        </p:nvSpPr>
        <p:spPr>
          <a:xfrm>
            <a:off x="963913" y="4912317"/>
            <a:ext cx="35235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Acurácia por polaridade</a:t>
            </a:r>
            <a:r>
              <a:rPr lang="en" sz="1200"/>
              <a:t>.</a:t>
            </a:r>
            <a:endParaRPr sz="1200"/>
          </a:p>
        </p:txBody>
      </p:sp>
      <p:sp>
        <p:nvSpPr>
          <p:cNvPr id="242" name="Google Shape;242;p32"/>
          <p:cNvSpPr txBox="1"/>
          <p:nvPr>
            <p:ph idx="1" type="body"/>
          </p:nvPr>
        </p:nvSpPr>
        <p:spPr>
          <a:xfrm>
            <a:off x="4717538" y="2777533"/>
            <a:ext cx="35235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Acurácia por polaridade -</a:t>
            </a:r>
            <a:r>
              <a:rPr lang="en" sz="1200"/>
              <a:t> Filho (2014).</a:t>
            </a:r>
            <a:endParaRPr sz="1200"/>
          </a:p>
        </p:txBody>
      </p:sp>
      <p:pic>
        <p:nvPicPr>
          <p:cNvPr id="243" name="Google Shape;24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2375" y="5405825"/>
            <a:ext cx="1864520" cy="9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311700" y="252400"/>
            <a:ext cx="8520600" cy="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249" name="Google Shape;249;p33"/>
          <p:cNvSpPr txBox="1"/>
          <p:nvPr>
            <p:ph idx="12" type="sldNum"/>
          </p:nvPr>
        </p:nvSpPr>
        <p:spPr>
          <a:xfrm>
            <a:off x="8595300" y="13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/>
              <a:t>‹#›</a:t>
            </a:fld>
            <a:endParaRPr b="1" sz="1400"/>
          </a:p>
        </p:txBody>
      </p:sp>
      <p:sp>
        <p:nvSpPr>
          <p:cNvPr id="250" name="Google Shape;250;p33"/>
          <p:cNvSpPr txBox="1"/>
          <p:nvPr>
            <p:ph idx="1" type="body"/>
          </p:nvPr>
        </p:nvSpPr>
        <p:spPr>
          <a:xfrm>
            <a:off x="0" y="1147625"/>
            <a:ext cx="3860100" cy="54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Modelo de Classificação.</a:t>
            </a:r>
            <a:endParaRPr sz="2000"/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1859607" y="5335008"/>
            <a:ext cx="54249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Quantidade de </a:t>
            </a:r>
            <a:r>
              <a:rPr i="1" lang="en" sz="1200"/>
              <a:t>tweets</a:t>
            </a:r>
            <a:r>
              <a:rPr lang="en" sz="1200"/>
              <a:t> classificados corretamente e incorretamente.</a:t>
            </a:r>
            <a:endParaRPr sz="1200"/>
          </a:p>
        </p:txBody>
      </p:sp>
      <p:pic>
        <p:nvPicPr>
          <p:cNvPr id="252" name="Google Shape;25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525" y="1641650"/>
            <a:ext cx="5973059" cy="36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2375" y="5405825"/>
            <a:ext cx="1864520" cy="9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type="title"/>
          </p:nvPr>
        </p:nvSpPr>
        <p:spPr>
          <a:xfrm>
            <a:off x="311700" y="252400"/>
            <a:ext cx="8520600" cy="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259" name="Google Shape;259;p34"/>
          <p:cNvSpPr txBox="1"/>
          <p:nvPr>
            <p:ph idx="12" type="sldNum"/>
          </p:nvPr>
        </p:nvSpPr>
        <p:spPr>
          <a:xfrm>
            <a:off x="8595300" y="13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/>
              <a:t>‹#›</a:t>
            </a:fld>
            <a:endParaRPr b="1" sz="1400"/>
          </a:p>
        </p:txBody>
      </p:sp>
      <p:sp>
        <p:nvSpPr>
          <p:cNvPr id="260" name="Google Shape;260;p34"/>
          <p:cNvSpPr txBox="1"/>
          <p:nvPr>
            <p:ph idx="1" type="body"/>
          </p:nvPr>
        </p:nvSpPr>
        <p:spPr>
          <a:xfrm>
            <a:off x="0" y="1147625"/>
            <a:ext cx="3919200" cy="54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Classificação dos dados.</a:t>
            </a:r>
            <a:endParaRPr sz="2000"/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1" name="Google Shape;261;p34"/>
          <p:cNvSpPr txBox="1"/>
          <p:nvPr>
            <p:ph idx="1" type="body"/>
          </p:nvPr>
        </p:nvSpPr>
        <p:spPr>
          <a:xfrm>
            <a:off x="3252888" y="5405825"/>
            <a:ext cx="26382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Classificação dos dados de todas as partidas</a:t>
            </a:r>
            <a:r>
              <a:rPr lang="en" sz="1200"/>
              <a:t>.</a:t>
            </a:r>
            <a:endParaRPr sz="1200"/>
          </a:p>
        </p:txBody>
      </p:sp>
      <p:pic>
        <p:nvPicPr>
          <p:cNvPr id="262" name="Google Shape;26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638" y="1684700"/>
            <a:ext cx="6022718" cy="372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2375" y="5405825"/>
            <a:ext cx="1864520" cy="9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type="title"/>
          </p:nvPr>
        </p:nvSpPr>
        <p:spPr>
          <a:xfrm>
            <a:off x="311700" y="252400"/>
            <a:ext cx="8520600" cy="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269" name="Google Shape;269;p35"/>
          <p:cNvSpPr txBox="1"/>
          <p:nvPr>
            <p:ph idx="12" type="sldNum"/>
          </p:nvPr>
        </p:nvSpPr>
        <p:spPr>
          <a:xfrm>
            <a:off x="8595300" y="13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/>
              <a:t>‹#›</a:t>
            </a:fld>
            <a:endParaRPr b="1" sz="1400"/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0" y="1147625"/>
            <a:ext cx="3848100" cy="54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Classificação dos dados.</a:t>
            </a:r>
            <a:endParaRPr sz="2000"/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1" name="Google Shape;271;p35"/>
          <p:cNvSpPr txBox="1"/>
          <p:nvPr>
            <p:ph idx="1" type="body"/>
          </p:nvPr>
        </p:nvSpPr>
        <p:spPr>
          <a:xfrm>
            <a:off x="2845650" y="5257025"/>
            <a:ext cx="3452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Classificação de todos os dados - Filho (2014).</a:t>
            </a:r>
            <a:endParaRPr sz="1200"/>
          </a:p>
        </p:txBody>
      </p:sp>
      <p:pic>
        <p:nvPicPr>
          <p:cNvPr id="272" name="Google Shape;2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375" y="1600990"/>
            <a:ext cx="7205252" cy="36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2375" y="5405825"/>
            <a:ext cx="1864520" cy="9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>
            <p:ph type="title"/>
          </p:nvPr>
        </p:nvSpPr>
        <p:spPr>
          <a:xfrm>
            <a:off x="311700" y="252400"/>
            <a:ext cx="8520600" cy="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279" name="Google Shape;279;p36"/>
          <p:cNvSpPr txBox="1"/>
          <p:nvPr>
            <p:ph idx="1" type="body"/>
          </p:nvPr>
        </p:nvSpPr>
        <p:spPr>
          <a:xfrm>
            <a:off x="311700" y="1003600"/>
            <a:ext cx="8520600" cy="5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É possível analisar os sentimentos e opiniões dos usuário do </a:t>
            </a:r>
            <a:r>
              <a:rPr i="1" lang="en" sz="2000"/>
              <a:t>Twitter</a:t>
            </a:r>
            <a:r>
              <a:rPr lang="en" sz="2000"/>
              <a:t>.</a:t>
            </a:r>
            <a:endParaRPr sz="2000"/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Os dados obtidos são </a:t>
            </a:r>
            <a:r>
              <a:rPr lang="en" sz="2000"/>
              <a:t>semelhantes</a:t>
            </a:r>
            <a:r>
              <a:rPr lang="en" sz="2000"/>
              <a:t> aos dados de Filho (2014).</a:t>
            </a:r>
            <a:endParaRPr sz="2000"/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Muitos </a:t>
            </a:r>
            <a:r>
              <a:rPr i="1" lang="en" sz="2000"/>
              <a:t>tweets</a:t>
            </a:r>
            <a:r>
              <a:rPr lang="en" sz="2000"/>
              <a:t> não apresentam </a:t>
            </a:r>
            <a:r>
              <a:rPr lang="en" sz="2000"/>
              <a:t>opiniões</a:t>
            </a:r>
            <a:r>
              <a:rPr lang="en" sz="2000"/>
              <a:t> ou sentimentos.</a:t>
            </a:r>
            <a:endParaRPr sz="2000"/>
          </a:p>
          <a:p>
            <a:pPr indent="0" lvl="0" marL="457200" marR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marR="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6"/>
          <p:cNvSpPr txBox="1"/>
          <p:nvPr>
            <p:ph idx="12" type="sldNum"/>
          </p:nvPr>
        </p:nvSpPr>
        <p:spPr>
          <a:xfrm>
            <a:off x="8595300" y="13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/>
              <a:t>‹#›</a:t>
            </a:fld>
            <a:endParaRPr b="1" sz="1400"/>
          </a:p>
        </p:txBody>
      </p:sp>
      <p:pic>
        <p:nvPicPr>
          <p:cNvPr id="281" name="Google Shape;28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2375" y="5405825"/>
            <a:ext cx="1864520" cy="9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>
            <p:ph type="title"/>
          </p:nvPr>
        </p:nvSpPr>
        <p:spPr>
          <a:xfrm>
            <a:off x="311700" y="252400"/>
            <a:ext cx="8520600" cy="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Bibliografia</a:t>
            </a:r>
            <a:endParaRPr/>
          </a:p>
        </p:txBody>
      </p:sp>
      <p:sp>
        <p:nvSpPr>
          <p:cNvPr id="287" name="Google Shape;287;p37"/>
          <p:cNvSpPr txBox="1"/>
          <p:nvPr>
            <p:ph idx="1" type="body"/>
          </p:nvPr>
        </p:nvSpPr>
        <p:spPr>
          <a:xfrm>
            <a:off x="311700" y="1003600"/>
            <a:ext cx="8520600" cy="5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LIU, Bing. Sentiment analysis and opinion mining. </a:t>
            </a:r>
            <a:r>
              <a:rPr b="1" lang="en" sz="1400"/>
              <a:t>Synthesis lectures on human language technologies</a:t>
            </a:r>
            <a:r>
              <a:rPr lang="en" sz="1400"/>
              <a:t>, Morgan &amp; Claypool Publishers, v. 5, n. 1, p. 1–167, 2012.</a:t>
            </a:r>
            <a:endParaRPr sz="1400"/>
          </a:p>
          <a:p>
            <a:pPr indent="0" lvl="0" marL="0" marR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HEARST, Marti. </a:t>
            </a:r>
            <a:r>
              <a:rPr b="1" lang="en" sz="1400"/>
              <a:t>What is text mining</a:t>
            </a:r>
            <a:r>
              <a:rPr lang="en" sz="1400"/>
              <a:t>. SIMS, UC Berkeley, 2003.</a:t>
            </a:r>
            <a:endParaRPr sz="1400"/>
          </a:p>
          <a:p>
            <a:pPr indent="0" lvl="0" marL="0" marR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FILHO, José Adail Carvalho. Mineração de textos: Análise de sentimento utilizando tweets referentes à copa do mundo 2014. 2014.</a:t>
            </a:r>
            <a:endParaRPr sz="1400"/>
          </a:p>
          <a:p>
            <a:pPr indent="0" lvl="0" marL="0" marR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GONZALEZ, Marco; LIMA, Vera Lúcia Strube. Recuperação de informação e processamento da linguagem natural. In: </a:t>
            </a:r>
            <a:r>
              <a:rPr b="1" lang="en" sz="1400"/>
              <a:t>XXIII Congresso da Sociedade Brasileira de Computação</a:t>
            </a:r>
            <a:r>
              <a:rPr lang="en" sz="1400"/>
              <a:t>. [S.l.: s.n.], 2003. v. 3, p. 347–395.</a:t>
            </a:r>
            <a:endParaRPr sz="1400"/>
          </a:p>
          <a:p>
            <a:pPr indent="0" lvl="0" marL="0" marR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LIDDY, Elizabeth D. Natural language processing. 2001.</a:t>
            </a:r>
            <a:endParaRPr sz="1400"/>
          </a:p>
          <a:p>
            <a:pPr indent="0" lvl="0" marL="0" marR="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ARAUJO, Gabriela Denise de; SOUSA, Fernando Sequeira; TEIXEIRA, Fabio; MANCINI, Felipe; DOMENICO, Edvane Birelo Lopes De; GUIMARÃES, Marcelo de Paiva; PISA, Ivan Torres. Análise de sentimentos sobre temas de saúde em mídia social. Journal of Health Informatics, v. 4, n. 3, 2012.</a:t>
            </a:r>
            <a:endParaRPr sz="1400"/>
          </a:p>
        </p:txBody>
      </p:sp>
      <p:sp>
        <p:nvSpPr>
          <p:cNvPr id="288" name="Google Shape;288;p37"/>
          <p:cNvSpPr txBox="1"/>
          <p:nvPr>
            <p:ph idx="12" type="sldNum"/>
          </p:nvPr>
        </p:nvSpPr>
        <p:spPr>
          <a:xfrm>
            <a:off x="8595300" y="13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/>
              <a:t>‹#›</a:t>
            </a:fld>
            <a:endParaRPr b="1" sz="1400"/>
          </a:p>
        </p:txBody>
      </p:sp>
      <p:pic>
        <p:nvPicPr>
          <p:cNvPr id="289" name="Google Shape;28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2375" y="5405825"/>
            <a:ext cx="1864520" cy="9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252400"/>
            <a:ext cx="8520600" cy="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 geral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003600"/>
            <a:ext cx="8520600" cy="5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Analisar os </a:t>
            </a:r>
            <a:r>
              <a:rPr i="1" lang="en" sz="2000"/>
              <a:t>tweets</a:t>
            </a:r>
            <a:r>
              <a:rPr lang="en" sz="2000"/>
              <a:t> referentes a Copa do Mundo de 2018, identificando a polaridade (positiva, negativa ou neutra) dos sentimentos das pessoas que comentaram sobre o assunto e observar a correlação entre os dados obtidos e os dados apresentados no trabalho de Filho (2014), referente a Copa de 2014.</a:t>
            </a:r>
            <a:endParaRPr sz="2000"/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595300" y="13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/>
              <a:t>‹#›</a:t>
            </a:fld>
            <a:endParaRPr b="1" sz="1400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2375" y="5405825"/>
            <a:ext cx="1864520" cy="9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52400"/>
            <a:ext cx="8520600" cy="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Específicos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003600"/>
            <a:ext cx="8520600" cy="5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914400" marR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Coletar </a:t>
            </a:r>
            <a:r>
              <a:rPr i="1" lang="en" sz="2000"/>
              <a:t>tweets</a:t>
            </a:r>
            <a:r>
              <a:rPr lang="en" sz="2000"/>
              <a:t> relacionados à Copa do Mundo de 2018.</a:t>
            </a:r>
            <a:endParaRPr sz="2000"/>
          </a:p>
          <a:p>
            <a:pPr indent="-3556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Realizar o pré-processamento de todos os dados coletados.</a:t>
            </a:r>
            <a:endParaRPr sz="2000"/>
          </a:p>
          <a:p>
            <a:pPr indent="-3556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Dividir as amostras em duas partes, uma para treino e outra para teste.</a:t>
            </a:r>
            <a:endParaRPr sz="2000"/>
          </a:p>
          <a:p>
            <a:pPr indent="-3556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Gerar um modelo de classificação sobre a amostra de treinamento.</a:t>
            </a:r>
            <a:endParaRPr sz="2000"/>
          </a:p>
          <a:p>
            <a:pPr indent="-3556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Verificar o nível de acurácia do modelo.</a:t>
            </a:r>
            <a:endParaRPr sz="2000"/>
          </a:p>
          <a:p>
            <a:pPr indent="-3556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Analisar os dados obtidos.</a:t>
            </a:r>
            <a:endParaRPr sz="2000"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595300" y="13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/>
              <a:t>‹#›</a:t>
            </a:fld>
            <a:endParaRPr b="1" sz="140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2375" y="5405825"/>
            <a:ext cx="1864520" cy="9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252400"/>
            <a:ext cx="8520600" cy="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Justificativa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003600"/>
            <a:ext cx="8520600" cy="5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914400" marR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Muita informação disponível.</a:t>
            </a:r>
            <a:endParaRPr sz="2000"/>
          </a:p>
          <a:p>
            <a:pPr indent="-3556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Não é viável fazer manualmente.</a:t>
            </a:r>
            <a:endParaRPr sz="2000"/>
          </a:p>
          <a:p>
            <a:pPr indent="-342900" lvl="1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Tempo</a:t>
            </a:r>
            <a:endParaRPr sz="1800"/>
          </a:p>
          <a:p>
            <a:pPr indent="-34290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Repetição</a:t>
            </a:r>
            <a:endParaRPr sz="2000"/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595300" y="13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/>
              <a:t>‹#›</a:t>
            </a:fld>
            <a:endParaRPr b="1" sz="140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2375" y="5405825"/>
            <a:ext cx="1864520" cy="9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252400"/>
            <a:ext cx="8520600" cy="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Fundamentação Teórica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832500"/>
            <a:ext cx="8520600" cy="47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Mineração de textos</a:t>
            </a:r>
            <a:r>
              <a:rPr lang="en" sz="2400"/>
              <a:t>:</a:t>
            </a:r>
            <a:endParaRPr sz="2400"/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[...] </a:t>
            </a:r>
            <a:r>
              <a:rPr lang="en"/>
              <a:t>o processo de descobrir computacionalmente novas informações, previamente desconhecidas, pela extração automática de informação de diferentes recursos de texto (HEARST, 2003, p. 1).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595300" y="13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/>
              <a:t>‹#›</a:t>
            </a:fld>
            <a:endParaRPr b="1" sz="1400"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2375" y="5405825"/>
            <a:ext cx="1864520" cy="9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252400"/>
            <a:ext cx="8520600" cy="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Fundamentação Teórica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767700"/>
            <a:ext cx="8520600" cy="48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Análise de Sentimentos:</a:t>
            </a:r>
            <a:endParaRPr sz="2400"/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400"/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[...] o campo de estudo que analisa as opiniões das pessoas, sentimentos, avaliações, estimativas, atitudes e emoções sobre entidades como produtos, serviços, organizações, indivíduos, problemas, eventos, tópicos e seus atributos [...] (LIU, 2012, p. 7).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595300" y="13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/>
              <a:t>‹#›</a:t>
            </a:fld>
            <a:endParaRPr b="1" sz="1400"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2375" y="5405825"/>
            <a:ext cx="1864520" cy="9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252400"/>
            <a:ext cx="8520600" cy="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Fundamentação Teórica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767700"/>
            <a:ext cx="8520600" cy="48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Classificador Naive Bayes</a:t>
            </a:r>
            <a:r>
              <a:rPr lang="en" sz="2400"/>
              <a:t>:</a:t>
            </a:r>
            <a:endParaRPr sz="2400"/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400"/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[...] </a:t>
            </a:r>
            <a:r>
              <a:rPr lang="en"/>
              <a:t> é um classificador probabilístico baseado no “Teorema de Bayes”</a:t>
            </a:r>
            <a:r>
              <a:rPr lang="en"/>
              <a:t> [...] popular na área de Aprendizado de Máquina (Machine Learning) para categorizar textos baseado na frequência das palavras usadas [...] (CANDIAGO, 2017, p. 1).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595300" y="13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/>
              <a:t>‹#›</a:t>
            </a:fld>
            <a:endParaRPr b="1" sz="1400"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2375" y="5405825"/>
            <a:ext cx="1864520" cy="9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252400"/>
            <a:ext cx="8520600" cy="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003600"/>
            <a:ext cx="8520600" cy="5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914400" marR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Coleta de </a:t>
            </a:r>
            <a:r>
              <a:rPr i="1" lang="en" sz="2000"/>
              <a:t>tweets</a:t>
            </a:r>
            <a:r>
              <a:rPr lang="en" sz="2000"/>
              <a:t>.</a:t>
            </a:r>
            <a:endParaRPr sz="2000"/>
          </a:p>
          <a:p>
            <a:pPr indent="-3556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Pré-processamento dos dados.</a:t>
            </a:r>
            <a:endParaRPr sz="2000"/>
          </a:p>
          <a:p>
            <a:pPr indent="-3556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Modelo de classificação.</a:t>
            </a:r>
            <a:endParaRPr sz="2000"/>
          </a:p>
          <a:p>
            <a:pPr indent="-3556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Classificação dos dados.</a:t>
            </a:r>
            <a:endParaRPr sz="2000"/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595300" y="13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/>
              <a:t>‹#›</a:t>
            </a:fld>
            <a:endParaRPr b="1" sz="1400"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2375" y="5405825"/>
            <a:ext cx="1864520" cy="9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