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69" r:id="rId5"/>
    <p:sldId id="263" r:id="rId6"/>
    <p:sldId id="264" r:id="rId7"/>
    <p:sldId id="272" r:id="rId8"/>
    <p:sldId id="274" r:id="rId9"/>
    <p:sldId id="273" r:id="rId10"/>
    <p:sldId id="265" r:id="rId11"/>
    <p:sldId id="266" r:id="rId12"/>
    <p:sldId id="267" r:id="rId13"/>
    <p:sldId id="270" r:id="rId14"/>
    <p:sldId id="276" r:id="rId15"/>
    <p:sldId id="271" r:id="rId16"/>
    <p:sldId id="275" r:id="rId17"/>
    <p:sldId id="277" r:id="rId18"/>
    <p:sldId id="278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B057C-AABB-D7C3-3364-54C53BCE4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400" dirty="0"/>
              <a:t>DIPLOMADO EN MACHINE LEARNING Y CIENCIA DE DATOS</a:t>
            </a:r>
            <a:endParaRPr lang="es-BO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9AE4CE-9109-0449-61AA-5ED434FC1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20886"/>
            <a:ext cx="10706364" cy="793978"/>
          </a:xfrm>
        </p:spPr>
        <p:txBody>
          <a:bodyPr>
            <a:normAutofit/>
          </a:bodyPr>
          <a:lstStyle/>
          <a:p>
            <a:r>
              <a:rPr lang="es-MX" sz="4000" dirty="0"/>
              <a:t>MÓDULO: MODELOS DE PREDICCIÓN ANALÍTICA</a:t>
            </a:r>
            <a:endParaRPr lang="es-BO" sz="4000" dirty="0"/>
          </a:p>
        </p:txBody>
      </p:sp>
      <p:pic>
        <p:nvPicPr>
          <p:cNvPr id="4" name="Imagen 3" descr="Universidad Privada Boliviana | UNPRME">
            <a:extLst>
              <a:ext uri="{FF2B5EF4-FFF2-40B4-BE49-F238E27FC236}">
                <a16:creationId xmlns:a16="http://schemas.microsoft.com/office/drawing/2014/main" id="{E73637BA-78CE-848F-A619-33204FF23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5" b="98795" l="445" r="98554">
                        <a14:foregroundMark x1="38932" y1="24096" x2="41046" y2="73494"/>
                        <a14:foregroundMark x1="61624" y1="14056" x2="61068" y2="64257"/>
                        <a14:foregroundMark x1="82536" y1="20080" x2="81646" y2="73494"/>
                        <a14:foregroundMark x1="7008" y1="35743" x2="10679" y2="19679"/>
                        <a14:foregroundMark x1="23248" y1="57430" x2="23471" y2="36948"/>
                        <a14:foregroundMark x1="13793" y1="38153" x2="11902" y2="44578"/>
                        <a14:foregroundMark x1="26029" y1="73494" x2="30701" y2="39759"/>
                        <a14:foregroundMark x1="19021" y1="14859" x2="19021" y2="14859"/>
                        <a14:backgroundMark x1="20912" y1="37349" x2="15239" y2="18876"/>
                        <a14:backgroundMark x1="16574" y1="65462" x2="19577" y2="72289"/>
                        <a14:backgroundMark x1="22247" y1="72289" x2="25028" y2="62249"/>
                        <a14:backgroundMark x1="25362" y1="62249" x2="26696" y2="51004"/>
                        <a14:backgroundMark x1="9010" y1="40964" x2="10011" y2="34137"/>
                        <a14:backgroundMark x1="9232" y1="56627" x2="10234" y2="63855"/>
                        <a14:backgroundMark x1="11568" y1="70683" x2="13014" y2="74297"/>
                        <a14:backgroundMark x1="14905" y1="80321" x2="16574" y2="83534"/>
                        <a14:backgroundMark x1="33148" y1="43775" x2="33148" y2="51807"/>
                        <a14:backgroundMark x1="19466" y1="11647" x2="20356" y2="14859"/>
                        <a14:backgroundMark x1="20245" y1="14056" x2="20578" y2="1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92" y="2867525"/>
            <a:ext cx="3015455" cy="8341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 de texto 1">
            <a:extLst>
              <a:ext uri="{FF2B5EF4-FFF2-40B4-BE49-F238E27FC236}">
                <a16:creationId xmlns:a16="http://schemas.microsoft.com/office/drawing/2014/main" id="{08098F14-6498-5008-5028-5024EEF0C6C0}"/>
              </a:ext>
            </a:extLst>
          </p:cNvPr>
          <p:cNvSpPr txBox="1"/>
          <p:nvPr/>
        </p:nvSpPr>
        <p:spPr>
          <a:xfrm>
            <a:off x="9062871" y="3653590"/>
            <a:ext cx="3190874" cy="28123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200" kern="10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PRIVADA BOLIVIANA</a:t>
            </a:r>
            <a:endParaRPr lang="es-BO" sz="1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4818401-54C7-F6BA-A19E-305F3A2FD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4" y="2892853"/>
            <a:ext cx="3672515" cy="33151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EC405E07-9054-7A15-BB3E-857D7D0E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/>
              <a:t>PROCESO DE ANALISIS DE DATOS </a:t>
            </a:r>
            <a:endParaRPr lang="es-BO" dirty="0"/>
          </a:p>
        </p:txBody>
      </p:sp>
      <p:pic>
        <p:nvPicPr>
          <p:cNvPr id="6" name="Imagen 5" descr="Forma, Cuadrado&#10;&#10;Descripción generada automáticamente">
            <a:extLst>
              <a:ext uri="{FF2B5EF4-FFF2-40B4-BE49-F238E27FC236}">
                <a16:creationId xmlns:a16="http://schemas.microsoft.com/office/drawing/2014/main" id="{8F37312E-8B28-1001-0F73-F13E58772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620" y="2892852"/>
            <a:ext cx="4196069" cy="3347257"/>
          </a:xfrm>
          <a:prstGeom prst="rect">
            <a:avLst/>
          </a:prstGeom>
          <a:noFill/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6D284ED-BE56-F9A5-3F57-183C85BBB723}"/>
              </a:ext>
            </a:extLst>
          </p:cNvPr>
          <p:cNvSpPr txBox="1"/>
          <p:nvPr/>
        </p:nvSpPr>
        <p:spPr>
          <a:xfrm>
            <a:off x="7496315" y="2266611"/>
            <a:ext cx="4544381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CORRELACIÓN MEDIANTE HEATMAP</a:t>
            </a:r>
            <a:endParaRPr lang="es-B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FF897B-AFA0-439E-1D16-2DA524F23282}"/>
              </a:ext>
            </a:extLst>
          </p:cNvPr>
          <p:cNvSpPr txBox="1"/>
          <p:nvPr/>
        </p:nvSpPr>
        <p:spPr>
          <a:xfrm>
            <a:off x="151304" y="2266611"/>
            <a:ext cx="2686636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CANTIDAD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355C0E-8389-5446-DE30-4F85AF986F15}"/>
              </a:ext>
            </a:extLst>
          </p:cNvPr>
          <p:cNvSpPr txBox="1"/>
          <p:nvPr/>
        </p:nvSpPr>
        <p:spPr>
          <a:xfrm>
            <a:off x="4102661" y="2266611"/>
            <a:ext cx="2280237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LINEAS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1AAB49-EFA7-C0B3-42CC-D30A3132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002" y="2892853"/>
            <a:ext cx="3558108" cy="33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D577D-8CF6-2781-4B92-87318562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MODELADO</a:t>
            </a:r>
            <a:endParaRPr lang="es-B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FA6E0AC-F49C-62E3-B741-A92F593AA944}"/>
              </a:ext>
            </a:extLst>
          </p:cNvPr>
          <p:cNvSpPr txBox="1"/>
          <p:nvPr/>
        </p:nvSpPr>
        <p:spPr>
          <a:xfrm>
            <a:off x="289160" y="4641615"/>
            <a:ext cx="10396181" cy="1463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MX" sz="2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Selección de Porcentaje de Datos de Entrenamiento y Prueba: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70% para entrenamiento </a:t>
            </a:r>
          </a:p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30% para prueba. </a:t>
            </a:r>
            <a:endParaRPr lang="es-B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5A0D1E-0945-4766-13C0-91DDAE687DE0}"/>
              </a:ext>
            </a:extLst>
          </p:cNvPr>
          <p:cNvSpPr txBox="1"/>
          <p:nvPr/>
        </p:nvSpPr>
        <p:spPr>
          <a:xfrm>
            <a:off x="289160" y="2411318"/>
            <a:ext cx="10041341" cy="1653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optó por utilizar inicialmente un modelo de regresión lineal debido a la naturaleza del problema de predicción de la cantidad de operarios requeridos en función de variables numéricas, como la cantidad de líneas y artículos a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pickear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B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2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47A24-349A-2164-83D3-8413B4FC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PREDICCIONES UTILIZANDO EL MODELO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5DE7FDD-4528-47E8-DA32-D2577778E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7" t="24903" r="45587" b="17736"/>
          <a:stretch/>
        </p:blipFill>
        <p:spPr bwMode="auto">
          <a:xfrm>
            <a:off x="105668" y="2183220"/>
            <a:ext cx="6663621" cy="4483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558554B-8198-83C2-67E8-D649C848087D}"/>
              </a:ext>
            </a:extLst>
          </p:cNvPr>
          <p:cNvSpPr txBox="1"/>
          <p:nvPr/>
        </p:nvSpPr>
        <p:spPr>
          <a:xfrm>
            <a:off x="6864824" y="2364709"/>
            <a:ext cx="504408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 crea el modelo y se ajusta utilizando OLS.</a:t>
            </a:r>
          </a:p>
          <a:p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 = NOPER</a:t>
            </a:r>
          </a:p>
          <a:p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 = CANTIDAD y LINEAS </a:t>
            </a:r>
          </a:p>
          <a:p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“</a:t>
            </a:r>
            <a:r>
              <a:rPr lang="es-MX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intercept</a:t>
            </a: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” con valor constante 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</a:rPr>
              <a:t>5.9385</a:t>
            </a: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R-cuadrado = 0.563</a:t>
            </a:r>
          </a:p>
          <a:p>
            <a:r>
              <a:rPr lang="es-MX" sz="2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modelo puede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predecir aproximadamente </a:t>
            </a:r>
            <a:r>
              <a:rPr lang="es-MX" sz="24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5</a:t>
            </a:r>
            <a:r>
              <a:rPr lang="es-MX" sz="2400" kern="1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s-MX" sz="24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las veces.</a:t>
            </a:r>
            <a:endParaRPr lang="es-B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73BA000-8BDF-B723-4229-5198CACA06C0}"/>
              </a:ext>
            </a:extLst>
          </p:cNvPr>
          <p:cNvSpPr/>
          <p:nvPr/>
        </p:nvSpPr>
        <p:spPr>
          <a:xfrm>
            <a:off x="5153891" y="2438401"/>
            <a:ext cx="508000" cy="2493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4763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47A24-349A-2164-83D3-8413B4FC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MODELO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105268F-F2A5-EAA6-9623-29E9A57EF38F}"/>
                  </a:ext>
                </a:extLst>
              </p:cNvPr>
              <p:cNvSpPr txBox="1"/>
              <p:nvPr/>
            </p:nvSpPr>
            <p:spPr>
              <a:xfrm>
                <a:off x="551727" y="4166308"/>
                <a:ext cx="112348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𝑁𝑂𝑃𝐸𝑅</m:t>
                    </m:r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s-BO" sz="3200" dirty="0"/>
                  <a:t> 5.9385 + 0.000009(CANTIDAD) + 0.004152(LINEAS)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105268F-F2A5-EAA6-9623-29E9A57EF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27" y="4166308"/>
                <a:ext cx="11234870" cy="492443"/>
              </a:xfrm>
              <a:prstGeom prst="rect">
                <a:avLst/>
              </a:prstGeom>
              <a:blipFill>
                <a:blip r:embed="rId2"/>
                <a:stretch>
                  <a:fillRect t="-24691" r="-1412" b="-49383"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270CAA2-939D-5B87-E2A4-BBF3746EC2E4}"/>
                  </a:ext>
                </a:extLst>
              </p:cNvPr>
              <p:cNvSpPr txBox="1"/>
              <p:nvPr/>
            </p:nvSpPr>
            <p:spPr>
              <a:xfrm>
                <a:off x="2636981" y="2992787"/>
                <a:ext cx="6458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BO" sz="28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270CAA2-939D-5B87-E2A4-BBF3746E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981" y="2992787"/>
                <a:ext cx="645875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27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47A24-349A-2164-83D3-8413B4FC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PREDICCIONES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96AAA7-E852-EBDD-EB2F-82F456AD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8" y="3125393"/>
            <a:ext cx="4429743" cy="356284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6E1B776-3BE9-37D6-BE30-47B19EB5ADF3}"/>
              </a:ext>
            </a:extLst>
          </p:cNvPr>
          <p:cNvSpPr txBox="1"/>
          <p:nvPr/>
        </p:nvSpPr>
        <p:spPr>
          <a:xfrm>
            <a:off x="252841" y="2161937"/>
            <a:ext cx="10041341" cy="86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</a:t>
            </a:r>
            <a:r>
              <a:rPr lang="es-MX" sz="2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 en este cuadro comparativo que nuestras predicciones utilizando el modelo se acercan a los valores reales</a:t>
            </a:r>
            <a:endParaRPr lang="es-B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7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47A24-349A-2164-83D3-8413B4FC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ERROR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BA0403-DA14-E044-F417-542E4AF99287}"/>
              </a:ext>
            </a:extLst>
          </p:cNvPr>
          <p:cNvSpPr txBox="1"/>
          <p:nvPr/>
        </p:nvSpPr>
        <p:spPr>
          <a:xfrm>
            <a:off x="506381" y="2817291"/>
            <a:ext cx="111591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Tras efectuar un cálculo del Error Cuadrático Medio (MSE) encontramos que resulta en un valor de </a:t>
            </a:r>
          </a:p>
          <a:p>
            <a:pPr algn="ctr"/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</a:rPr>
              <a:t>rmse</a:t>
            </a:r>
            <a:r>
              <a:rPr lang="es-MX" sz="3200" dirty="0">
                <a:latin typeface="Arial" panose="020B0604020202020204" pitchFamily="34" charset="0"/>
                <a:ea typeface="Calibri" panose="020F0502020204030204" pitchFamily="34" charset="0"/>
              </a:rPr>
              <a:t> = 2.54</a:t>
            </a:r>
            <a:endParaRPr lang="es-MX" sz="3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s-MX" sz="32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MX" sz="2400" dirty="0">
                <a:latin typeface="Arial" panose="020B0604020202020204" pitchFamily="34" charset="0"/>
              </a:rPr>
              <a:t>Lo que indica que nuestros valores </a:t>
            </a:r>
            <a:r>
              <a:rPr lang="es-MX" sz="2400" dirty="0" err="1">
                <a:latin typeface="Arial" panose="020B0604020202020204" pitchFamily="34" charset="0"/>
              </a:rPr>
              <a:t>predecidos</a:t>
            </a:r>
            <a:r>
              <a:rPr lang="es-MX" sz="2400" dirty="0">
                <a:latin typeface="Arial" panose="020B0604020202020204" pitchFamily="34" charset="0"/>
              </a:rPr>
              <a:t> mediante el modelo se alejan un 2.54 de los datos reales tras la comparación</a:t>
            </a:r>
          </a:p>
        </p:txBody>
      </p:sp>
    </p:spTree>
    <p:extLst>
      <p:ext uri="{BB962C8B-B14F-4D97-AF65-F5344CB8AC3E}">
        <p14:creationId xmlns:p14="http://schemas.microsoft.com/office/powerpoint/2010/main" val="317096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47A24-349A-2164-83D3-8413B4FC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DISPERSIÓN GRÁFICA DE LAS PREDICCIONES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BA0403-DA14-E044-F417-542E4AF99287}"/>
              </a:ext>
            </a:extLst>
          </p:cNvPr>
          <p:cNvSpPr txBox="1"/>
          <p:nvPr/>
        </p:nvSpPr>
        <p:spPr>
          <a:xfrm>
            <a:off x="423254" y="5458891"/>
            <a:ext cx="11159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</a:rPr>
              <a:t>El gráfico muestra que nuestros valores predichos vs los reales se dispersan.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A48043-4E1E-A552-1477-5780A86D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53" y="2022360"/>
            <a:ext cx="3216413" cy="32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6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47A24-349A-2164-83D3-8413B4FC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CORRECCIONES AL MODELO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8280E2-5918-E091-E223-97DC7B10FDD0}"/>
              </a:ext>
            </a:extLst>
          </p:cNvPr>
          <p:cNvSpPr txBox="1"/>
          <p:nvPr/>
        </p:nvSpPr>
        <p:spPr>
          <a:xfrm>
            <a:off x="252841" y="2115754"/>
            <a:ext cx="11505050" cy="86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alternativa para mejorar nuestros resultados aplicamos tratamiento de valores atípicos sobre nuestras variables dependientes</a:t>
            </a:r>
            <a:endParaRPr lang="es-B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C11A2F-FCD2-E5D7-8CE0-FDE96506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92" y="3574909"/>
            <a:ext cx="3877216" cy="31722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343FE99-C794-7C40-80D5-2D424E29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29" y="3546330"/>
            <a:ext cx="3962953" cy="320084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66A6E5-9424-42BA-7DFC-EAF0B0C5E370}"/>
              </a:ext>
            </a:extLst>
          </p:cNvPr>
          <p:cNvSpPr txBox="1"/>
          <p:nvPr/>
        </p:nvSpPr>
        <p:spPr>
          <a:xfrm>
            <a:off x="1414192" y="3102998"/>
            <a:ext cx="2686636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CANTIDAD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E1CBE7-B631-072E-0B24-9771BE177C8E}"/>
              </a:ext>
            </a:extLst>
          </p:cNvPr>
          <p:cNvSpPr txBox="1"/>
          <p:nvPr/>
        </p:nvSpPr>
        <p:spPr>
          <a:xfrm>
            <a:off x="6331229" y="3102998"/>
            <a:ext cx="2280237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LINEAS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D63DBC7-FE26-94F2-687A-7D541C378C0F}"/>
              </a:ext>
            </a:extLst>
          </p:cNvPr>
          <p:cNvSpPr/>
          <p:nvPr/>
        </p:nvSpPr>
        <p:spPr>
          <a:xfrm>
            <a:off x="3352800" y="3574909"/>
            <a:ext cx="628073" cy="3737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A29F358-E579-E000-11A8-4B3E87132E2E}"/>
              </a:ext>
            </a:extLst>
          </p:cNvPr>
          <p:cNvSpPr/>
          <p:nvPr/>
        </p:nvSpPr>
        <p:spPr>
          <a:xfrm>
            <a:off x="8382001" y="3593380"/>
            <a:ext cx="628073" cy="3737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7763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47A24-349A-2164-83D3-8413B4FC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</a:t>
            </a:r>
            <a:r>
              <a:rPr lang="es-BO" dirty="0"/>
              <a:t>ODELO CORREGIDO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8280E2-5918-E091-E223-97DC7B10FDD0}"/>
              </a:ext>
            </a:extLst>
          </p:cNvPr>
          <p:cNvSpPr txBox="1"/>
          <p:nvPr/>
        </p:nvSpPr>
        <p:spPr>
          <a:xfrm>
            <a:off x="252841" y="2115754"/>
            <a:ext cx="1150505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 la corrección obtuvimos un 58.1% de fiabilidad con 2.46 de error cuadrático medio </a:t>
            </a:r>
            <a:endParaRPr lang="es-B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E47579-9C9E-F6E2-C0B4-D67C2A1DD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94" y="2761246"/>
            <a:ext cx="6311606" cy="357731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0BD2676-3C4B-2F56-598C-AE6F92322ACE}"/>
              </a:ext>
            </a:extLst>
          </p:cNvPr>
          <p:cNvSpPr txBox="1"/>
          <p:nvPr/>
        </p:nvSpPr>
        <p:spPr>
          <a:xfrm>
            <a:off x="7777020" y="4283449"/>
            <a:ext cx="2595418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ES" sz="2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s-E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</a:t>
            </a:r>
            <a:r>
              <a:rPr lang="es-E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2.46</a:t>
            </a:r>
            <a:endParaRPr lang="es-BO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FEC7663-2810-4930-04E9-58CE42AB0CAF}"/>
              </a:ext>
            </a:extLst>
          </p:cNvPr>
          <p:cNvSpPr/>
          <p:nvPr/>
        </p:nvSpPr>
        <p:spPr>
          <a:xfrm>
            <a:off x="6400801" y="3020291"/>
            <a:ext cx="508000" cy="3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9394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EE8AE-B43F-ADE8-5422-B269CAD7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CONCLUSIONES DEL PROYECTO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1CCEE5-F213-6315-DB1B-B67712F85797}"/>
              </a:ext>
            </a:extLst>
          </p:cNvPr>
          <p:cNvSpPr txBox="1"/>
          <p:nvPr/>
        </p:nvSpPr>
        <p:spPr>
          <a:xfrm>
            <a:off x="214341" y="2646858"/>
            <a:ext cx="11286698" cy="3439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341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identificó y abordó el problema de asignación ineficiente de operarios para el proceso de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pickeo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B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341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entrenó y validó un modelo de regresión lineal para predecir la cantidad de operarios requeridos en función de la cantidad de líneas y artículos a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pickear</a:t>
            </a:r>
            <a:r>
              <a:rPr lang="es-MX" sz="2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alcanzando un 57% aproximado de fiabilidad y un error medio de 2.54.</a:t>
            </a:r>
            <a:endParaRPr lang="es-B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341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evidenció la importancia de la evaluación constante del modelo y la posible iteración hacia modelos más complejos para mejorar la precisión.</a:t>
            </a:r>
            <a:endParaRPr lang="es-B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3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B938F-356B-73EF-E012-313B73D3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5400" dirty="0"/>
              <a:t>TRABAJO FINAL</a:t>
            </a:r>
            <a:endParaRPr lang="es-BO" sz="5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B3BA558-BCD9-5443-43EB-F07E947A0B08}"/>
              </a:ext>
            </a:extLst>
          </p:cNvPr>
          <p:cNvSpPr txBox="1">
            <a:spLocks/>
          </p:cNvSpPr>
          <p:nvPr/>
        </p:nvSpPr>
        <p:spPr>
          <a:xfrm>
            <a:off x="1289069" y="200290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/>
              <a:t>“EMPRESA LOGISTICS GROUP”</a:t>
            </a:r>
            <a:endParaRPr lang="es-BO" sz="5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98065F-9C3D-D19D-7DEB-8C1CB0370C1D}"/>
              </a:ext>
            </a:extLst>
          </p:cNvPr>
          <p:cNvSpPr txBox="1"/>
          <p:nvPr/>
        </p:nvSpPr>
        <p:spPr>
          <a:xfrm>
            <a:off x="1289068" y="3083846"/>
            <a:ext cx="8892161" cy="2956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DOCENTE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Phd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Hernan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Payrumani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Mamani</a:t>
            </a:r>
            <a:endParaRPr lang="es-B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Logistics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endParaRPr lang="es-B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B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800"/>
              </a:spcAft>
            </a:pP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Gustavo Cadena </a:t>
            </a:r>
            <a:endParaRPr lang="es-B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800"/>
              </a:spcAft>
            </a:pP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Gabriel Antonio Mamani Titi</a:t>
            </a:r>
            <a:endParaRPr lang="es-B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800"/>
              </a:spcAft>
            </a:pP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Meliza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Mayori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Velasco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Sanchez</a:t>
            </a:r>
            <a:r>
              <a:rPr lang="es-MX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B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9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713785D-6BB6-D7FA-2EF6-E73E5FE0F358}"/>
              </a:ext>
            </a:extLst>
          </p:cNvPr>
          <p:cNvSpPr txBox="1"/>
          <p:nvPr/>
        </p:nvSpPr>
        <p:spPr>
          <a:xfrm>
            <a:off x="594608" y="2675066"/>
            <a:ext cx="10235821" cy="2932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una empresa líder en el sector logístico, ofreciendo soluciones integrales para la distribución y gestión eficiente de materiales. Fundada en 2015, se ha destacado por su compromiso con la excelencia en el transporte, almacenamiento y distribución de productos.</a:t>
            </a:r>
            <a:endParaRPr lang="es-BO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actualmente se centra en la asignación de recursos para el proceso de "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pickeo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de materiales en dos de sus clientes clave: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Home Center.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84C8CFF9-A812-2773-96DD-9944DB38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/>
              <a:t>INTRODUCCIÓN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2706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5D6EE-7C1E-3A84-542E-D70FAF20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/>
              <a:t>ALCANCE</a:t>
            </a:r>
            <a:endParaRPr lang="es-B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4C6665-3DFD-CC59-C2C3-36DE8E9EE187}"/>
              </a:ext>
            </a:extLst>
          </p:cNvPr>
          <p:cNvSpPr txBox="1"/>
          <p:nvPr/>
        </p:nvSpPr>
        <p:spPr>
          <a:xfrm>
            <a:off x="1128798" y="2800013"/>
            <a:ext cx="8736158" cy="1257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24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“El alcance del estudio se limita al análisis de la asignación de recursos humanos al área de logística en las gestiones 2022 y 2023”.  </a:t>
            </a:r>
            <a:endParaRPr lang="es-B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9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AAA897C7-3F1D-71A9-A47F-0A4BF41089F5}"/>
              </a:ext>
            </a:extLst>
          </p:cNvPr>
          <p:cNvSpPr/>
          <p:nvPr/>
        </p:nvSpPr>
        <p:spPr>
          <a:xfrm>
            <a:off x="872826" y="2597347"/>
            <a:ext cx="9613861" cy="2684896"/>
          </a:xfrm>
          <a:prstGeom prst="rect">
            <a:avLst/>
          </a:prstGeom>
          <a:solidFill>
            <a:srgbClr val="F09415">
              <a:alpha val="3098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BF96107-60EE-3C48-5276-F79BB8C451D5}"/>
              </a:ext>
            </a:extLst>
          </p:cNvPr>
          <p:cNvSpPr txBox="1"/>
          <p:nvPr/>
        </p:nvSpPr>
        <p:spPr>
          <a:xfrm>
            <a:off x="754381" y="2915636"/>
            <a:ext cx="9465739" cy="2048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BO" sz="2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“La falta de precisión en la asignación de operarios para el </a:t>
            </a:r>
            <a:r>
              <a:rPr lang="es-BO" sz="2400" i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pickeo</a:t>
            </a:r>
            <a:r>
              <a:rPr lang="es-BO" sz="2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materiales. Esta ineficiencia ha generado una utilización inadecuada de los recursos humanos, resultando en tiempos de espera prolongados, sobreutilización o subutilización del personal, lo que afecta a la productividad y la calidad del servicio.”</a:t>
            </a:r>
            <a:endParaRPr lang="es-BO" sz="2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ítulo 16">
            <a:extLst>
              <a:ext uri="{FF2B5EF4-FFF2-40B4-BE49-F238E27FC236}">
                <a16:creationId xmlns:a16="http://schemas.microsoft.com/office/drawing/2014/main" id="{E9594518-AC1C-7A4B-D7C4-DE0482A7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/>
              <a:t>IDENTIFICACION DE PROBLEMA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705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CED67A-3D3E-3015-0001-F3052B5E6147}"/>
              </a:ext>
            </a:extLst>
          </p:cNvPr>
          <p:cNvSpPr txBox="1"/>
          <p:nvPr/>
        </p:nvSpPr>
        <p:spPr>
          <a:xfrm>
            <a:off x="450374" y="2271517"/>
            <a:ext cx="3985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ORIGEN DE DATOS </a:t>
            </a:r>
            <a:endParaRPr lang="es-BO" sz="32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67427-E3E0-B594-658C-5E584B27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</a:t>
            </a:r>
            <a:endParaRPr lang="es-B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7D365D-D88F-6CC8-05DE-95DFEA5B59A4}"/>
              </a:ext>
            </a:extLst>
          </p:cNvPr>
          <p:cNvSpPr txBox="1"/>
          <p:nvPr/>
        </p:nvSpPr>
        <p:spPr>
          <a:xfrm>
            <a:off x="191067" y="3293644"/>
            <a:ext cx="11614246" cy="2150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datos serán obtenidos de la base de datos interna de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específicamente de los registros históricos de operaciones diarias de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pickeo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Home Center del año 2022-2023. </a:t>
            </a:r>
          </a:p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datos con los que se trabajara serán utilizados tanto para entrenamiento como para la predicción de cantidades de producción.</a:t>
            </a:r>
            <a:endParaRPr lang="es-B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4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67427-E3E0-B594-658C-5E584B27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PREPARACION DE DATOS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4475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88D70F6-C6F5-BDFA-C221-FB9AAD9D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19" y="363393"/>
            <a:ext cx="8124687" cy="633112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B00758F-0FF4-7B95-DC10-0907538C661F}"/>
              </a:ext>
            </a:extLst>
          </p:cNvPr>
          <p:cNvSpPr txBox="1"/>
          <p:nvPr/>
        </p:nvSpPr>
        <p:spPr>
          <a:xfrm>
            <a:off x="172594" y="2268408"/>
            <a:ext cx="3161445" cy="4117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set de datos obtenido tiene una extensión de 801,705 registros en 40 columnas, muchas de las cuales eran irrelevantes para nuestro problema.</a:t>
            </a:r>
          </a:p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MX" sz="2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ejemplo:</a:t>
            </a:r>
            <a:endParaRPr lang="es-MX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4F6BFF-D1F3-72DF-2455-802C54B8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33" y="656397"/>
            <a:ext cx="3161446" cy="1362496"/>
          </a:xfrm>
        </p:spPr>
        <p:txBody>
          <a:bodyPr/>
          <a:lstStyle/>
          <a:p>
            <a:r>
              <a:rPr lang="es-MX" dirty="0"/>
              <a:t>PREPARACIÓN DE DATOS</a:t>
            </a:r>
            <a:endParaRPr lang="es-B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D997EC2-3F7C-1CE4-CFA8-465AE8D5DBE4}"/>
              </a:ext>
            </a:extLst>
          </p:cNvPr>
          <p:cNvSpPr/>
          <p:nvPr/>
        </p:nvSpPr>
        <p:spPr>
          <a:xfrm>
            <a:off x="3894719" y="4904509"/>
            <a:ext cx="8124687" cy="212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8976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67427-E3E0-B594-658C-5E584B27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PREPARACION DE DATOS</a:t>
            </a:r>
            <a:endParaRPr lang="es-B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7D365D-D88F-6CC8-05DE-95DFEA5B59A4}"/>
              </a:ext>
            </a:extLst>
          </p:cNvPr>
          <p:cNvSpPr txBox="1"/>
          <p:nvPr/>
        </p:nvSpPr>
        <p:spPr>
          <a:xfrm>
            <a:off x="181830" y="2243098"/>
            <a:ext cx="11614246" cy="39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MX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 efectuar la limpieza obtuvimos un set de 785,589 registros con 8 columnas</a:t>
            </a:r>
            <a:r>
              <a:rPr lang="es-MX" sz="20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40C9C3-BFBA-F2EE-B5B2-2D0EB3E4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85" y="2701878"/>
            <a:ext cx="7068536" cy="17718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2BF101C-2556-7642-23B6-DF61B00AF0F2}"/>
              </a:ext>
            </a:extLst>
          </p:cNvPr>
          <p:cNvSpPr txBox="1"/>
          <p:nvPr/>
        </p:nvSpPr>
        <p:spPr>
          <a:xfrm>
            <a:off x="181830" y="4662987"/>
            <a:ext cx="6096000" cy="171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MX" sz="20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Finalmente efectuando agrupamientos y las agregaciones necesarias para los atributos destinados a nuestro problema, obtuvimos un set definitivo de 538 registros con 3 atributos para nuestro modelo de regresión.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F7C06E4-97BD-095F-AD12-07D58B5A1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726" y="4662987"/>
            <a:ext cx="307700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620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0</TotalTime>
  <Words>705</Words>
  <Application>Microsoft Office PowerPoint</Application>
  <PresentationFormat>Panorámica</PresentationFormat>
  <Paragraphs>69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Cambria Math</vt:lpstr>
      <vt:lpstr>Trebuchet MS</vt:lpstr>
      <vt:lpstr>Wingdings</vt:lpstr>
      <vt:lpstr>Berlín</vt:lpstr>
      <vt:lpstr>DIPLOMADO EN MACHINE LEARNING Y CIENCIA DE DATOS</vt:lpstr>
      <vt:lpstr>TRABAJO FINAL</vt:lpstr>
      <vt:lpstr>INTRODUCCIÓN</vt:lpstr>
      <vt:lpstr>ALCANCE</vt:lpstr>
      <vt:lpstr>IDENTIFICACION DE PROBLEMA</vt:lpstr>
      <vt:lpstr>DATOS</vt:lpstr>
      <vt:lpstr>PREPARACION DE DATOS</vt:lpstr>
      <vt:lpstr>PREPARACIÓN DE DATOS</vt:lpstr>
      <vt:lpstr>PREPARACION DE DATOS</vt:lpstr>
      <vt:lpstr>PROCESO DE ANALISIS DE DATOS </vt:lpstr>
      <vt:lpstr>MODELADO</vt:lpstr>
      <vt:lpstr>PREDICCIONES UTILIZANDO EL MODELO</vt:lpstr>
      <vt:lpstr>MODELO</vt:lpstr>
      <vt:lpstr>PREDICCIONES</vt:lpstr>
      <vt:lpstr>ERROR</vt:lpstr>
      <vt:lpstr>DISPERSIÓN GRÁFICA DE LAS PREDICCIONES</vt:lpstr>
      <vt:lpstr>CORRECCIONES AL MODELO</vt:lpstr>
      <vt:lpstr>MODELO CORREGIDO</vt:lpstr>
      <vt:lpstr>CONCLUSIONES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MACHINE LEARNING Y CIENCIA DE DATOS</dc:title>
  <dc:creator>WIN_11</dc:creator>
  <cp:lastModifiedBy>Gustavo Cadena</cp:lastModifiedBy>
  <cp:revision>6</cp:revision>
  <dcterms:created xsi:type="dcterms:W3CDTF">2023-12-29T02:01:22Z</dcterms:created>
  <dcterms:modified xsi:type="dcterms:W3CDTF">2023-12-29T22:56:02Z</dcterms:modified>
</cp:coreProperties>
</file>