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aux </a:t>
            </a:r>
            <a:r>
              <a:rPr lang="en-US" dirty="0" err="1"/>
              <a:t>pointeurs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8AE57-390E-4B11-94E9-50FD4629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D5F8F-3F34-4B80-B181-58AA96FD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 a = 45;</a:t>
            </a:r>
          </a:p>
          <a:p>
            <a:r>
              <a:rPr lang="fr-FR" dirty="0"/>
              <a:t>int *</a:t>
            </a:r>
            <a:r>
              <a:rPr lang="fr-FR" dirty="0" err="1"/>
              <a:t>ptr</a:t>
            </a:r>
            <a:r>
              <a:rPr lang="fr-FR" dirty="0"/>
              <a:t>;</a:t>
            </a:r>
          </a:p>
          <a:p>
            <a:r>
              <a:rPr lang="fr-FR" dirty="0" err="1"/>
              <a:t>ptr</a:t>
            </a:r>
            <a:r>
              <a:rPr lang="fr-FR" dirty="0"/>
              <a:t> = &amp;a;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Opérateur «  adresse of »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int a = 45 , *</a:t>
            </a:r>
            <a:r>
              <a:rPr lang="fr-FR" dirty="0" err="1"/>
              <a:t>ptr</a:t>
            </a:r>
            <a:r>
              <a:rPr lang="fr-FR" dirty="0"/>
              <a:t> = &amp;a;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9EE37E-75AC-4BC9-A52B-CE689D2E9483}"/>
              </a:ext>
            </a:extLst>
          </p:cNvPr>
          <p:cNvSpPr txBox="1"/>
          <p:nvPr/>
        </p:nvSpPr>
        <p:spPr>
          <a:xfrm>
            <a:off x="5638800" y="3219450"/>
            <a:ext cx="457200" cy="369332"/>
          </a:xfrm>
          <a:prstGeom prst="rect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FD077E-0B9E-4B73-8972-10154C36AAB1}"/>
              </a:ext>
            </a:extLst>
          </p:cNvPr>
          <p:cNvSpPr txBox="1"/>
          <p:nvPr/>
        </p:nvSpPr>
        <p:spPr>
          <a:xfrm>
            <a:off x="5638800" y="28098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C9F6C4-AE16-43BC-845B-E0608C68629F}"/>
              </a:ext>
            </a:extLst>
          </p:cNvPr>
          <p:cNvSpPr txBox="1"/>
          <p:nvPr/>
        </p:nvSpPr>
        <p:spPr>
          <a:xfrm>
            <a:off x="5519737" y="366188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78E8EB-9B70-4AF8-B0F2-F63394944314}"/>
              </a:ext>
            </a:extLst>
          </p:cNvPr>
          <p:cNvSpPr txBox="1"/>
          <p:nvPr/>
        </p:nvSpPr>
        <p:spPr>
          <a:xfrm>
            <a:off x="7372350" y="3404116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PTR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7B7EC9-4D77-4F99-B863-6AC377C696CB}"/>
              </a:ext>
            </a:extLst>
          </p:cNvPr>
          <p:cNvSpPr txBox="1"/>
          <p:nvPr/>
        </p:nvSpPr>
        <p:spPr>
          <a:xfrm>
            <a:off x="7372350" y="3829052"/>
            <a:ext cx="695325" cy="369332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1005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47859C-DB01-4753-BA00-F34D1985878A}"/>
              </a:ext>
            </a:extLst>
          </p:cNvPr>
          <p:cNvSpPr txBox="1"/>
          <p:nvPr/>
        </p:nvSpPr>
        <p:spPr>
          <a:xfrm>
            <a:off x="7372350" y="434340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2064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D8A3FA7-1BCC-4ABA-9597-A1B45593D71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6215062" y="3846554"/>
            <a:ext cx="1157288" cy="16716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BC731A93-598E-4D7E-9A24-F333B62175AD}"/>
              </a:ext>
            </a:extLst>
          </p:cNvPr>
          <p:cNvSpPr/>
          <p:nvPr/>
        </p:nvSpPr>
        <p:spPr>
          <a:xfrm rot="5400000">
            <a:off x="2324715" y="2887902"/>
            <a:ext cx="571500" cy="30781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8D0423B1-D160-4B24-ABF7-158B71A3ED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9227" y="3302450"/>
            <a:ext cx="749563" cy="6729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0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C45B-B3B5-4317-93BE-1FEB0782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« value of » d’un pointeur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18C988-EB5E-4888-8D40-9DA9AA8D4A46}"/>
              </a:ext>
            </a:extLst>
          </p:cNvPr>
          <p:cNvSpPr txBox="1"/>
          <p:nvPr/>
        </p:nvSpPr>
        <p:spPr>
          <a:xfrm>
            <a:off x="7269162" y="2739509"/>
            <a:ext cx="457200" cy="369332"/>
          </a:xfrm>
          <a:prstGeom prst="rect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77081-6778-4FDB-AD2B-92329660669B}"/>
              </a:ext>
            </a:extLst>
          </p:cNvPr>
          <p:cNvSpPr txBox="1"/>
          <p:nvPr/>
        </p:nvSpPr>
        <p:spPr>
          <a:xfrm>
            <a:off x="7269162" y="2329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26771A-0E67-4C89-A408-1DAEBCFF86DF}"/>
              </a:ext>
            </a:extLst>
          </p:cNvPr>
          <p:cNvSpPr txBox="1"/>
          <p:nvPr/>
        </p:nvSpPr>
        <p:spPr>
          <a:xfrm>
            <a:off x="7150099" y="318194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26BA1B-CEBD-41ED-94FA-38AF0DB08520}"/>
              </a:ext>
            </a:extLst>
          </p:cNvPr>
          <p:cNvSpPr txBox="1"/>
          <p:nvPr/>
        </p:nvSpPr>
        <p:spPr>
          <a:xfrm>
            <a:off x="9002712" y="292417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PTR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6FAA89-A49C-4412-839A-C637E42884DA}"/>
              </a:ext>
            </a:extLst>
          </p:cNvPr>
          <p:cNvSpPr txBox="1"/>
          <p:nvPr/>
        </p:nvSpPr>
        <p:spPr>
          <a:xfrm>
            <a:off x="9002712" y="3349111"/>
            <a:ext cx="695325" cy="369332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1005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78DF74-DF60-4119-9C16-7A6C28BEB199}"/>
              </a:ext>
            </a:extLst>
          </p:cNvPr>
          <p:cNvSpPr txBox="1"/>
          <p:nvPr/>
        </p:nvSpPr>
        <p:spPr>
          <a:xfrm>
            <a:off x="9002712" y="386346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2064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8EF02362-E868-4F44-B0DF-D1504B763831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>
            <a:off x="7845424" y="3366613"/>
            <a:ext cx="1157288" cy="16716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D610957-B0A5-40D7-9CA6-2F592CE931B2}"/>
              </a:ext>
            </a:extLst>
          </p:cNvPr>
          <p:cNvSpPr txBox="1"/>
          <p:nvPr/>
        </p:nvSpPr>
        <p:spPr>
          <a:xfrm>
            <a:off x="954593" y="2093976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 a = 45;</a:t>
            </a:r>
          </a:p>
          <a:p>
            <a:r>
              <a:rPr lang="fr-FR" dirty="0"/>
              <a:t>int *</a:t>
            </a:r>
            <a:r>
              <a:rPr lang="fr-FR" dirty="0" err="1"/>
              <a:t>ptr</a:t>
            </a:r>
            <a:r>
              <a:rPr lang="fr-FR" dirty="0"/>
              <a:t>;</a:t>
            </a:r>
          </a:p>
          <a:p>
            <a:r>
              <a:rPr lang="fr-FR" dirty="0" err="1"/>
              <a:t>ptr</a:t>
            </a:r>
            <a:r>
              <a:rPr lang="fr-FR" dirty="0"/>
              <a:t> = &amp;a;</a:t>
            </a:r>
          </a:p>
          <a:p>
            <a:r>
              <a:rPr lang="fr-FR" dirty="0"/>
              <a:t>printf(" %d " , &amp;</a:t>
            </a:r>
            <a:r>
              <a:rPr lang="fr-FR" dirty="0" err="1"/>
              <a:t>ptr</a:t>
            </a:r>
            <a:r>
              <a:rPr lang="fr-FR" dirty="0"/>
              <a:t>)	//output : 2064</a:t>
            </a:r>
          </a:p>
          <a:p>
            <a:r>
              <a:rPr lang="fr-FR" dirty="0"/>
              <a:t>printf(" %d " , </a:t>
            </a:r>
            <a:r>
              <a:rPr lang="fr-FR" dirty="0" err="1"/>
              <a:t>ptr</a:t>
            </a:r>
            <a:r>
              <a:rPr lang="fr-FR" dirty="0"/>
              <a:t>)		//output : 1005</a:t>
            </a:r>
          </a:p>
          <a:p>
            <a:r>
              <a:rPr lang="fr-FR" dirty="0"/>
              <a:t>printf(" %d " , *</a:t>
            </a:r>
            <a:r>
              <a:rPr lang="fr-FR" dirty="0" err="1"/>
              <a:t>ptr</a:t>
            </a:r>
            <a:r>
              <a:rPr lang="fr-FR" dirty="0"/>
              <a:t>)	//output : 45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/*</a:t>
            </a:r>
          </a:p>
          <a:p>
            <a:pPr marL="0" indent="0">
              <a:buNone/>
            </a:pPr>
            <a:r>
              <a:rPr lang="fr-FR" dirty="0"/>
              <a:t>Opérateur « value of » : *</a:t>
            </a:r>
          </a:p>
          <a:p>
            <a:pPr marL="0" indent="0">
              <a:buNone/>
            </a:pPr>
            <a:r>
              <a:rPr lang="fr-FR" dirty="0"/>
              <a:t>Elle permet d’aller trouver la valeur se trouvant à l’adresse pointée</a:t>
            </a:r>
          </a:p>
          <a:p>
            <a:pPr marL="0" indent="0">
              <a:buNone/>
            </a:pPr>
            <a:r>
              <a:rPr lang="fr-FR" dirty="0"/>
              <a:t>*/</a:t>
            </a:r>
          </a:p>
          <a:p>
            <a:endParaRPr lang="fr-FR" dirty="0"/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0C9C5577-7459-414D-BF66-8681EC058F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2271" y="3828700"/>
            <a:ext cx="1175104" cy="954594"/>
          </a:xfrm>
          <a:prstGeom prst="curved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7EE1B-49DA-4807-AF8F-05F85D0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importantes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60D59-412B-4E35-BE52-2F7BDC3A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56878"/>
          </a:xfrm>
        </p:spPr>
        <p:txBody>
          <a:bodyPr/>
          <a:lstStyle/>
          <a:p>
            <a:r>
              <a:rPr lang="fr-FR" dirty="0"/>
              <a:t>int i, *</a:t>
            </a:r>
            <a:r>
              <a:rPr lang="fr-FR" dirty="0" err="1"/>
              <a:t>ptr</a:t>
            </a:r>
            <a:r>
              <a:rPr lang="fr-FR" dirty="0"/>
              <a:t> = &amp;i;</a:t>
            </a:r>
          </a:p>
          <a:p>
            <a:r>
              <a:rPr lang="fr-FR" dirty="0"/>
              <a:t>À la déclaration il est obligatoire d’utiliser *&lt;nom&gt; pour dire qu’il s’agit d’une variable de type pointeur</a:t>
            </a:r>
          </a:p>
          <a:p>
            <a:r>
              <a:rPr lang="fr-FR" dirty="0"/>
              <a:t>Comme toute autre variable on peut l’initialiser au moment de la déclaration :</a:t>
            </a:r>
          </a:p>
          <a:p>
            <a:pPr lvl="1"/>
            <a:r>
              <a:rPr lang="fr-FR" dirty="0"/>
              <a:t>&lt;type&gt; * &lt;</a:t>
            </a:r>
            <a:r>
              <a:rPr lang="fr-FR" dirty="0" err="1"/>
              <a:t>nom_pointeur</a:t>
            </a:r>
            <a:r>
              <a:rPr lang="fr-FR" dirty="0"/>
              <a:t>&gt; = &amp;&lt;variable&gt;</a:t>
            </a:r>
          </a:p>
          <a:p>
            <a:r>
              <a:rPr lang="fr-FR" dirty="0"/>
              <a:t>Après la déclaration du pointeur on doit procéder de manière différente pour lui affecter une valeur : </a:t>
            </a:r>
            <a:endParaRPr lang="en-US" dirty="0"/>
          </a:p>
          <a:p>
            <a:pPr lvl="1"/>
            <a:r>
              <a:rPr lang="fr-FR" dirty="0"/>
              <a:t>&lt;</a:t>
            </a:r>
            <a:r>
              <a:rPr lang="fr-FR" dirty="0" err="1"/>
              <a:t>nom_pointeur</a:t>
            </a:r>
            <a:r>
              <a:rPr lang="fr-FR" dirty="0"/>
              <a:t>&gt; = &amp;&lt;variable&gt;</a:t>
            </a:r>
          </a:p>
          <a:p>
            <a:r>
              <a:rPr lang="fr-FR" dirty="0"/>
              <a:t>Un pointeur ne peut pas pointer vers l’adresse d’un autre pointeur</a:t>
            </a:r>
          </a:p>
        </p:txBody>
      </p:sp>
    </p:spTree>
    <p:extLst>
      <p:ext uri="{BB962C8B-B14F-4D97-AF65-F5344CB8AC3E}">
        <p14:creationId xmlns:p14="http://schemas.microsoft.com/office/powerpoint/2010/main" val="13370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7EE1B-49DA-4807-AF8F-05F85D0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importantes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60D59-412B-4E35-BE52-2F7BDC3A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fr-FR" dirty="0"/>
              <a:t>int i = 56, j =64, *</a:t>
            </a:r>
            <a:r>
              <a:rPr lang="fr-FR" dirty="0" err="1"/>
              <a:t>pti</a:t>
            </a:r>
            <a:r>
              <a:rPr lang="fr-FR" dirty="0"/>
              <a:t> = &amp;i, *</a:t>
            </a:r>
            <a:r>
              <a:rPr lang="fr-FR" dirty="0" err="1"/>
              <a:t>ptj</a:t>
            </a:r>
            <a:r>
              <a:rPr lang="fr-FR" dirty="0"/>
              <a:t> = &amp;j;</a:t>
            </a:r>
          </a:p>
          <a:p>
            <a:r>
              <a:rPr lang="fr-FR" dirty="0"/>
              <a:t>*</a:t>
            </a:r>
            <a:r>
              <a:rPr lang="fr-FR" dirty="0" err="1"/>
              <a:t>pti</a:t>
            </a:r>
            <a:r>
              <a:rPr lang="fr-FR" dirty="0"/>
              <a:t>    permet d’accéder à la valeur de la variable pointée (56)</a:t>
            </a:r>
          </a:p>
          <a:p>
            <a:r>
              <a:rPr lang="fr-FR" dirty="0" err="1"/>
              <a:t>pti</a:t>
            </a:r>
            <a:r>
              <a:rPr lang="fr-FR" dirty="0"/>
              <a:t> 	permet d’accéder à l’adresse de la variable pointée/valeur du pointeur (&amp;i)</a:t>
            </a:r>
          </a:p>
          <a:p>
            <a:r>
              <a:rPr lang="fr-FR" dirty="0"/>
              <a:t>*/&amp;</a:t>
            </a:r>
            <a:r>
              <a:rPr lang="fr-FR" dirty="0" err="1"/>
              <a:t>pti</a:t>
            </a:r>
            <a:r>
              <a:rPr lang="fr-FR" dirty="0"/>
              <a:t> permet d’accéder à l’adresse du pointeur lui-même */</a:t>
            </a:r>
          </a:p>
          <a:p>
            <a:r>
              <a:rPr lang="fr-FR" dirty="0"/>
              <a:t>Ce qui fait que :</a:t>
            </a:r>
          </a:p>
          <a:p>
            <a:pPr lvl="1"/>
            <a:r>
              <a:rPr lang="fr-FR" dirty="0" err="1"/>
              <a:t>pti</a:t>
            </a:r>
            <a:r>
              <a:rPr lang="fr-FR" dirty="0"/>
              <a:t> = &amp;i, </a:t>
            </a:r>
            <a:r>
              <a:rPr lang="fr-FR" dirty="0" err="1"/>
              <a:t>ptj</a:t>
            </a:r>
            <a:r>
              <a:rPr lang="fr-FR" dirty="0"/>
              <a:t> = &amp;j // </a:t>
            </a:r>
            <a:r>
              <a:rPr lang="fr-FR" dirty="0">
                <a:sym typeface="Wingdings" panose="05000000000000000000" pitchFamily="2" charset="2"/>
              </a:rPr>
              <a:t>=&gt; *</a:t>
            </a:r>
            <a:r>
              <a:rPr lang="fr-FR" dirty="0" err="1">
                <a:sym typeface="Wingdings" panose="05000000000000000000" pitchFamily="2" charset="2"/>
              </a:rPr>
              <a:t>pti</a:t>
            </a:r>
            <a:r>
              <a:rPr lang="fr-FR" dirty="0">
                <a:sym typeface="Wingdings" panose="05000000000000000000" pitchFamily="2" charset="2"/>
              </a:rPr>
              <a:t> == i ET *</a:t>
            </a:r>
            <a:r>
              <a:rPr lang="fr-FR" dirty="0" err="1">
                <a:sym typeface="Wingdings" panose="05000000000000000000" pitchFamily="2" charset="2"/>
              </a:rPr>
              <a:t>ptj</a:t>
            </a:r>
            <a:r>
              <a:rPr lang="fr-FR" dirty="0">
                <a:sym typeface="Wingdings" panose="05000000000000000000" pitchFamily="2" charset="2"/>
              </a:rPr>
              <a:t> == j</a:t>
            </a:r>
            <a:endParaRPr lang="fr-FR" dirty="0"/>
          </a:p>
          <a:p>
            <a:pPr lvl="1"/>
            <a:r>
              <a:rPr lang="fr-FR" dirty="0"/>
              <a:t>*</a:t>
            </a:r>
            <a:r>
              <a:rPr lang="fr-FR" dirty="0" err="1"/>
              <a:t>pti</a:t>
            </a:r>
            <a:r>
              <a:rPr lang="fr-FR" dirty="0"/>
              <a:t> = 64   //</a:t>
            </a:r>
            <a:r>
              <a:rPr lang="fr-FR" dirty="0">
                <a:sym typeface="Wingdings" panose="05000000000000000000" pitchFamily="2" charset="2"/>
              </a:rPr>
              <a:t> i = 64</a:t>
            </a:r>
          </a:p>
          <a:p>
            <a:pPr lvl="1"/>
            <a:r>
              <a:rPr lang="fr-FR" dirty="0"/>
              <a:t>*</a:t>
            </a:r>
            <a:r>
              <a:rPr lang="fr-FR" dirty="0" err="1"/>
              <a:t>pti</a:t>
            </a:r>
            <a:r>
              <a:rPr lang="fr-FR" dirty="0"/>
              <a:t> = *</a:t>
            </a:r>
            <a:r>
              <a:rPr lang="fr-FR" dirty="0" err="1"/>
              <a:t>ptj</a:t>
            </a:r>
            <a:r>
              <a:rPr lang="fr-FR" dirty="0"/>
              <a:t>  //</a:t>
            </a:r>
            <a:r>
              <a:rPr lang="fr-FR" dirty="0">
                <a:sym typeface="Wingdings" panose="05000000000000000000" pitchFamily="2" charset="2"/>
              </a:rPr>
              <a:t> i = j  i = 64</a:t>
            </a:r>
          </a:p>
          <a:p>
            <a:pPr lvl="1"/>
            <a:r>
              <a:rPr lang="wo-SN" dirty="0">
                <a:sym typeface="Wingdings" panose="05000000000000000000" pitchFamily="2" charset="2"/>
              </a:rPr>
              <a:t>pti = ptj  //</a:t>
            </a:r>
            <a:r>
              <a:rPr lang="fr-FR" dirty="0">
                <a:sym typeface="Wingdings" panose="05000000000000000000" pitchFamily="2" charset="2"/>
              </a:rPr>
              <a:t>  </a:t>
            </a:r>
            <a:r>
              <a:rPr lang="fr-FR" dirty="0" err="1">
                <a:sym typeface="Wingdings" panose="05000000000000000000" pitchFamily="2" charset="2"/>
              </a:rPr>
              <a:t>pti</a:t>
            </a:r>
            <a:r>
              <a:rPr lang="fr-FR" dirty="0">
                <a:sym typeface="Wingdings" panose="05000000000000000000" pitchFamily="2" charset="2"/>
              </a:rPr>
              <a:t> = &amp;j   *</a:t>
            </a:r>
            <a:r>
              <a:rPr lang="fr-FR" dirty="0" err="1">
                <a:sym typeface="Wingdings" panose="05000000000000000000" pitchFamily="2" charset="2"/>
              </a:rPr>
              <a:t>pti</a:t>
            </a:r>
            <a:r>
              <a:rPr lang="fr-FR" dirty="0">
                <a:sym typeface="Wingdings" panose="05000000000000000000" pitchFamily="2" charset="2"/>
              </a:rPr>
              <a:t> = j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pti</a:t>
            </a:r>
            <a:r>
              <a:rPr lang="fr-FR" dirty="0">
                <a:sym typeface="Wingdings" panose="05000000000000000000" pitchFamily="2" charset="2"/>
              </a:rPr>
              <a:t> = &amp;</a:t>
            </a:r>
            <a:r>
              <a:rPr lang="fr-FR" dirty="0" err="1">
                <a:sym typeface="Wingdings" panose="05000000000000000000" pitchFamily="2" charset="2"/>
              </a:rPr>
              <a:t>ptj</a:t>
            </a:r>
            <a:r>
              <a:rPr lang="fr-FR" dirty="0">
                <a:sym typeface="Wingdings" panose="05000000000000000000" pitchFamily="2" charset="2"/>
              </a:rPr>
              <a:t> // </a:t>
            </a:r>
            <a:r>
              <a:rPr lang="fr-FR" dirty="0" err="1">
                <a:sym typeface="Wingdings" panose="05000000000000000000" pitchFamily="2" charset="2"/>
              </a:rPr>
              <a:t>error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Ne jamais utiliser *&lt;pointeur&gt; sans avoir initialisé le pointeur au préalable!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2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B555D-A762-4A13-A5F4-74D770B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retourner un pointeur dans une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2BF83-EAA9-45B9-B89E-E85CF687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Pour se faire il faut d’abord le préciser à la déclaration de la fonction : </a:t>
            </a:r>
          </a:p>
          <a:p>
            <a:pPr lvl="1"/>
            <a:r>
              <a:rPr lang="fr-FR" dirty="0"/>
              <a:t>&lt;type&gt; * &lt;</a:t>
            </a:r>
            <a:r>
              <a:rPr lang="fr-FR" dirty="0" err="1"/>
              <a:t>nom_fonction</a:t>
            </a:r>
            <a:r>
              <a:rPr lang="fr-FR" dirty="0"/>
              <a:t>&gt;(&lt;paramètres&gt;){</a:t>
            </a:r>
          </a:p>
          <a:p>
            <a:pPr lvl="2"/>
            <a:r>
              <a:rPr lang="fr-FR" dirty="0"/>
              <a:t>&lt;instructions&gt;;</a:t>
            </a:r>
          </a:p>
          <a:p>
            <a:pPr lvl="2"/>
            <a:r>
              <a:rPr lang="fr-FR" dirty="0"/>
              <a:t>return &amp;&lt;</a:t>
            </a:r>
            <a:r>
              <a:rPr lang="fr-FR" dirty="0" err="1"/>
              <a:t>variable_non_locale</a:t>
            </a:r>
            <a:r>
              <a:rPr lang="fr-FR" dirty="0"/>
              <a:t>&gt;;</a:t>
            </a:r>
          </a:p>
          <a:p>
            <a:pPr lvl="1"/>
            <a:r>
              <a:rPr lang="fr-FR" dirty="0"/>
              <a:t>}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_int * </a:t>
            </a:r>
            <a:r>
              <a:rPr lang="fr-FR" dirty="0" err="1"/>
              <a:t>findMid</a:t>
            </a:r>
            <a:r>
              <a:rPr lang="fr-FR" dirty="0"/>
              <a:t>(int a[ ]) {</a:t>
            </a:r>
          </a:p>
          <a:p>
            <a:pPr lvl="2"/>
            <a:r>
              <a:rPr lang="fr-FR" dirty="0"/>
              <a:t>/*cette fonction permet de retrouver la valeur au milieu du tableau passé en argument*/</a:t>
            </a:r>
          </a:p>
          <a:p>
            <a:pPr lvl="2"/>
            <a:r>
              <a:rPr lang="fr-FR" dirty="0"/>
              <a:t>int n = </a:t>
            </a:r>
            <a:r>
              <a:rPr lang="fr-FR" dirty="0" err="1"/>
              <a:t>sizeof</a:t>
            </a:r>
            <a:r>
              <a:rPr lang="fr-FR" dirty="0"/>
              <a:t>(a) / </a:t>
            </a:r>
            <a:r>
              <a:rPr lang="fr-FR" dirty="0" err="1"/>
              <a:t>sizeof</a:t>
            </a:r>
            <a:r>
              <a:rPr lang="fr-FR" dirty="0"/>
              <a:t>(a[0]); //calcule de la taille du tableau</a:t>
            </a:r>
          </a:p>
          <a:p>
            <a:pPr lvl="2"/>
            <a:r>
              <a:rPr lang="fr-FR" dirty="0"/>
              <a:t>return &amp;a[n/2];</a:t>
            </a:r>
          </a:p>
          <a:p>
            <a:pPr lvl="1"/>
            <a:r>
              <a:rPr lang="fr-FR" dirty="0"/>
              <a:t>}  //ce programme marche</a:t>
            </a:r>
          </a:p>
          <a:p>
            <a:pPr lvl="1"/>
            <a:r>
              <a:rPr lang="fr-FR" dirty="0"/>
              <a:t>_int fun(){</a:t>
            </a:r>
          </a:p>
          <a:p>
            <a:pPr lvl="2"/>
            <a:r>
              <a:rPr lang="fr-FR" dirty="0"/>
              <a:t>int i = 10;</a:t>
            </a:r>
          </a:p>
          <a:p>
            <a:pPr lvl="2"/>
            <a:r>
              <a:rPr lang="fr-FR" dirty="0"/>
              <a:t>r</a:t>
            </a:r>
            <a:r>
              <a:rPr lang="fr-FR"/>
              <a:t>eturn </a:t>
            </a:r>
            <a:r>
              <a:rPr lang="fr-FR" dirty="0"/>
              <a:t>&amp;i;</a:t>
            </a:r>
          </a:p>
          <a:p>
            <a:pPr lvl="1"/>
            <a:r>
              <a:rPr lang="fr-FR" dirty="0"/>
              <a:t>}  //ce programme produira une erreur</a:t>
            </a:r>
          </a:p>
        </p:txBody>
      </p:sp>
    </p:spTree>
    <p:extLst>
      <p:ext uri="{BB962C8B-B14F-4D97-AF65-F5344CB8AC3E}">
        <p14:creationId xmlns:p14="http://schemas.microsoft.com/office/powerpoint/2010/main" val="220718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9828A-4507-4581-8F30-88565CE2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utiliser un tableau comme un pointeur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8541C-B75A-41B4-AEBC-C055B739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Fact: Le nom d’un tableau peut être utilisé comme pointeur au premier élément du tableau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int a[5];</a:t>
            </a:r>
          </a:p>
          <a:p>
            <a:pPr lvl="1"/>
            <a:r>
              <a:rPr lang="fr-FR" dirty="0"/>
              <a:t>*a = 10; //</a:t>
            </a:r>
            <a:r>
              <a:rPr lang="fr-FR" dirty="0">
                <a:sym typeface="Wingdings" panose="05000000000000000000" pitchFamily="2" charset="2"/>
              </a:rPr>
              <a:t> a[0] = 10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/* utiliser a reviens à utiliser &amp;a[0]/*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("%d" , a); //  </a:t>
            </a:r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 %d " , &amp;a[0])</a:t>
            </a:r>
          </a:p>
          <a:p>
            <a:r>
              <a:rPr lang="fr-FR" dirty="0">
                <a:sym typeface="Wingdings" panose="05000000000000000000" pitchFamily="2" charset="2"/>
              </a:rPr>
              <a:t>Pour faire référence aux autres valeurs du tableau, il suffit alors juste de procéder par addition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int a[5]; 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("%d" , a + 2); //  </a:t>
            </a:r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 %d " , &amp;a[2])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("%d" , a + 4); //  </a:t>
            </a:r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 %d " , &amp;a[4])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("%d" , a + 3); //  </a:t>
            </a:r>
            <a:r>
              <a:rPr lang="fr-FR" dirty="0" err="1">
                <a:sym typeface="Wingdings" panose="05000000000000000000" pitchFamily="2" charset="2"/>
              </a:rPr>
              <a:t>scanf</a:t>
            </a:r>
            <a:r>
              <a:rPr lang="fr-FR" dirty="0">
                <a:sym typeface="Wingdings" panose="05000000000000000000" pitchFamily="2" charset="2"/>
              </a:rPr>
              <a:t>(" %d " , &amp;a[3])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5549A3F-5E0D-463E-A3AE-A0192A5D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83134"/>
              </p:ext>
            </p:extLst>
          </p:nvPr>
        </p:nvGraphicFramePr>
        <p:xfrm>
          <a:off x="4034970" y="1311916"/>
          <a:ext cx="2061030" cy="42341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61030">
                  <a:extLst>
                    <a:ext uri="{9D8B030D-6E8A-4147-A177-3AD203B41FA5}">
                      <a16:colId xmlns:a16="http://schemas.microsoft.com/office/drawing/2014/main" val="2599345226"/>
                    </a:ext>
                  </a:extLst>
                </a:gridCol>
              </a:tblGrid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46120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74234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96439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08292"/>
                  </a:ext>
                </a:extLst>
              </a:tr>
              <a:tr h="158781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24449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1019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34921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1295012-CC2D-4064-B6E3-F475815C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74127"/>
              </p:ext>
            </p:extLst>
          </p:nvPr>
        </p:nvGraphicFramePr>
        <p:xfrm>
          <a:off x="6096000" y="1311916"/>
          <a:ext cx="1467060" cy="423416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467060">
                  <a:extLst>
                    <a:ext uri="{9D8B030D-6E8A-4147-A177-3AD203B41FA5}">
                      <a16:colId xmlns:a16="http://schemas.microsoft.com/office/drawing/2014/main" val="3673473019"/>
                    </a:ext>
                  </a:extLst>
                </a:gridCol>
              </a:tblGrid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0010    0011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001702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0101    0011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37995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0001    0010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39736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0010    1000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05731"/>
                  </a:ext>
                </a:extLst>
              </a:tr>
              <a:tr h="1587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24684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0001    0001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2179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33BB8E6-3A62-42E5-AFE5-79C5CBF77809}"/>
              </a:ext>
            </a:extLst>
          </p:cNvPr>
          <p:cNvSpPr txBox="1"/>
          <p:nvPr/>
        </p:nvSpPr>
        <p:spPr>
          <a:xfrm>
            <a:off x="3949002" y="43207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Addresses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C3DAA2-69AA-4884-B807-DFA71BA66ECB}"/>
              </a:ext>
            </a:extLst>
          </p:cNvPr>
          <p:cNvSpPr txBox="1"/>
          <p:nvPr/>
        </p:nvSpPr>
        <p:spPr>
          <a:xfrm>
            <a:off x="6111073" y="44212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47765B-D9E9-47F8-A493-BCDD157B6F77}"/>
              </a:ext>
            </a:extLst>
          </p:cNvPr>
          <p:cNvSpPr txBox="1"/>
          <p:nvPr/>
        </p:nvSpPr>
        <p:spPr>
          <a:xfrm>
            <a:off x="6111073" y="5807947"/>
            <a:ext cx="14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octets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6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5549A3F-5E0D-463E-A3AE-A0192A5DAAF2}"/>
              </a:ext>
            </a:extLst>
          </p:cNvPr>
          <p:cNvGraphicFramePr>
            <a:graphicFrameLocks noGrp="1"/>
          </p:cNvGraphicFramePr>
          <p:nvPr/>
        </p:nvGraphicFramePr>
        <p:xfrm>
          <a:off x="4034970" y="1311916"/>
          <a:ext cx="2061030" cy="42341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61030">
                  <a:extLst>
                    <a:ext uri="{9D8B030D-6E8A-4147-A177-3AD203B41FA5}">
                      <a16:colId xmlns:a16="http://schemas.microsoft.com/office/drawing/2014/main" val="2599345226"/>
                    </a:ext>
                  </a:extLst>
                </a:gridCol>
              </a:tblGrid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46120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74234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96439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08292"/>
                  </a:ext>
                </a:extLst>
              </a:tr>
              <a:tr h="158781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24449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1019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34921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1295012-CC2D-4064-B6E3-F475815C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30756"/>
              </p:ext>
            </p:extLst>
          </p:nvPr>
        </p:nvGraphicFramePr>
        <p:xfrm>
          <a:off x="6096000" y="1311916"/>
          <a:ext cx="1467060" cy="423416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467060">
                  <a:extLst>
                    <a:ext uri="{9D8B030D-6E8A-4147-A177-3AD203B41FA5}">
                      <a16:colId xmlns:a16="http://schemas.microsoft.com/office/drawing/2014/main" val="3673473019"/>
                    </a:ext>
                  </a:extLst>
                </a:gridCol>
              </a:tblGrid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0010    0011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001702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0101    0011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37995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0001    0010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39736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0010    1000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05731"/>
                  </a:ext>
                </a:extLst>
              </a:tr>
              <a:tr h="1587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24684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0001    0001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2179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33BB8E6-3A62-42E5-AFE5-79C5CBF77809}"/>
              </a:ext>
            </a:extLst>
          </p:cNvPr>
          <p:cNvSpPr txBox="1"/>
          <p:nvPr/>
        </p:nvSpPr>
        <p:spPr>
          <a:xfrm>
            <a:off x="3949002" y="43207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Addresses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C3DAA2-69AA-4884-B807-DFA71BA66ECB}"/>
              </a:ext>
            </a:extLst>
          </p:cNvPr>
          <p:cNvSpPr txBox="1"/>
          <p:nvPr/>
        </p:nvSpPr>
        <p:spPr>
          <a:xfrm>
            <a:off x="6111073" y="44212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47765B-D9E9-47F8-A493-BCDD157B6F77}"/>
              </a:ext>
            </a:extLst>
          </p:cNvPr>
          <p:cNvSpPr txBox="1"/>
          <p:nvPr/>
        </p:nvSpPr>
        <p:spPr>
          <a:xfrm>
            <a:off x="6111073" y="5807947"/>
            <a:ext cx="14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octets</a:t>
            </a:r>
            <a:endParaRPr lang="fr-FR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7DF9FB43-5065-41F3-8806-94E8316E5552}"/>
              </a:ext>
            </a:extLst>
          </p:cNvPr>
          <p:cNvSpPr/>
          <p:nvPr/>
        </p:nvSpPr>
        <p:spPr>
          <a:xfrm>
            <a:off x="7767376" y="1311916"/>
            <a:ext cx="389654" cy="1069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44F6A927-4F91-49B3-BA0E-EF7AADD5DD9A}"/>
              </a:ext>
            </a:extLst>
          </p:cNvPr>
          <p:cNvSpPr/>
          <p:nvPr/>
        </p:nvSpPr>
        <p:spPr>
          <a:xfrm>
            <a:off x="7767376" y="2863780"/>
            <a:ext cx="160773" cy="565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8AC7BE-8F7A-4867-A973-6FD7EACE5CA1}"/>
              </a:ext>
            </a:extLst>
          </p:cNvPr>
          <p:cNvSpPr txBox="1"/>
          <p:nvPr/>
        </p:nvSpPr>
        <p:spPr>
          <a:xfrm>
            <a:off x="8249697" y="2961724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c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1A2B0-1774-4D29-ABC7-712C81F90E0D}"/>
              </a:ext>
            </a:extLst>
          </p:cNvPr>
          <p:cNvSpPr txBox="1"/>
          <p:nvPr/>
        </p:nvSpPr>
        <p:spPr>
          <a:xfrm>
            <a:off x="8460712" y="1662021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D1286C-98A4-46C2-9B20-8A0581FA8908}"/>
              </a:ext>
            </a:extLst>
          </p:cNvPr>
          <p:cNvSpPr txBox="1"/>
          <p:nvPr/>
        </p:nvSpPr>
        <p:spPr>
          <a:xfrm>
            <a:off x="10199077" y="80387"/>
            <a:ext cx="143691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S.E : 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89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5549A3F-5E0D-463E-A3AE-A0192A5DAAF2}"/>
              </a:ext>
            </a:extLst>
          </p:cNvPr>
          <p:cNvGraphicFramePr>
            <a:graphicFrameLocks noGrp="1"/>
          </p:cNvGraphicFramePr>
          <p:nvPr/>
        </p:nvGraphicFramePr>
        <p:xfrm>
          <a:off x="4034970" y="1311916"/>
          <a:ext cx="2061030" cy="42341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61030">
                  <a:extLst>
                    <a:ext uri="{9D8B030D-6E8A-4147-A177-3AD203B41FA5}">
                      <a16:colId xmlns:a16="http://schemas.microsoft.com/office/drawing/2014/main" val="2599345226"/>
                    </a:ext>
                  </a:extLst>
                </a:gridCol>
              </a:tblGrid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46120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74234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96439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08292"/>
                  </a:ext>
                </a:extLst>
              </a:tr>
              <a:tr h="158781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24449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1019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34921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1295012-CC2D-4064-B6E3-F475815C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73437"/>
              </p:ext>
            </p:extLst>
          </p:nvPr>
        </p:nvGraphicFramePr>
        <p:xfrm>
          <a:off x="6096000" y="1311916"/>
          <a:ext cx="1467060" cy="423416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467060">
                  <a:extLst>
                    <a:ext uri="{9D8B030D-6E8A-4147-A177-3AD203B41FA5}">
                      <a16:colId xmlns:a16="http://schemas.microsoft.com/office/drawing/2014/main" val="3673473019"/>
                    </a:ext>
                  </a:extLst>
                </a:gridCol>
              </a:tblGrid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0010    0011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001702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0101    0011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37995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0001    0010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39736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0010    1000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05731"/>
                  </a:ext>
                </a:extLst>
              </a:tr>
              <a:tr h="15878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24684"/>
                  </a:ext>
                </a:extLst>
              </a:tr>
              <a:tr h="529271">
                <a:tc>
                  <a:txBody>
                    <a:bodyPr/>
                    <a:lstStyle/>
                    <a:p>
                      <a:r>
                        <a:rPr lang="en-US" dirty="0"/>
                        <a:t>0001    0001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2179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33BB8E6-3A62-42E5-AFE5-79C5CBF77809}"/>
              </a:ext>
            </a:extLst>
          </p:cNvPr>
          <p:cNvSpPr txBox="1"/>
          <p:nvPr/>
        </p:nvSpPr>
        <p:spPr>
          <a:xfrm>
            <a:off x="3949002" y="43207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Addresses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C3DAA2-69AA-4884-B807-DFA71BA66ECB}"/>
              </a:ext>
            </a:extLst>
          </p:cNvPr>
          <p:cNvSpPr txBox="1"/>
          <p:nvPr/>
        </p:nvSpPr>
        <p:spPr>
          <a:xfrm>
            <a:off x="6111073" y="44212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47765B-D9E9-47F8-A493-BCDD157B6F77}"/>
              </a:ext>
            </a:extLst>
          </p:cNvPr>
          <p:cNvSpPr txBox="1"/>
          <p:nvPr/>
        </p:nvSpPr>
        <p:spPr>
          <a:xfrm>
            <a:off x="6111073" y="5807947"/>
            <a:ext cx="14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octets</a:t>
            </a:r>
            <a:endParaRPr lang="fr-FR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7DF9FB43-5065-41F3-8806-94E8316E5552}"/>
              </a:ext>
            </a:extLst>
          </p:cNvPr>
          <p:cNvSpPr/>
          <p:nvPr/>
        </p:nvSpPr>
        <p:spPr>
          <a:xfrm>
            <a:off x="7767376" y="1311916"/>
            <a:ext cx="389654" cy="1069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44F6A927-4F91-49B3-BA0E-EF7AADD5DD9A}"/>
              </a:ext>
            </a:extLst>
          </p:cNvPr>
          <p:cNvSpPr/>
          <p:nvPr/>
        </p:nvSpPr>
        <p:spPr>
          <a:xfrm>
            <a:off x="7767376" y="2863780"/>
            <a:ext cx="160773" cy="565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8AC7BE-8F7A-4867-A973-6FD7EACE5CA1}"/>
              </a:ext>
            </a:extLst>
          </p:cNvPr>
          <p:cNvSpPr txBox="1"/>
          <p:nvPr/>
        </p:nvSpPr>
        <p:spPr>
          <a:xfrm>
            <a:off x="8249697" y="2961724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c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1A2B0-1774-4D29-ABC7-712C81F90E0D}"/>
              </a:ext>
            </a:extLst>
          </p:cNvPr>
          <p:cNvSpPr txBox="1"/>
          <p:nvPr/>
        </p:nvSpPr>
        <p:spPr>
          <a:xfrm>
            <a:off x="8460712" y="1662021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D1286C-98A4-46C2-9B20-8A0581FA8908}"/>
              </a:ext>
            </a:extLst>
          </p:cNvPr>
          <p:cNvSpPr txBox="1"/>
          <p:nvPr/>
        </p:nvSpPr>
        <p:spPr>
          <a:xfrm>
            <a:off x="9766370" y="134983"/>
            <a:ext cx="1436914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S.E : 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A0E50FA-A2AC-4863-A3C4-AC48FD89357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709772" y="1496582"/>
            <a:ext cx="12392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850FA2D-5770-4356-8142-1F4FF3D921F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06351" y="3048446"/>
            <a:ext cx="12426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B34399C-5D7E-444C-B527-352B4D050218}"/>
              </a:ext>
            </a:extLst>
          </p:cNvPr>
          <p:cNvSpPr txBox="1"/>
          <p:nvPr/>
        </p:nvSpPr>
        <p:spPr>
          <a:xfrm>
            <a:off x="1376624" y="1311916"/>
            <a:ext cx="13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pointeur_i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C873A3-AF7F-479A-AD04-AC5B7BE2C0A8}"/>
              </a:ext>
            </a:extLst>
          </p:cNvPr>
          <p:cNvSpPr txBox="1"/>
          <p:nvPr/>
        </p:nvSpPr>
        <p:spPr>
          <a:xfrm>
            <a:off x="1376624" y="2863780"/>
            <a:ext cx="132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pointeur_c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87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87B3C-37E6-4FA3-83D7-4C2CD3C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</a:t>
            </a:r>
            <a:r>
              <a:rPr lang="en-US" dirty="0" err="1"/>
              <a:t>Importants</a:t>
            </a:r>
            <a:r>
              <a:rPr lang="en-US" dirty="0"/>
              <a:t>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2654B-643E-46F8-85BF-05D9241C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pointeur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variable </a:t>
            </a:r>
            <a:r>
              <a:rPr lang="en-US" dirty="0" err="1"/>
              <a:t>spéciale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le </a:t>
            </a:r>
            <a:r>
              <a:rPr lang="en-US" dirty="0" err="1"/>
              <a:t>rôle</a:t>
            </a:r>
            <a:r>
              <a:rPr lang="fr-FR" dirty="0"/>
              <a:t> est de stocker une adresse de variable</a:t>
            </a:r>
          </a:p>
          <a:p>
            <a:r>
              <a:rPr lang="fr-FR" dirty="0"/>
              <a:t>Il pointe vers une adresse en mémoire où est le premier octet de la variable pointée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29277-D037-4337-AD27-E672B8F86C10}"/>
              </a:ext>
            </a:extLst>
          </p:cNvPr>
          <p:cNvSpPr/>
          <p:nvPr/>
        </p:nvSpPr>
        <p:spPr>
          <a:xfrm>
            <a:off x="2713055" y="4230356"/>
            <a:ext cx="462224" cy="432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A29E15-D991-43A9-8D42-05384367812D}"/>
              </a:ext>
            </a:extLst>
          </p:cNvPr>
          <p:cNvSpPr txBox="1"/>
          <p:nvPr/>
        </p:nvSpPr>
        <p:spPr>
          <a:xfrm>
            <a:off x="2682910" y="4843305"/>
            <a:ext cx="5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BC695F-AAF1-4BF3-ACA2-64095C6CC881}"/>
              </a:ext>
            </a:extLst>
          </p:cNvPr>
          <p:cNvSpPr txBox="1"/>
          <p:nvPr/>
        </p:nvSpPr>
        <p:spPr>
          <a:xfrm rot="10800000" flipV="1">
            <a:off x="4068162" y="4293103"/>
            <a:ext cx="46222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56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77419E-BC7E-4FD2-8CFB-5D2ED40CE605}"/>
              </a:ext>
            </a:extLst>
          </p:cNvPr>
          <p:cNvSpPr txBox="1"/>
          <p:nvPr/>
        </p:nvSpPr>
        <p:spPr>
          <a:xfrm>
            <a:off x="4027969" y="4869655"/>
            <a:ext cx="5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2FCA0A-1A6B-4E98-82B7-4FDAEC5F072F}"/>
              </a:ext>
            </a:extLst>
          </p:cNvPr>
          <p:cNvSpPr txBox="1"/>
          <p:nvPr/>
        </p:nvSpPr>
        <p:spPr>
          <a:xfrm>
            <a:off x="2602523" y="3662642"/>
            <a:ext cx="68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1098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55C40E-0452-4E90-B316-7FA602E36860}"/>
              </a:ext>
            </a:extLst>
          </p:cNvPr>
          <p:cNvSpPr txBox="1"/>
          <p:nvPr/>
        </p:nvSpPr>
        <p:spPr>
          <a:xfrm>
            <a:off x="3937533" y="3662642"/>
            <a:ext cx="68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1001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90DD198-61B2-46D5-95D6-A47FBE9D2F17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V="1">
            <a:off x="3185327" y="4477769"/>
            <a:ext cx="882835" cy="550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641F8A7F-B23C-407F-9E15-FE1F5ABB71C8}"/>
              </a:ext>
            </a:extLst>
          </p:cNvPr>
          <p:cNvSpPr/>
          <p:nvPr/>
        </p:nvSpPr>
        <p:spPr>
          <a:xfrm>
            <a:off x="3420753" y="4575685"/>
            <a:ext cx="371789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7888417-C08D-4AA0-989D-E08E30A14F09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flipV="1">
            <a:off x="2934119" y="3847308"/>
            <a:ext cx="1003414" cy="995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038A07E-17D5-4BFB-9CB9-26DE5B63C17E}"/>
              </a:ext>
            </a:extLst>
          </p:cNvPr>
          <p:cNvSpPr txBox="1"/>
          <p:nvPr/>
        </p:nvSpPr>
        <p:spPr>
          <a:xfrm>
            <a:off x="6694563" y="5411578"/>
            <a:ext cx="5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E5A435-7963-4D2B-B870-D51D25657FA0}"/>
              </a:ext>
            </a:extLst>
          </p:cNvPr>
          <p:cNvSpPr txBox="1"/>
          <p:nvPr/>
        </p:nvSpPr>
        <p:spPr>
          <a:xfrm rot="10800000" flipV="1">
            <a:off x="8069767" y="4887166"/>
            <a:ext cx="46222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56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E918AD-7AFB-4A5E-862A-32C6B47F5054}"/>
              </a:ext>
            </a:extLst>
          </p:cNvPr>
          <p:cNvSpPr txBox="1"/>
          <p:nvPr/>
        </p:nvSpPr>
        <p:spPr>
          <a:xfrm>
            <a:off x="6604128" y="4178088"/>
            <a:ext cx="68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1098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5730C7-238E-4F7E-8533-D331DE1ECCF9}"/>
              </a:ext>
            </a:extLst>
          </p:cNvPr>
          <p:cNvSpPr txBox="1"/>
          <p:nvPr/>
        </p:nvSpPr>
        <p:spPr>
          <a:xfrm>
            <a:off x="7939138" y="4178088"/>
            <a:ext cx="68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F8D4787-D0E7-46E0-8F34-5B9B850870A8}"/>
              </a:ext>
            </a:extLst>
          </p:cNvPr>
          <p:cNvSpPr txBox="1"/>
          <p:nvPr/>
        </p:nvSpPr>
        <p:spPr>
          <a:xfrm>
            <a:off x="8069767" y="5411578"/>
            <a:ext cx="4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A820E4-F21D-4859-BC62-18A9345375B8}"/>
              </a:ext>
            </a:extLst>
          </p:cNvPr>
          <p:cNvSpPr txBox="1"/>
          <p:nvPr/>
        </p:nvSpPr>
        <p:spPr>
          <a:xfrm>
            <a:off x="6604128" y="4887166"/>
            <a:ext cx="68328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1001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3C1A2B5E-818C-4D6B-A720-B96116C9F4C9}"/>
              </a:ext>
            </a:extLst>
          </p:cNvPr>
          <p:cNvSpPr/>
          <p:nvPr/>
        </p:nvSpPr>
        <p:spPr>
          <a:xfrm>
            <a:off x="4803112" y="4446395"/>
            <a:ext cx="1446963" cy="96518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29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5F4C-26C5-47B8-935E-C90476F6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Déclaration et initialisation d’un pointeur en 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3BCA50-5370-45E0-84E7-8C83C6436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0441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826AB-F1DC-4D74-B57F-91C091E6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générale de déclaration de variables de type pointeur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B5DC-B7D4-4B89-88C1-952BEA6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Type de la variable pointée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&lt;type de donné&gt; * &lt;nom  du pointeur&gt;</a:t>
            </a:r>
          </a:p>
          <a:p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92FFD67-DF81-41C2-966E-0A036B63A3D6}"/>
              </a:ext>
            </a:extLst>
          </p:cNvPr>
          <p:cNvCxnSpPr/>
          <p:nvPr/>
        </p:nvCxnSpPr>
        <p:spPr>
          <a:xfrm flipV="1">
            <a:off x="2424687" y="2399462"/>
            <a:ext cx="0" cy="647700"/>
          </a:xfrm>
          <a:prstGeom prst="straightConnector1">
            <a:avLst/>
          </a:prstGeom>
          <a:ln w="76200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5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7EAA4-C9CB-42B9-88E8-63BF0FD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8D50B-B5DB-4B22-A2AE-5CE0BAC0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 * ptr1			pointe l’adresse d’un entier</a:t>
            </a:r>
          </a:p>
          <a:p>
            <a:r>
              <a:rPr lang="fr-FR" dirty="0"/>
              <a:t>char *prt2			pointe l’adresse un caractère</a:t>
            </a:r>
          </a:p>
          <a:p>
            <a:r>
              <a:rPr lang="fr-FR" dirty="0"/>
              <a:t>double* prt3			    pointe l’adresse d’un double</a:t>
            </a:r>
          </a:p>
          <a:p>
            <a:r>
              <a:rPr lang="fr-FR" dirty="0" err="1"/>
              <a:t>float</a:t>
            </a:r>
            <a:r>
              <a:rPr lang="fr-FR" dirty="0"/>
              <a:t> * ptr4			pointe l’adresse d’un </a:t>
            </a:r>
            <a:r>
              <a:rPr lang="fr-FR" dirty="0" err="1"/>
              <a:t>float</a:t>
            </a:r>
            <a:endParaRPr lang="fr-FR" dirty="0"/>
          </a:p>
          <a:p>
            <a:r>
              <a:rPr lang="fr-FR" dirty="0"/>
              <a:t>…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511AEE6-BBC0-4BB0-BC8C-5417F8272062}"/>
              </a:ext>
            </a:extLst>
          </p:cNvPr>
          <p:cNvCxnSpPr/>
          <p:nvPr/>
        </p:nvCxnSpPr>
        <p:spPr>
          <a:xfrm>
            <a:off x="2682910" y="2301071"/>
            <a:ext cx="1788606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2C8F5F5-A359-4B93-BD6B-827049F6C2B0}"/>
              </a:ext>
            </a:extLst>
          </p:cNvPr>
          <p:cNvCxnSpPr/>
          <p:nvPr/>
        </p:nvCxnSpPr>
        <p:spPr>
          <a:xfrm>
            <a:off x="2875503" y="2735664"/>
            <a:ext cx="1788606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0FE775D-D6B9-4902-9D99-70046CE6F766}"/>
              </a:ext>
            </a:extLst>
          </p:cNvPr>
          <p:cNvCxnSpPr/>
          <p:nvPr/>
        </p:nvCxnSpPr>
        <p:spPr>
          <a:xfrm>
            <a:off x="3047999" y="3168579"/>
            <a:ext cx="1788606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2FD38D-8189-41FC-B66E-103E4E0A6E96}"/>
              </a:ext>
            </a:extLst>
          </p:cNvPr>
          <p:cNvCxnSpPr/>
          <p:nvPr/>
        </p:nvCxnSpPr>
        <p:spPr>
          <a:xfrm>
            <a:off x="2875503" y="3602334"/>
            <a:ext cx="1788606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C094-0A87-4688-BA5E-3A6A0165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d’un pointeur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848CC-70C6-460C-ABEB-6FE0F61E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 limiter à la déclarer d’un pointeur serait inutile, pour l’utiliser on devrait l’initialiser en :</a:t>
            </a:r>
          </a:p>
          <a:p>
            <a:pPr lvl="1"/>
            <a:r>
              <a:rPr lang="fr-FR" dirty="0"/>
              <a:t>Lui affectant l’adresse d’une variable, possible de deux manières : </a:t>
            </a:r>
          </a:p>
          <a:p>
            <a:pPr lvl="2"/>
            <a:r>
              <a:rPr lang="fr-FR" dirty="0"/>
              <a:t>Lors de la déclaration :</a:t>
            </a:r>
          </a:p>
          <a:p>
            <a:pPr marL="822960" lvl="3" indent="0">
              <a:buNone/>
            </a:pPr>
            <a:r>
              <a:rPr lang="fr-FR" dirty="0"/>
              <a:t>int a;</a:t>
            </a:r>
          </a:p>
          <a:p>
            <a:pPr marL="822960" lvl="3" indent="0">
              <a:buNone/>
            </a:pPr>
            <a:r>
              <a:rPr lang="fr-FR" dirty="0"/>
              <a:t>int *</a:t>
            </a:r>
            <a:r>
              <a:rPr lang="fr-FR" dirty="0" err="1"/>
              <a:t>ptr</a:t>
            </a:r>
            <a:r>
              <a:rPr lang="fr-FR" dirty="0"/>
              <a:t> = &amp;a;</a:t>
            </a:r>
          </a:p>
          <a:p>
            <a:pPr lvl="2"/>
            <a:r>
              <a:rPr lang="fr-FR" dirty="0"/>
              <a:t>Après la déclaration : </a:t>
            </a:r>
          </a:p>
          <a:p>
            <a:pPr marL="822960" lvl="3" indent="0">
              <a:buNone/>
            </a:pPr>
            <a:r>
              <a:rPr lang="fr-FR" dirty="0"/>
              <a:t>int a;</a:t>
            </a:r>
          </a:p>
          <a:p>
            <a:pPr marL="822960" lvl="3" indent="0">
              <a:buNone/>
            </a:pPr>
            <a:r>
              <a:rPr lang="fr-FR" dirty="0"/>
              <a:t>int *</a:t>
            </a:r>
            <a:r>
              <a:rPr lang="fr-FR" dirty="0" err="1"/>
              <a:t>ptr</a:t>
            </a:r>
            <a:r>
              <a:rPr lang="fr-FR" dirty="0"/>
              <a:t>;</a:t>
            </a:r>
          </a:p>
          <a:p>
            <a:pPr marL="822960" lvl="3" indent="0">
              <a:buNone/>
            </a:pPr>
            <a:r>
              <a:rPr lang="fr-FR" dirty="0" err="1"/>
              <a:t>ptr</a:t>
            </a:r>
            <a:r>
              <a:rPr lang="fr-FR" dirty="0"/>
              <a:t> = &amp;a</a:t>
            </a:r>
          </a:p>
          <a:p>
            <a:pPr lvl="1"/>
            <a:r>
              <a:rPr lang="fr-FR" dirty="0"/>
              <a:t>Lui affectant le contenu d’un autre pointeur soit à la déclaration, soit après.</a:t>
            </a:r>
          </a:p>
        </p:txBody>
      </p:sp>
    </p:spTree>
    <p:extLst>
      <p:ext uri="{BB962C8B-B14F-4D97-AF65-F5344CB8AC3E}">
        <p14:creationId xmlns:p14="http://schemas.microsoft.com/office/powerpoint/2010/main" val="3015961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tf00001230_wac</Template>
  <TotalTime>1151</TotalTime>
  <Words>955</Words>
  <Application>Microsoft Office PowerPoint</Application>
  <PresentationFormat>Grand écran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Type de bois</vt:lpstr>
      <vt:lpstr>Programmation en C</vt:lpstr>
      <vt:lpstr>Présentation PowerPoint</vt:lpstr>
      <vt:lpstr>Présentation PowerPoint</vt:lpstr>
      <vt:lpstr>Présentation PowerPoint</vt:lpstr>
      <vt:lpstr>Points Importants :</vt:lpstr>
      <vt:lpstr> Déclaration et initialisation d’un pointeur en C</vt:lpstr>
      <vt:lpstr>Syntaxe générale de déclaration de variables de type pointeur :</vt:lpstr>
      <vt:lpstr>Exemples</vt:lpstr>
      <vt:lpstr>Initialisation d’un pointeur</vt:lpstr>
      <vt:lpstr>exemples</vt:lpstr>
      <vt:lpstr>Opérateur « value of » d’un pointeur</vt:lpstr>
      <vt:lpstr>Notes importantes</vt:lpstr>
      <vt:lpstr>Notes importantes</vt:lpstr>
      <vt:lpstr>Comment retourner un pointeur dans une fonction</vt:lpstr>
      <vt:lpstr>Comment utiliser un tableau comme un pointeur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en C</dc:title>
  <dc:creator>KORO</dc:creator>
  <cp:lastModifiedBy>KORO</cp:lastModifiedBy>
  <cp:revision>31</cp:revision>
  <dcterms:created xsi:type="dcterms:W3CDTF">2021-03-05T15:09:16Z</dcterms:created>
  <dcterms:modified xsi:type="dcterms:W3CDTF">2021-03-06T10:20:21Z</dcterms:modified>
</cp:coreProperties>
</file>