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8"/>
  </p:notesMasterIdLst>
  <p:sldIdLst>
    <p:sldId id="256" r:id="rId2"/>
    <p:sldId id="257" r:id="rId3"/>
    <p:sldId id="258" r:id="rId4"/>
    <p:sldId id="289" r:id="rId5"/>
    <p:sldId id="259" r:id="rId6"/>
    <p:sldId id="260" r:id="rId7"/>
    <p:sldId id="262"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69489" autoAdjust="0"/>
  </p:normalViewPr>
  <p:slideViewPr>
    <p:cSldViewPr snapToGrid="0">
      <p:cViewPr varScale="1">
        <p:scale>
          <a:sx n="52" d="100"/>
          <a:sy n="52" d="100"/>
        </p:scale>
        <p:origin x="1404" y="60"/>
      </p:cViewPr>
      <p:guideLst/>
    </p:cSldViewPr>
  </p:slideViewPr>
  <p:notesTextViewPr>
    <p:cViewPr>
      <p:scale>
        <a:sx n="1" d="1"/>
        <a:sy n="1" d="1"/>
      </p:scale>
      <p:origin x="0" y="-9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AFD3D-406F-4405-A23F-6A02DB730B9C}" type="datetimeFigureOut">
              <a:rPr lang="fr-FR" smtClean="0"/>
              <a:t>25/05/2021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B01BF-7FE5-4B23-AA15-D2D7BA868EE2}" type="slidenum">
              <a:rPr lang="fr-FR" smtClean="0"/>
              <a:t>‹N°›</a:t>
            </a:fld>
            <a:endParaRPr lang="fr-FR" dirty="0"/>
          </a:p>
        </p:txBody>
      </p:sp>
    </p:spTree>
    <p:extLst>
      <p:ext uri="{BB962C8B-B14F-4D97-AF65-F5344CB8AC3E}">
        <p14:creationId xmlns:p14="http://schemas.microsoft.com/office/powerpoint/2010/main" val="276934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fr.wikipedia.org/wiki/Angular#cite_note-12" TargetMode="External"/><Relationship Id="rId3" Type="http://schemas.openxmlformats.org/officeDocument/2006/relationships/hyperlink" Target="https://fr.wikipedia.org/wiki/Angular#cite_note-7" TargetMode="External"/><Relationship Id="rId7" Type="http://schemas.openxmlformats.org/officeDocument/2006/relationships/hyperlink" Target="https://fr.wikipedia.org/wiki/Angular#cite_note-11"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fr.wikipedia.org/wiki/Angular#cite_note-10" TargetMode="External"/><Relationship Id="rId5" Type="http://schemas.openxmlformats.org/officeDocument/2006/relationships/hyperlink" Target="https://fr.wikipedia.org/wiki/Angular#cite_note-9" TargetMode="External"/><Relationship Id="rId4" Type="http://schemas.openxmlformats.org/officeDocument/2006/relationships/hyperlink" Target="https://fr.wikipedia.org/wiki/Angular#cite_note-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ionicframework.com/docs/faq/glossary#nod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a:t>
            </a:fld>
            <a:endParaRPr lang="fr-FR" dirty="0"/>
          </a:p>
        </p:txBody>
      </p:sp>
    </p:spTree>
    <p:extLst>
      <p:ext uri="{BB962C8B-B14F-4D97-AF65-F5344CB8AC3E}">
        <p14:creationId xmlns:p14="http://schemas.microsoft.com/office/powerpoint/2010/main" val="2606731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Jasmine  est un Framework efficace utilisé par l’équipe de développement d’</a:t>
            </a:r>
            <a:r>
              <a:rPr lang="fr-FR" sz="1200" b="0" i="0" kern="1200" dirty="0" err="1" smtClean="0">
                <a:solidFill>
                  <a:schemeClr val="tx1"/>
                </a:solidFill>
                <a:effectLst/>
                <a:latin typeface="+mn-lt"/>
                <a:ea typeface="+mn-ea"/>
                <a:cs typeface="+mn-cs"/>
              </a:rPr>
              <a:t>Angular</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afin de tester l’ensemble des modules et fonctionnalités. Jasmine permet de décrire des tests unitaires avec une syntaxe facile à appréhender qui reflète parfaitement les principes d’un test unitaire</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20</a:t>
            </a:fld>
            <a:endParaRPr lang="fr-FR" dirty="0"/>
          </a:p>
        </p:txBody>
      </p:sp>
    </p:spTree>
    <p:extLst>
      <p:ext uri="{BB962C8B-B14F-4D97-AF65-F5344CB8AC3E}">
        <p14:creationId xmlns:p14="http://schemas.microsoft.com/office/powerpoint/2010/main" val="2095936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22</a:t>
            </a:fld>
            <a:endParaRPr lang="fr-FR" dirty="0"/>
          </a:p>
        </p:txBody>
      </p:sp>
    </p:spTree>
    <p:extLst>
      <p:ext uri="{BB962C8B-B14F-4D97-AF65-F5344CB8AC3E}">
        <p14:creationId xmlns:p14="http://schemas.microsoft.com/office/powerpoint/2010/main" val="419509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https://angular.io/guide/pipes#pipes</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25</a:t>
            </a:fld>
            <a:endParaRPr lang="fr-FR" dirty="0"/>
          </a:p>
        </p:txBody>
      </p:sp>
    </p:spTree>
    <p:extLst>
      <p:ext uri="{BB962C8B-B14F-4D97-AF65-F5344CB8AC3E}">
        <p14:creationId xmlns:p14="http://schemas.microsoft.com/office/powerpoint/2010/main" val="403517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https://strapi.io/documentation/3.0.0-beta.x/getting-started/introduction.html</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26</a:t>
            </a:fld>
            <a:endParaRPr lang="fr-FR" dirty="0"/>
          </a:p>
        </p:txBody>
      </p:sp>
    </p:spTree>
    <p:extLst>
      <p:ext uri="{BB962C8B-B14F-4D97-AF65-F5344CB8AC3E}">
        <p14:creationId xmlns:p14="http://schemas.microsoft.com/office/powerpoint/2010/main" val="3128653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performance de</a:t>
            </a:r>
            <a:r>
              <a:rPr lang="fr-FR" sz="1200" b="0" i="0" kern="1200" baseline="0" dirty="0" smtClean="0">
                <a:solidFill>
                  <a:schemeClr val="tx1"/>
                </a:solidFill>
                <a:effectLst/>
                <a:latin typeface="+mn-lt"/>
                <a:ea typeface="+mn-ea"/>
                <a:cs typeface="+mn-cs"/>
              </a:rPr>
              <a:t> l’application</a:t>
            </a:r>
            <a:r>
              <a:rPr lang="fr-FR" sz="1200" b="0" i="0" kern="1200" dirty="0" smtClean="0">
                <a:solidFill>
                  <a:schemeClr val="tx1"/>
                </a:solidFill>
                <a:effectLst/>
                <a:latin typeface="+mn-lt"/>
                <a:ea typeface="+mn-ea"/>
                <a:cs typeface="+mn-cs"/>
              </a:rPr>
              <a:t>, l’expérience utilisateur, la rapidité de mise sur le marché et les cycles de publication.</a:t>
            </a:r>
          </a:p>
          <a:p>
            <a:r>
              <a:rPr lang="fr-FR" sz="1200" b="0" i="0" kern="1200" dirty="0" smtClean="0">
                <a:solidFill>
                  <a:schemeClr val="tx1"/>
                </a:solidFill>
                <a:effectLst/>
                <a:latin typeface="+mn-lt"/>
                <a:ea typeface="+mn-ea"/>
                <a:cs typeface="+mn-cs"/>
              </a:rPr>
              <a:t>Nous passerons en revue les principaux facteurs de chacune des deux approches</a:t>
            </a:r>
          </a:p>
          <a:p>
            <a:endParaRPr lang="fr-FR"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Certains penseront aux</a:t>
            </a:r>
            <a:r>
              <a:rPr lang="fr-FR" sz="1200" b="0" i="0" kern="1200" baseline="0" dirty="0" smtClean="0">
                <a:solidFill>
                  <a:schemeClr val="tx1"/>
                </a:solidFill>
                <a:effectLst/>
                <a:latin typeface="+mn-lt"/>
                <a:ea typeface="+mn-ea"/>
                <a:cs typeface="+mn-cs"/>
              </a:rPr>
              <a:t> web app</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5</a:t>
            </a:fld>
            <a:endParaRPr lang="fr-FR" dirty="0"/>
          </a:p>
        </p:txBody>
      </p:sp>
    </p:spTree>
    <p:extLst>
      <p:ext uri="{BB962C8B-B14F-4D97-AF65-F5344CB8AC3E}">
        <p14:creationId xmlns:p14="http://schemas.microsoft.com/office/powerpoint/2010/main" val="266130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il est possible de se rapprocher du fonctionnement d’une app native mais les coûts de développement s’en rapprocheront, sans avoir réellement le même niveau de qualité et de performance. Un des autres gros avantages du développement en hybride réside dans le fait que </a:t>
            </a:r>
            <a:r>
              <a:rPr lang="fr-FR" sz="1200" b="1" i="0" kern="1200" dirty="0" smtClean="0">
                <a:solidFill>
                  <a:schemeClr val="tx1"/>
                </a:solidFill>
                <a:effectLst/>
                <a:latin typeface="+mn-lt"/>
                <a:ea typeface="+mn-ea"/>
                <a:cs typeface="+mn-cs"/>
              </a:rPr>
              <a:t>vous gérez une seule version</a:t>
            </a:r>
            <a:r>
              <a:rPr lang="fr-FR" sz="1200" b="0" i="0" kern="1200" dirty="0" smtClean="0">
                <a:solidFill>
                  <a:schemeClr val="tx1"/>
                </a:solidFill>
                <a:effectLst/>
                <a:latin typeface="+mn-lt"/>
                <a:ea typeface="+mn-ea"/>
                <a:cs typeface="+mn-cs"/>
              </a:rPr>
              <a:t>, indépendamment du nombre de plateformes sur lesquelles vous voulez être présents. C’est-à-dire que si vous souhaitez ajouter de nouvelles fonctionnalités ou faire une mise à jour, vous n’aurez à </a:t>
            </a:r>
            <a:r>
              <a:rPr lang="fr-FR" sz="1200" b="1" i="0" kern="1200" dirty="0" smtClean="0">
                <a:solidFill>
                  <a:schemeClr val="tx1"/>
                </a:solidFill>
                <a:effectLst/>
                <a:latin typeface="+mn-lt"/>
                <a:ea typeface="+mn-ea"/>
                <a:cs typeface="+mn-cs"/>
              </a:rPr>
              <a:t>le faire qu’une seule fois</a:t>
            </a:r>
            <a:r>
              <a:rPr lang="fr-FR" sz="1200" b="0" i="0" kern="1200" dirty="0" smtClean="0">
                <a:solidFill>
                  <a:schemeClr val="tx1"/>
                </a:solidFill>
                <a:effectLst/>
                <a:latin typeface="+mn-lt"/>
                <a:ea typeface="+mn-ea"/>
                <a:cs typeface="+mn-cs"/>
              </a:rPr>
              <a:t>. Sur une application native, ces changements doivent se faire sur chaque plateforme. Cela prend plus de temps, et coûte également plus d’argent</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9</a:t>
            </a:fld>
            <a:endParaRPr lang="fr-FR" dirty="0"/>
          </a:p>
        </p:txBody>
      </p:sp>
    </p:spTree>
    <p:extLst>
      <p:ext uri="{BB962C8B-B14F-4D97-AF65-F5344CB8AC3E}">
        <p14:creationId xmlns:p14="http://schemas.microsoft.com/office/powerpoint/2010/main" val="337723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Tout dépendra de vous, de vos besoins et objectifs, de vos moyens, des besoins de vos utilisateurs et surtout de la situation actuelle du projet</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10</a:t>
            </a:fld>
            <a:endParaRPr lang="fr-FR" dirty="0"/>
          </a:p>
        </p:txBody>
      </p:sp>
    </p:spTree>
    <p:extLst>
      <p:ext uri="{BB962C8B-B14F-4D97-AF65-F5344CB8AC3E}">
        <p14:creationId xmlns:p14="http://schemas.microsoft.com/office/powerpoint/2010/main" val="80424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kern="1200" dirty="0" smtClean="0">
                <a:solidFill>
                  <a:schemeClr val="tx1"/>
                </a:solidFill>
                <a:effectLst/>
                <a:latin typeface="+mn-lt"/>
                <a:ea typeface="+mn-ea"/>
                <a:cs typeface="+mn-cs"/>
              </a:rPr>
              <a:t>Ionic 3</a:t>
            </a:r>
            <a:r>
              <a:rPr lang="en-US" sz="1200" b="0" i="0" kern="1200" dirty="0" smtClean="0">
                <a:solidFill>
                  <a:schemeClr val="tx1"/>
                </a:solidFill>
                <a:effectLst/>
                <a:latin typeface="+mn-lt"/>
                <a:ea typeface="+mn-ea"/>
                <a:cs typeface="+mn-cs"/>
              </a:rPr>
              <a:t> was introduced in the </a:t>
            </a:r>
            <a:r>
              <a:rPr lang="en-US" sz="1200" b="1" i="0" kern="1200" dirty="0" smtClean="0">
                <a:solidFill>
                  <a:schemeClr val="tx1"/>
                </a:solidFill>
                <a:effectLst/>
                <a:latin typeface="+mn-lt"/>
                <a:ea typeface="+mn-ea"/>
                <a:cs typeface="+mn-cs"/>
              </a:rPr>
              <a:t>year 2017</a:t>
            </a:r>
            <a:r>
              <a:rPr lang="en-US" sz="1200" b="0" i="0" kern="1200" dirty="0" smtClean="0">
                <a:solidFill>
                  <a:schemeClr val="tx1"/>
                </a:solidFill>
                <a:effectLst/>
                <a:latin typeface="+mn-lt"/>
                <a:ea typeface="+mn-ea"/>
                <a:cs typeface="+mn-cs"/>
              </a:rPr>
              <a:t>. It is continuing with the previous one by adding some new features. This version enhances the Ionic framework but still focus on angular, which was </a:t>
            </a:r>
            <a:r>
              <a:rPr lang="en-US" sz="1200" b="1" i="0" kern="1200" dirty="0" smtClean="0">
                <a:solidFill>
                  <a:schemeClr val="tx1"/>
                </a:solidFill>
                <a:effectLst/>
                <a:latin typeface="+mn-lt"/>
                <a:ea typeface="+mn-ea"/>
                <a:cs typeface="+mn-cs"/>
              </a:rPr>
              <a:t>angular 4</a:t>
            </a:r>
            <a:r>
              <a:rPr lang="en-US" sz="1200" b="0" i="0" kern="1200" dirty="0" smtClean="0">
                <a:solidFill>
                  <a:schemeClr val="tx1"/>
                </a:solidFill>
                <a:effectLst/>
                <a:latin typeface="+mn-lt"/>
                <a:ea typeface="+mn-ea"/>
                <a:cs typeface="+mn-cs"/>
              </a:rPr>
              <a:t> at that time. The Ionic team decides that the Ionic 3 is not </a:t>
            </a:r>
            <a:r>
              <a:rPr lang="en-US" sz="1200" b="1" i="0" kern="1200" dirty="0" smtClean="0">
                <a:solidFill>
                  <a:schemeClr val="tx1"/>
                </a:solidFill>
                <a:effectLst/>
                <a:latin typeface="+mn-lt"/>
                <a:ea typeface="+mn-ea"/>
                <a:cs typeface="+mn-cs"/>
              </a:rPr>
              <a:t>optimal</a:t>
            </a:r>
            <a:r>
              <a:rPr lang="en-US" sz="1200" b="0" i="0" kern="1200" dirty="0" smtClean="0">
                <a:solidFill>
                  <a:schemeClr val="tx1"/>
                </a:solidFill>
                <a:effectLst/>
                <a:latin typeface="+mn-lt"/>
                <a:ea typeface="+mn-ea"/>
                <a:cs typeface="+mn-cs"/>
              </a:rPr>
              <a:t> for future purposes because not all the people are using angular. It does not allow to build a native mobile app or allows to use of </a:t>
            </a:r>
            <a:r>
              <a:rPr lang="en-US" sz="1200" b="1" i="0" kern="1200" dirty="0" smtClean="0">
                <a:solidFill>
                  <a:schemeClr val="tx1"/>
                </a:solidFill>
                <a:effectLst/>
                <a:latin typeface="+mn-lt"/>
                <a:ea typeface="+mn-ea"/>
                <a:cs typeface="+mn-cs"/>
              </a:rPr>
              <a:t>vue.js</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react.js</a:t>
            </a:r>
            <a:r>
              <a:rPr lang="en-US" sz="1200" b="0" i="0" kern="1200" dirty="0" smtClean="0">
                <a:solidFill>
                  <a:schemeClr val="tx1"/>
                </a:solidFill>
                <a:effectLst/>
                <a:latin typeface="+mn-lt"/>
                <a:ea typeface="+mn-ea"/>
                <a:cs typeface="+mn-cs"/>
              </a:rPr>
              <a:t> framework, you were limited to angular only.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Drifty co</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fr-FR" sz="1200" b="0" i="0" kern="1200" dirty="0" smtClean="0">
                <a:solidFill>
                  <a:schemeClr val="tx1"/>
                </a:solidFill>
                <a:effectLst/>
                <a:latin typeface="+mn-lt"/>
                <a:ea typeface="+mn-ea"/>
                <a:cs typeface="+mn-cs"/>
              </a:rPr>
              <a:t>Angular 2.0 est annoncé à la conférence </a:t>
            </a:r>
            <a:r>
              <a:rPr lang="fr-FR" sz="1200" b="0" i="0" kern="1200" dirty="0" err="1" smtClean="0">
                <a:solidFill>
                  <a:schemeClr val="tx1"/>
                </a:solidFill>
                <a:effectLst/>
                <a:latin typeface="+mn-lt"/>
                <a:ea typeface="+mn-ea"/>
                <a:cs typeface="+mn-cs"/>
              </a:rPr>
              <a:t>ng-europe</a:t>
            </a:r>
            <a:r>
              <a:rPr lang="fr-FR" sz="1200" b="0" i="0" kern="1200" dirty="0" smtClean="0">
                <a:solidFill>
                  <a:schemeClr val="tx1"/>
                </a:solidFill>
                <a:effectLst/>
                <a:latin typeface="+mn-lt"/>
                <a:ea typeface="+mn-ea"/>
                <a:cs typeface="+mn-cs"/>
              </a:rPr>
              <a:t> 2014, qui s'est déroulé les 22 et </a:t>
            </a:r>
            <a:r>
              <a:rPr lang="fr-FR" dirty="0" smtClean="0"/>
              <a:t>23 octobre</a:t>
            </a:r>
            <a:r>
              <a:rPr lang="fr-FR" sz="1200" b="0" i="0" kern="1200" dirty="0" smtClean="0">
                <a:solidFill>
                  <a:schemeClr val="tx1"/>
                </a:solidFill>
                <a:effectLst/>
                <a:latin typeface="+mn-lt"/>
                <a:ea typeface="+mn-ea"/>
                <a:cs typeface="+mn-cs"/>
              </a:rPr>
              <a:t> de cette même année</a:t>
            </a:r>
            <a:r>
              <a:rPr lang="fr-FR" sz="1200" b="0" i="0" u="none" strike="noStrike" kern="1200" baseline="30000" dirty="0" smtClean="0">
                <a:solidFill>
                  <a:schemeClr val="tx1"/>
                </a:solidFill>
                <a:effectLst/>
                <a:latin typeface="+mn-lt"/>
                <a:ea typeface="+mn-ea"/>
                <a:cs typeface="+mn-cs"/>
                <a:hlinkClick r:id="rId3"/>
              </a:rPr>
              <a:t>7</a:t>
            </a:r>
            <a:r>
              <a:rPr lang="fr-FR" sz="1200" b="0" i="0" kern="1200" baseline="30000" dirty="0" smtClean="0">
                <a:solidFill>
                  <a:schemeClr val="tx1"/>
                </a:solidFill>
                <a:effectLst/>
                <a:latin typeface="+mn-lt"/>
                <a:ea typeface="+mn-ea"/>
                <a:cs typeface="+mn-cs"/>
              </a:rPr>
              <a:t>,</a:t>
            </a:r>
            <a:r>
              <a:rPr lang="fr-FR" sz="1200" b="0" i="0" u="none" strike="noStrike" kern="1200" baseline="30000" dirty="0" smtClean="0">
                <a:solidFill>
                  <a:schemeClr val="tx1"/>
                </a:solidFill>
                <a:effectLst/>
                <a:latin typeface="+mn-lt"/>
                <a:ea typeface="+mn-ea"/>
                <a:cs typeface="+mn-cs"/>
                <a:hlinkClick r:id="rId4"/>
              </a:rPr>
              <a:t>8</a:t>
            </a:r>
            <a:r>
              <a:rPr lang="fr-FR" sz="1200" b="0" i="0" kern="1200" dirty="0" smtClean="0">
                <a:solidFill>
                  <a:schemeClr val="tx1"/>
                </a:solidFill>
                <a:effectLst/>
                <a:latin typeface="+mn-lt"/>
                <a:ea typeface="+mn-ea"/>
                <a:cs typeface="+mn-cs"/>
              </a:rPr>
              <a:t>. Les changements drastiques dans la version 2.0 ont créé beaucoup de controverses parmi les développeurs</a:t>
            </a:r>
            <a:r>
              <a:rPr lang="fr-FR" sz="1200" b="0" i="0" u="none" strike="noStrike" kern="1200" baseline="30000" dirty="0" smtClean="0">
                <a:solidFill>
                  <a:schemeClr val="tx1"/>
                </a:solidFill>
                <a:effectLst/>
                <a:latin typeface="+mn-lt"/>
                <a:ea typeface="+mn-ea"/>
                <a:cs typeface="+mn-cs"/>
                <a:hlinkClick r:id="rId5"/>
              </a:rPr>
              <a:t>9</a:t>
            </a:r>
            <a:r>
              <a:rPr lang="fr-FR" sz="1200" b="0" i="0" kern="1200" dirty="0" smtClean="0">
                <a:solidFill>
                  <a:schemeClr val="tx1"/>
                </a:solidFill>
                <a:effectLst/>
                <a:latin typeface="+mn-lt"/>
                <a:ea typeface="+mn-ea"/>
                <a:cs typeface="+mn-cs"/>
              </a:rPr>
              <a:t>. Le </a:t>
            </a:r>
            <a:r>
              <a:rPr lang="fr-FR" dirty="0" smtClean="0"/>
              <a:t>30 avril 2015</a:t>
            </a:r>
            <a:r>
              <a:rPr lang="fr-FR" sz="1200" b="0" i="0" kern="1200" dirty="0" smtClean="0">
                <a:solidFill>
                  <a:schemeClr val="tx1"/>
                </a:solidFill>
                <a:effectLst/>
                <a:latin typeface="+mn-lt"/>
                <a:ea typeface="+mn-ea"/>
                <a:cs typeface="+mn-cs"/>
              </a:rPr>
              <a:t>, les développeurs d'Angular annoncent que la version 2 passe de la version alpha à la version d'essai pour les développeurs</a:t>
            </a:r>
            <a:r>
              <a:rPr lang="fr-FR" sz="1200" b="0" i="0" u="none" strike="noStrike" kern="1200" baseline="30000" dirty="0" smtClean="0">
                <a:solidFill>
                  <a:schemeClr val="tx1"/>
                </a:solidFill>
                <a:effectLst/>
                <a:latin typeface="+mn-lt"/>
                <a:ea typeface="+mn-ea"/>
                <a:cs typeface="+mn-cs"/>
                <a:hlinkClick r:id="rId6"/>
              </a:rPr>
              <a:t>10</a:t>
            </a:r>
            <a:r>
              <a:rPr lang="fr-FR" sz="1200" b="0" i="0" kern="1200" dirty="0" smtClean="0">
                <a:solidFill>
                  <a:schemeClr val="tx1"/>
                </a:solidFill>
                <a:effectLst/>
                <a:latin typeface="+mn-lt"/>
                <a:ea typeface="+mn-ea"/>
                <a:cs typeface="+mn-cs"/>
              </a:rPr>
              <a:t>. Angular 2 passe en Bêta en </a:t>
            </a:r>
            <a:r>
              <a:rPr lang="fr-FR" dirty="0" smtClean="0"/>
              <a:t>décembre 2015</a:t>
            </a:r>
            <a:r>
              <a:rPr lang="fr-FR" sz="1200" b="0" i="0" u="none" strike="noStrike" kern="1200" baseline="30000" dirty="0" smtClean="0">
                <a:solidFill>
                  <a:schemeClr val="tx1"/>
                </a:solidFill>
                <a:effectLst/>
                <a:latin typeface="+mn-lt"/>
                <a:ea typeface="+mn-ea"/>
                <a:cs typeface="+mn-cs"/>
                <a:hlinkClick r:id="rId7"/>
              </a:rPr>
              <a:t>11</a:t>
            </a:r>
            <a:r>
              <a:rPr lang="fr-FR" sz="1200" b="0" i="0" kern="1200" dirty="0" smtClean="0">
                <a:solidFill>
                  <a:schemeClr val="tx1"/>
                </a:solidFill>
                <a:effectLst/>
                <a:latin typeface="+mn-lt"/>
                <a:ea typeface="+mn-ea"/>
                <a:cs typeface="+mn-cs"/>
              </a:rPr>
              <a:t>, et la première version candidate à la production est publiée en </a:t>
            </a:r>
            <a:r>
              <a:rPr lang="fr-FR" dirty="0" smtClean="0"/>
              <a:t>mai 2016</a:t>
            </a:r>
            <a:r>
              <a:rPr lang="fr-FR" sz="1200" b="0" i="0" u="none" strike="noStrike" kern="1200" baseline="30000" dirty="0" smtClean="0">
                <a:solidFill>
                  <a:schemeClr val="tx1"/>
                </a:solidFill>
                <a:effectLst/>
                <a:latin typeface="+mn-lt"/>
                <a:ea typeface="+mn-ea"/>
                <a:cs typeface="+mn-cs"/>
                <a:hlinkClick r:id="rId8"/>
              </a:rPr>
              <a:t>12</a:t>
            </a:r>
            <a:r>
              <a:rPr lang="fr-FR" sz="1200" b="0" i="0" kern="1200" dirty="0" smtClean="0">
                <a:solidFill>
                  <a:schemeClr val="tx1"/>
                </a:solidFill>
                <a:effectLst/>
                <a:latin typeface="+mn-lt"/>
                <a:ea typeface="+mn-ea"/>
                <a:cs typeface="+mn-cs"/>
              </a:rPr>
              <a:t>. La version finale est publiée le </a:t>
            </a:r>
            <a:r>
              <a:rPr lang="fr-FR" dirty="0" smtClean="0"/>
              <a:t>14 septembre 2016</a:t>
            </a:r>
            <a:r>
              <a:rPr lang="fr-FR" sz="1200" b="0" i="0" kern="1200" dirty="0" smtClean="0">
                <a:solidFill>
                  <a:schemeClr val="tx1"/>
                </a:solidFill>
                <a:effectLst/>
                <a:latin typeface="+mn-lt"/>
                <a:ea typeface="+mn-ea"/>
                <a:cs typeface="+mn-cs"/>
              </a:rPr>
              <a:t>.</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13</a:t>
            </a:fld>
            <a:endParaRPr lang="fr-FR" dirty="0"/>
          </a:p>
        </p:txBody>
      </p:sp>
    </p:spTree>
    <p:extLst>
      <p:ext uri="{BB962C8B-B14F-4D97-AF65-F5344CB8AC3E}">
        <p14:creationId xmlns:p14="http://schemas.microsoft.com/office/powerpoint/2010/main" val="1558751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fontAlgn="base"/>
            <a:r>
              <a:rPr lang="en-US" sz="1200" b="0" kern="1200" dirty="0" smtClean="0">
                <a:solidFill>
                  <a:schemeClr val="tx1"/>
                </a:solidFill>
                <a:effectLst/>
                <a:latin typeface="+mn-lt"/>
                <a:ea typeface="+mn-ea"/>
                <a:cs typeface="+mn-cs"/>
              </a:rPr>
              <a:t>Note: The first official version of Ionic React is v4.11.</a:t>
            </a:r>
          </a:p>
          <a:p>
            <a:pPr fontAlgn="base"/>
            <a:r>
              <a:rPr lang="en-US" sz="1200" b="0" kern="1200" dirty="0" smtClean="0">
                <a:solidFill>
                  <a:schemeClr val="tx1"/>
                </a:solidFill>
                <a:effectLst/>
                <a:latin typeface="+mn-lt"/>
                <a:ea typeface="+mn-ea"/>
                <a:cs typeface="+mn-cs"/>
              </a:rPr>
              <a:t>Note: The first official version of Ionic </a:t>
            </a:r>
            <a:r>
              <a:rPr lang="en-US" sz="1200" b="0" kern="1200" dirty="0" err="1" smtClean="0">
                <a:solidFill>
                  <a:schemeClr val="tx1"/>
                </a:solidFill>
                <a:effectLst/>
                <a:latin typeface="+mn-lt"/>
                <a:ea typeface="+mn-ea"/>
                <a:cs typeface="+mn-cs"/>
              </a:rPr>
              <a:t>Vue</a:t>
            </a:r>
            <a:r>
              <a:rPr lang="en-US" sz="1200" b="0" kern="1200" dirty="0" smtClean="0">
                <a:solidFill>
                  <a:schemeClr val="tx1"/>
                </a:solidFill>
                <a:effectLst/>
                <a:latin typeface="+mn-lt"/>
                <a:ea typeface="+mn-ea"/>
                <a:cs typeface="+mn-cs"/>
              </a:rPr>
              <a:t> is v5.4.0</a:t>
            </a:r>
          </a:p>
          <a:p>
            <a:endParaRPr lang="en-US" sz="1200" b="0" kern="1200" dirty="0" smtClean="0">
              <a:solidFill>
                <a:schemeClr val="tx1"/>
              </a:solidFill>
              <a:effectLst/>
              <a:latin typeface="+mn-lt"/>
              <a:ea typeface="+mn-ea"/>
              <a:cs typeface="+mn-cs"/>
            </a:endParaRPr>
          </a:p>
          <a:p>
            <a:r>
              <a:rPr lang="en-US" dirty="0" smtClean="0"/>
              <a:t/>
            </a:r>
            <a:br>
              <a:rPr lang="en-US" dirty="0" smtClean="0"/>
            </a:br>
            <a:r>
              <a:rPr lang="en-US" sz="1200" b="0" i="0" kern="1200" dirty="0" smtClean="0">
                <a:solidFill>
                  <a:schemeClr val="tx1"/>
                </a:solidFill>
                <a:effectLst/>
                <a:latin typeface="+mn-lt"/>
                <a:ea typeface="+mn-ea"/>
                <a:cs typeface="+mn-cs"/>
              </a:rPr>
              <a:t>we wanted Ionic Framework v4 to be known as </a:t>
            </a:r>
            <a:r>
              <a:rPr lang="en-US" sz="1200" b="0" i="1" kern="1200" dirty="0"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app framework for every web developer. To that extent, we lovingly referred to Ionic Framework v4 as “Ionic for Everyone.” </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14</a:t>
            </a:fld>
            <a:endParaRPr lang="fr-FR" dirty="0"/>
          </a:p>
        </p:txBody>
      </p:sp>
    </p:spTree>
    <p:extLst>
      <p:ext uri="{BB962C8B-B14F-4D97-AF65-F5344CB8AC3E}">
        <p14:creationId xmlns:p14="http://schemas.microsoft.com/office/powerpoint/2010/main" val="109359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a:rPr>
              <a:t>npm</a:t>
            </a:r>
            <a:r>
              <a:rPr lang="en-US" sz="1200" b="0" i="0" kern="1200" dirty="0" smtClean="0">
                <a:solidFill>
                  <a:schemeClr val="tx1"/>
                </a:solidFill>
                <a:effectLst/>
                <a:latin typeface="+mn-lt"/>
                <a:ea typeface="+mn-ea"/>
                <a:cs typeface="+mn-cs"/>
              </a:rPr>
              <a:t> is the package manager for </a:t>
            </a:r>
            <a:r>
              <a:rPr lang="en-US" sz="1200" b="0" i="0" u="none" strike="noStrike" kern="1200" dirty="0" smtClean="0">
                <a:solidFill>
                  <a:schemeClr val="tx1"/>
                </a:solidFill>
                <a:effectLst/>
                <a:latin typeface="+mn-lt"/>
                <a:ea typeface="+mn-ea"/>
                <a:cs typeface="+mn-cs"/>
                <a:hlinkClick r:id="rId4"/>
              </a:rPr>
              <a:t>node</a:t>
            </a:r>
            <a:r>
              <a:rPr lang="en-US" sz="1200" b="0" i="0" kern="1200" dirty="0" smtClean="0">
                <a:solidFill>
                  <a:schemeClr val="tx1"/>
                </a:solidFill>
                <a:effectLst/>
                <a:latin typeface="+mn-lt"/>
                <a:ea typeface="+mn-ea"/>
                <a:cs typeface="+mn-cs"/>
              </a:rPr>
              <a:t>. It allows developers to install, share, and package node modules. Ionic can be installed with npm, along with a number of its dependencies.</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15</a:t>
            </a:fld>
            <a:endParaRPr lang="fr-FR" dirty="0"/>
          </a:p>
        </p:txBody>
      </p:sp>
    </p:spTree>
    <p:extLst>
      <p:ext uri="{BB962C8B-B14F-4D97-AF65-F5344CB8AC3E}">
        <p14:creationId xmlns:p14="http://schemas.microsoft.com/office/powerpoint/2010/main" val="3571209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https://nodejs.org/</a:t>
            </a:r>
          </a:p>
          <a:p>
            <a:endParaRPr lang="fr-FR" dirty="0" smtClean="0"/>
          </a:p>
          <a:p>
            <a:r>
              <a:rPr lang="fr-FR" dirty="0" smtClean="0"/>
              <a:t>Lancer l’invite en tant que admin, ou sudo</a:t>
            </a:r>
            <a:r>
              <a:rPr lang="fr-FR" baseline="0" dirty="0" smtClean="0"/>
              <a:t> su</a:t>
            </a:r>
          </a:p>
          <a:p>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16</a:t>
            </a:fld>
            <a:endParaRPr lang="fr-FR" dirty="0"/>
          </a:p>
        </p:txBody>
      </p:sp>
    </p:spTree>
    <p:extLst>
      <p:ext uri="{BB962C8B-B14F-4D97-AF65-F5344CB8AC3E}">
        <p14:creationId xmlns:p14="http://schemas.microsoft.com/office/powerpoint/2010/main" val="2735681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juste faire ionic start et suivre le guide</a:t>
            </a:r>
            <a:endParaRPr lang="fr-FR" dirty="0"/>
          </a:p>
        </p:txBody>
      </p:sp>
      <p:sp>
        <p:nvSpPr>
          <p:cNvPr id="4" name="Espace réservé du numéro de diapositive 3"/>
          <p:cNvSpPr>
            <a:spLocks noGrp="1"/>
          </p:cNvSpPr>
          <p:nvPr>
            <p:ph type="sldNum" sz="quarter" idx="10"/>
          </p:nvPr>
        </p:nvSpPr>
        <p:spPr/>
        <p:txBody>
          <a:bodyPr/>
          <a:lstStyle/>
          <a:p>
            <a:fld id="{47BB01BF-7FE5-4B23-AA15-D2D7BA868EE2}" type="slidenum">
              <a:rPr lang="fr-FR" smtClean="0"/>
              <a:t>17</a:t>
            </a:fld>
            <a:endParaRPr lang="fr-FR" dirty="0"/>
          </a:p>
        </p:txBody>
      </p:sp>
    </p:spTree>
    <p:extLst>
      <p:ext uri="{BB962C8B-B14F-4D97-AF65-F5344CB8AC3E}">
        <p14:creationId xmlns:p14="http://schemas.microsoft.com/office/powerpoint/2010/main" val="277524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7C365A53-2C98-4094-870E-5AF338658104}" type="datetime1">
              <a:rPr lang="en-US" smtClean="0"/>
              <a:t>5/25/2021</a:t>
            </a:fld>
            <a:endParaRPr lang="en-US" dirty="0"/>
          </a:p>
        </p:txBody>
      </p:sp>
      <p:sp>
        <p:nvSpPr>
          <p:cNvPr id="5" name="Footer Placeholder 4"/>
          <p:cNvSpPr>
            <a:spLocks noGrp="1"/>
          </p:cNvSpPr>
          <p:nvPr>
            <p:ph type="ftr" sz="quarter" idx="11"/>
          </p:nvPr>
        </p:nvSpPr>
        <p:spPr/>
        <p:txBody>
          <a:bodyPr/>
          <a:lstStyle/>
          <a:p>
            <a:r>
              <a:rPr lang="en-US" dirty="0" smtClean="0"/>
              <a:t>Formation IONIC - I. MBENGUE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454A8CE-0784-4ECB-AF18-6D441AF1CA77}" type="datetime1">
              <a:rPr lang="en-US" smtClean="0"/>
              <a:t>5/25/2021</a:t>
            </a:fld>
            <a:endParaRPr lang="en-US" dirty="0"/>
          </a:p>
        </p:txBody>
      </p:sp>
      <p:sp>
        <p:nvSpPr>
          <p:cNvPr id="5" name="Footer Placeholder 4"/>
          <p:cNvSpPr>
            <a:spLocks noGrp="1"/>
          </p:cNvSpPr>
          <p:nvPr>
            <p:ph type="ftr" sz="quarter" idx="11"/>
          </p:nvPr>
        </p:nvSpPr>
        <p:spPr/>
        <p:txBody>
          <a:bodyPr/>
          <a:lstStyle/>
          <a:p>
            <a:r>
              <a:rPr lang="en-US" dirty="0" smtClean="0"/>
              <a:t>Formation IONIC - I. MBENGUE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3394F67-129D-4792-978F-2BC777333C2B}" type="datetime1">
              <a:rPr lang="en-US" smtClean="0"/>
              <a:t>5/25/2021</a:t>
            </a:fld>
            <a:endParaRPr lang="en-US" dirty="0"/>
          </a:p>
        </p:txBody>
      </p:sp>
      <p:sp>
        <p:nvSpPr>
          <p:cNvPr id="5" name="Footer Placeholder 4"/>
          <p:cNvSpPr>
            <a:spLocks noGrp="1"/>
          </p:cNvSpPr>
          <p:nvPr>
            <p:ph type="ftr" sz="quarter" idx="11"/>
          </p:nvPr>
        </p:nvSpPr>
        <p:spPr/>
        <p:txBody>
          <a:bodyPr/>
          <a:lstStyle/>
          <a:p>
            <a:r>
              <a:rPr lang="en-US" dirty="0" smtClean="0"/>
              <a:t>Formation IONIC - I. MBENGUE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C55631A-2598-497C-97AE-48C1C1C66865}" type="datetime1">
              <a:rPr lang="en-US" smtClean="0"/>
              <a:t>5/25/2021</a:t>
            </a:fld>
            <a:endParaRPr lang="en-US" dirty="0"/>
          </a:p>
        </p:txBody>
      </p:sp>
      <p:sp>
        <p:nvSpPr>
          <p:cNvPr id="5" name="Footer Placeholder 4"/>
          <p:cNvSpPr>
            <a:spLocks noGrp="1"/>
          </p:cNvSpPr>
          <p:nvPr>
            <p:ph type="ftr" sz="quarter" idx="11"/>
          </p:nvPr>
        </p:nvSpPr>
        <p:spPr/>
        <p:txBody>
          <a:bodyPr/>
          <a:lstStyle/>
          <a:p>
            <a:r>
              <a:rPr lang="en-US" dirty="0" smtClean="0"/>
              <a:t>Formation IONIC - I. MBENGUE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CDEF3A8-CB2E-41F3-A8FF-82C3441A2EA6}" type="datetime1">
              <a:rPr lang="en-US" smtClean="0"/>
              <a:t>5/25/2021</a:t>
            </a:fld>
            <a:endParaRPr lang="en-US" dirty="0"/>
          </a:p>
        </p:txBody>
      </p:sp>
      <p:sp>
        <p:nvSpPr>
          <p:cNvPr id="5" name="Footer Placeholder 4"/>
          <p:cNvSpPr>
            <a:spLocks noGrp="1"/>
          </p:cNvSpPr>
          <p:nvPr>
            <p:ph type="ftr" sz="quarter" idx="11"/>
          </p:nvPr>
        </p:nvSpPr>
        <p:spPr/>
        <p:txBody>
          <a:bodyPr/>
          <a:lstStyle/>
          <a:p>
            <a:r>
              <a:rPr lang="en-US" dirty="0" smtClean="0"/>
              <a:t>Formation IONIC - I. MBENGUE</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9F980CB-95FE-4462-BEDD-0C175351B1BF}" type="datetime1">
              <a:rPr lang="en-US" smtClean="0"/>
              <a:t>5/25/2021</a:t>
            </a:fld>
            <a:endParaRPr lang="en-US" dirty="0"/>
          </a:p>
        </p:txBody>
      </p:sp>
      <p:sp>
        <p:nvSpPr>
          <p:cNvPr id="6" name="Footer Placeholder 5"/>
          <p:cNvSpPr>
            <a:spLocks noGrp="1"/>
          </p:cNvSpPr>
          <p:nvPr>
            <p:ph type="ftr" sz="quarter" idx="11"/>
          </p:nvPr>
        </p:nvSpPr>
        <p:spPr/>
        <p:txBody>
          <a:bodyPr/>
          <a:lstStyle/>
          <a:p>
            <a:r>
              <a:rPr lang="en-US" dirty="0" smtClean="0"/>
              <a:t>Formation IONIC - I. MBENGUE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Modifiez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DEB79FB-D004-44E0-9E3B-7EEDEF79E098}" type="datetime1">
              <a:rPr lang="en-US" smtClean="0"/>
              <a:t>5/25/2021</a:t>
            </a:fld>
            <a:endParaRPr lang="en-US" dirty="0"/>
          </a:p>
        </p:txBody>
      </p:sp>
      <p:sp>
        <p:nvSpPr>
          <p:cNvPr id="8" name="Footer Placeholder 7"/>
          <p:cNvSpPr>
            <a:spLocks noGrp="1"/>
          </p:cNvSpPr>
          <p:nvPr>
            <p:ph type="ftr" sz="quarter" idx="11"/>
          </p:nvPr>
        </p:nvSpPr>
        <p:spPr/>
        <p:txBody>
          <a:bodyPr/>
          <a:lstStyle/>
          <a:p>
            <a:r>
              <a:rPr lang="en-US" dirty="0" smtClean="0"/>
              <a:t>Formation IONIC - I. MBENGUE</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015D80DC-BE0D-44D5-98BB-7E649C3E736E}" type="datetime1">
              <a:rPr lang="en-US" smtClean="0"/>
              <a:t>5/25/2021</a:t>
            </a:fld>
            <a:endParaRPr lang="en-US" dirty="0"/>
          </a:p>
        </p:txBody>
      </p:sp>
      <p:sp>
        <p:nvSpPr>
          <p:cNvPr id="4" name="Footer Placeholder 3"/>
          <p:cNvSpPr>
            <a:spLocks noGrp="1"/>
          </p:cNvSpPr>
          <p:nvPr>
            <p:ph type="ftr" sz="quarter" idx="11"/>
          </p:nvPr>
        </p:nvSpPr>
        <p:spPr/>
        <p:txBody>
          <a:bodyPr/>
          <a:lstStyle/>
          <a:p>
            <a:r>
              <a:rPr lang="en-US" dirty="0" smtClean="0"/>
              <a:t>Formation IONIC - I. MBENGUE</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6DBDA-5E03-4D0E-AAB7-920E9A6B7DF6}" type="datetime1">
              <a:rPr lang="en-US" smtClean="0"/>
              <a:t>5/25/2021</a:t>
            </a:fld>
            <a:endParaRPr lang="en-US" dirty="0"/>
          </a:p>
        </p:txBody>
      </p:sp>
      <p:sp>
        <p:nvSpPr>
          <p:cNvPr id="3" name="Footer Placeholder 2"/>
          <p:cNvSpPr>
            <a:spLocks noGrp="1"/>
          </p:cNvSpPr>
          <p:nvPr>
            <p:ph type="ftr" sz="quarter" idx="11"/>
          </p:nvPr>
        </p:nvSpPr>
        <p:spPr/>
        <p:txBody>
          <a:bodyPr/>
          <a:lstStyle/>
          <a:p>
            <a:r>
              <a:rPr lang="en-US" dirty="0" smtClean="0"/>
              <a:t>Formation IONIC - I. MBENGUE</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0FCDE2F7-6FE0-4E3C-B7BC-FFB9C454302F}" type="datetime1">
              <a:rPr lang="en-US" smtClean="0"/>
              <a:t>5/25/2021</a:t>
            </a:fld>
            <a:endParaRPr lang="en-US" dirty="0"/>
          </a:p>
        </p:txBody>
      </p:sp>
      <p:sp>
        <p:nvSpPr>
          <p:cNvPr id="6" name="Footer Placeholder 5"/>
          <p:cNvSpPr>
            <a:spLocks noGrp="1"/>
          </p:cNvSpPr>
          <p:nvPr>
            <p:ph type="ftr" sz="quarter" idx="11"/>
          </p:nvPr>
        </p:nvSpPr>
        <p:spPr/>
        <p:txBody>
          <a:bodyPr/>
          <a:lstStyle/>
          <a:p>
            <a:r>
              <a:rPr lang="en-US" dirty="0" smtClean="0"/>
              <a:t>Formation IONIC - I. MBENGUE</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D171337-4A08-46D3-99F5-E32DA1C76B65}" type="datetime1">
              <a:rPr lang="en-US" smtClean="0"/>
              <a:t>5/25/2021</a:t>
            </a:fld>
            <a:endParaRPr lang="en-US" dirty="0"/>
          </a:p>
        </p:txBody>
      </p:sp>
      <p:sp>
        <p:nvSpPr>
          <p:cNvPr id="6" name="Footer Placeholder 5"/>
          <p:cNvSpPr>
            <a:spLocks noGrp="1"/>
          </p:cNvSpPr>
          <p:nvPr>
            <p:ph type="ftr" sz="quarter" idx="11"/>
          </p:nvPr>
        </p:nvSpPr>
        <p:spPr/>
        <p:txBody>
          <a:bodyPr/>
          <a:lstStyle/>
          <a:p>
            <a:r>
              <a:rPr lang="en-US" dirty="0" smtClean="0"/>
              <a:t>Formation IONIC - I. MBENGUE</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53288F4-FF9F-4D88-BCB8-B249FA0686AA}" type="datetime1">
              <a:rPr lang="en-US" smtClean="0"/>
              <a:t>5/25/2021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dirty="0" smtClean="0"/>
              <a:t>Formation IONIC - I. MBENGUE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ngular.io/api/common/NgForOf" TargetMode="External"/><Relationship Id="rId2" Type="http://schemas.openxmlformats.org/officeDocument/2006/relationships/hyperlink" Target="https://angular.io/api/common/NgI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ngular.io/docs" TargetMode="External"/><Relationship Id="rId2" Type="http://schemas.openxmlformats.org/officeDocument/2006/relationships/hyperlink" Target="https://ionicframework.com/docs" TargetMode="External"/><Relationship Id="rId1" Type="http://schemas.openxmlformats.org/officeDocument/2006/relationships/slideLayout" Target="../slideLayouts/slideLayout2.xml"/><Relationship Id="rId5" Type="http://schemas.openxmlformats.org/officeDocument/2006/relationships/hyperlink" Target="https://strapi.io/documentation/3.0.0-beta.x/getting-started/quick-start.html" TargetMode="External"/><Relationship Id="rId4" Type="http://schemas.openxmlformats.org/officeDocument/2006/relationships/hyperlink" Target="https://www.typescriptlang.org/docs/home.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5900" y="4960137"/>
            <a:ext cx="6711842" cy="1463040"/>
          </a:xfrm>
        </p:spPr>
        <p:txBody>
          <a:bodyPr/>
          <a:lstStyle/>
          <a:p>
            <a:r>
              <a:rPr lang="fr-FR" dirty="0" smtClean="0"/>
              <a:t>Initiation à ionic	</a:t>
            </a:r>
            <a:endParaRPr lang="fr-FR" dirty="0"/>
          </a:p>
        </p:txBody>
      </p:sp>
      <p:sp>
        <p:nvSpPr>
          <p:cNvPr id="3" name="Sous-titre 2"/>
          <p:cNvSpPr>
            <a:spLocks noGrp="1"/>
          </p:cNvSpPr>
          <p:nvPr>
            <p:ph type="subTitle" idx="1"/>
          </p:nvPr>
        </p:nvSpPr>
        <p:spPr>
          <a:xfrm>
            <a:off x="8458200" y="4960137"/>
            <a:ext cx="3733800" cy="1463040"/>
          </a:xfrm>
        </p:spPr>
        <p:txBody>
          <a:bodyPr/>
          <a:lstStyle/>
          <a:p>
            <a:r>
              <a:rPr lang="fr-FR" dirty="0" smtClean="0"/>
              <a:t> M. Ibrahima MBENGUE</a:t>
            </a:r>
            <a:endParaRPr lang="fr-FR" dirty="0"/>
          </a:p>
        </p:txBody>
      </p:sp>
    </p:spTree>
    <p:extLst>
      <p:ext uri="{BB962C8B-B14F-4D97-AF65-F5344CB8AC3E}">
        <p14:creationId xmlns:p14="http://schemas.microsoft.com/office/powerpoint/2010/main" val="2889742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Comment faire le choix</a:t>
            </a:r>
            <a:endParaRPr lang="fr-FR" dirty="0"/>
          </a:p>
        </p:txBody>
      </p:sp>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02819" y="2801937"/>
            <a:ext cx="4762500" cy="2990850"/>
          </a:xfrm>
        </p:spPr>
      </p:pic>
      <p:sp>
        <p:nvSpPr>
          <p:cNvPr id="5" name="Espace réservé du pied de page 4"/>
          <p:cNvSpPr>
            <a:spLocks noGrp="1"/>
          </p:cNvSpPr>
          <p:nvPr>
            <p:ph type="ftr" sz="quarter" idx="11"/>
          </p:nvPr>
        </p:nvSpPr>
        <p:spPr/>
        <p:txBody>
          <a:bodyPr/>
          <a:lstStyle/>
          <a:p>
            <a:r>
              <a:rPr lang="en-US" dirty="0" smtClean="0"/>
              <a:t>Formation IONIC - I. MBENGUE</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23079349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technologies hybrides</a:t>
            </a:r>
            <a:endParaRPr lang="fr-FR" dirty="0"/>
          </a:p>
        </p:txBody>
      </p:sp>
      <p:pic>
        <p:nvPicPr>
          <p:cNvPr id="5" name="Espace réservé du conten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868" y="2351356"/>
            <a:ext cx="3629025" cy="1257300"/>
          </a:xfr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876" y="2084832"/>
            <a:ext cx="2952750" cy="1552575"/>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868" y="4546450"/>
            <a:ext cx="3305175" cy="1381125"/>
          </a:xfrm>
          <a:prstGeom prst="rect">
            <a:avLst/>
          </a:prstGeom>
        </p:spPr>
      </p:pic>
      <p:sp>
        <p:nvSpPr>
          <p:cNvPr id="8" name="Espace réservé du pied de page 7"/>
          <p:cNvSpPr>
            <a:spLocks noGrp="1"/>
          </p:cNvSpPr>
          <p:nvPr>
            <p:ph type="ftr" sz="quarter" idx="11"/>
          </p:nvPr>
        </p:nvSpPr>
        <p:spPr/>
        <p:txBody>
          <a:bodyPr/>
          <a:lstStyle/>
          <a:p>
            <a:r>
              <a:rPr lang="en-US" dirty="0" smtClean="0"/>
              <a:t>Formation IONIC - I. MBENGUE</a:t>
            </a:r>
            <a:endParaRPr lang="en-US" dirty="0"/>
          </a:p>
        </p:txBody>
      </p:sp>
      <p:sp>
        <p:nvSpPr>
          <p:cNvPr id="9" name="Espace réservé du numéro de diapositive 8"/>
          <p:cNvSpPr>
            <a:spLocks noGrp="1"/>
          </p:cNvSpPr>
          <p:nvPr>
            <p:ph type="sldNum" sz="quarter" idx="12"/>
          </p:nvPr>
        </p:nvSpPr>
        <p:spPr/>
        <p:txBody>
          <a:bodyPr/>
          <a:lstStyle/>
          <a:p>
            <a:fld id="{4FAB73BC-B049-4115-A692-8D63A059BFB8}" type="slidenum">
              <a:rPr lang="en-US" smtClean="0"/>
              <a:t>11</a:t>
            </a:fld>
            <a:endParaRPr lang="en-US" dirty="0"/>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1985" y="4546449"/>
            <a:ext cx="4839015" cy="1381125"/>
          </a:xfrm>
          <a:prstGeom prst="rect">
            <a:avLst/>
          </a:prstGeom>
        </p:spPr>
      </p:pic>
    </p:spTree>
    <p:extLst>
      <p:ext uri="{BB962C8B-B14F-4D97-AF65-F5344CB8AC3E}">
        <p14:creationId xmlns:p14="http://schemas.microsoft.com/office/powerpoint/2010/main" val="178530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 à ionic</a:t>
            </a:r>
            <a:endParaRPr lang="fr-FR" dirty="0"/>
          </a:p>
        </p:txBody>
      </p:sp>
      <p:sp>
        <p:nvSpPr>
          <p:cNvPr id="3" name="Espace réservé du contenu 2"/>
          <p:cNvSpPr>
            <a:spLocks noGrp="1"/>
          </p:cNvSpPr>
          <p:nvPr>
            <p:ph idx="1"/>
          </p:nvPr>
        </p:nvSpPr>
        <p:spPr/>
        <p:txBody>
          <a:bodyPr/>
          <a:lstStyle/>
          <a:p>
            <a:r>
              <a:rPr lang="fr-FR" dirty="0" smtClean="0"/>
              <a:t>Ionic est un Framework JavaScript qui permet de créer et de distribuer facilement des applications mobiles tablettes et maintenant bureau en utilisant des technologies web (HTML, CSS et JavaScript).</a:t>
            </a:r>
          </a:p>
          <a:p>
            <a:endParaRPr lang="fr-FR" dirty="0" smtClean="0"/>
          </a:p>
          <a:p>
            <a:r>
              <a:rPr lang="fr-FR" dirty="0" smtClean="0"/>
              <a:t>IONIC se positionne comme étant un Framework d’interface graphique  et s’intègre facilement avec d’autres librairies ou Framework telle que Angular, React ou Vue.</a:t>
            </a:r>
          </a:p>
          <a:p>
            <a:endParaRPr lang="fr-FR" dirty="0"/>
          </a:p>
          <a:p>
            <a:r>
              <a:rPr lang="fr-FR" dirty="0" smtClean="0"/>
              <a:t>Dans cette formation, nous allons coupler IONIC avec Angular, et donc Typescript. </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5437605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 de IONIC</a:t>
            </a:r>
            <a:endParaRPr lang="fr-FR" dirty="0"/>
          </a:p>
        </p:txBody>
      </p:sp>
      <p:sp>
        <p:nvSpPr>
          <p:cNvPr id="3" name="Espace réservé du contenu 2"/>
          <p:cNvSpPr>
            <a:spLocks noGrp="1"/>
          </p:cNvSpPr>
          <p:nvPr>
            <p:ph idx="1"/>
          </p:nvPr>
        </p:nvSpPr>
        <p:spPr/>
        <p:txBody>
          <a:bodyPr/>
          <a:lstStyle/>
          <a:p>
            <a:r>
              <a:rPr lang="fr-FR" dirty="0" smtClean="0"/>
              <a:t>Ionic est un Framework open source créé en 2013 par Max Lynch, Ben Sperry et Adam Bradley.</a:t>
            </a:r>
          </a:p>
          <a:p>
            <a:endParaRPr lang="fr-FR"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508" y="2990310"/>
            <a:ext cx="5048955" cy="3867690"/>
          </a:xfrm>
          <a:prstGeom prst="rect">
            <a:avLst/>
          </a:prstGeom>
        </p:spPr>
      </p:pic>
      <p:sp>
        <p:nvSpPr>
          <p:cNvPr id="5" name="Espace réservé du pied de page 4"/>
          <p:cNvSpPr>
            <a:spLocks noGrp="1"/>
          </p:cNvSpPr>
          <p:nvPr>
            <p:ph type="ftr" sz="quarter" idx="11"/>
          </p:nvPr>
        </p:nvSpPr>
        <p:spPr/>
        <p:txBody>
          <a:bodyPr/>
          <a:lstStyle/>
          <a:p>
            <a:r>
              <a:rPr lang="en-US" dirty="0" smtClean="0"/>
              <a:t>Formation IONIC - I. MBENGUE</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7794071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 de IONIC</a:t>
            </a:r>
          </a:p>
        </p:txBody>
      </p:sp>
      <p:sp>
        <p:nvSpPr>
          <p:cNvPr id="3" name="Espace réservé du contenu 2"/>
          <p:cNvSpPr>
            <a:spLocks noGrp="1"/>
          </p:cNvSpPr>
          <p:nvPr>
            <p:ph idx="1"/>
          </p:nvPr>
        </p:nvSpPr>
        <p:spPr/>
        <p:txBody>
          <a:bodyPr/>
          <a:lstStyle/>
          <a:p>
            <a:r>
              <a:rPr lang="fr-FR" dirty="0"/>
              <a:t>Deux versions distinctes sont disponibles et incompatibles entre elles : la </a:t>
            </a:r>
            <a:r>
              <a:rPr lang="fr-FR" dirty="0" smtClean="0"/>
              <a:t>première </a:t>
            </a:r>
            <a:r>
              <a:rPr lang="fr-FR" dirty="0"/>
              <a:t>version 1 se base sur AngularJS 1.5.3 tandis que la version 3 se base sur Angular 4.1.3 et TypeScript </a:t>
            </a:r>
            <a:r>
              <a:rPr lang="fr-FR" dirty="0" smtClean="0"/>
              <a:t>;</a:t>
            </a:r>
          </a:p>
          <a:p>
            <a:endParaRPr lang="fr-FR" dirty="0"/>
          </a:p>
          <a:p>
            <a:r>
              <a:rPr lang="fr-FR" dirty="0" smtClean="0"/>
              <a:t>Depuis Décembre 2019, la version 5 en béta de Ionic est sortie et est comptable avec </a:t>
            </a:r>
            <a:r>
              <a:rPr lang="fr-FR" dirty="0" err="1" smtClean="0"/>
              <a:t>angular</a:t>
            </a:r>
            <a:r>
              <a:rPr lang="fr-FR" dirty="0" smtClean="0"/>
              <a:t> 8.</a:t>
            </a:r>
          </a:p>
          <a:p>
            <a:r>
              <a:rPr lang="fr-FR" dirty="0" smtClean="0"/>
              <a:t>Cette version donne la possibilité aux développeurs d’associer </a:t>
            </a:r>
            <a:r>
              <a:rPr lang="fr-FR" dirty="0" err="1" smtClean="0"/>
              <a:t>React</a:t>
            </a:r>
            <a:r>
              <a:rPr lang="fr-FR" dirty="0"/>
              <a:t> </a:t>
            </a:r>
            <a:r>
              <a:rPr lang="fr-FR" dirty="0" smtClean="0"/>
              <a:t>à Ionic.</a:t>
            </a:r>
          </a:p>
          <a:p>
            <a:r>
              <a:rPr lang="fr-FR" dirty="0" smtClean="0"/>
              <a:t>En Octobre 2020</a:t>
            </a:r>
            <a:r>
              <a:rPr lang="fr-FR" dirty="0"/>
              <a:t>, Max Lynch </a:t>
            </a:r>
            <a:r>
              <a:rPr lang="fr-FR" dirty="0" smtClean="0"/>
              <a:t>a annoncé  la possibilité d’utiliser Ionic avec Vue </a:t>
            </a:r>
            <a:r>
              <a:rPr lang="fr-FR" dirty="0" err="1" smtClean="0"/>
              <a:t>Js</a:t>
            </a:r>
            <a:r>
              <a:rPr lang="fr-FR" dirty="0" smtClean="0"/>
              <a:t>.</a:t>
            </a:r>
          </a:p>
          <a:p>
            <a:r>
              <a:rPr lang="fr-FR" dirty="0" smtClean="0"/>
              <a:t>Au moment, on nous faisons cette formation, la version actuelle est 5.6.7.</a:t>
            </a:r>
          </a:p>
          <a:p>
            <a:endParaRPr lang="fr-FR" dirty="0"/>
          </a:p>
          <a:p>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084121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Mise en place de l’environnement</a:t>
            </a:r>
            <a:endParaRPr lang="fr-FR" dirty="0"/>
          </a:p>
        </p:txBody>
      </p:sp>
      <p:sp>
        <p:nvSpPr>
          <p:cNvPr id="3" name="Espace réservé du contenu 2"/>
          <p:cNvSpPr>
            <a:spLocks noGrp="1"/>
          </p:cNvSpPr>
          <p:nvPr>
            <p:ph idx="1"/>
          </p:nvPr>
        </p:nvSpPr>
        <p:spPr/>
        <p:txBody>
          <a:bodyPr/>
          <a:lstStyle/>
          <a:p>
            <a:r>
              <a:rPr lang="fr-FR" dirty="0" smtClean="0"/>
              <a:t>Les applications Ionic sont créées et développées à travers la ligne de commande IONIC (Ionic cli). </a:t>
            </a:r>
          </a:p>
          <a:p>
            <a:r>
              <a:rPr lang="fr-FR" dirty="0" smtClean="0"/>
              <a:t>Il offre une variété d’outils de développement  permettant d’exécuter et de connecter une application à d’autres services comme le Ionic App flow. </a:t>
            </a:r>
          </a:p>
          <a:p>
            <a:endParaRPr lang="fr-FR" dirty="0"/>
          </a:p>
          <a:p>
            <a:r>
              <a:rPr lang="fr-FR" dirty="0" smtClean="0"/>
              <a:t>Ionic cli s’appuie sur la plateforme </a:t>
            </a:r>
            <a:r>
              <a:rPr lang="fr-FR" b="1" dirty="0" smtClean="0"/>
              <a:t>NodeJS</a:t>
            </a:r>
            <a:r>
              <a:rPr lang="fr-FR" dirty="0" smtClean="0"/>
              <a:t> et plus précisément l’utilitaire </a:t>
            </a:r>
            <a:r>
              <a:rPr lang="fr-FR" b="1" dirty="0" smtClean="0"/>
              <a:t>NPM</a:t>
            </a:r>
            <a:r>
              <a:rPr lang="fr-FR" dirty="0" smtClean="0"/>
              <a:t> (Node package manager) pour installer les modules. </a:t>
            </a:r>
            <a:endParaRPr lang="fr-FR" dirty="0"/>
          </a:p>
          <a:p>
            <a:r>
              <a:rPr lang="fr-FR" dirty="0" smtClean="0"/>
              <a:t>Donc pour développer une application Ionic, il faudra : </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152053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Mise en place de l’environnement</a:t>
            </a:r>
          </a:p>
        </p:txBody>
      </p:sp>
      <p:sp>
        <p:nvSpPr>
          <p:cNvPr id="3" name="Espace réservé du contenu 2"/>
          <p:cNvSpPr>
            <a:spLocks noGrp="1"/>
          </p:cNvSpPr>
          <p:nvPr>
            <p:ph idx="1"/>
          </p:nvPr>
        </p:nvSpPr>
        <p:spPr/>
        <p:txBody>
          <a:bodyPr/>
          <a:lstStyle/>
          <a:p>
            <a:pPr marL="457200" indent="-457200">
              <a:buFont typeface="+mj-lt"/>
              <a:buAutoNum type="arabicPeriod"/>
            </a:pPr>
            <a:r>
              <a:rPr lang="fr-FR" dirty="0" smtClean="0"/>
              <a:t>Installer la dernière version de NODEJS</a:t>
            </a:r>
          </a:p>
          <a:p>
            <a:pPr marL="457200" indent="-457200">
              <a:buFont typeface="+mj-lt"/>
              <a:buAutoNum type="arabicPeriod"/>
            </a:pPr>
            <a:endParaRPr lang="fr-FR" dirty="0"/>
          </a:p>
          <a:p>
            <a:pPr marL="457200" indent="-457200">
              <a:buFont typeface="+mj-lt"/>
              <a:buAutoNum type="arabicPeriod"/>
            </a:pPr>
            <a:endParaRPr lang="fr-FR" dirty="0" smtClean="0"/>
          </a:p>
          <a:p>
            <a:pPr marL="457200" indent="-457200">
              <a:buFont typeface="+mj-lt"/>
              <a:buAutoNum type="arabicPeriod"/>
            </a:pPr>
            <a:r>
              <a:rPr lang="fr-FR" dirty="0" smtClean="0"/>
              <a:t>Installer l’ionic </a:t>
            </a:r>
          </a:p>
          <a:p>
            <a:pPr marL="0" indent="0">
              <a:buNone/>
            </a:pPr>
            <a:r>
              <a:rPr lang="fr-FR" dirty="0" smtClean="0"/>
              <a:t>	</a:t>
            </a:r>
            <a:r>
              <a:rPr lang="fr-FR" sz="2800" b="1" dirty="0" err="1" smtClean="0"/>
              <a:t>npm</a:t>
            </a:r>
            <a:r>
              <a:rPr lang="fr-FR" sz="2800" b="1" dirty="0" smtClean="0"/>
              <a:t> </a:t>
            </a:r>
            <a:r>
              <a:rPr lang="fr-FR" sz="2800" b="1" dirty="0" smtClean="0"/>
              <a:t>install –g ionic</a:t>
            </a:r>
            <a:endParaRPr lang="fr-FR" b="1" dirty="0"/>
          </a:p>
          <a:p>
            <a:pPr marL="0" indent="0">
              <a:buNone/>
            </a:pPr>
            <a:r>
              <a:rPr lang="fr-FR" dirty="0"/>
              <a:t>Lancer l’invite en tant que </a:t>
            </a:r>
            <a:r>
              <a:rPr lang="fr-FR" dirty="0" err="1"/>
              <a:t>admin</a:t>
            </a:r>
            <a:r>
              <a:rPr lang="fr-FR" dirty="0"/>
              <a:t>, ou </a:t>
            </a:r>
            <a:r>
              <a:rPr lang="fr-FR" dirty="0" err="1"/>
              <a:t>sudo</a:t>
            </a:r>
            <a:r>
              <a:rPr lang="fr-FR" dirty="0"/>
              <a:t> su</a:t>
            </a:r>
          </a:p>
          <a:p>
            <a:pPr marL="0" indent="0">
              <a:buNone/>
            </a:pPr>
            <a:endParaRPr lang="fr-FR"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687" y="2711963"/>
            <a:ext cx="6296904" cy="1124107"/>
          </a:xfrm>
          <a:prstGeom prst="rect">
            <a:avLst/>
          </a:prstGeom>
        </p:spPr>
      </p:pic>
      <p:sp>
        <p:nvSpPr>
          <p:cNvPr id="5" name="Espace réservé du pied de page 4"/>
          <p:cNvSpPr>
            <a:spLocks noGrp="1"/>
          </p:cNvSpPr>
          <p:nvPr>
            <p:ph type="ftr" sz="quarter" idx="11"/>
          </p:nvPr>
        </p:nvSpPr>
        <p:spPr/>
        <p:txBody>
          <a:bodyPr/>
          <a:lstStyle/>
          <a:p>
            <a:r>
              <a:rPr lang="en-US" dirty="0" smtClean="0"/>
              <a:t>Formation IONIC - I. MBENGUE</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6621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application ionic</a:t>
            </a:r>
            <a:endParaRPr lang="fr-FR" dirty="0"/>
          </a:p>
        </p:txBody>
      </p:sp>
      <p:sp>
        <p:nvSpPr>
          <p:cNvPr id="3" name="Espace réservé du contenu 2"/>
          <p:cNvSpPr>
            <a:spLocks noGrp="1"/>
          </p:cNvSpPr>
          <p:nvPr>
            <p:ph idx="1"/>
          </p:nvPr>
        </p:nvSpPr>
        <p:spPr/>
        <p:txBody>
          <a:bodyPr/>
          <a:lstStyle/>
          <a:p>
            <a:r>
              <a:rPr lang="fr-FR" dirty="0" smtClean="0"/>
              <a:t>Ionic nous donne la possibilité de créer une application en utilisant deux templates, ou de créer une application vide. </a:t>
            </a:r>
          </a:p>
          <a:p>
            <a:pPr>
              <a:buFont typeface="Wingdings" panose="05000000000000000000" pitchFamily="2" charset="2"/>
              <a:buChar char="Ø"/>
            </a:pPr>
            <a:r>
              <a:rPr lang="fr-FR" dirty="0" smtClean="0"/>
              <a:t>Application side menu (sidemenu)</a:t>
            </a:r>
          </a:p>
          <a:p>
            <a:pPr>
              <a:buFont typeface="Wingdings" panose="05000000000000000000" pitchFamily="2" charset="2"/>
              <a:buChar char="Ø"/>
            </a:pPr>
            <a:r>
              <a:rPr lang="fr-FR" dirty="0" smtClean="0"/>
              <a:t>Application tabulaire (tabs)</a:t>
            </a:r>
          </a:p>
          <a:p>
            <a:pPr>
              <a:buFont typeface="Wingdings" panose="05000000000000000000" pitchFamily="2" charset="2"/>
              <a:buChar char="Ø"/>
            </a:pPr>
            <a:r>
              <a:rPr lang="fr-FR" dirty="0" smtClean="0"/>
              <a:t>Application vide (blank)</a:t>
            </a:r>
          </a:p>
          <a:p>
            <a:pPr marL="0" indent="0">
              <a:buNone/>
            </a:pPr>
            <a:r>
              <a:rPr lang="fr-FR" dirty="0" smtClean="0"/>
              <a:t>Pour voir les templates existants vous pouvez faire </a:t>
            </a:r>
            <a:r>
              <a:rPr lang="fr-FR" b="1" dirty="0" smtClean="0"/>
              <a:t>: ionic start --list</a:t>
            </a:r>
            <a:endParaRPr lang="fr-FR" b="1" dirty="0"/>
          </a:p>
          <a:p>
            <a:pPr marL="0" indent="0">
              <a:buNone/>
            </a:pPr>
            <a:r>
              <a:rPr lang="fr-FR" dirty="0" smtClean="0"/>
              <a:t>Pour créer une application dans ionic, il faut utiliser la commande suivante : </a:t>
            </a:r>
          </a:p>
          <a:p>
            <a:pPr marL="0" indent="0">
              <a:buNone/>
            </a:pPr>
            <a:r>
              <a:rPr lang="fr-FR" dirty="0" smtClean="0"/>
              <a:t>		</a:t>
            </a:r>
            <a:r>
              <a:rPr lang="fr-FR" sz="2400" b="1" dirty="0" smtClean="0"/>
              <a:t>ionic start [nomApp] option</a:t>
            </a:r>
            <a:endParaRPr lang="fr-FR" sz="2400" b="1"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7100" y="5952999"/>
            <a:ext cx="6296904" cy="905001"/>
          </a:xfrm>
          <a:prstGeom prst="rect">
            <a:avLst/>
          </a:prstGeom>
        </p:spPr>
      </p:pic>
      <p:sp>
        <p:nvSpPr>
          <p:cNvPr id="6" name="Espace réservé du pied de page 5"/>
          <p:cNvSpPr>
            <a:spLocks noGrp="1"/>
          </p:cNvSpPr>
          <p:nvPr>
            <p:ph type="ftr" sz="quarter" idx="11"/>
          </p:nvPr>
        </p:nvSpPr>
        <p:spPr/>
        <p:txBody>
          <a:bodyPr/>
          <a:lstStyle/>
          <a:p>
            <a:r>
              <a:rPr lang="en-US" dirty="0" smtClean="0"/>
              <a:t>Formation IONIC - I. MBENGUE</a:t>
            </a:r>
            <a:endParaRPr lang="en-US" dirty="0"/>
          </a:p>
        </p:txBody>
      </p:sp>
      <p:sp>
        <p:nvSpPr>
          <p:cNvPr id="7" name="Espace réservé du numéro de diapositive 6"/>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4997909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Exécution application</a:t>
            </a:r>
            <a:endParaRPr lang="fr-FR" dirty="0"/>
          </a:p>
        </p:txBody>
      </p:sp>
      <p:sp>
        <p:nvSpPr>
          <p:cNvPr id="3" name="Espace réservé du contenu 2"/>
          <p:cNvSpPr>
            <a:spLocks noGrp="1"/>
          </p:cNvSpPr>
          <p:nvPr>
            <p:ph idx="1"/>
          </p:nvPr>
        </p:nvSpPr>
        <p:spPr/>
        <p:txBody>
          <a:bodyPr/>
          <a:lstStyle/>
          <a:p>
            <a:r>
              <a:rPr lang="fr-FR" dirty="0" smtClean="0"/>
              <a:t>Lors de l’étape de développement, nous allons passer la majeure partie de notre temps dans notre navigateur.</a:t>
            </a:r>
          </a:p>
          <a:p>
            <a:r>
              <a:rPr lang="fr-FR" dirty="0" smtClean="0"/>
              <a:t>Pour lancer notre application, il nous faudra : </a:t>
            </a:r>
          </a:p>
          <a:p>
            <a:pPr>
              <a:buFont typeface="Courier New" panose="02070309020205020404" pitchFamily="49" charset="0"/>
              <a:buChar char="o"/>
            </a:pPr>
            <a:r>
              <a:rPr lang="fr-FR" dirty="0" smtClean="0"/>
              <a:t>Nous déplacer dans le répertoire du projet : </a:t>
            </a:r>
          </a:p>
          <a:p>
            <a:pPr marL="0" indent="0" algn="ctr">
              <a:buNone/>
            </a:pPr>
            <a:r>
              <a:rPr lang="fr-FR" dirty="0" smtClean="0"/>
              <a:t>	</a:t>
            </a:r>
            <a:r>
              <a:rPr lang="fr-FR" sz="2400" b="1" dirty="0" smtClean="0"/>
              <a:t>cd monRepertoire</a:t>
            </a:r>
            <a:endParaRPr lang="fr-FR" sz="2400" b="1" dirty="0"/>
          </a:p>
          <a:p>
            <a:pPr>
              <a:buFont typeface="Courier New" panose="02070309020205020404" pitchFamily="49" charset="0"/>
              <a:buChar char="o"/>
            </a:pPr>
            <a:r>
              <a:rPr lang="fr-FR" dirty="0" smtClean="0"/>
              <a:t>Exécuter la commande suivante</a:t>
            </a:r>
          </a:p>
          <a:p>
            <a:pPr marL="0" indent="0" algn="ctr">
              <a:buNone/>
            </a:pPr>
            <a:r>
              <a:rPr lang="fr-FR" sz="2400" b="1" dirty="0" smtClean="0"/>
              <a:t>Ionic serve</a:t>
            </a:r>
            <a:endParaRPr lang="fr-FR" sz="2400" b="1"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4261367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Structure d’un projet Ionic</a:t>
            </a:r>
            <a:endParaRPr lang="fr-FR" dirty="0"/>
          </a:p>
        </p:txBody>
      </p:sp>
      <p:sp>
        <p:nvSpPr>
          <p:cNvPr id="3" name="Espace réservé du contenu 2"/>
          <p:cNvSpPr>
            <a:spLocks noGrp="1"/>
          </p:cNvSpPr>
          <p:nvPr>
            <p:ph idx="1"/>
          </p:nvPr>
        </p:nvSpPr>
        <p:spPr/>
        <p:txBody>
          <a:bodyPr/>
          <a:lstStyle/>
          <a:p>
            <a:r>
              <a:rPr lang="fr-FR" dirty="0" smtClean="0"/>
              <a:t>Une fois l’application créée via ionic cli, l’étape qui suit est l’implémentation des fonctionnalités de l’application. </a:t>
            </a:r>
          </a:p>
          <a:p>
            <a:r>
              <a:rPr lang="fr-FR" dirty="0" smtClean="0"/>
              <a:t>Cela se fera souvent dans le répertoire src/app</a:t>
            </a:r>
            <a:endParaRPr lang="fr-FR" dirty="0"/>
          </a:p>
        </p:txBody>
      </p:sp>
      <p:sp>
        <p:nvSpPr>
          <p:cNvPr id="5" name="Espace réservé du pied de page 4"/>
          <p:cNvSpPr>
            <a:spLocks noGrp="1"/>
          </p:cNvSpPr>
          <p:nvPr>
            <p:ph type="ftr" sz="quarter" idx="11"/>
          </p:nvPr>
        </p:nvSpPr>
        <p:spPr/>
        <p:txBody>
          <a:bodyPr/>
          <a:lstStyle/>
          <a:p>
            <a:r>
              <a:rPr lang="en-US" dirty="0" smtClean="0"/>
              <a:t>Formation IONIC - I. MBENGUE</a:t>
            </a:r>
            <a:endParaRPr lang="en-US" dirty="0"/>
          </a:p>
        </p:txBody>
      </p:sp>
      <p:sp>
        <p:nvSpPr>
          <p:cNvPr id="6" name="Espace réservé du numéro de diapositive 5"/>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68715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a:t>
            </a:r>
            <a:endParaRPr lang="fr-FR" dirty="0"/>
          </a:p>
        </p:txBody>
      </p:sp>
      <p:sp>
        <p:nvSpPr>
          <p:cNvPr id="3" name="Espace réservé du contenu 2"/>
          <p:cNvSpPr>
            <a:spLocks noGrp="1"/>
          </p:cNvSpPr>
          <p:nvPr>
            <p:ph idx="1"/>
          </p:nvPr>
        </p:nvSpPr>
        <p:spPr/>
        <p:txBody>
          <a:bodyPr>
            <a:normAutofit lnSpcReduction="10000"/>
          </a:bodyPr>
          <a:lstStyle/>
          <a:p>
            <a:pPr lvl="0"/>
            <a:r>
              <a:rPr lang="fr-FR" sz="2400" dirty="0"/>
              <a:t>Les méthodes de développements mobiles</a:t>
            </a:r>
            <a:endParaRPr lang="fr-FR" sz="2000" dirty="0"/>
          </a:p>
          <a:p>
            <a:pPr lvl="1"/>
            <a:r>
              <a:rPr lang="fr-FR" dirty="0"/>
              <a:t>Applications natives </a:t>
            </a:r>
            <a:endParaRPr lang="fr-FR" sz="1600" dirty="0"/>
          </a:p>
          <a:p>
            <a:pPr lvl="1"/>
            <a:r>
              <a:rPr lang="fr-FR" dirty="0"/>
              <a:t>Application cross plateforme</a:t>
            </a:r>
            <a:endParaRPr lang="fr-FR" sz="1600" dirty="0"/>
          </a:p>
          <a:p>
            <a:pPr lvl="0"/>
            <a:endParaRPr lang="fr-FR" sz="2400" dirty="0" smtClean="0"/>
          </a:p>
          <a:p>
            <a:pPr lvl="0"/>
            <a:r>
              <a:rPr lang="fr-FR" sz="2400" dirty="0" smtClean="0"/>
              <a:t>Les outils pour </a:t>
            </a:r>
            <a:r>
              <a:rPr lang="fr-FR" sz="2400" dirty="0"/>
              <a:t>faire du développement </a:t>
            </a:r>
            <a:r>
              <a:rPr lang="fr-FR" sz="2400" dirty="0" smtClean="0"/>
              <a:t>hybride</a:t>
            </a:r>
          </a:p>
          <a:p>
            <a:pPr lvl="0"/>
            <a:endParaRPr lang="fr-FR" sz="2000" dirty="0"/>
          </a:p>
          <a:p>
            <a:pPr lvl="0"/>
            <a:r>
              <a:rPr lang="fr-FR" sz="2400" dirty="0"/>
              <a:t>Introduction à IONIC</a:t>
            </a:r>
            <a:endParaRPr lang="fr-FR" sz="2000" dirty="0"/>
          </a:p>
          <a:p>
            <a:pPr lvl="1"/>
            <a:r>
              <a:rPr lang="fr-FR" dirty="0"/>
              <a:t>C’est quoi IONIC</a:t>
            </a:r>
            <a:endParaRPr lang="fr-FR" sz="1600" dirty="0"/>
          </a:p>
          <a:p>
            <a:pPr lvl="1"/>
            <a:r>
              <a:rPr lang="fr-FR" dirty="0"/>
              <a:t>Historique des versions</a:t>
            </a:r>
            <a:endParaRPr lang="fr-FR" sz="1600" dirty="0"/>
          </a:p>
          <a:p>
            <a:pPr lvl="1"/>
            <a:r>
              <a:rPr lang="fr-FR" dirty="0"/>
              <a:t>Installation : Mise en place de l’environnement de développement</a:t>
            </a:r>
            <a:endParaRPr lang="fr-FR" sz="1600" dirty="0"/>
          </a:p>
          <a:p>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16639158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d’un projet Ionic</a:t>
            </a:r>
          </a:p>
        </p:txBody>
      </p:sp>
      <p:sp>
        <p:nvSpPr>
          <p:cNvPr id="3" name="Espace réservé du contenu 2"/>
          <p:cNvSpPr>
            <a:spLocks noGrp="1"/>
          </p:cNvSpPr>
          <p:nvPr>
            <p:ph idx="1"/>
          </p:nvPr>
        </p:nvSpPr>
        <p:spPr>
          <a:xfrm>
            <a:off x="1024129" y="2286000"/>
            <a:ext cx="9720072" cy="4184704"/>
          </a:xfrm>
        </p:spPr>
        <p:txBody>
          <a:bodyPr>
            <a:normAutofit fontScale="92500"/>
          </a:bodyPr>
          <a:lstStyle/>
          <a:p>
            <a:r>
              <a:rPr lang="fr-FR" dirty="0" smtClean="0"/>
              <a:t>Le dossier src contient : </a:t>
            </a:r>
          </a:p>
          <a:p>
            <a:pPr>
              <a:buFont typeface="Wingdings" panose="05000000000000000000" pitchFamily="2" charset="2"/>
              <a:buChar char="Ø"/>
            </a:pPr>
            <a:r>
              <a:rPr lang="fr-FR" b="1" dirty="0" smtClean="0"/>
              <a:t>App</a:t>
            </a:r>
            <a:r>
              <a:rPr lang="fr-FR" dirty="0" smtClean="0"/>
              <a:t>  : contient toutes les pages , composants et services de notre application</a:t>
            </a:r>
          </a:p>
          <a:p>
            <a:pPr>
              <a:buFont typeface="Wingdings" panose="05000000000000000000" pitchFamily="2" charset="2"/>
              <a:buChar char="Ø"/>
            </a:pPr>
            <a:r>
              <a:rPr lang="fr-FR" b="1" dirty="0" smtClean="0"/>
              <a:t>Assets</a:t>
            </a:r>
            <a:r>
              <a:rPr lang="fr-FR" dirty="0" smtClean="0"/>
              <a:t> : les images , icones utilisés</a:t>
            </a:r>
          </a:p>
          <a:p>
            <a:pPr>
              <a:buFont typeface="Wingdings" panose="05000000000000000000" pitchFamily="2" charset="2"/>
              <a:buChar char="Ø"/>
            </a:pPr>
            <a:r>
              <a:rPr lang="fr-FR" b="1" dirty="0" err="1" smtClean="0"/>
              <a:t>Environments</a:t>
            </a:r>
            <a:r>
              <a:rPr lang="fr-FR" dirty="0" smtClean="0"/>
              <a:t> : Configuration sur l’environnement d’exécution</a:t>
            </a:r>
          </a:p>
          <a:p>
            <a:pPr>
              <a:buFont typeface="Wingdings" panose="05000000000000000000" pitchFamily="2" charset="2"/>
              <a:buChar char="Ø"/>
            </a:pPr>
            <a:r>
              <a:rPr lang="fr-FR" b="1" dirty="0" smtClean="0"/>
              <a:t>Theme</a:t>
            </a:r>
            <a:r>
              <a:rPr lang="fr-FR" dirty="0" smtClean="0"/>
              <a:t> : Utiliser pour le theming de l’application (intégration d’un nouveau thème Ionic)</a:t>
            </a:r>
          </a:p>
          <a:p>
            <a:pPr>
              <a:buFont typeface="Wingdings" panose="05000000000000000000" pitchFamily="2" charset="2"/>
              <a:buChar char="Ø"/>
            </a:pPr>
            <a:r>
              <a:rPr lang="fr-FR" dirty="0" smtClean="0"/>
              <a:t>Le fichier </a:t>
            </a:r>
            <a:r>
              <a:rPr lang="fr-FR" b="1" dirty="0" smtClean="0"/>
              <a:t>global. Xxx </a:t>
            </a:r>
            <a:r>
              <a:rPr lang="fr-FR" dirty="0" smtClean="0"/>
              <a:t>contient du style global à toute l’application</a:t>
            </a:r>
          </a:p>
          <a:p>
            <a:pPr>
              <a:buFont typeface="Wingdings" panose="05000000000000000000" pitchFamily="2" charset="2"/>
              <a:buChar char="Ø"/>
            </a:pPr>
            <a:r>
              <a:rPr lang="fr-FR" dirty="0"/>
              <a:t>Le fichier </a:t>
            </a:r>
            <a:r>
              <a:rPr lang="fr-FR" b="1" dirty="0" err="1"/>
              <a:t>test.ts</a:t>
            </a:r>
            <a:r>
              <a:rPr lang="fr-FR" dirty="0"/>
              <a:t> est chargé de charger les fichiers pour les tests end to end </a:t>
            </a:r>
            <a:endParaRPr lang="fr-FR" dirty="0" smtClean="0"/>
          </a:p>
          <a:p>
            <a:pPr>
              <a:buFont typeface="Wingdings" panose="05000000000000000000" pitchFamily="2" charset="2"/>
              <a:buChar char="Ø"/>
            </a:pPr>
            <a:r>
              <a:rPr lang="fr-FR" dirty="0" smtClean="0"/>
              <a:t>Le fichier </a:t>
            </a:r>
            <a:r>
              <a:rPr lang="fr-FR" b="1" dirty="0" smtClean="0"/>
              <a:t>tsconfig</a:t>
            </a:r>
            <a:r>
              <a:rPr lang="fr-FR" dirty="0" smtClean="0"/>
              <a:t> indique que le répertoire est la racine du projet </a:t>
            </a:r>
            <a:r>
              <a:rPr lang="fr-FR" dirty="0" err="1" smtClean="0"/>
              <a:t>typescript</a:t>
            </a:r>
            <a:endParaRPr lang="fr-FR" dirty="0" smtClean="0"/>
          </a:p>
          <a:p>
            <a:pPr>
              <a:buFont typeface="Wingdings" panose="05000000000000000000" pitchFamily="2" charset="2"/>
              <a:buChar char="Ø"/>
            </a:pPr>
            <a:r>
              <a:rPr lang="fr-FR" dirty="0" smtClean="0"/>
              <a:t>Le fichier </a:t>
            </a:r>
            <a:r>
              <a:rPr lang="fr-FR" b="1" dirty="0" smtClean="0"/>
              <a:t>karma.conf</a:t>
            </a:r>
            <a:r>
              <a:rPr lang="fr-FR" dirty="0" smtClean="0"/>
              <a:t>.js est utilisé pour la configuration du Framework de test Jasmin</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5550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Création de page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Ionic cli permet d’ajouter de nouvelles fonctionnalités à une application Ionic à travers la commande ionic generate.</a:t>
            </a:r>
          </a:p>
          <a:p>
            <a:r>
              <a:rPr lang="fr-FR" dirty="0" smtClean="0"/>
              <a:t>En exécutant cette commande, on a le choix entre créer : </a:t>
            </a:r>
          </a:p>
          <a:p>
            <a:pPr>
              <a:buFont typeface="Arial" panose="020B0604020202020204" pitchFamily="34" charset="0"/>
              <a:buChar char="•"/>
            </a:pPr>
            <a:r>
              <a:rPr lang="fr-FR" dirty="0" smtClean="0"/>
              <a:t>Une page</a:t>
            </a:r>
          </a:p>
          <a:p>
            <a:pPr>
              <a:buFont typeface="Arial" panose="020B0604020202020204" pitchFamily="34" charset="0"/>
              <a:buChar char="•"/>
            </a:pPr>
            <a:r>
              <a:rPr lang="fr-FR" dirty="0" smtClean="0"/>
              <a:t>Un composant, </a:t>
            </a:r>
          </a:p>
          <a:p>
            <a:pPr>
              <a:buFont typeface="Arial" panose="020B0604020202020204" pitchFamily="34" charset="0"/>
              <a:buChar char="•"/>
            </a:pPr>
            <a:r>
              <a:rPr lang="fr-FR" dirty="0" smtClean="0"/>
              <a:t>Un service</a:t>
            </a:r>
          </a:p>
          <a:p>
            <a:pPr>
              <a:buFont typeface="Arial" panose="020B0604020202020204" pitchFamily="34" charset="0"/>
              <a:buChar char="•"/>
            </a:pPr>
            <a:r>
              <a:rPr lang="fr-FR" dirty="0" smtClean="0"/>
              <a:t>Une Classe</a:t>
            </a:r>
          </a:p>
          <a:p>
            <a:pPr>
              <a:buFont typeface="Arial" panose="020B0604020202020204" pitchFamily="34" charset="0"/>
              <a:buChar char="•"/>
            </a:pPr>
            <a:r>
              <a:rPr lang="fr-FR" dirty="0" smtClean="0"/>
              <a:t>Une directive  : permet juste d’étendre les fonctionnalités du html</a:t>
            </a:r>
          </a:p>
          <a:p>
            <a:pPr>
              <a:buFont typeface="Arial" panose="020B0604020202020204" pitchFamily="34" charset="0"/>
              <a:buChar char="•"/>
            </a:pPr>
            <a:r>
              <a:rPr lang="fr-FR" dirty="0" smtClean="0"/>
              <a:t>Guard : service permettant de gérer l’accès aux pages de l’application</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604445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notion de data binding</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La notion de data binding permet à angular de gérer les données de façon dynamique.</a:t>
            </a:r>
          </a:p>
          <a:p>
            <a:r>
              <a:rPr lang="fr-FR" dirty="0" smtClean="0"/>
              <a:t>Le date binding n’est rien d’autre que la communication entre le code TypeScript et le template HTML montré à l’utilisateur. </a:t>
            </a:r>
          </a:p>
          <a:p>
            <a:r>
              <a:rPr lang="fr-FR" dirty="0" smtClean="0"/>
              <a:t>Cette </a:t>
            </a:r>
            <a:r>
              <a:rPr lang="fr-FR" dirty="0"/>
              <a:t>communication est divisée en deux directions :</a:t>
            </a:r>
          </a:p>
          <a:p>
            <a:r>
              <a:rPr lang="fr-FR" dirty="0"/>
              <a:t>les informations venant de votre code qui doivent être affichées dans le navigateur, comme par exemple des informations que votre code a calculé ou récupéré sur un serveur.  Les deux principales méthodes pour cela sont le "string interpolation" et le "property binding" ;</a:t>
            </a:r>
          </a:p>
          <a:p>
            <a:r>
              <a:rPr lang="fr-FR" dirty="0"/>
              <a:t>les informations venant du template qui doivent être gérées par le code : l'utilisateur a rempli un formulaire ou cliqué sur un bouton, et il faut réagir et gérer ces événements.  On parlera de "event binding" pour cela.</a:t>
            </a:r>
          </a:p>
          <a:p>
            <a:r>
              <a:rPr lang="fr-FR" dirty="0" smtClean="0"/>
              <a:t>Le two way utilise </a:t>
            </a:r>
            <a:r>
              <a:rPr lang="fr-FR" dirty="0"/>
              <a:t>la liaison par propriété et la liaison par événement en même temps ; on l'utilise, par exemple, pour les formulaires, afin de pouvoir déclarer et de récupérer le contenu des champs, entre autres.</a:t>
            </a:r>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26435516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directives / Les directives Structurelles</a:t>
            </a:r>
            <a:endParaRPr lang="fr-FR" dirty="0"/>
          </a:p>
        </p:txBody>
      </p:sp>
      <p:sp>
        <p:nvSpPr>
          <p:cNvPr id="3" name="Espace réservé du contenu 2"/>
          <p:cNvSpPr>
            <a:spLocks noGrp="1"/>
          </p:cNvSpPr>
          <p:nvPr>
            <p:ph idx="1"/>
          </p:nvPr>
        </p:nvSpPr>
        <p:spPr/>
        <p:txBody>
          <a:bodyPr/>
          <a:lstStyle/>
          <a:p>
            <a:r>
              <a:rPr lang="fr-FR" dirty="0" smtClean="0"/>
              <a:t>Les directives structurelles sont responsables du rendu du HTML.  Ce sont des directives qui comme leur nom l’indique changent la structure de la page.</a:t>
            </a:r>
          </a:p>
          <a:p>
            <a:r>
              <a:rPr lang="fr-FR" dirty="0" smtClean="0"/>
              <a:t>Ces directives sont faciles à reconnaitre car débutant par un astérix (*). On peut prendre comme exemple : </a:t>
            </a:r>
          </a:p>
          <a:p>
            <a:pPr>
              <a:buFont typeface="Wingdings" panose="05000000000000000000" pitchFamily="2" charset="2"/>
              <a:buChar char="§"/>
            </a:pPr>
            <a:r>
              <a:rPr lang="fr-FR" dirty="0" smtClean="0"/>
              <a:t>ngIf</a:t>
            </a:r>
          </a:p>
          <a:p>
            <a:pPr marL="0" indent="0">
              <a:buNone/>
            </a:pPr>
            <a:r>
              <a:rPr lang="fr-FR" dirty="0" smtClean="0"/>
              <a:t>	&lt;div *</a:t>
            </a:r>
            <a:r>
              <a:rPr lang="fr-FR" dirty="0" smtClean="0">
                <a:hlinkClick r:id="rId2"/>
              </a:rPr>
              <a:t>ngIf</a:t>
            </a:r>
            <a:r>
              <a:rPr lang="fr-FR" dirty="0" smtClean="0"/>
              <a:t>="condition" &gt;{{valeur}}&lt;/</a:t>
            </a:r>
            <a:r>
              <a:rPr lang="fr-FR" dirty="0"/>
              <a:t>div</a:t>
            </a:r>
            <a:r>
              <a:rPr lang="fr-FR" dirty="0" smtClean="0"/>
              <a:t>&gt;</a:t>
            </a:r>
          </a:p>
          <a:p>
            <a:pPr>
              <a:buFont typeface="Wingdings" panose="05000000000000000000" pitchFamily="2" charset="2"/>
              <a:buChar char="§"/>
            </a:pPr>
            <a:r>
              <a:rPr lang="fr-FR" dirty="0"/>
              <a:t>ngFor</a:t>
            </a:r>
          </a:p>
          <a:p>
            <a:pPr marL="0" indent="0">
              <a:buNone/>
            </a:pPr>
            <a:r>
              <a:rPr lang="fr-FR" dirty="0" smtClean="0"/>
              <a:t>	</a:t>
            </a:r>
            <a:r>
              <a:rPr lang="fr-FR" dirty="0"/>
              <a:t>&lt;li *</a:t>
            </a:r>
            <a:r>
              <a:rPr lang="fr-FR" dirty="0">
                <a:hlinkClick r:id="rId3"/>
              </a:rPr>
              <a:t>ngFor</a:t>
            </a:r>
            <a:r>
              <a:rPr lang="fr-FR" dirty="0"/>
              <a:t>="let </a:t>
            </a:r>
            <a:r>
              <a:rPr lang="fr-FR" dirty="0" smtClean="0"/>
              <a:t>produit of produits; let index"&gt;{{produit.designation}}&lt;/</a:t>
            </a:r>
            <a:r>
              <a:rPr lang="fr-FR" dirty="0"/>
              <a:t>li&gt;</a:t>
            </a:r>
          </a:p>
          <a:p>
            <a:pPr>
              <a:buFont typeface="Wingdings" panose="05000000000000000000" pitchFamily="2" charset="2"/>
              <a:buChar char="§"/>
            </a:pPr>
            <a:endParaRPr lang="fr-FR" dirty="0" smtClean="0"/>
          </a:p>
          <a:p>
            <a:pPr>
              <a:buFont typeface="Wingdings" panose="05000000000000000000" pitchFamily="2" charset="2"/>
              <a:buChar char="§"/>
            </a:pP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2884753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directives / Les directives par attribut</a:t>
            </a:r>
            <a:endParaRPr lang="fr-FR" dirty="0"/>
          </a:p>
        </p:txBody>
      </p:sp>
      <p:sp>
        <p:nvSpPr>
          <p:cNvPr id="3" name="Espace réservé du contenu 2"/>
          <p:cNvSpPr>
            <a:spLocks noGrp="1"/>
          </p:cNvSpPr>
          <p:nvPr>
            <p:ph idx="1"/>
          </p:nvPr>
        </p:nvSpPr>
        <p:spPr/>
        <p:txBody>
          <a:bodyPr/>
          <a:lstStyle/>
          <a:p>
            <a:r>
              <a:rPr lang="fr-FR" dirty="0"/>
              <a:t>À la différence des directives structurelles, les directives par attribut </a:t>
            </a:r>
            <a:r>
              <a:rPr lang="fr-FR" dirty="0" smtClean="0"/>
              <a:t>ont </a:t>
            </a:r>
            <a:r>
              <a:rPr lang="fr-FR" dirty="0"/>
              <a:t>pour but de modifier l'apparence ou le comportement d'un élément</a:t>
            </a:r>
            <a:r>
              <a:rPr lang="fr-FR" dirty="0" smtClean="0"/>
              <a:t>.</a:t>
            </a:r>
          </a:p>
          <a:p>
            <a:endParaRPr lang="fr-FR" dirty="0"/>
          </a:p>
          <a:p>
            <a:pPr>
              <a:buFont typeface="Wingdings" panose="05000000000000000000" pitchFamily="2" charset="2"/>
              <a:buChar char="§"/>
            </a:pPr>
            <a:r>
              <a:rPr lang="fr-FR" dirty="0" smtClean="0"/>
              <a:t>ngStyle </a:t>
            </a:r>
            <a:r>
              <a:rPr lang="fr-FR" dirty="0"/>
              <a:t> se charge de modifier l'apparence de l'élément </a:t>
            </a:r>
            <a:r>
              <a:rPr lang="fr-FR" dirty="0" smtClean="0"/>
              <a:t>porteur</a:t>
            </a:r>
          </a:p>
          <a:p>
            <a:pPr marL="0" indent="0">
              <a:buNone/>
            </a:pPr>
            <a:r>
              <a:rPr lang="en-US" dirty="0"/>
              <a:t>&lt;div [ngStyle]="{color:'red'}"&gt;Learn Angular&lt;/div</a:t>
            </a:r>
            <a:r>
              <a:rPr lang="en-US" dirty="0" smtClean="0"/>
              <a:t>&gt;</a:t>
            </a:r>
          </a:p>
          <a:p>
            <a:pPr>
              <a:buFont typeface="Wingdings" panose="05000000000000000000" pitchFamily="2" charset="2"/>
              <a:buChar char="q"/>
            </a:pPr>
            <a:r>
              <a:rPr lang="fr-FR" dirty="0" smtClean="0"/>
              <a:t>ngModel utilisé dans le two way databinding</a:t>
            </a:r>
          </a:p>
          <a:p>
            <a:pPr marL="0" indent="0">
              <a:buNone/>
            </a:pPr>
            <a:r>
              <a:rPr lang="fr-FR" dirty="0" smtClean="0"/>
              <a:t>&lt;input (ngModel)=</a:t>
            </a:r>
            <a:r>
              <a:rPr lang="en-US" dirty="0" smtClean="0"/>
              <a:t>“username“&gt;</a:t>
            </a:r>
            <a:endParaRPr lang="fr-FR" dirty="0" smtClean="0"/>
          </a:p>
          <a:p>
            <a:pPr>
              <a:buFont typeface="Wingdings" panose="05000000000000000000" pitchFamily="2" charset="2"/>
              <a:buChar char="§"/>
            </a:pP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2232427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pipes functions</a:t>
            </a:r>
            <a:endParaRPr lang="fr-FR" dirty="0"/>
          </a:p>
        </p:txBody>
      </p:sp>
      <p:sp>
        <p:nvSpPr>
          <p:cNvPr id="3" name="Espace réservé du contenu 2"/>
          <p:cNvSpPr>
            <a:spLocks noGrp="1"/>
          </p:cNvSpPr>
          <p:nvPr>
            <p:ph idx="1"/>
          </p:nvPr>
        </p:nvSpPr>
        <p:spPr/>
        <p:txBody>
          <a:bodyPr/>
          <a:lstStyle/>
          <a:p>
            <a:r>
              <a:rPr lang="fr-FR" dirty="0" smtClean="0"/>
              <a:t>Les pipes sont des fonctions qui prennent des données en entrée les transforment, et puis affichent les données modifiées.</a:t>
            </a:r>
          </a:p>
          <a:p>
            <a:endParaRPr lang="fr-FR" dirty="0"/>
          </a:p>
          <a:p>
            <a:r>
              <a:rPr lang="fr-FR" dirty="0" smtClean="0"/>
              <a:t>Angular propose par défaut plusieurs fonctions pipes permettant de manipuler des données entière, des chaines de caractère et des dates.</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1841686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Travaux pratique	</a:t>
            </a:r>
            <a:endParaRPr lang="fr-FR" dirty="0"/>
          </a:p>
        </p:txBody>
      </p:sp>
      <p:sp>
        <p:nvSpPr>
          <p:cNvPr id="3" name="Espace réservé du contenu 2"/>
          <p:cNvSpPr>
            <a:spLocks noGrp="1"/>
          </p:cNvSpPr>
          <p:nvPr>
            <p:ph idx="1"/>
          </p:nvPr>
        </p:nvSpPr>
        <p:spPr/>
        <p:txBody>
          <a:bodyPr/>
          <a:lstStyle/>
          <a:p>
            <a:r>
              <a:rPr lang="fr-FR" dirty="0" smtClean="0"/>
              <a:t>Nous allons créer une application mobile permettant aux employés d’une entreprise de commander leur déjeuner. </a:t>
            </a:r>
          </a:p>
          <a:p>
            <a:r>
              <a:rPr lang="fr-FR" dirty="0" smtClean="0"/>
              <a:t>Pour cela l’application devra permettre à un utilisateur privilégié, l’administrateur, d’ajouter les plats, de définir le menu du jour et de voir les commandes du jour. </a:t>
            </a:r>
          </a:p>
          <a:p>
            <a:r>
              <a:rPr lang="fr-FR" dirty="0" smtClean="0"/>
              <a:t>Chaque employé de l’entreprise devra avoir la possibilité de voir le menu du jour et de faire sa commande.</a:t>
            </a:r>
          </a:p>
          <a:p>
            <a:endParaRPr lang="fr-FR" dirty="0"/>
          </a:p>
        </p:txBody>
      </p:sp>
      <p:sp>
        <p:nvSpPr>
          <p:cNvPr id="4" name="Espace réservé du pied de page 3"/>
          <p:cNvSpPr>
            <a:spLocks noGrp="1"/>
          </p:cNvSpPr>
          <p:nvPr>
            <p:ph type="ftr" sz="quarter" idx="11"/>
          </p:nvPr>
        </p:nvSpPr>
        <p:spPr/>
        <p:txBody>
          <a:bodyPr/>
          <a:lstStyle/>
          <a:p>
            <a:r>
              <a:rPr lang="en-US"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42179462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par>
                                <p:cTn id="15" presetID="6"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par>
                                <p:cTn id="18" presetID="6" presetClass="entr" presetSubtype="16"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rmAutofit/>
          </a:bodyPr>
          <a:lstStyle/>
          <a:p>
            <a:pPr lvl="0"/>
            <a:r>
              <a:rPr lang="fr-FR" sz="2400" dirty="0" smtClean="0"/>
              <a:t>Créer </a:t>
            </a:r>
            <a:r>
              <a:rPr lang="fr-FR" sz="2400" dirty="0"/>
              <a:t>notre première application ionic</a:t>
            </a:r>
            <a:endParaRPr lang="fr-FR" sz="2000" dirty="0"/>
          </a:p>
          <a:p>
            <a:pPr lvl="1"/>
            <a:r>
              <a:rPr lang="fr-FR" dirty="0" err="1" smtClean="0"/>
              <a:t>Routing</a:t>
            </a:r>
            <a:endParaRPr lang="fr-FR" sz="1600" dirty="0"/>
          </a:p>
          <a:p>
            <a:pPr lvl="1"/>
            <a:r>
              <a:rPr lang="fr-FR" dirty="0" smtClean="0"/>
              <a:t>Le gestion des formulaires</a:t>
            </a:r>
          </a:p>
          <a:p>
            <a:pPr lvl="1"/>
            <a:r>
              <a:rPr lang="fr-FR" dirty="0"/>
              <a:t>Communication via les services web</a:t>
            </a:r>
          </a:p>
          <a:p>
            <a:pPr lvl="1"/>
            <a:r>
              <a:rPr lang="fr-FR" dirty="0"/>
              <a:t>La gestion des accès</a:t>
            </a:r>
          </a:p>
          <a:p>
            <a:pPr lvl="0"/>
            <a:r>
              <a:rPr lang="fr-FR" sz="2400" dirty="0" smtClean="0"/>
              <a:t>Procédure </a:t>
            </a:r>
            <a:r>
              <a:rPr lang="fr-FR" sz="2400" dirty="0"/>
              <a:t>de </a:t>
            </a:r>
            <a:r>
              <a:rPr lang="fr-FR" sz="2400" dirty="0" smtClean="0"/>
              <a:t>génération Android </a:t>
            </a:r>
            <a:r>
              <a:rPr lang="fr-FR" sz="2400" dirty="0"/>
              <a:t>et IOS </a:t>
            </a:r>
            <a:r>
              <a:rPr lang="fr-FR" sz="2400" dirty="0" smtClean="0"/>
              <a:t>App avec </a:t>
            </a:r>
            <a:r>
              <a:rPr lang="fr-FR" sz="2400" dirty="0"/>
              <a:t>ionic</a:t>
            </a:r>
            <a:endParaRPr lang="fr-FR" sz="2000" dirty="0"/>
          </a:p>
          <a:p>
            <a:pPr lvl="1"/>
            <a:r>
              <a:rPr lang="fr-FR" dirty="0"/>
              <a:t>Configurations Capacitor </a:t>
            </a:r>
            <a:endParaRPr lang="fr-FR" sz="1600" dirty="0"/>
          </a:p>
          <a:p>
            <a:pPr lvl="1"/>
            <a:r>
              <a:rPr lang="fr-FR" dirty="0" smtClean="0"/>
              <a:t>Génération Android</a:t>
            </a:r>
            <a:endParaRPr lang="fr-FR" sz="1600" dirty="0"/>
          </a:p>
          <a:p>
            <a:pPr lvl="1"/>
            <a:r>
              <a:rPr lang="fr-FR" dirty="0" smtClean="0"/>
              <a:t>Génération iOS</a:t>
            </a:r>
            <a:endParaRPr lang="fr-FR" sz="1600" dirty="0"/>
          </a:p>
          <a:p>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149931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Liens utiles</a:t>
            </a:r>
            <a:endParaRPr lang="fr-FR" dirty="0"/>
          </a:p>
        </p:txBody>
      </p:sp>
      <p:sp>
        <p:nvSpPr>
          <p:cNvPr id="3" name="Espace réservé du contenu 2"/>
          <p:cNvSpPr>
            <a:spLocks noGrp="1"/>
          </p:cNvSpPr>
          <p:nvPr>
            <p:ph idx="1"/>
          </p:nvPr>
        </p:nvSpPr>
        <p:spPr/>
        <p:txBody>
          <a:bodyPr/>
          <a:lstStyle/>
          <a:p>
            <a:pPr>
              <a:buFont typeface="Wingdings" panose="05000000000000000000" pitchFamily="2" charset="2"/>
              <a:buChar char="Ø"/>
            </a:pPr>
            <a:r>
              <a:rPr lang="fr-FR" dirty="0" smtClean="0"/>
              <a:t>Documentation officielle Ionic (</a:t>
            </a:r>
            <a:r>
              <a:rPr lang="fr-FR" dirty="0">
                <a:hlinkClick r:id="rId2"/>
              </a:rPr>
              <a:t>https://</a:t>
            </a:r>
            <a:r>
              <a:rPr lang="fr-FR" dirty="0" smtClean="0">
                <a:hlinkClick r:id="rId2"/>
              </a:rPr>
              <a:t>ionicframework.com/docs</a:t>
            </a:r>
            <a:r>
              <a:rPr lang="fr-FR" dirty="0" smtClean="0"/>
              <a:t>)</a:t>
            </a:r>
          </a:p>
          <a:p>
            <a:pPr>
              <a:buFont typeface="Wingdings" panose="05000000000000000000" pitchFamily="2" charset="2"/>
              <a:buChar char="Ø"/>
            </a:pPr>
            <a:endParaRPr lang="fr-FR" dirty="0"/>
          </a:p>
          <a:p>
            <a:pPr>
              <a:buFont typeface="Wingdings" panose="05000000000000000000" pitchFamily="2" charset="2"/>
              <a:buChar char="Ø"/>
            </a:pPr>
            <a:r>
              <a:rPr lang="fr-FR" dirty="0" smtClean="0"/>
              <a:t>Documentation officielle Angular (</a:t>
            </a:r>
            <a:r>
              <a:rPr lang="fr-FR" dirty="0">
                <a:hlinkClick r:id="rId3"/>
              </a:rPr>
              <a:t>https://</a:t>
            </a:r>
            <a:r>
              <a:rPr lang="fr-FR" dirty="0" smtClean="0">
                <a:hlinkClick r:id="rId3"/>
              </a:rPr>
              <a:t>angular.io/docs</a:t>
            </a:r>
            <a:r>
              <a:rPr lang="fr-FR" dirty="0" smtClean="0"/>
              <a:t>)</a:t>
            </a:r>
          </a:p>
          <a:p>
            <a:pPr>
              <a:buFont typeface="Wingdings" panose="05000000000000000000" pitchFamily="2" charset="2"/>
              <a:buChar char="Ø"/>
            </a:pPr>
            <a:endParaRPr lang="fr-FR" dirty="0"/>
          </a:p>
          <a:p>
            <a:pPr>
              <a:buFont typeface="Wingdings" panose="05000000000000000000" pitchFamily="2" charset="2"/>
              <a:buChar char="Ø"/>
            </a:pPr>
            <a:r>
              <a:rPr lang="fr-FR" dirty="0" smtClean="0"/>
              <a:t>Documentation officielle </a:t>
            </a:r>
            <a:r>
              <a:rPr lang="fr-FR" dirty="0" err="1" smtClean="0"/>
              <a:t>TypeScript</a:t>
            </a:r>
            <a:r>
              <a:rPr lang="fr-FR" dirty="0" smtClean="0"/>
              <a:t> (</a:t>
            </a:r>
            <a:r>
              <a:rPr lang="fr-FR" dirty="0">
                <a:hlinkClick r:id="rId4"/>
              </a:rPr>
              <a:t>https://</a:t>
            </a:r>
            <a:r>
              <a:rPr lang="fr-FR" dirty="0" smtClean="0">
                <a:hlinkClick r:id="rId4"/>
              </a:rPr>
              <a:t>www.typescriptlang.org/docs/home.html</a:t>
            </a:r>
            <a:r>
              <a:rPr lang="fr-FR" dirty="0" smtClean="0"/>
              <a:t>)</a:t>
            </a:r>
          </a:p>
          <a:p>
            <a:pPr>
              <a:buFont typeface="Wingdings" panose="05000000000000000000" pitchFamily="2" charset="2"/>
              <a:buChar char="Ø"/>
            </a:pPr>
            <a:endParaRPr lang="fr-FR" dirty="0"/>
          </a:p>
          <a:p>
            <a:pPr>
              <a:buFont typeface="Wingdings" panose="05000000000000000000" pitchFamily="2" charset="2"/>
              <a:buChar char="Ø"/>
            </a:pPr>
            <a:r>
              <a:rPr lang="fr-FR" dirty="0" smtClean="0"/>
              <a:t>Documentation officielle Strapi (</a:t>
            </a:r>
            <a:r>
              <a:rPr lang="fr-FR" dirty="0">
                <a:hlinkClick r:id="rId5"/>
              </a:rPr>
              <a:t>https://strapi.io/documentation/3.0.0-beta.x/getting-started/quick-start.html</a:t>
            </a:r>
            <a:endParaRPr lang="fr-FR" dirty="0"/>
          </a:p>
        </p:txBody>
      </p:sp>
      <p:sp>
        <p:nvSpPr>
          <p:cNvPr id="4" name="Espace réservé du pied de page 3"/>
          <p:cNvSpPr>
            <a:spLocks noGrp="1"/>
          </p:cNvSpPr>
          <p:nvPr>
            <p:ph type="ftr" sz="quarter" idx="11"/>
          </p:nvPr>
        </p:nvSpPr>
        <p:spPr/>
        <p:txBody>
          <a:bodyPr/>
          <a:lstStyle/>
          <a:p>
            <a:r>
              <a:rPr lang="en-US"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541102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méthodes de développement mobile</a:t>
            </a:r>
            <a:endParaRPr lang="fr-FR" dirty="0"/>
          </a:p>
        </p:txBody>
      </p:sp>
      <p:sp>
        <p:nvSpPr>
          <p:cNvPr id="3" name="Espace réservé du contenu 2"/>
          <p:cNvSpPr>
            <a:spLocks noGrp="1"/>
          </p:cNvSpPr>
          <p:nvPr>
            <p:ph idx="1"/>
          </p:nvPr>
        </p:nvSpPr>
        <p:spPr/>
        <p:txBody>
          <a:bodyPr>
            <a:normAutofit/>
          </a:bodyPr>
          <a:lstStyle/>
          <a:p>
            <a:r>
              <a:rPr lang="fr-FR" dirty="0" smtClean="0"/>
              <a:t>Avant de se lancer dans le développement mobile, il est important de savoir quelle est la méthode appropriée.  </a:t>
            </a:r>
            <a:endParaRPr lang="fr-FR" dirty="0"/>
          </a:p>
          <a:p>
            <a:endParaRPr lang="fr-FR" dirty="0" smtClean="0"/>
          </a:p>
          <a:p>
            <a:endParaRPr lang="fr-FR" dirty="0"/>
          </a:p>
          <a:p>
            <a:r>
              <a:rPr lang="fr-FR" dirty="0" smtClean="0"/>
              <a:t>Il se pose souvent la question de savoir si on va s’orienter vers du développement natif ou multiplateforme.</a:t>
            </a:r>
          </a:p>
          <a:p>
            <a:endParaRPr lang="fr-FR" dirty="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745558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Développement natif</a:t>
            </a:r>
            <a:endParaRPr lang="fr-FR" dirty="0"/>
          </a:p>
        </p:txBody>
      </p:sp>
      <p:sp>
        <p:nvSpPr>
          <p:cNvPr id="3" name="Espace réservé du contenu 2"/>
          <p:cNvSpPr>
            <a:spLocks noGrp="1"/>
          </p:cNvSpPr>
          <p:nvPr>
            <p:ph idx="1"/>
          </p:nvPr>
        </p:nvSpPr>
        <p:spPr/>
        <p:txBody>
          <a:bodyPr/>
          <a:lstStyle/>
          <a:p>
            <a:r>
              <a:rPr lang="fr-FR" dirty="0"/>
              <a:t>Aujourd’hui, chaque système d’exploitation (mobile) possède son propre langage et ses propres composants.</a:t>
            </a:r>
          </a:p>
          <a:p>
            <a:endParaRPr lang="fr-FR" dirty="0" smtClean="0"/>
          </a:p>
          <a:p>
            <a:r>
              <a:rPr lang="fr-FR" dirty="0" smtClean="0"/>
              <a:t>Une </a:t>
            </a:r>
            <a:r>
              <a:rPr lang="fr-FR" dirty="0"/>
              <a:t>application native est une application pour smartphone développée </a:t>
            </a:r>
            <a:r>
              <a:rPr lang="fr-FR" dirty="0" smtClean="0"/>
              <a:t>spécifiquement </a:t>
            </a:r>
            <a:r>
              <a:rPr lang="fr-FR" dirty="0"/>
              <a:t>pour un système d’exploitation </a:t>
            </a:r>
            <a:r>
              <a:rPr lang="fr-FR" dirty="0" smtClean="0"/>
              <a:t>mobile avec le langage supporté.</a:t>
            </a:r>
          </a:p>
          <a:p>
            <a:endParaRPr lang="fr-FR" dirty="0"/>
          </a:p>
          <a:p>
            <a:r>
              <a:rPr lang="fr-FR" sz="2800" b="1" dirty="0">
                <a:solidFill>
                  <a:schemeClr val="accent2"/>
                </a:solidFill>
              </a:rPr>
              <a:t>Android</a:t>
            </a:r>
            <a:r>
              <a:rPr lang="fr-FR" dirty="0"/>
              <a:t>			</a:t>
            </a:r>
            <a:r>
              <a:rPr lang="fr-FR" sz="2800" b="1" dirty="0">
                <a:solidFill>
                  <a:schemeClr val="accent2"/>
                </a:solidFill>
              </a:rPr>
              <a:t>IOS</a:t>
            </a:r>
            <a:r>
              <a:rPr lang="fr-FR" dirty="0"/>
              <a:t>			</a:t>
            </a:r>
            <a:r>
              <a:rPr lang="fr-FR" sz="2800" b="1" dirty="0" smtClean="0">
                <a:solidFill>
                  <a:schemeClr val="accent2"/>
                </a:solidFill>
              </a:rPr>
              <a:t>Windows Phone</a:t>
            </a:r>
            <a:endParaRPr lang="fr-FR" sz="2800" b="1" dirty="0">
              <a:solidFill>
                <a:schemeClr val="accent2"/>
              </a:solidFill>
            </a:endParaRPr>
          </a:p>
          <a:p>
            <a:r>
              <a:rPr lang="fr-FR" dirty="0" smtClean="0"/>
              <a:t>JAVA/</a:t>
            </a:r>
            <a:r>
              <a:rPr lang="fr-FR" dirty="0" err="1" smtClean="0"/>
              <a:t>Kotlin</a:t>
            </a:r>
            <a:r>
              <a:rPr lang="fr-FR" dirty="0"/>
              <a:t>			</a:t>
            </a:r>
            <a:r>
              <a:rPr lang="fr-FR" dirty="0" smtClean="0"/>
              <a:t>Objective-C/Swift</a:t>
            </a:r>
            <a:r>
              <a:rPr lang="fr-FR" dirty="0"/>
              <a:t>	</a:t>
            </a:r>
            <a:r>
              <a:rPr lang="fr-FR" dirty="0" smtClean="0"/>
              <a:t>C</a:t>
            </a:r>
            <a:r>
              <a:rPr lang="fr-FR" dirty="0"/>
              <a:t>#</a:t>
            </a:r>
          </a:p>
          <a:p>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7548984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Développement natif</a:t>
            </a:r>
          </a:p>
        </p:txBody>
      </p:sp>
      <p:sp>
        <p:nvSpPr>
          <p:cNvPr id="3" name="Espace réservé du contenu 2"/>
          <p:cNvSpPr>
            <a:spLocks noGrp="1"/>
          </p:cNvSpPr>
          <p:nvPr>
            <p:ph idx="1"/>
          </p:nvPr>
        </p:nvSpPr>
        <p:spPr/>
        <p:txBody>
          <a:bodyPr/>
          <a:lstStyle/>
          <a:p>
            <a:r>
              <a:rPr lang="fr-FR" dirty="0"/>
              <a:t>L</a:t>
            </a:r>
            <a:r>
              <a:rPr lang="fr-FR" dirty="0" smtClean="0"/>
              <a:t>es </a:t>
            </a:r>
            <a:r>
              <a:rPr lang="fr-FR" dirty="0"/>
              <a:t>applications natives ont l’avantage significatif d’utiliser les capacités intégrées du dispositif de l’utilisateur (par exemple, GPS, carnet d’adresses, caméra, etc.). </a:t>
            </a:r>
            <a:endParaRPr lang="fr-FR" dirty="0" smtClean="0"/>
          </a:p>
          <a:p>
            <a:endParaRPr lang="fr-FR" dirty="0"/>
          </a:p>
          <a:p>
            <a:r>
              <a:rPr lang="fr-FR" dirty="0" smtClean="0"/>
              <a:t>Elles sont </a:t>
            </a:r>
            <a:r>
              <a:rPr lang="fr-FR" dirty="0"/>
              <a:t>exactement cela, natives du système d’exploitation de l’utilisateur et donc construites selon ces directives</a:t>
            </a:r>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13430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Développement cross Platform</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Contrairement au développement natif, il va , comme son nom l’indique, essayer de s’orienter vers un support sur plusieurs plateformes.</a:t>
            </a:r>
          </a:p>
          <a:p>
            <a:endParaRPr lang="fr-FR" dirty="0"/>
          </a:p>
          <a:p>
            <a:r>
              <a:rPr lang="fr-FR" dirty="0"/>
              <a:t>Les applications hybrides sont, en quelque sorte, des sites web dans un environnement natif</a:t>
            </a:r>
            <a:r>
              <a:rPr lang="fr-FR" dirty="0" smtClean="0"/>
              <a:t>.</a:t>
            </a:r>
          </a:p>
          <a:p>
            <a:r>
              <a:rPr lang="fr-FR" dirty="0"/>
              <a:t>Elles ressemblent à une application native mais, en fin de compte elles sont </a:t>
            </a:r>
            <a:r>
              <a:rPr lang="fr-FR" dirty="0" smtClean="0"/>
              <a:t>alimentées </a:t>
            </a:r>
            <a:r>
              <a:rPr lang="fr-FR" dirty="0"/>
              <a:t>par le site web d’une </a:t>
            </a:r>
            <a:r>
              <a:rPr lang="fr-FR" dirty="0" smtClean="0"/>
              <a:t>entreprise</a:t>
            </a:r>
          </a:p>
          <a:p>
            <a:endParaRPr lang="fr-FR" dirty="0"/>
          </a:p>
          <a:p>
            <a:r>
              <a:rPr lang="fr-FR" dirty="0"/>
              <a:t>Fondamentalement, une application hybride est une application web construite en </a:t>
            </a:r>
            <a:r>
              <a:rPr lang="fr-FR" dirty="0" smtClean="0"/>
              <a:t>HTML/CSS </a:t>
            </a:r>
            <a:r>
              <a:rPr lang="fr-FR" dirty="0"/>
              <a:t>et JavaScript, enveloppée dans un conteneur natif qui charge la plupart des informations sur la page lorsque l’utilisateur navigue </a:t>
            </a:r>
            <a:r>
              <a:rPr lang="fr-FR" dirty="0" smtClean="0"/>
              <a:t>dans l’application.</a:t>
            </a:r>
            <a:endParaRPr lang="fr-FR" dirty="0"/>
          </a:p>
        </p:txBody>
      </p:sp>
      <p:sp>
        <p:nvSpPr>
          <p:cNvPr id="4" name="Espace réservé du pied de page 3"/>
          <p:cNvSpPr>
            <a:spLocks noGrp="1"/>
          </p:cNvSpPr>
          <p:nvPr>
            <p:ph type="ftr" sz="quarter" idx="11"/>
          </p:nvPr>
        </p:nvSpPr>
        <p:spPr/>
        <p:txBody>
          <a:bodyPr/>
          <a:lstStyle/>
          <a:p>
            <a:r>
              <a:rPr lang="en-US" dirty="0" smtClean="0"/>
              <a:t>Formation IONIC - I. MBENGUE</a:t>
            </a:r>
            <a:endParaRPr lang="en-US" dirty="0"/>
          </a:p>
        </p:txBody>
      </p:sp>
      <p:sp>
        <p:nvSpPr>
          <p:cNvPr id="5" name="Espace réservé du numéro de diapositive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746168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Synthèse des deux approches</a:t>
            </a:r>
            <a:endParaRPr lang="fr-FR" dirty="0"/>
          </a:p>
        </p:txBody>
      </p:sp>
      <p:sp>
        <p:nvSpPr>
          <p:cNvPr id="3" name="Espace réservé du contenu 2"/>
          <p:cNvSpPr>
            <a:spLocks noGrp="1"/>
          </p:cNvSpPr>
          <p:nvPr>
            <p:ph idx="1"/>
          </p:nvPr>
        </p:nvSpPr>
        <p:spPr/>
        <p:txBody>
          <a:bodyPr/>
          <a:lstStyle/>
          <a:p>
            <a:r>
              <a:rPr lang="fr-FR" dirty="0" smtClean="0"/>
              <a:t>NATIVE APP</a:t>
            </a:r>
          </a:p>
          <a:p>
            <a:pPr lvl="1">
              <a:buFont typeface="Wingdings" panose="05000000000000000000" pitchFamily="2" charset="2"/>
              <a:buChar char="q"/>
            </a:pPr>
            <a:r>
              <a:rPr lang="fr-FR" dirty="0" smtClean="0"/>
              <a:t>Facilité d’utilisation pour les mobinautes</a:t>
            </a:r>
          </a:p>
          <a:p>
            <a:pPr lvl="1">
              <a:buFont typeface="Wingdings" panose="05000000000000000000" pitchFamily="2" charset="2"/>
              <a:buChar char="q"/>
            </a:pPr>
            <a:r>
              <a:rPr lang="fr-FR" dirty="0" smtClean="0"/>
              <a:t>Accès facile aux fonctionnalités des devices (camara, gps, calendrier, etc.)</a:t>
            </a:r>
          </a:p>
          <a:p>
            <a:pPr lvl="1">
              <a:buFont typeface="Wingdings" panose="05000000000000000000" pitchFamily="2" charset="2"/>
              <a:buChar char="q"/>
            </a:pPr>
            <a:r>
              <a:rPr lang="fr-FR" dirty="0" smtClean="0"/>
              <a:t>Meilleure expérience utilisateur</a:t>
            </a:r>
          </a:p>
          <a:p>
            <a:pPr lvl="1">
              <a:buFont typeface="Wingdings" panose="05000000000000000000" pitchFamily="2" charset="2"/>
              <a:buChar char="q"/>
            </a:pPr>
            <a:r>
              <a:rPr lang="fr-FR" dirty="0" smtClean="0"/>
              <a:t>Peut fonctionner en mode offline</a:t>
            </a:r>
          </a:p>
          <a:p>
            <a:pPr marL="128016" lvl="1" indent="0">
              <a:buNone/>
            </a:pPr>
            <a:endParaRPr lang="fr-FR" dirty="0" smtClean="0"/>
          </a:p>
          <a:p>
            <a:pPr marL="128016" lvl="1" indent="0">
              <a:buNone/>
            </a:pPr>
            <a:r>
              <a:rPr lang="fr-FR" dirty="0" smtClean="0"/>
              <a:t>CROSS PLATEFORME APP</a:t>
            </a:r>
          </a:p>
          <a:p>
            <a:pPr lvl="1">
              <a:buFont typeface="Wingdings" panose="05000000000000000000" pitchFamily="2" charset="2"/>
              <a:buChar char="q"/>
            </a:pPr>
            <a:r>
              <a:rPr lang="fr-FR" dirty="0" smtClean="0"/>
              <a:t>Portabilité du code source</a:t>
            </a:r>
          </a:p>
          <a:p>
            <a:pPr lvl="1">
              <a:buFont typeface="Wingdings" panose="05000000000000000000" pitchFamily="2" charset="2"/>
              <a:buChar char="q"/>
            </a:pPr>
            <a:r>
              <a:rPr lang="fr-FR" dirty="0" smtClean="0"/>
              <a:t>Réduction des coûts de développement</a:t>
            </a:r>
          </a:p>
          <a:p>
            <a:pPr lvl="1">
              <a:buFont typeface="Wingdings" panose="05000000000000000000" pitchFamily="2" charset="2"/>
              <a:buChar char="q"/>
            </a:pPr>
            <a:r>
              <a:rPr lang="fr-FR" dirty="0" smtClean="0"/>
              <a:t>Maintenance rapide</a:t>
            </a:r>
            <a:endParaRPr lang="fr-FR" dirty="0"/>
          </a:p>
          <a:p>
            <a:pPr marL="128016" lvl="1" indent="0">
              <a:buNone/>
            </a:pPr>
            <a:endParaRPr lang="fr-FR" dirty="0"/>
          </a:p>
        </p:txBody>
      </p:sp>
      <p:sp>
        <p:nvSpPr>
          <p:cNvPr id="8" name="Espace réservé du pied de page 7"/>
          <p:cNvSpPr>
            <a:spLocks noGrp="1"/>
          </p:cNvSpPr>
          <p:nvPr>
            <p:ph type="ftr" sz="quarter" idx="11"/>
          </p:nvPr>
        </p:nvSpPr>
        <p:spPr/>
        <p:txBody>
          <a:bodyPr/>
          <a:lstStyle/>
          <a:p>
            <a:r>
              <a:rPr lang="en-US" dirty="0" smtClean="0"/>
              <a:t>Formation IONIC - I. MBENGUE</a:t>
            </a:r>
            <a:endParaRPr lang="en-US" dirty="0"/>
          </a:p>
        </p:txBody>
      </p:sp>
      <p:sp>
        <p:nvSpPr>
          <p:cNvPr id="9" name="Espace réservé du numéro de diapositive 8"/>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5908122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1556</TotalTime>
  <Words>1630</Words>
  <Application>Microsoft Office PowerPoint</Application>
  <PresentationFormat>Grand écran</PresentationFormat>
  <Paragraphs>248</Paragraphs>
  <Slides>26</Slides>
  <Notes>13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Calibri</vt:lpstr>
      <vt:lpstr>Courier New</vt:lpstr>
      <vt:lpstr>Tw Cen MT</vt:lpstr>
      <vt:lpstr>Tw Cen MT Condensed</vt:lpstr>
      <vt:lpstr>Wingdings</vt:lpstr>
      <vt:lpstr>Wingdings 3</vt:lpstr>
      <vt:lpstr>Intégral</vt:lpstr>
      <vt:lpstr>Initiation à ionic </vt:lpstr>
      <vt:lpstr>Plan </vt:lpstr>
      <vt:lpstr>PLAN</vt:lpstr>
      <vt:lpstr>Liens utiles</vt:lpstr>
      <vt:lpstr>Les méthodes de développement mobile</vt:lpstr>
      <vt:lpstr>Développement natif</vt:lpstr>
      <vt:lpstr>Développement natif</vt:lpstr>
      <vt:lpstr>Développement cross Platform</vt:lpstr>
      <vt:lpstr>Synthèse des deux approches</vt:lpstr>
      <vt:lpstr>Comment faire le choix</vt:lpstr>
      <vt:lpstr>Les technologies hybrides</vt:lpstr>
      <vt:lpstr>Introduction à ionic</vt:lpstr>
      <vt:lpstr>Historique de IONIC</vt:lpstr>
      <vt:lpstr>Historique de IONIC</vt:lpstr>
      <vt:lpstr>Mise en place de l’environnement</vt:lpstr>
      <vt:lpstr>Mise en place de l’environnement</vt:lpstr>
      <vt:lpstr>Création application ionic</vt:lpstr>
      <vt:lpstr>Exécution application</vt:lpstr>
      <vt:lpstr>Structure d’un projet Ionic</vt:lpstr>
      <vt:lpstr>Structure d’un projet Ionic</vt:lpstr>
      <vt:lpstr>Création de page</vt:lpstr>
      <vt:lpstr>La notion de data binding</vt:lpstr>
      <vt:lpstr>Les directives / Les directives Structurelles</vt:lpstr>
      <vt:lpstr>Les directives / Les directives par attribut</vt:lpstr>
      <vt:lpstr>Les pipes functions</vt:lpstr>
      <vt:lpstr>Travaux pratique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Initiation à ionic </dc:title>
  <dc:creator>Ibrahima Mbengue</dc:creator>
  <cp:lastModifiedBy>Compte Microsoft</cp:lastModifiedBy>
  <cp:revision>88</cp:revision>
  <dcterms:created xsi:type="dcterms:W3CDTF">2020-01-12T20:12:02Z</dcterms:created>
  <dcterms:modified xsi:type="dcterms:W3CDTF">2021-05-25T15:22:13Z</dcterms:modified>
</cp:coreProperties>
</file>