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alpha Diallo" userId="b9c4aeacc174df7d" providerId="LiveId" clId="{1470C755-DA13-4E7F-A212-5F24986A6093}"/>
    <pc:docChg chg="undo custSel addSld modSld">
      <pc:chgData name="Mamadou alpha Diallo" userId="b9c4aeacc174df7d" providerId="LiveId" clId="{1470C755-DA13-4E7F-A212-5F24986A6093}" dt="2021-01-31T16:44:26.763" v="58" actId="1076"/>
      <pc:docMkLst>
        <pc:docMk/>
      </pc:docMkLst>
      <pc:sldChg chg="addSp modSp new mod">
        <pc:chgData name="Mamadou alpha Diallo" userId="b9c4aeacc174df7d" providerId="LiveId" clId="{1470C755-DA13-4E7F-A212-5F24986A6093}" dt="2021-01-31T16:44:26.763" v="58" actId="1076"/>
        <pc:sldMkLst>
          <pc:docMk/>
          <pc:sldMk cId="3783837955" sldId="271"/>
        </pc:sldMkLst>
        <pc:spChg chg="mod">
          <ac:chgData name="Mamadou alpha Diallo" userId="b9c4aeacc174df7d" providerId="LiveId" clId="{1470C755-DA13-4E7F-A212-5F24986A6093}" dt="2021-01-31T16:44:24.574" v="57" actId="255"/>
          <ac:spMkLst>
            <pc:docMk/>
            <pc:sldMk cId="3783837955" sldId="271"/>
            <ac:spMk id="2" creationId="{048AD283-FD1D-4722-9BB5-7E649DD275A9}"/>
          </ac:spMkLst>
        </pc:spChg>
        <pc:spChg chg="mod">
          <ac:chgData name="Mamadou alpha Diallo" userId="b9c4aeacc174df7d" providerId="LiveId" clId="{1470C755-DA13-4E7F-A212-5F24986A6093}" dt="2021-01-31T16:43:48.650" v="50" actId="20577"/>
          <ac:spMkLst>
            <pc:docMk/>
            <pc:sldMk cId="3783837955" sldId="271"/>
            <ac:spMk id="3" creationId="{6E33E235-794F-47E5-8D0D-40B51C41F29B}"/>
          </ac:spMkLst>
        </pc:spChg>
        <pc:spChg chg="add mod">
          <ac:chgData name="Mamadou alpha Diallo" userId="b9c4aeacc174df7d" providerId="LiveId" clId="{1470C755-DA13-4E7F-A212-5F24986A6093}" dt="2021-01-31T16:44:26.763" v="58" actId="1076"/>
          <ac:spMkLst>
            <pc:docMk/>
            <pc:sldMk cId="3783837955" sldId="271"/>
            <ac:spMk id="4" creationId="{2F1E88C1-7C38-4E0D-8D79-C020F6E61A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9211B-7E82-45D4-B5E3-94628B30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13" y="887896"/>
            <a:ext cx="8032612" cy="336531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Developpements </a:t>
            </a:r>
            <a:br>
              <a:rPr lang="en-US" sz="8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8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agiles</a:t>
            </a:r>
            <a:endParaRPr lang="fr-SN" sz="8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6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106B-01AF-43A9-B211-FF7054D9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fr-S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E532C-747E-432F-AC01-564AB26E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0" y="609600"/>
            <a:ext cx="9588194" cy="543723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Extreme</a:t>
            </a:r>
            <a:r>
              <a:rPr lang="fr-SN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 </a:t>
            </a:r>
            <a:r>
              <a:rPr lang="fr-SN" sz="3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Programming</a:t>
            </a:r>
            <a:r>
              <a:rPr lang="fr-SN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 (XP)</a:t>
            </a:r>
          </a:p>
          <a:p>
            <a:pPr lvl="1" algn="just">
              <a:buClr>
                <a:srgbClr val="FFC000"/>
              </a:buClr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Avantages</a:t>
            </a:r>
          </a:p>
          <a:p>
            <a:pPr lvl="1" algn="just">
              <a:buClr>
                <a:srgbClr val="FFC000"/>
              </a:buClr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Inconvénients</a:t>
            </a:r>
          </a:p>
          <a:p>
            <a:pPr lvl="1" algn="just">
              <a:buClr>
                <a:srgbClr val="FFC000"/>
              </a:buClr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Principes de fonctionnements</a:t>
            </a:r>
          </a:p>
          <a:p>
            <a:pPr lvl="1" algn="just">
              <a:buClr>
                <a:srgbClr val="FFC000"/>
              </a:buClr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Buts</a:t>
            </a:r>
            <a:endParaRPr lang="fr-SN" sz="3000" dirty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027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7BA2E-4AA8-4CED-980B-9A5116E1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481" y="122262"/>
            <a:ext cx="7569982" cy="1470991"/>
          </a:xfrm>
        </p:spPr>
        <p:txBody>
          <a:bodyPr>
            <a:noAutofit/>
          </a:bodyPr>
          <a:lstStyle/>
          <a:p>
            <a:r>
              <a:rPr lang="fr-FR" b="1" i="0" dirty="0">
                <a:solidFill>
                  <a:schemeClr val="accent6"/>
                </a:solidFill>
                <a:effectLst/>
                <a:latin typeface="Calibri Light (Headings)"/>
              </a:rPr>
              <a:t>  </a:t>
            </a:r>
            <a:br>
              <a:rPr lang="fr-FR" b="1" i="0" dirty="0">
                <a:solidFill>
                  <a:schemeClr val="accent6"/>
                </a:solidFill>
                <a:effectLst/>
                <a:latin typeface="Calibri Light (Headings)"/>
              </a:rPr>
            </a:br>
            <a:r>
              <a:rPr lang="fr-FR" sz="4400" b="1" dirty="0">
                <a:solidFill>
                  <a:schemeClr val="accent6"/>
                </a:solidFill>
              </a:rPr>
              <a:t>la gestion de projet agile</a:t>
            </a:r>
            <a:r>
              <a:rPr lang="fr-FR" b="0" i="0" dirty="0">
                <a:effectLst/>
                <a:latin typeface="Calibri Light (Headings)"/>
              </a:rPr>
              <a:t/>
            </a:r>
            <a:br>
              <a:rPr lang="fr-FR" b="0" i="0" dirty="0">
                <a:effectLst/>
                <a:latin typeface="Calibri Light (Headings)"/>
              </a:rPr>
            </a:br>
            <a:endParaRPr lang="fr-SN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D2ED6-D8DA-4E16-ADCA-2AD06860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59" y="1828801"/>
            <a:ext cx="10817227" cy="3962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De quoi s’agit-il?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Gestion Agile ou gestion planifié?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Cibles du développement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Difficulté d’obtention de planifications fiables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SN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Éxigences</a:t>
            </a:r>
            <a:r>
              <a:rPr lang="fr-SN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 et conceptions incrémentés</a:t>
            </a:r>
            <a:endParaRPr lang="fr-SN" sz="2800" dirty="0">
              <a:solidFill>
                <a:schemeClr val="accent2">
                  <a:lumMod val="40000"/>
                  <a:lumOff val="60000"/>
                </a:schemeClr>
              </a:solidFill>
              <a:latin typeface="Calibri (Body)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SN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83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ED8C3-89D5-4CA2-89A3-3180F6C0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119" y="324465"/>
            <a:ext cx="7208787" cy="128911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i="0" dirty="0">
                <a:solidFill>
                  <a:schemeClr val="accent6"/>
                </a:solidFill>
                <a:effectLst/>
                <a:latin typeface="Calibri Light (Headings)"/>
              </a:rPr>
              <a:t> </a:t>
            </a:r>
            <a:br>
              <a:rPr lang="fr-FR" b="1" i="0" dirty="0">
                <a:solidFill>
                  <a:schemeClr val="accent6"/>
                </a:solidFill>
                <a:effectLst/>
                <a:latin typeface="Calibri Light (Headings)"/>
              </a:rPr>
            </a:br>
            <a:r>
              <a:rPr lang="fr-FR" sz="4900" b="1" dirty="0" smtClean="0">
                <a:solidFill>
                  <a:schemeClr val="accent6"/>
                </a:solidFill>
              </a:rPr>
              <a:t>Conclusion</a:t>
            </a:r>
            <a:r>
              <a:rPr lang="fr-FR" b="0" i="0" dirty="0">
                <a:effectLst/>
                <a:latin typeface="Calibri Light (Headings)"/>
              </a:rPr>
              <a:t/>
            </a:r>
            <a:br>
              <a:rPr lang="fr-FR" b="0" i="0" dirty="0">
                <a:effectLst/>
                <a:latin typeface="Calibri Light (Headings)"/>
              </a:rPr>
            </a:br>
            <a:endParaRPr lang="fr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6080C-B690-4262-83D3-54FEC35F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Le développement agile  n’est plus tellement une nouveauté, et des</a:t>
            </a:r>
            <a:r>
              <a:rPr lang="fr-FR" sz="2800" b="0" i="0" dirty="0">
                <a:effectLst/>
                <a:latin typeface="Calibri (Body)"/>
              </a:rPr>
              <a:t> </a:t>
            </a:r>
            <a:r>
              <a:rPr lang="fr-FR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méthodes agiles</a:t>
            </a:r>
            <a:r>
              <a:rPr lang="fr-FR" sz="2800" b="0" i="0" dirty="0">
                <a:effectLst/>
                <a:latin typeface="Calibri (Body)"/>
              </a:rPr>
              <a:t> </a:t>
            </a: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se sont déjà bien établies dans de nombreux domaines. Pourtant, le phénomène reste encore flou pour beaucoup. À partir de quand y a-t-il agilité dans une société ? Et s’il ne s’agissait en fait que de travail traditionnel revalorisé avec un mot à la mode ?</a:t>
            </a:r>
            <a:endParaRPr lang="fr-SN" sz="2800" dirty="0">
              <a:solidFill>
                <a:schemeClr val="accent2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660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AD283-FD1D-4722-9BB5-7E649DD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SN" sz="4800" b="1" spc="-5" dirty="0">
                <a:latin typeface="Viner Hand ITC" panose="03070502030502020203" pitchFamily="66" charset="0"/>
              </a:rPr>
              <a:t>Merci</a:t>
            </a:r>
            <a:r>
              <a:rPr lang="fr-SN" sz="4800" b="1" spc="5" dirty="0">
                <a:latin typeface="Viner Hand ITC" panose="03070502030502020203" pitchFamily="66" charset="0"/>
              </a:rPr>
              <a:t> </a:t>
            </a:r>
            <a:r>
              <a:rPr lang="fr-SN" sz="4800" b="1" dirty="0">
                <a:latin typeface="Viner Hand ITC" panose="03070502030502020203" pitchFamily="66" charset="0"/>
              </a:rPr>
              <a:t>pour</a:t>
            </a:r>
            <a:r>
              <a:rPr lang="fr-SN" sz="4800" b="1" spc="5" dirty="0">
                <a:latin typeface="Viner Hand ITC" panose="03070502030502020203" pitchFamily="66" charset="0"/>
              </a:rPr>
              <a:t> </a:t>
            </a:r>
            <a:r>
              <a:rPr lang="fr-SN" sz="4800" b="1" spc="-5" dirty="0">
                <a:latin typeface="Viner Hand ITC" panose="03070502030502020203" pitchFamily="66" charset="0"/>
              </a:rPr>
              <a:t>votre attention</a:t>
            </a:r>
            <a:r>
              <a:rPr lang="fr-SN" sz="4800" dirty="0"/>
              <a:t/>
            </a:r>
            <a:br>
              <a:rPr lang="fr-SN" sz="4800" dirty="0"/>
            </a:br>
            <a:endParaRPr lang="fr-S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3E235-794F-47E5-8D0D-40B51C41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SN" sz="8800" b="1" dirty="0">
                <a:solidFill>
                  <a:srgbClr val="FF0000"/>
                </a:solidFill>
                <a:latin typeface="Arial Narrow"/>
                <a:cs typeface="Arial Narrow"/>
              </a:rPr>
              <a:t>Des	</a:t>
            </a:r>
            <a:r>
              <a:rPr lang="fr-SN" sz="8800" b="1" spc="-5" dirty="0">
                <a:solidFill>
                  <a:srgbClr val="FF0000"/>
                </a:solidFill>
                <a:latin typeface="Arial Narrow"/>
                <a:cs typeface="Arial Narrow"/>
              </a:rPr>
              <a:t>questions </a:t>
            </a:r>
            <a:endParaRPr lang="fr-SN" sz="8800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0" indent="0">
              <a:buNone/>
            </a:pPr>
            <a:endParaRPr lang="fr-S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xmlns="" id="{2F1E88C1-7C38-4E0D-8D79-C020F6E61AD5}"/>
              </a:ext>
            </a:extLst>
          </p:cNvPr>
          <p:cNvSpPr/>
          <p:nvPr/>
        </p:nvSpPr>
        <p:spPr>
          <a:xfrm>
            <a:off x="7222435" y="1483507"/>
            <a:ext cx="4072920" cy="452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8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F43B7-6E47-4D41-B082-EF06CBC8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MEMBRES DU GROUPE </a:t>
            </a:r>
            <a:endParaRPr lang="fr-SN" sz="7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F6E64-4ADB-4A80-9275-F4B4BB8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MAMADOU ALPHA DIALLO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CYR MATHIEU GUEYE </a:t>
            </a:r>
          </a:p>
          <a:p>
            <a:pPr marL="0" indent="0">
              <a:buClr>
                <a:schemeClr val="accent3"/>
              </a:buClr>
              <a:buNone/>
            </a:pP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0190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76EC48-EA70-4F52-A178-9349DF0D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plan</a:t>
            </a:r>
            <a:endParaRPr lang="fr-SN" sz="9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A5BE1-AA4C-48A3-8142-04D1BA0A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895061"/>
            <a:ext cx="11794434" cy="454549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7300" dirty="0"/>
              <a:t> </a:t>
            </a: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</a:t>
            </a:r>
            <a:r>
              <a:rPr lang="fr-SN" sz="73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é</a:t>
            </a: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finition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Diff</a:t>
            </a:r>
            <a:r>
              <a:rPr lang="fr-SN" sz="73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é</a:t>
            </a: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rence processus agiles et planifi</a:t>
            </a:r>
            <a:r>
              <a:rPr lang="fr-SN" sz="73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é</a:t>
            </a: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Les principales m</a:t>
            </a:r>
            <a:r>
              <a:rPr lang="fr-SN" sz="73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é</a:t>
            </a: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thodes agiles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Gestion de projet agile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3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Conclusion </a:t>
            </a:r>
          </a:p>
          <a:p>
            <a:pPr>
              <a:buFont typeface="Wingdings" panose="05000000000000000000" pitchFamily="2" charset="2"/>
              <a:buChar char="q"/>
            </a:pP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5934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79384-DD9D-4D26-A85E-4BBB55B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3" y="609600"/>
            <a:ext cx="10419663" cy="14562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fr-SN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3D98D-7F8B-4E8E-948B-B3CD733F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8" y="2212259"/>
            <a:ext cx="10419661" cy="275174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Le développement </a:t>
            </a:r>
            <a:r>
              <a:rPr lang="fr-FR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 </a:t>
            </a: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a</a:t>
            </a:r>
            <a:r>
              <a:rPr lang="fr-FR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gile est une approche itérative et collaborative, capable de prendre en compte les besoins initiaux du client et ceux liés aux évolutions.</a:t>
            </a:r>
          </a:p>
          <a:p>
            <a:pPr marL="0" indent="0" algn="just">
              <a:buNone/>
            </a:pPr>
            <a:r>
              <a:rPr lang="fr-FR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Pourquoi parle-t-on de méthode « Agile » ?</a:t>
            </a:r>
            <a:br>
              <a:rPr lang="fr-FR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</a:br>
            <a:r>
              <a:rPr lang="fr-FR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Le terme « agile » fait référence à la capacité</a:t>
            </a:r>
            <a:r>
              <a:rPr lang="fr-FR" sz="2800" b="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 (Body)"/>
              </a:rPr>
              <a:t>.</a:t>
            </a:r>
            <a:endParaRPr lang="fr-FR" sz="2800" b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873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CD1805-6AD2-426F-A85F-CA40ACD6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1670"/>
            <a:ext cx="10131425" cy="118606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b="1" dirty="0"/>
              <a:t> </a:t>
            </a:r>
            <a:br>
              <a:rPr lang="en-US" b="1" dirty="0"/>
            </a:br>
            <a:endParaRPr lang="fr-S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421EFB-2278-4C0F-855A-4C5294D7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1543664"/>
            <a:ext cx="8569454" cy="41086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Les débuts du « développement agile ».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Pourquoi « AGILE »?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Naissanc</a:t>
            </a: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e de Scrum &amp; Kanban.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Mise en place du « Manifeste Agile ».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SN" sz="2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alibri (Body)"/>
              </a:rPr>
              <a:t>Acceptation du terme « développement agile ».</a:t>
            </a:r>
            <a:endParaRPr lang="fr-SN" sz="2800" dirty="0">
              <a:solidFill>
                <a:schemeClr val="accent5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58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F4C6-E144-460B-A1F8-2BFE51D8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</a:t>
            </a:r>
            <a:r>
              <a:rPr lang="fr-SN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rence processus agiles et planifi</a:t>
            </a:r>
            <a:r>
              <a:rPr lang="fr-SN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 </a:t>
            </a:r>
            <a:endParaRPr lang="fr-SN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33879-FA59-4E02-817A-CAE8BF1B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S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Préoccupations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S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Rapidité dans la livraison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S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Rigidité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S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Planification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SN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Condition de réussite</a:t>
            </a:r>
            <a:endParaRPr lang="fr-SN" sz="2800" dirty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4795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106B-01AF-43A9-B211-FF7054D9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42452"/>
            <a:ext cx="8418870" cy="1199535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chemeClr val="accent6"/>
                </a:solidFill>
              </a:rPr>
              <a:t>Les principales méthodes agiles</a:t>
            </a:r>
            <a:endParaRPr lang="fr-SN" sz="40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E532C-747E-432F-AC01-564AB26E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6890"/>
            <a:ext cx="8418871" cy="26087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En effet, lorsque l’on emploie le terme « méthode agile » au singulier on parle d’un concept. Cependant il existe plusieurs méthodes agiles qui se différencient les unes des autres</a:t>
            </a:r>
            <a:r>
              <a:rPr lang="fr-F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 (Body)"/>
              </a:rPr>
              <a:t>.</a:t>
            </a:r>
            <a:endParaRPr lang="fr-SN" sz="2800" dirty="0">
              <a:solidFill>
                <a:schemeClr val="accent2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603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106B-01AF-43A9-B211-FF7054D9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fr-S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E532C-747E-432F-AC01-564AB26E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085982" cy="6858000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SCRUM</a:t>
            </a: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Product </a:t>
            </a:r>
            <a:r>
              <a:rPr lang="fr-SN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owner</a:t>
            </a:r>
            <a:endParaRPr lang="fr-SN" sz="3000" dirty="0" smtClean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Scrum master</a:t>
            </a: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Équipe opérationnelle</a:t>
            </a: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Product </a:t>
            </a:r>
            <a:r>
              <a:rPr lang="fr-SN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backlog</a:t>
            </a:r>
            <a:endParaRPr lang="fr-SN" sz="3000" dirty="0" smtClean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Sprint </a:t>
            </a:r>
            <a:r>
              <a:rPr lang="fr-SN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bakclog</a:t>
            </a:r>
            <a:endParaRPr lang="fr-SN" sz="3000" dirty="0" smtClean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User story</a:t>
            </a:r>
          </a:p>
          <a:p>
            <a:pPr lvl="1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Mêlée (</a:t>
            </a:r>
            <a:r>
              <a:rPr lang="fr-SN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scrum</a:t>
            </a:r>
            <a:r>
              <a:rPr lang="fr-SN" sz="3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(Body)"/>
              </a:rPr>
              <a:t>)</a:t>
            </a:r>
            <a:endParaRPr lang="fr-SN" sz="3000" dirty="0">
              <a:solidFill>
                <a:schemeClr val="accent1">
                  <a:lumMod val="40000"/>
                  <a:lumOff val="6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9992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106B-01AF-43A9-B211-FF7054D9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endParaRPr lang="fr-S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E532C-747E-432F-AC01-564AB26E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085982" cy="6858000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r>
              <a:rPr lang="en-US" sz="3200" dirty="0">
                <a:latin typeface="Calibri (Body)"/>
              </a:rPr>
              <a:t>                          </a:t>
            </a: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endParaRPr lang="en-US" sz="3200" dirty="0">
              <a:latin typeface="Calibri (Body)"/>
            </a:endParaRPr>
          </a:p>
          <a:p>
            <a:pPr marL="0" indent="0" algn="just">
              <a:buClr>
                <a:srgbClr val="FFC000"/>
              </a:buClr>
              <a:buNone/>
            </a:pPr>
            <a:r>
              <a:rPr lang="en-US" sz="3200" dirty="0">
                <a:latin typeface="Calibri (Body)"/>
              </a:rPr>
              <a:t>                            </a:t>
            </a:r>
          </a:p>
          <a:p>
            <a:pPr marL="0" indent="0" algn="just">
              <a:buClr>
                <a:srgbClr val="FFC000"/>
              </a:buClr>
              <a:buNone/>
            </a:pPr>
            <a:r>
              <a:rPr lang="en-US" sz="3200" dirty="0">
                <a:latin typeface="Calibri (Body)"/>
              </a:rPr>
              <a:t>                                  </a:t>
            </a:r>
            <a:r>
              <a:rPr lang="en-US" sz="3600" b="1" u="sng" dirty="0">
                <a:latin typeface="Calibri (Body)"/>
              </a:rPr>
              <a:t>Shema de la m</a:t>
            </a:r>
            <a:r>
              <a:rPr lang="fr-FR" sz="3600" b="1" i="0" u="sng" dirty="0">
                <a:effectLst/>
                <a:latin typeface="Calibri (Body)"/>
              </a:rPr>
              <a:t>é</a:t>
            </a:r>
            <a:r>
              <a:rPr lang="en-US" sz="3600" b="1" u="sng" dirty="0" err="1">
                <a:latin typeface="Calibri (Body)"/>
              </a:rPr>
              <a:t>thode</a:t>
            </a:r>
            <a:r>
              <a:rPr lang="en-US" sz="3600" b="1" u="sng" dirty="0">
                <a:latin typeface="Calibri (Body)"/>
              </a:rPr>
              <a:t> scrum </a:t>
            </a:r>
            <a:endParaRPr lang="fr-SN" sz="3600" b="1" u="sng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BBA7A2-0EFE-4157-B398-DD1AA2DE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9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{39847DE2-5DB4-4064-A024-B076DBD02BB1}tf03457452</Template>
  <TotalTime>220</TotalTime>
  <Words>189</Words>
  <Application>Microsoft Office PowerPoint</Application>
  <PresentationFormat>Grand écran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Narrow</vt:lpstr>
      <vt:lpstr>Calibri</vt:lpstr>
      <vt:lpstr>Calibri (Body)</vt:lpstr>
      <vt:lpstr>Calibri Light</vt:lpstr>
      <vt:lpstr>Calibri Light (Headings)</vt:lpstr>
      <vt:lpstr>Viner Hand ITC</vt:lpstr>
      <vt:lpstr>Wingdings</vt:lpstr>
      <vt:lpstr>Celestial</vt:lpstr>
      <vt:lpstr>Developpements  agiles</vt:lpstr>
      <vt:lpstr>MEMBRES DU GROUPE </vt:lpstr>
      <vt:lpstr>plan</vt:lpstr>
      <vt:lpstr>Definition</vt:lpstr>
      <vt:lpstr>Introduction  </vt:lpstr>
      <vt:lpstr> Différence processus agiles et planifiés  </vt:lpstr>
      <vt:lpstr>Les principales méthodes agiles</vt:lpstr>
      <vt:lpstr>    </vt:lpstr>
      <vt:lpstr>    </vt:lpstr>
      <vt:lpstr>    </vt:lpstr>
      <vt:lpstr>   la gestion de projet agile </vt:lpstr>
      <vt:lpstr>  Conclusion </vt:lpstr>
      <vt:lpstr>Merci pour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Developpements  agiles</dc:title>
  <dc:creator>Mamadou alpha Diallo</dc:creator>
  <cp:lastModifiedBy>KORO</cp:lastModifiedBy>
  <cp:revision>20</cp:revision>
  <dcterms:created xsi:type="dcterms:W3CDTF">2021-01-31T14:04:45Z</dcterms:created>
  <dcterms:modified xsi:type="dcterms:W3CDTF">2021-02-02T15:53:34Z</dcterms:modified>
</cp:coreProperties>
</file>