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sldIdLst>
    <p:sldId id="256" r:id="rId2"/>
    <p:sldId id="271" r:id="rId3"/>
    <p:sldId id="319" r:id="rId4"/>
    <p:sldId id="320" r:id="rId5"/>
    <p:sldId id="321" r:id="rId6"/>
    <p:sldId id="322" r:id="rId7"/>
    <p:sldId id="312" r:id="rId8"/>
    <p:sldId id="317" r:id="rId9"/>
    <p:sldId id="318" r:id="rId10"/>
    <p:sldId id="311" r:id="rId11"/>
    <p:sldId id="313" r:id="rId12"/>
    <p:sldId id="314" r:id="rId13"/>
    <p:sldId id="315" r:id="rId14"/>
    <p:sldId id="316" r:id="rId15"/>
    <p:sldId id="32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6" autoAdjust="0"/>
    <p:restoredTop sz="77249" autoAdjust="0"/>
  </p:normalViewPr>
  <p:slideViewPr>
    <p:cSldViewPr snapToGrid="0">
      <p:cViewPr varScale="1">
        <p:scale>
          <a:sx n="58" d="100"/>
          <a:sy n="58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699F0-3C24-4234-BBD1-751F9F13572D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C44E8-F1B0-42DC-91F6-0E5CBEE4485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27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UP est générique pour les logiciels orientés objets utilisant UML comme langage de modélisation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44E8-F1B0-42DC-91F6-0E5CBEE4485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018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44E8-F1B0-42DC-91F6-0E5CBEE44853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85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L’architecture et les cas d’utilisation doivent évoluer de façon concomitante : </a:t>
            </a:r>
          </a:p>
          <a:p>
            <a:r>
              <a:rPr lang="fr-FR" dirty="0" smtClean="0"/>
              <a:t>	• Les cas d’utilisation une fois réalisés doivent trouver leur place dans l’architecture </a:t>
            </a:r>
          </a:p>
          <a:p>
            <a:r>
              <a:rPr lang="fr-FR" dirty="0" smtClean="0"/>
              <a:t>	• L’architecture doit prévoir la réalisation de tous les cas d’utilisation</a:t>
            </a:r>
          </a:p>
          <a:p>
            <a:endParaRPr lang="fr-FR" dirty="0" smtClean="0"/>
          </a:p>
          <a:p>
            <a:r>
              <a:rPr lang="fr-FR" dirty="0" smtClean="0"/>
              <a:t>§ L’architecte crée une ébauche grossière de l’architecture, en partant de l’aspect qui n’est pas propre aux cas d’utilisation (plate forme..)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44E8-F1B0-42DC-91F6-0E5CBEE44853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256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44E8-F1B0-42DC-91F6-0E5CBEE44853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72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Processus Unifié est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opposé au cycle de vie en cascade (ou séquentiel) trop figé et rigide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 se lit selon deux axes: vertical (enchainement de disciplines et d’activités au sein d’une itération) et horizontal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44E8-F1B0-42DC-91F6-0E5CBEE44853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13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44E8-F1B0-42DC-91F6-0E5CBEE44853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34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Jean-Pierre </a:t>
            </a:r>
            <a:r>
              <a:rPr lang="fr-FR" dirty="0" err="1" smtClean="0"/>
              <a:t>Vickoff</a:t>
            </a:r>
            <a:r>
              <a:rPr lang="fr-FR" dirty="0" smtClean="0"/>
              <a:t>, né le 29 mai 1949 à </a:t>
            </a:r>
            <a:r>
              <a:rPr lang="fr-FR" dirty="0" err="1" smtClean="0"/>
              <a:t>Ecquevilly</a:t>
            </a:r>
            <a:r>
              <a:rPr lang="fr-FR" dirty="0" smtClean="0"/>
              <a:t>, en France, est un praticien franco-canadien du pilotage de projets et du développement des systèmes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44E8-F1B0-42DC-91F6-0E5CBEE44853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77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44E8-F1B0-42DC-91F6-0E5CBEE44853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51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44E8-F1B0-42DC-91F6-0E5CBEE44853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0441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C44E8-F1B0-42DC-91F6-0E5CBEE44853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47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37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2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09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1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61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6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02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824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58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82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B93658-7364-4897-BBD2-B848AEA938FF}" type="datetimeFigureOut">
              <a:rPr lang="fr-FR" smtClean="0"/>
              <a:t>26/05/2021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C0DFB91-C0F5-44F3-B58D-641DCE9F81C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7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Ingénierie des processus logiciels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Auteur: I. MBENGUE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00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phases du processus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665514"/>
            <a:ext cx="9720071" cy="4643846"/>
          </a:xfrm>
        </p:spPr>
        <p:txBody>
          <a:bodyPr>
            <a:normAutofit/>
          </a:bodyPr>
          <a:lstStyle/>
          <a:p>
            <a:r>
              <a:rPr lang="fr-FR" u="sng" dirty="0"/>
              <a:t>Le Processus Unifié comprend 4 phases :</a:t>
            </a:r>
          </a:p>
          <a:p>
            <a:r>
              <a:rPr lang="fr-FR" b="1" dirty="0" err="1" smtClean="0"/>
              <a:t>Inception</a:t>
            </a:r>
            <a:r>
              <a:rPr lang="fr-FR" dirty="0" smtClean="0"/>
              <a:t>, Démarrage ou pré-étude : </a:t>
            </a:r>
            <a:r>
              <a:rPr lang="fr-FR" dirty="0"/>
              <a:t>planification et mise en œuvre du projet</a:t>
            </a:r>
          </a:p>
          <a:p>
            <a:r>
              <a:rPr lang="fr-FR" b="1" dirty="0"/>
              <a:t>Elaboration</a:t>
            </a:r>
            <a:r>
              <a:rPr lang="fr-FR" dirty="0"/>
              <a:t> : traitement prioritaire des risques majeurs, les cycles sont donc plus longs et plus suivis</a:t>
            </a:r>
          </a:p>
          <a:p>
            <a:r>
              <a:rPr lang="fr-FR" b="1" dirty="0"/>
              <a:t>Construction</a:t>
            </a:r>
            <a:r>
              <a:rPr lang="fr-FR" dirty="0"/>
              <a:t> : développement de toutes les fonctionnalités du projet</a:t>
            </a:r>
          </a:p>
          <a:p>
            <a:r>
              <a:rPr lang="fr-FR" b="1" dirty="0"/>
              <a:t>Transition</a:t>
            </a:r>
            <a:r>
              <a:rPr lang="fr-FR" dirty="0"/>
              <a:t> : préparation du lancement</a:t>
            </a:r>
          </a:p>
        </p:txBody>
      </p:sp>
    </p:spTree>
    <p:extLst>
      <p:ext uri="{BB962C8B-B14F-4D97-AF65-F5344CB8AC3E}">
        <p14:creationId xmlns:p14="http://schemas.microsoft.com/office/powerpoint/2010/main" val="774414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fr-FR" dirty="0" smtClean="0"/>
              <a:t>Pré-étude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665514"/>
            <a:ext cx="9720071" cy="4643846"/>
          </a:xfrm>
        </p:spPr>
        <p:txBody>
          <a:bodyPr>
            <a:normAutofit/>
          </a:bodyPr>
          <a:lstStyle/>
          <a:p>
            <a:r>
              <a:rPr lang="fr-FR" dirty="0"/>
              <a:t>Objectifs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Définir les limites du système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Identifier les </a:t>
            </a:r>
            <a:r>
              <a:rPr lang="fr-FR" dirty="0" smtClean="0"/>
              <a:t>usages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 smtClean="0"/>
              <a:t>cas d’utilisation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fr-FR" dirty="0" smtClean="0"/>
              <a:t>interfaces </a:t>
            </a:r>
            <a:r>
              <a:rPr lang="fr-FR" dirty="0"/>
              <a:t>utilisateurs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Esquisser une architecture initiale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Identifier les risques </a:t>
            </a:r>
            <a:r>
              <a:rPr lang="fr-FR" dirty="0" smtClean="0"/>
              <a:t>principaux</a:t>
            </a:r>
          </a:p>
          <a:p>
            <a:pPr marL="0" indent="0">
              <a:buNone/>
            </a:pPr>
            <a:r>
              <a:rPr lang="fr-FR" b="1" dirty="0" smtClean="0"/>
              <a:t>Elle </a:t>
            </a:r>
            <a:r>
              <a:rPr lang="fr-FR" b="1" dirty="0"/>
              <a:t>peut se solder par un cahier de charges, prétexte à un appel d’offres, dans le cas d’un projet chez le donneur d’ordres</a:t>
            </a:r>
            <a:r>
              <a:rPr lang="fr-FR" dirty="0"/>
              <a:t>. </a:t>
            </a:r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Le </a:t>
            </a:r>
            <a:r>
              <a:rPr lang="fr-FR" i="1" dirty="0"/>
              <a:t>jalon de fin de la phase est de type «go/no go».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35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fr-FR" dirty="0"/>
              <a:t>Élaboration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665514"/>
            <a:ext cx="9720071" cy="46438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 dirty="0"/>
              <a:t>Objectifs</a:t>
            </a:r>
          </a:p>
          <a:p>
            <a:pPr marL="470916" lvl="1" indent="-342900">
              <a:buFont typeface="+mj-lt"/>
              <a:buAutoNum type="arabicPeriod"/>
              <a:defRPr/>
            </a:pPr>
            <a:r>
              <a:rPr lang="fr-FR" altLang="fr-FR" dirty="0"/>
              <a:t>Définir l’architecture de référence</a:t>
            </a:r>
          </a:p>
          <a:p>
            <a:pPr marL="470916" lvl="1" indent="-342900">
              <a:buFont typeface="+mj-lt"/>
              <a:buAutoNum type="arabicPeriod"/>
              <a:defRPr/>
            </a:pPr>
            <a:r>
              <a:rPr lang="fr-FR" altLang="fr-FR" dirty="0"/>
              <a:t>Préciser les cas d’utilisation (</a:t>
            </a:r>
            <a:r>
              <a:rPr lang="fr-FR" altLang="fr-FR" b="1" dirty="0"/>
              <a:t>80 %</a:t>
            </a:r>
            <a:r>
              <a:rPr lang="fr-FR" altLang="fr-FR" dirty="0"/>
              <a:t> des besoins fonctionnels)</a:t>
            </a:r>
          </a:p>
          <a:p>
            <a:pPr marL="470916" lvl="1" indent="-342900">
              <a:buFont typeface="+mj-lt"/>
              <a:buAutoNum type="arabicPeriod"/>
              <a:defRPr/>
            </a:pPr>
            <a:r>
              <a:rPr lang="fr-FR" altLang="fr-FR" dirty="0"/>
              <a:t>Planifier le projet</a:t>
            </a:r>
          </a:p>
          <a:p>
            <a:pPr marL="470916" lvl="1" indent="-342900">
              <a:buFont typeface="+mj-lt"/>
              <a:buAutoNum type="arabicPeriod"/>
              <a:defRPr/>
            </a:pPr>
            <a:r>
              <a:rPr lang="fr-FR" altLang="fr-FR" dirty="0"/>
              <a:t>Préciser les risques du projet (besoins, technologiques, compétences, politiques)</a:t>
            </a:r>
          </a:p>
          <a:p>
            <a:pPr marL="0" indent="0">
              <a:buNone/>
            </a:pPr>
            <a:r>
              <a:rPr lang="fr-FR" b="1" dirty="0"/>
              <a:t>Elle correspond par exemple à une réponse à appel d’offres (l’équipe de réponse n’est pas toujours l’équipe de développement) 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Le </a:t>
            </a:r>
            <a:r>
              <a:rPr lang="fr-FR" b="1" dirty="0"/>
              <a:t>jalon de fin de phase est basé sur l’architecture qui doit être prototypée pour être validée et adoptée</a:t>
            </a:r>
          </a:p>
        </p:txBody>
      </p:sp>
    </p:spTree>
    <p:extLst>
      <p:ext uri="{BB962C8B-B14F-4D97-AF65-F5344CB8AC3E}">
        <p14:creationId xmlns:p14="http://schemas.microsoft.com/office/powerpoint/2010/main" val="1997865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fr-FR" dirty="0"/>
              <a:t>Construction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665514"/>
            <a:ext cx="9720071" cy="46438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 dirty="0"/>
              <a:t>Objectifs</a:t>
            </a:r>
          </a:p>
          <a:p>
            <a:pPr lvl="1">
              <a:defRPr/>
            </a:pPr>
            <a:r>
              <a:rPr lang="fr-FR" altLang="fr-FR" dirty="0"/>
              <a:t>Finalisation de la description et de la réalisation des cas d’utilisation</a:t>
            </a:r>
          </a:p>
          <a:p>
            <a:pPr lvl="1">
              <a:defRPr/>
            </a:pPr>
            <a:r>
              <a:rPr lang="fr-FR" altLang="fr-FR" dirty="0"/>
              <a:t>Finalisation de l’analyse, de la conception, de </a:t>
            </a:r>
            <a:r>
              <a:rPr lang="fr-FR" altLang="fr-FR" dirty="0" smtClean="0"/>
              <a:t>l’implémentation et </a:t>
            </a:r>
            <a:r>
              <a:rPr lang="fr-FR" altLang="fr-FR" dirty="0"/>
              <a:t>des tests informatiques</a:t>
            </a:r>
          </a:p>
          <a:p>
            <a:pPr lvl="1">
              <a:defRPr/>
            </a:pPr>
            <a:r>
              <a:rPr lang="fr-FR" altLang="fr-FR" dirty="0"/>
              <a:t>Validation par rapport aux risques</a:t>
            </a:r>
          </a:p>
          <a:p>
            <a:pPr lvl="1">
              <a:defRPr/>
            </a:pPr>
            <a:r>
              <a:rPr lang="fr-FR" altLang="fr-FR" dirty="0"/>
              <a:t>Validation par rapport à l’architecture de référence</a:t>
            </a:r>
          </a:p>
          <a:p>
            <a:r>
              <a:rPr lang="fr-FR" dirty="0"/>
              <a:t>Elle correspond à la fabrication du logiciel. </a:t>
            </a:r>
          </a:p>
          <a:p>
            <a:r>
              <a:rPr lang="fr-FR" dirty="0" smtClean="0"/>
              <a:t>l’architecture </a:t>
            </a:r>
            <a:r>
              <a:rPr lang="fr-FR" dirty="0"/>
              <a:t>joue un rôle fondamental. </a:t>
            </a:r>
          </a:p>
          <a:p>
            <a:r>
              <a:rPr lang="fr-FR" b="1" dirty="0" smtClean="0"/>
              <a:t>Le </a:t>
            </a:r>
            <a:r>
              <a:rPr lang="fr-FR" b="1" dirty="0"/>
              <a:t>résultat est le logiciel dans une version « utilisable » (première version bêta). </a:t>
            </a:r>
          </a:p>
        </p:txBody>
      </p:sp>
    </p:spTree>
    <p:extLst>
      <p:ext uri="{BB962C8B-B14F-4D97-AF65-F5344CB8AC3E}">
        <p14:creationId xmlns:p14="http://schemas.microsoft.com/office/powerpoint/2010/main" val="246645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fr-FR" dirty="0"/>
              <a:t>Transition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665514"/>
            <a:ext cx="9720071" cy="46438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altLang="fr-FR" sz="2800" dirty="0"/>
              <a:t>Objectifs</a:t>
            </a:r>
          </a:p>
          <a:p>
            <a:pPr marL="470916" lvl="1" indent="-342900">
              <a:buFont typeface="+mj-lt"/>
              <a:buAutoNum type="arabicPeriod"/>
              <a:defRPr/>
            </a:pPr>
            <a:r>
              <a:rPr lang="fr-FR" altLang="fr-FR" sz="2400" dirty="0"/>
              <a:t>Correction des derniers bugs liés au béta test</a:t>
            </a:r>
          </a:p>
          <a:p>
            <a:pPr marL="470916" lvl="1" indent="-342900">
              <a:buFont typeface="+mj-lt"/>
              <a:buAutoNum type="arabicPeriod"/>
              <a:defRPr/>
            </a:pPr>
            <a:r>
              <a:rPr lang="fr-FR" altLang="fr-FR" sz="2400" dirty="0"/>
              <a:t>Validation par rapport aux besoins du </a:t>
            </a:r>
            <a:r>
              <a:rPr lang="fr-FR" altLang="fr-FR" sz="2400" dirty="0" smtClean="0"/>
              <a:t>client</a:t>
            </a:r>
            <a:endParaRPr lang="fr-FR" altLang="fr-FR" sz="2400" dirty="0"/>
          </a:p>
          <a:p>
            <a:pPr marL="653796" lvl="2" indent="-342900">
              <a:buFont typeface="+mj-lt"/>
              <a:buAutoNum type="arabicPeriod"/>
              <a:defRPr/>
            </a:pPr>
            <a:r>
              <a:rPr lang="fr-FR" altLang="fr-FR" sz="1800" dirty="0"/>
              <a:t>Logiciel</a:t>
            </a:r>
          </a:p>
          <a:p>
            <a:pPr marL="653796" lvl="2" indent="-342900">
              <a:buFont typeface="+mj-lt"/>
              <a:buAutoNum type="arabicPeriod"/>
              <a:defRPr/>
            </a:pPr>
            <a:r>
              <a:rPr lang="fr-FR" altLang="fr-FR" sz="1800" dirty="0" smtClean="0"/>
              <a:t>Manuels</a:t>
            </a:r>
          </a:p>
          <a:p>
            <a:pPr marL="310896" lvl="2" indent="0">
              <a:buNone/>
              <a:defRPr/>
            </a:pPr>
            <a:endParaRPr lang="fr-FR" sz="1800" dirty="0" smtClean="0"/>
          </a:p>
          <a:p>
            <a:pPr marL="310896" lvl="2" indent="0">
              <a:buNone/>
              <a:defRPr/>
            </a:pPr>
            <a:r>
              <a:rPr lang="fr-FR" sz="1800" dirty="0" smtClean="0"/>
              <a:t>Le </a:t>
            </a:r>
            <a:r>
              <a:rPr lang="fr-FR" sz="1800" dirty="0"/>
              <a:t>résultat est la version complète du système. </a:t>
            </a:r>
            <a:endParaRPr lang="fr-FR" altLang="fr-FR" sz="1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20266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9600" dirty="0" smtClean="0"/>
              <a:t>MERCI !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93387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unifié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665514"/>
            <a:ext cx="9720071" cy="4643846"/>
          </a:xfrm>
        </p:spPr>
        <p:txBody>
          <a:bodyPr>
            <a:normAutofit fontScale="92500"/>
          </a:bodyPr>
          <a:lstStyle/>
          <a:p>
            <a:pPr algn="just"/>
            <a:r>
              <a:rPr lang="fr-FR" dirty="0"/>
              <a:t>Le processus unifié se caractérise par </a:t>
            </a:r>
            <a:r>
              <a:rPr lang="fr-FR" b="1" dirty="0"/>
              <a:t>une démarche itérative et incrémentale</a:t>
            </a:r>
            <a:r>
              <a:rPr lang="fr-FR" dirty="0"/>
              <a:t>, pilotée par les cas d’utilisation, et centrée sur l’architecture et les modèles UML. Elle définit un processus intégrant toutes </a:t>
            </a:r>
            <a:r>
              <a:rPr lang="fr-FR" b="1" dirty="0"/>
              <a:t>les activités de conception et de réalisation au sein de cycles de développement </a:t>
            </a:r>
            <a:r>
              <a:rPr lang="fr-FR" dirty="0"/>
              <a:t>composés d’une phases de </a:t>
            </a:r>
            <a:r>
              <a:rPr lang="fr-FR" b="1" dirty="0"/>
              <a:t>création</a:t>
            </a:r>
            <a:r>
              <a:rPr lang="fr-FR" dirty="0"/>
              <a:t>, d’une phase </a:t>
            </a:r>
            <a:r>
              <a:rPr lang="fr-FR" b="1" dirty="0"/>
              <a:t>d’élaboration</a:t>
            </a:r>
            <a:r>
              <a:rPr lang="fr-FR" dirty="0"/>
              <a:t>, d’une phase de </a:t>
            </a:r>
            <a:r>
              <a:rPr lang="fr-FR" b="1" dirty="0"/>
              <a:t>construction</a:t>
            </a:r>
            <a:r>
              <a:rPr lang="fr-FR" dirty="0"/>
              <a:t> et d’une phase de </a:t>
            </a:r>
            <a:r>
              <a:rPr lang="fr-FR" b="1" dirty="0"/>
              <a:t>transition</a:t>
            </a:r>
            <a:r>
              <a:rPr lang="fr-FR" dirty="0"/>
              <a:t>, comprenant chacune plusieurs itérations</a:t>
            </a:r>
            <a:r>
              <a:rPr lang="fr-FR" dirty="0" smtClean="0"/>
              <a:t>.</a:t>
            </a:r>
          </a:p>
          <a:p>
            <a:pPr algn="just"/>
            <a:r>
              <a:rPr lang="fr-FR" b="1" dirty="0"/>
              <a:t>Le Processus Unifié ou UP (Unified </a:t>
            </a:r>
            <a:r>
              <a:rPr lang="fr-FR" b="1" dirty="0" err="1"/>
              <a:t>Process</a:t>
            </a:r>
            <a:r>
              <a:rPr lang="fr-FR" b="1" dirty="0"/>
              <a:t>) est une </a:t>
            </a:r>
            <a:r>
              <a:rPr lang="fr-FR" b="1" dirty="0" smtClean="0"/>
              <a:t>méthode générique </a:t>
            </a:r>
            <a:r>
              <a:rPr lang="fr-FR" b="1" dirty="0"/>
              <a:t>de développement de logiciel développée par </a:t>
            </a:r>
            <a:r>
              <a:rPr lang="fr-FR" b="1" dirty="0" smtClean="0"/>
              <a:t>les concepteurs d’UML</a:t>
            </a:r>
          </a:p>
          <a:p>
            <a:r>
              <a:rPr lang="fr-FR" u="sng" dirty="0"/>
              <a:t>Il est caractérisé par quatre aspects :</a:t>
            </a:r>
            <a:endParaRPr lang="fr-FR" dirty="0"/>
          </a:p>
          <a:p>
            <a:r>
              <a:rPr lang="fr-FR" dirty="0"/>
              <a:t>Un pilotage par les cas d’utilisation</a:t>
            </a:r>
          </a:p>
          <a:p>
            <a:r>
              <a:rPr lang="fr-FR" dirty="0"/>
              <a:t>L’architecture au cœur du processus</a:t>
            </a:r>
          </a:p>
          <a:p>
            <a:r>
              <a:rPr lang="fr-FR" dirty="0"/>
              <a:t>L’utilisation maximale des modèles, plus spécifiquement des modèles UML</a:t>
            </a:r>
          </a:p>
          <a:p>
            <a:r>
              <a:rPr lang="fr-FR" dirty="0"/>
              <a:t>La levée régulière des incertitudes grâce à sa dimension itérative et cyclique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577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UP piloté par les 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861457"/>
            <a:ext cx="9720071" cy="4447903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/>
              <a:t>L’objectif principal d’un système logiciel étant de rendre service à ses utilisateurs, cela nécessite de bien comprendre leurs désirs et </a:t>
            </a:r>
            <a:r>
              <a:rPr lang="fr-FR" dirty="0" smtClean="0"/>
              <a:t>besoins.</a:t>
            </a:r>
          </a:p>
          <a:p>
            <a:pPr algn="just"/>
            <a:r>
              <a:rPr lang="fr-FR" dirty="0"/>
              <a:t>Les cas d’utilisation </a:t>
            </a:r>
            <a:r>
              <a:rPr lang="fr-FR" b="1" dirty="0"/>
              <a:t>guident le processus de développement à travers l’utilisation de modèles </a:t>
            </a:r>
            <a:r>
              <a:rPr lang="fr-FR" b="1" dirty="0" smtClean="0"/>
              <a:t>UML </a:t>
            </a:r>
            <a:r>
              <a:rPr lang="fr-FR" dirty="0" smtClean="0"/>
              <a:t>:</a:t>
            </a:r>
            <a:endParaRPr lang="fr-F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 smtClean="0"/>
              <a:t>Décrivent </a:t>
            </a:r>
            <a:r>
              <a:rPr lang="fr-FR" dirty="0"/>
              <a:t>les besoins fonctionnels, et leur ensemble constitue le modèle des cas d’utilisation décrivant les fonctionnalités complètes du </a:t>
            </a:r>
            <a:r>
              <a:rPr lang="fr-FR" dirty="0" smtClean="0"/>
              <a:t>système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 smtClean="0"/>
              <a:t>A </a:t>
            </a:r>
            <a:r>
              <a:rPr lang="fr-FR" dirty="0"/>
              <a:t>partir du modèle des cas d’utilisation, les développeurs créent une série de modèles de conception et d’implémentation réalisant les cas </a:t>
            </a:r>
            <a:r>
              <a:rPr lang="fr-FR" dirty="0" smtClean="0"/>
              <a:t>d’utilisation,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 smtClean="0"/>
              <a:t>Chacun </a:t>
            </a:r>
            <a:r>
              <a:rPr lang="fr-FR" dirty="0"/>
              <a:t>des modèles successifs est ensuite révisé pour en contrôler la conformité par rapport au modèle des cas d’utilisation,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 smtClean="0"/>
              <a:t>Enfin</a:t>
            </a:r>
            <a:r>
              <a:rPr lang="fr-FR" dirty="0"/>
              <a:t>, les testeurs testent l’implémentation pour s’assurer que les composants du modèle d’implémentation mettent correctement en œuvre les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40719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UP piloté par les cas d’utilisation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042" y="2084832"/>
            <a:ext cx="8438279" cy="466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20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UP Centré sur l’architecture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24128" y="1877786"/>
            <a:ext cx="9720071" cy="4431574"/>
          </a:xfrm>
        </p:spPr>
        <p:txBody>
          <a:bodyPr>
            <a:normAutofit/>
          </a:bodyPr>
          <a:lstStyle/>
          <a:p>
            <a:pPr algn="just"/>
            <a:r>
              <a:rPr lang="fr-FR" sz="1800" dirty="0"/>
              <a:t>Dès le démarrage de UP, on s’intéresse à l'architecture à mettre en </a:t>
            </a:r>
            <a:r>
              <a:rPr lang="fr-FR" sz="1800" dirty="0" smtClean="0"/>
              <a:t>place</a:t>
            </a:r>
          </a:p>
          <a:p>
            <a:pPr algn="just"/>
            <a:r>
              <a:rPr lang="fr-FR" sz="1800" dirty="0"/>
              <a:t>L’architecture d’un système logiciel : </a:t>
            </a:r>
            <a:endParaRPr lang="fr-FR" sz="1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1800" dirty="0" smtClean="0"/>
              <a:t> </a:t>
            </a:r>
            <a:r>
              <a:rPr lang="fr-FR" sz="1800" dirty="0"/>
              <a:t>peut être décrite comme les différentes vues du système à construire </a:t>
            </a:r>
            <a:endParaRPr lang="fr-FR" sz="1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1800" dirty="0" smtClean="0"/>
              <a:t>équivaut </a:t>
            </a:r>
            <a:r>
              <a:rPr lang="fr-FR" sz="1800" dirty="0"/>
              <a:t>aux aspects statiques et dynamiques significatifs du système </a:t>
            </a:r>
            <a:endParaRPr lang="fr-FR" sz="1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1800" dirty="0" smtClean="0"/>
              <a:t> </a:t>
            </a:r>
            <a:r>
              <a:rPr lang="fr-FR" sz="1800" dirty="0"/>
              <a:t>émerge des besoins exprimés par les utilisateurs et spécifiés par les cas </a:t>
            </a:r>
            <a:r>
              <a:rPr lang="fr-FR" sz="1800" dirty="0" smtClean="0"/>
              <a:t>d’utilisation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1800" dirty="0" smtClean="0"/>
              <a:t>subit </a:t>
            </a:r>
            <a:r>
              <a:rPr lang="fr-FR" sz="1800" dirty="0"/>
              <a:t>aussi l’influence de : </a:t>
            </a:r>
            <a:endParaRPr lang="fr-FR" sz="18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FF0000"/>
                </a:solidFill>
              </a:rPr>
              <a:t>la </a:t>
            </a:r>
            <a:r>
              <a:rPr lang="fr-FR" dirty="0">
                <a:solidFill>
                  <a:srgbClr val="FF0000"/>
                </a:solidFill>
              </a:rPr>
              <a:t>plate-forme sur laquelle devra s’exécuter le système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FF0000"/>
                </a:solidFill>
              </a:rPr>
              <a:t>les </a:t>
            </a:r>
            <a:r>
              <a:rPr lang="fr-FR" dirty="0">
                <a:solidFill>
                  <a:srgbClr val="FF0000"/>
                </a:solidFill>
              </a:rPr>
              <a:t>briques de bases réutilisables disponibles pour le développement </a:t>
            </a:r>
            <a:endParaRPr lang="fr-FR" dirty="0" smtClean="0">
              <a:solidFill>
                <a:srgbClr val="FF000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dirty="0">
                <a:solidFill>
                  <a:srgbClr val="FF0000"/>
                </a:solidFill>
              </a:rPr>
              <a:t>les considérations de déploiement, les systèmes existants et les besoins non fonctionnels (performance, fiabilité..)</a:t>
            </a:r>
          </a:p>
        </p:txBody>
      </p:sp>
    </p:spTree>
    <p:extLst>
      <p:ext uri="{BB962C8B-B14F-4D97-AF65-F5344CB8AC3E}">
        <p14:creationId xmlns:p14="http://schemas.microsoft.com/office/powerpoint/2010/main" val="224994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UP Centré sur l’architecture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024128" y="1877786"/>
            <a:ext cx="9720071" cy="4431574"/>
          </a:xfrm>
        </p:spPr>
        <p:txBody>
          <a:bodyPr>
            <a:normAutofit/>
          </a:bodyPr>
          <a:lstStyle/>
          <a:p>
            <a:pPr algn="just"/>
            <a:r>
              <a:rPr lang="fr-FR" sz="1800" dirty="0"/>
              <a:t>Le RUP identifie 4 vues + 1 Les 4 vues </a:t>
            </a:r>
            <a:r>
              <a:rPr lang="fr-FR" sz="1800" dirty="0" smtClean="0"/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b="1" dirty="0" smtClean="0"/>
              <a:t>Vue </a:t>
            </a:r>
            <a:r>
              <a:rPr lang="fr-FR" sz="1800" b="1" dirty="0"/>
              <a:t>logique </a:t>
            </a:r>
            <a:r>
              <a:rPr lang="fr-FR" sz="1800" dirty="0"/>
              <a:t>: concerne les exigences fonctionnelles du système. Elle </a:t>
            </a:r>
            <a:r>
              <a:rPr lang="fr-FR" sz="1800" dirty="0" smtClean="0"/>
              <a:t>montre l’organisation des modules en sous-système, les interfaces des sous-systèmes et leurs dépendances</a:t>
            </a:r>
            <a:endParaRPr lang="fr-FR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b="1" dirty="0" smtClean="0"/>
              <a:t>Vue </a:t>
            </a:r>
            <a:r>
              <a:rPr lang="fr-FR" sz="1800" b="1" dirty="0"/>
              <a:t>d’implémentation </a:t>
            </a:r>
            <a:r>
              <a:rPr lang="fr-FR" sz="1800" dirty="0"/>
              <a:t>: décrit l’organisation des modules du logiciel.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b="1" dirty="0" smtClean="0"/>
              <a:t>Vue </a:t>
            </a:r>
            <a:r>
              <a:rPr lang="fr-FR" sz="1800" b="1" dirty="0"/>
              <a:t>du processus </a:t>
            </a:r>
            <a:r>
              <a:rPr lang="fr-FR" sz="1800" dirty="0"/>
              <a:t>: concerne les aspects concurrents du système à l’exécution: taches, threads ou processus, et leur interaction. </a:t>
            </a:r>
            <a:r>
              <a:rPr lang="fr-FR" sz="1800" dirty="0" smtClean="0"/>
              <a:t> </a:t>
            </a:r>
            <a:r>
              <a:rPr lang="fr-FR" sz="1800" dirty="0" smtClean="0"/>
              <a:t>Elle est très importante  dans les environnements </a:t>
            </a:r>
            <a:r>
              <a:rPr lang="fr-FR" sz="1800" dirty="0" err="1" smtClean="0"/>
              <a:t>mutlitaches</a:t>
            </a:r>
            <a:r>
              <a:rPr lang="fr-FR" sz="1800" dirty="0" smtClean="0"/>
              <a:t>.</a:t>
            </a:r>
            <a:endParaRPr lang="fr-FR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b="1" dirty="0" smtClean="0"/>
              <a:t>Vue </a:t>
            </a:r>
            <a:r>
              <a:rPr lang="fr-FR" sz="1800" b="1" dirty="0"/>
              <a:t>de déploiement </a:t>
            </a:r>
            <a:r>
              <a:rPr lang="fr-FR" sz="1800" dirty="0"/>
              <a:t>: montre comment </a:t>
            </a:r>
            <a:r>
              <a:rPr lang="fr-FR" sz="1800" dirty="0" smtClean="0"/>
              <a:t>la distribution des blocs fonctionnels sur un environnement informatique physique. Elle décrit les exigences en terme de performances (temps de réponde, tolérance aux pannes, etc.)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dirty="0" smtClean="0">
                <a:solidFill>
                  <a:srgbClr val="FF0000"/>
                </a:solidFill>
              </a:rPr>
              <a:t>Vue des cas d’utilisations</a:t>
            </a:r>
            <a:r>
              <a:rPr lang="fr-FR" sz="1800" dirty="0">
                <a:solidFill>
                  <a:srgbClr val="FF0000"/>
                </a:solidFill>
              </a:rPr>
              <a:t> </a:t>
            </a:r>
            <a:r>
              <a:rPr lang="fr-FR" sz="1800" dirty="0" smtClean="0">
                <a:solidFill>
                  <a:srgbClr val="FF0000"/>
                </a:solidFill>
              </a:rPr>
              <a:t>: Cette vue guide tous les autres, elle définit les besoins des clients du système, et centre la </a:t>
            </a:r>
            <a:r>
              <a:rPr lang="fr-FR" sz="1800" dirty="0" err="1" smtClean="0">
                <a:solidFill>
                  <a:srgbClr val="FF0000"/>
                </a:solidFill>
              </a:rPr>
              <a:t>déinition</a:t>
            </a:r>
            <a:r>
              <a:rPr lang="fr-FR" sz="1800" dirty="0" smtClean="0">
                <a:solidFill>
                  <a:srgbClr val="FF0000"/>
                </a:solidFill>
              </a:rPr>
              <a:t> de l’architecture du système sur la satisfactions de ces besoins.</a:t>
            </a:r>
          </a:p>
        </p:txBody>
      </p:sp>
    </p:spTree>
    <p:extLst>
      <p:ext uri="{BB962C8B-B14F-4D97-AF65-F5344CB8AC3E}">
        <p14:creationId xmlns:p14="http://schemas.microsoft.com/office/powerpoint/2010/main" val="379012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665514"/>
            <a:ext cx="10667129" cy="4643846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Le cycle de vie de la méthode UP se décompose en </a:t>
            </a:r>
            <a:r>
              <a:rPr lang="fr-FR" b="1" dirty="0"/>
              <a:t>4 phases principales </a:t>
            </a:r>
            <a:r>
              <a:rPr lang="fr-FR" dirty="0"/>
              <a:t>au cours desquelles </a:t>
            </a:r>
            <a:r>
              <a:rPr lang="fr-FR" b="1" dirty="0"/>
              <a:t>6 activités d’ingénierie </a:t>
            </a:r>
            <a:r>
              <a:rPr lang="fr-FR" dirty="0"/>
              <a:t>sont mises en </a:t>
            </a:r>
            <a:r>
              <a:rPr lang="fr-FR" dirty="0" smtClean="0"/>
              <a:t>œuvre. </a:t>
            </a:r>
            <a:r>
              <a:rPr lang="fr-FR" dirty="0"/>
              <a:t>Un </a:t>
            </a:r>
            <a:r>
              <a:rPr lang="fr-FR" b="1" dirty="0"/>
              <a:t>certain nombre d’itérations </a:t>
            </a:r>
            <a:r>
              <a:rPr lang="fr-FR" dirty="0"/>
              <a:t>est effectué à l’intérieur de chaque phase. Chaque itération met en </a:t>
            </a:r>
            <a:r>
              <a:rPr lang="fr-FR" dirty="0" smtClean="0"/>
              <a:t>œuvre </a:t>
            </a:r>
            <a:r>
              <a:rPr lang="fr-FR" dirty="0"/>
              <a:t>certaines activités</a:t>
            </a:r>
            <a:r>
              <a:rPr lang="fr-FR" dirty="0" smtClean="0"/>
              <a:t>.</a:t>
            </a:r>
          </a:p>
          <a:p>
            <a:r>
              <a:rPr lang="fr-FR" altLang="fr-FR" dirty="0"/>
              <a:t>Organisation matricielle:</a:t>
            </a:r>
          </a:p>
          <a:p>
            <a:pPr lvl="1"/>
            <a:r>
              <a:rPr lang="fr-FR" altLang="fr-FR" sz="2200" dirty="0"/>
              <a:t>Découpage en phases et en activités</a:t>
            </a:r>
          </a:p>
          <a:p>
            <a:pPr lvl="1"/>
            <a:r>
              <a:rPr lang="fr-FR" altLang="fr-FR" sz="2200" dirty="0"/>
              <a:t>Plusieurs itérations au sein d’une même phase</a:t>
            </a:r>
          </a:p>
          <a:p>
            <a:pPr lvl="1"/>
            <a:r>
              <a:rPr lang="fr-FR" altLang="fr-FR" sz="2200" dirty="0"/>
              <a:t>Chaque itération parcourt toutes las activités avec plus ou moins de profondeur</a:t>
            </a:r>
          </a:p>
          <a:p>
            <a:r>
              <a:rPr lang="fr-FR" altLang="fr-FR" dirty="0"/>
              <a:t>On définit une architecture de référence avec un (des) cas d’utilisation centraux et on itère en injectant de nouveaux cas.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10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58787" y="2993580"/>
            <a:ext cx="23177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fr-FR" altLang="fr-FR" sz="1600" b="1">
                <a:latin typeface="Arial" panose="020B0604020202020204" pitchFamily="34" charset="0"/>
              </a:rPr>
              <a:t>Besoins</a:t>
            </a: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809900" y="2938018"/>
            <a:ext cx="4500562" cy="217487"/>
          </a:xfrm>
          <a:custGeom>
            <a:avLst/>
            <a:gdLst>
              <a:gd name="T0" fmla="*/ 0 w 1911"/>
              <a:gd name="T1" fmla="*/ 400 h 63"/>
              <a:gd name="T2" fmla="*/ 218 w 1911"/>
              <a:gd name="T3" fmla="*/ 314 h 63"/>
              <a:gd name="T4" fmla="*/ 391 w 1911"/>
              <a:gd name="T5" fmla="*/ 227 h 63"/>
              <a:gd name="T6" fmla="*/ 1008 w 1911"/>
              <a:gd name="T7" fmla="*/ 0 h 63"/>
              <a:gd name="T8" fmla="*/ 2551 w 1911"/>
              <a:gd name="T9" fmla="*/ 52 h 63"/>
              <a:gd name="T10" fmla="*/ 3257 w 1911"/>
              <a:gd name="T11" fmla="*/ 159 h 63"/>
              <a:gd name="T12" fmla="*/ 3673 w 1911"/>
              <a:gd name="T13" fmla="*/ 227 h 63"/>
              <a:gd name="T14" fmla="*/ 4050 w 1911"/>
              <a:gd name="T15" fmla="*/ 300 h 63"/>
              <a:gd name="T16" fmla="*/ 4338 w 1911"/>
              <a:gd name="T17" fmla="*/ 360 h 63"/>
              <a:gd name="T18" fmla="*/ 4755 w 1911"/>
              <a:gd name="T19" fmla="*/ 335 h 63"/>
              <a:gd name="T20" fmla="*/ 5301 w 1911"/>
              <a:gd name="T21" fmla="*/ 300 h 63"/>
              <a:gd name="T22" fmla="*/ 6611 w 1911"/>
              <a:gd name="T23" fmla="*/ 335 h 63"/>
              <a:gd name="T24" fmla="*/ 8025 w 1911"/>
              <a:gd name="T25" fmla="*/ 368 h 63"/>
              <a:gd name="T26" fmla="*/ 9119 w 1911"/>
              <a:gd name="T27" fmla="*/ 400 h 63"/>
              <a:gd name="T28" fmla="*/ 0 w 1911"/>
              <a:gd name="T29" fmla="*/ 400 h 6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11" h="63">
                <a:moveTo>
                  <a:pt x="0" y="63"/>
                </a:moveTo>
                <a:cubicBezTo>
                  <a:pt x="16" y="61"/>
                  <a:pt x="29" y="55"/>
                  <a:pt x="45" y="50"/>
                </a:cubicBezTo>
                <a:cubicBezTo>
                  <a:pt x="56" y="46"/>
                  <a:pt x="70" y="40"/>
                  <a:pt x="81" y="36"/>
                </a:cubicBezTo>
                <a:cubicBezTo>
                  <a:pt x="123" y="23"/>
                  <a:pt x="167" y="10"/>
                  <a:pt x="210" y="0"/>
                </a:cubicBezTo>
                <a:cubicBezTo>
                  <a:pt x="321" y="2"/>
                  <a:pt x="425" y="4"/>
                  <a:pt x="531" y="8"/>
                </a:cubicBezTo>
                <a:cubicBezTo>
                  <a:pt x="609" y="17"/>
                  <a:pt x="624" y="23"/>
                  <a:pt x="678" y="25"/>
                </a:cubicBezTo>
                <a:cubicBezTo>
                  <a:pt x="707" y="29"/>
                  <a:pt x="737" y="30"/>
                  <a:pt x="765" y="36"/>
                </a:cubicBezTo>
                <a:cubicBezTo>
                  <a:pt x="788" y="41"/>
                  <a:pt x="819" y="46"/>
                  <a:pt x="843" y="47"/>
                </a:cubicBezTo>
                <a:cubicBezTo>
                  <a:pt x="876" y="51"/>
                  <a:pt x="879" y="56"/>
                  <a:pt x="903" y="57"/>
                </a:cubicBezTo>
                <a:cubicBezTo>
                  <a:pt x="909" y="55"/>
                  <a:pt x="990" y="53"/>
                  <a:pt x="990" y="53"/>
                </a:cubicBezTo>
                <a:cubicBezTo>
                  <a:pt x="1013" y="51"/>
                  <a:pt x="1040" y="47"/>
                  <a:pt x="1104" y="47"/>
                </a:cubicBezTo>
                <a:cubicBezTo>
                  <a:pt x="1200" y="50"/>
                  <a:pt x="1280" y="51"/>
                  <a:pt x="1377" y="53"/>
                </a:cubicBezTo>
                <a:cubicBezTo>
                  <a:pt x="1471" y="55"/>
                  <a:pt x="1569" y="57"/>
                  <a:pt x="1671" y="58"/>
                </a:cubicBezTo>
                <a:cubicBezTo>
                  <a:pt x="1800" y="59"/>
                  <a:pt x="1911" y="63"/>
                  <a:pt x="1899" y="63"/>
                </a:cubicBezTo>
                <a:cubicBezTo>
                  <a:pt x="870" y="63"/>
                  <a:pt x="0" y="63"/>
                  <a:pt x="0" y="6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244500" y="3584130"/>
            <a:ext cx="23177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fr-FR" altLang="fr-FR" sz="1600" b="1">
                <a:latin typeface="Arial" panose="020B0604020202020204" pitchFamily="34" charset="0"/>
              </a:rPr>
              <a:t>Analyse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95300" y="4174680"/>
            <a:ext cx="23177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fr-FR" altLang="fr-FR" sz="1600" b="1">
                <a:latin typeface="Arial" panose="020B0604020202020204" pitchFamily="34" charset="0"/>
              </a:rPr>
              <a:t>Conception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2371500" y="4673155"/>
            <a:ext cx="23177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fr-FR" altLang="fr-FR" sz="1600" b="1">
                <a:latin typeface="Arial" panose="020B0604020202020204" pitchFamily="34" charset="0"/>
              </a:rPr>
              <a:t>Implémentation</a:t>
            </a:r>
          </a:p>
        </p:txBody>
      </p:sp>
      <p:sp>
        <p:nvSpPr>
          <p:cNvPr id="10" name="Freeform 21"/>
          <p:cNvSpPr>
            <a:spLocks/>
          </p:cNvSpPr>
          <p:nvPr/>
        </p:nvSpPr>
        <p:spPr bwMode="auto">
          <a:xfrm>
            <a:off x="5390925" y="4635055"/>
            <a:ext cx="3987800" cy="260350"/>
          </a:xfrm>
          <a:custGeom>
            <a:avLst/>
            <a:gdLst>
              <a:gd name="T0" fmla="*/ 272 w 3077"/>
              <a:gd name="T1" fmla="*/ 42 h 239"/>
              <a:gd name="T2" fmla="*/ 692 w 3077"/>
              <a:gd name="T3" fmla="*/ 21 h 239"/>
              <a:gd name="T4" fmla="*/ 984 w 3077"/>
              <a:gd name="T5" fmla="*/ 0 h 239"/>
              <a:gd name="T6" fmla="*/ 1369 w 3077"/>
              <a:gd name="T7" fmla="*/ 1 h 239"/>
              <a:gd name="T8" fmla="*/ 1399 w 3077"/>
              <a:gd name="T9" fmla="*/ 2 h 239"/>
              <a:gd name="T10" fmla="*/ 1429 w 3077"/>
              <a:gd name="T11" fmla="*/ 4 h 239"/>
              <a:gd name="T12" fmla="*/ 1460 w 3077"/>
              <a:gd name="T13" fmla="*/ 8 h 239"/>
              <a:gd name="T14" fmla="*/ 1490 w 3077"/>
              <a:gd name="T15" fmla="*/ 14 h 239"/>
              <a:gd name="T16" fmla="*/ 1512 w 3077"/>
              <a:gd name="T17" fmla="*/ 20 h 239"/>
              <a:gd name="T18" fmla="*/ 1534 w 3077"/>
              <a:gd name="T19" fmla="*/ 25 h 239"/>
              <a:gd name="T20" fmla="*/ 1557 w 3077"/>
              <a:gd name="T21" fmla="*/ 30 h 239"/>
              <a:gd name="T22" fmla="*/ 1578 w 3077"/>
              <a:gd name="T23" fmla="*/ 33 h 239"/>
              <a:gd name="T24" fmla="*/ 1597 w 3077"/>
              <a:gd name="T25" fmla="*/ 35 h 239"/>
              <a:gd name="T26" fmla="*/ 1617 w 3077"/>
              <a:gd name="T27" fmla="*/ 37 h 239"/>
              <a:gd name="T28" fmla="*/ 1636 w 3077"/>
              <a:gd name="T29" fmla="*/ 38 h 239"/>
              <a:gd name="T30" fmla="*/ 1660 w 3077"/>
              <a:gd name="T31" fmla="*/ 39 h 239"/>
              <a:gd name="T32" fmla="*/ 1674 w 3077"/>
              <a:gd name="T33" fmla="*/ 39 h 239"/>
              <a:gd name="T34" fmla="*/ 1683 w 3077"/>
              <a:gd name="T35" fmla="*/ 39 h 239"/>
              <a:gd name="T36" fmla="*/ 1702 w 3077"/>
              <a:gd name="T37" fmla="*/ 39 h 239"/>
              <a:gd name="T38" fmla="*/ 1735 w 3077"/>
              <a:gd name="T39" fmla="*/ 38 h 239"/>
              <a:gd name="T40" fmla="*/ 1746 w 3077"/>
              <a:gd name="T41" fmla="*/ 36 h 239"/>
              <a:gd name="T42" fmla="*/ 1753 w 3077"/>
              <a:gd name="T43" fmla="*/ 33 h 239"/>
              <a:gd name="T44" fmla="*/ 1760 w 3077"/>
              <a:gd name="T45" fmla="*/ 30 h 239"/>
              <a:gd name="T46" fmla="*/ 1774 w 3077"/>
              <a:gd name="T47" fmla="*/ 30 h 239"/>
              <a:gd name="T48" fmla="*/ 1781 w 3077"/>
              <a:gd name="T49" fmla="*/ 32 h 239"/>
              <a:gd name="T50" fmla="*/ 1783 w 3077"/>
              <a:gd name="T51" fmla="*/ 35 h 239"/>
              <a:gd name="T52" fmla="*/ 1788 w 3077"/>
              <a:gd name="T53" fmla="*/ 37 h 239"/>
              <a:gd name="T54" fmla="*/ 1807 w 3077"/>
              <a:gd name="T55" fmla="*/ 39 h 239"/>
              <a:gd name="T56" fmla="*/ 1865 w 3077"/>
              <a:gd name="T57" fmla="*/ 41 h 239"/>
              <a:gd name="T58" fmla="*/ 1941 w 3077"/>
              <a:gd name="T59" fmla="*/ 43 h 239"/>
              <a:gd name="T60" fmla="*/ 2012 w 3077"/>
              <a:gd name="T61" fmla="*/ 43 h 239"/>
              <a:gd name="T62" fmla="*/ 1719 w 3077"/>
              <a:gd name="T63" fmla="*/ 45 h 239"/>
              <a:gd name="T64" fmla="*/ 1126 w 3077"/>
              <a:gd name="T65" fmla="*/ 45 h 239"/>
              <a:gd name="T66" fmla="*/ 218 w 3077"/>
              <a:gd name="T67" fmla="*/ 45 h 23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077" h="239">
                <a:moveTo>
                  <a:pt x="0" y="239"/>
                </a:moveTo>
                <a:lnTo>
                  <a:pt x="410" y="226"/>
                </a:lnTo>
                <a:lnTo>
                  <a:pt x="738" y="193"/>
                </a:lnTo>
                <a:lnTo>
                  <a:pt x="1044" y="113"/>
                </a:lnTo>
                <a:lnTo>
                  <a:pt x="1338" y="21"/>
                </a:lnTo>
                <a:lnTo>
                  <a:pt x="1484" y="0"/>
                </a:lnTo>
                <a:lnTo>
                  <a:pt x="2038" y="0"/>
                </a:lnTo>
                <a:lnTo>
                  <a:pt x="2064" y="5"/>
                </a:lnTo>
                <a:lnTo>
                  <a:pt x="2084" y="8"/>
                </a:lnTo>
                <a:lnTo>
                  <a:pt x="2107" y="11"/>
                </a:lnTo>
                <a:lnTo>
                  <a:pt x="2131" y="16"/>
                </a:lnTo>
                <a:lnTo>
                  <a:pt x="2154" y="21"/>
                </a:lnTo>
                <a:lnTo>
                  <a:pt x="2179" y="31"/>
                </a:lnTo>
                <a:lnTo>
                  <a:pt x="2202" y="44"/>
                </a:lnTo>
                <a:lnTo>
                  <a:pt x="2231" y="64"/>
                </a:lnTo>
                <a:lnTo>
                  <a:pt x="2246" y="77"/>
                </a:lnTo>
                <a:lnTo>
                  <a:pt x="2264" y="93"/>
                </a:lnTo>
                <a:lnTo>
                  <a:pt x="2279" y="105"/>
                </a:lnTo>
                <a:lnTo>
                  <a:pt x="2297" y="121"/>
                </a:lnTo>
                <a:lnTo>
                  <a:pt x="2313" y="134"/>
                </a:lnTo>
                <a:lnTo>
                  <a:pt x="2331" y="146"/>
                </a:lnTo>
                <a:lnTo>
                  <a:pt x="2346" y="159"/>
                </a:lnTo>
                <a:lnTo>
                  <a:pt x="2364" y="169"/>
                </a:lnTo>
                <a:lnTo>
                  <a:pt x="2379" y="177"/>
                </a:lnTo>
                <a:lnTo>
                  <a:pt x="2392" y="182"/>
                </a:lnTo>
                <a:lnTo>
                  <a:pt x="2407" y="190"/>
                </a:lnTo>
                <a:lnTo>
                  <a:pt x="2423" y="193"/>
                </a:lnTo>
                <a:lnTo>
                  <a:pt x="2438" y="198"/>
                </a:lnTo>
                <a:lnTo>
                  <a:pt x="2454" y="203"/>
                </a:lnTo>
                <a:lnTo>
                  <a:pt x="2466" y="205"/>
                </a:lnTo>
                <a:lnTo>
                  <a:pt x="2482" y="208"/>
                </a:lnTo>
                <a:lnTo>
                  <a:pt x="2502" y="208"/>
                </a:lnTo>
                <a:lnTo>
                  <a:pt x="2515" y="210"/>
                </a:lnTo>
                <a:lnTo>
                  <a:pt x="2523" y="210"/>
                </a:lnTo>
                <a:lnTo>
                  <a:pt x="2528" y="210"/>
                </a:lnTo>
                <a:lnTo>
                  <a:pt x="2536" y="210"/>
                </a:lnTo>
                <a:lnTo>
                  <a:pt x="2548" y="210"/>
                </a:lnTo>
                <a:lnTo>
                  <a:pt x="2566" y="210"/>
                </a:lnTo>
                <a:lnTo>
                  <a:pt x="2595" y="210"/>
                </a:lnTo>
                <a:lnTo>
                  <a:pt x="2615" y="205"/>
                </a:lnTo>
                <a:lnTo>
                  <a:pt x="2625" y="200"/>
                </a:lnTo>
                <a:lnTo>
                  <a:pt x="2633" y="193"/>
                </a:lnTo>
                <a:lnTo>
                  <a:pt x="2638" y="182"/>
                </a:lnTo>
                <a:lnTo>
                  <a:pt x="2643" y="175"/>
                </a:lnTo>
                <a:lnTo>
                  <a:pt x="2646" y="167"/>
                </a:lnTo>
                <a:lnTo>
                  <a:pt x="2654" y="159"/>
                </a:lnTo>
                <a:lnTo>
                  <a:pt x="2664" y="157"/>
                </a:lnTo>
                <a:lnTo>
                  <a:pt x="2674" y="159"/>
                </a:lnTo>
                <a:lnTo>
                  <a:pt x="2682" y="164"/>
                </a:lnTo>
                <a:lnTo>
                  <a:pt x="2684" y="172"/>
                </a:lnTo>
                <a:lnTo>
                  <a:pt x="2687" y="180"/>
                </a:lnTo>
                <a:lnTo>
                  <a:pt x="2689" y="187"/>
                </a:lnTo>
                <a:lnTo>
                  <a:pt x="2689" y="195"/>
                </a:lnTo>
                <a:lnTo>
                  <a:pt x="2695" y="200"/>
                </a:lnTo>
                <a:lnTo>
                  <a:pt x="2702" y="208"/>
                </a:lnTo>
                <a:lnTo>
                  <a:pt x="2723" y="210"/>
                </a:lnTo>
                <a:lnTo>
                  <a:pt x="2761" y="216"/>
                </a:lnTo>
                <a:lnTo>
                  <a:pt x="2810" y="221"/>
                </a:lnTo>
                <a:lnTo>
                  <a:pt x="2866" y="223"/>
                </a:lnTo>
                <a:lnTo>
                  <a:pt x="2925" y="228"/>
                </a:lnTo>
                <a:lnTo>
                  <a:pt x="2982" y="231"/>
                </a:lnTo>
                <a:lnTo>
                  <a:pt x="3033" y="234"/>
                </a:lnTo>
                <a:lnTo>
                  <a:pt x="3077" y="239"/>
                </a:lnTo>
                <a:lnTo>
                  <a:pt x="2592" y="239"/>
                </a:lnTo>
                <a:lnTo>
                  <a:pt x="2295" y="239"/>
                </a:lnTo>
                <a:lnTo>
                  <a:pt x="1697" y="239"/>
                </a:lnTo>
                <a:lnTo>
                  <a:pt x="1044" y="239"/>
                </a:lnTo>
                <a:lnTo>
                  <a:pt x="328" y="239"/>
                </a:lnTo>
                <a:lnTo>
                  <a:pt x="0" y="23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347687" y="5052568"/>
            <a:ext cx="23177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fr-FR" sz="1600" b="1">
                <a:latin typeface="Arial" panose="020B0604020202020204" pitchFamily="34" charset="0"/>
              </a:rPr>
              <a:t>Tests</a:t>
            </a: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5014687" y="5011293"/>
            <a:ext cx="4364038" cy="168275"/>
          </a:xfrm>
          <a:custGeom>
            <a:avLst/>
            <a:gdLst>
              <a:gd name="T0" fmla="*/ 0 w 3046"/>
              <a:gd name="T1" fmla="*/ 76 h 118"/>
              <a:gd name="T2" fmla="*/ 325 w 3046"/>
              <a:gd name="T3" fmla="*/ 76 h 118"/>
              <a:gd name="T4" fmla="*/ 414 w 3046"/>
              <a:gd name="T5" fmla="*/ 60 h 118"/>
              <a:gd name="T6" fmla="*/ 480 w 3046"/>
              <a:gd name="T7" fmla="*/ 57 h 118"/>
              <a:gd name="T8" fmla="*/ 542 w 3046"/>
              <a:gd name="T9" fmla="*/ 76 h 118"/>
              <a:gd name="T10" fmla="*/ 600 w 3046"/>
              <a:gd name="T11" fmla="*/ 66 h 118"/>
              <a:gd name="T12" fmla="*/ 656 w 3046"/>
              <a:gd name="T13" fmla="*/ 57 h 118"/>
              <a:gd name="T14" fmla="*/ 713 w 3046"/>
              <a:gd name="T15" fmla="*/ 57 h 118"/>
              <a:gd name="T16" fmla="*/ 762 w 3046"/>
              <a:gd name="T17" fmla="*/ 76 h 118"/>
              <a:gd name="T18" fmla="*/ 788 w 3046"/>
              <a:gd name="T19" fmla="*/ 76 h 118"/>
              <a:gd name="T20" fmla="*/ 837 w 3046"/>
              <a:gd name="T21" fmla="*/ 57 h 118"/>
              <a:gd name="T22" fmla="*/ 906 w 3046"/>
              <a:gd name="T23" fmla="*/ 43 h 118"/>
              <a:gd name="T24" fmla="*/ 975 w 3046"/>
              <a:gd name="T25" fmla="*/ 51 h 118"/>
              <a:gd name="T26" fmla="*/ 1038 w 3046"/>
              <a:gd name="T27" fmla="*/ 76 h 118"/>
              <a:gd name="T28" fmla="*/ 1182 w 3046"/>
              <a:gd name="T29" fmla="*/ 39 h 118"/>
              <a:gd name="T30" fmla="*/ 1238 w 3046"/>
              <a:gd name="T31" fmla="*/ 36 h 118"/>
              <a:gd name="T32" fmla="*/ 1269 w 3046"/>
              <a:gd name="T33" fmla="*/ 57 h 118"/>
              <a:gd name="T34" fmla="*/ 1282 w 3046"/>
              <a:gd name="T35" fmla="*/ 76 h 118"/>
              <a:gd name="T36" fmla="*/ 1379 w 3046"/>
              <a:gd name="T37" fmla="*/ 30 h 118"/>
              <a:gd name="T38" fmla="*/ 1388 w 3046"/>
              <a:gd name="T39" fmla="*/ 27 h 118"/>
              <a:gd name="T40" fmla="*/ 1399 w 3046"/>
              <a:gd name="T41" fmla="*/ 23 h 118"/>
              <a:gd name="T42" fmla="*/ 1406 w 3046"/>
              <a:gd name="T43" fmla="*/ 20 h 118"/>
              <a:gd name="T44" fmla="*/ 1415 w 3046"/>
              <a:gd name="T45" fmla="*/ 16 h 118"/>
              <a:gd name="T46" fmla="*/ 1424 w 3046"/>
              <a:gd name="T47" fmla="*/ 13 h 118"/>
              <a:gd name="T48" fmla="*/ 1433 w 3046"/>
              <a:gd name="T49" fmla="*/ 10 h 118"/>
              <a:gd name="T50" fmla="*/ 1444 w 3046"/>
              <a:gd name="T51" fmla="*/ 6 h 118"/>
              <a:gd name="T52" fmla="*/ 1454 w 3046"/>
              <a:gd name="T53" fmla="*/ 4 h 118"/>
              <a:gd name="T54" fmla="*/ 1463 w 3046"/>
              <a:gd name="T55" fmla="*/ 4 h 118"/>
              <a:gd name="T56" fmla="*/ 1471 w 3046"/>
              <a:gd name="T57" fmla="*/ 2 h 118"/>
              <a:gd name="T58" fmla="*/ 1480 w 3046"/>
              <a:gd name="T59" fmla="*/ 0 h 118"/>
              <a:gd name="T60" fmla="*/ 1486 w 3046"/>
              <a:gd name="T61" fmla="*/ 0 h 118"/>
              <a:gd name="T62" fmla="*/ 1495 w 3046"/>
              <a:gd name="T63" fmla="*/ 0 h 118"/>
              <a:gd name="T64" fmla="*/ 1504 w 3046"/>
              <a:gd name="T65" fmla="*/ 0 h 118"/>
              <a:gd name="T66" fmla="*/ 1512 w 3046"/>
              <a:gd name="T67" fmla="*/ 2 h 118"/>
              <a:gd name="T68" fmla="*/ 1521 w 3046"/>
              <a:gd name="T69" fmla="*/ 4 h 118"/>
              <a:gd name="T70" fmla="*/ 1619 w 3046"/>
              <a:gd name="T71" fmla="*/ 36 h 118"/>
              <a:gd name="T72" fmla="*/ 1631 w 3046"/>
              <a:gd name="T73" fmla="*/ 39 h 118"/>
              <a:gd name="T74" fmla="*/ 1642 w 3046"/>
              <a:gd name="T75" fmla="*/ 41 h 118"/>
              <a:gd name="T76" fmla="*/ 1653 w 3046"/>
              <a:gd name="T77" fmla="*/ 45 h 118"/>
              <a:gd name="T78" fmla="*/ 1663 w 3046"/>
              <a:gd name="T79" fmla="*/ 48 h 118"/>
              <a:gd name="T80" fmla="*/ 1674 w 3046"/>
              <a:gd name="T81" fmla="*/ 51 h 118"/>
              <a:gd name="T82" fmla="*/ 1687 w 3046"/>
              <a:gd name="T83" fmla="*/ 53 h 118"/>
              <a:gd name="T84" fmla="*/ 1700 w 3046"/>
              <a:gd name="T85" fmla="*/ 57 h 118"/>
              <a:gd name="T86" fmla="*/ 1717 w 3046"/>
              <a:gd name="T87" fmla="*/ 58 h 118"/>
              <a:gd name="T88" fmla="*/ 1856 w 3046"/>
              <a:gd name="T89" fmla="*/ 60 h 118"/>
              <a:gd name="T90" fmla="*/ 1925 w 3046"/>
              <a:gd name="T91" fmla="*/ 66 h 118"/>
              <a:gd name="T92" fmla="*/ 2021 w 3046"/>
              <a:gd name="T93" fmla="*/ 76 h 118"/>
              <a:gd name="T94" fmla="*/ 0 w 3046"/>
              <a:gd name="T95" fmla="*/ 76 h 11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046" h="118">
                <a:moveTo>
                  <a:pt x="0" y="118"/>
                </a:moveTo>
                <a:lnTo>
                  <a:pt x="490" y="118"/>
                </a:lnTo>
                <a:lnTo>
                  <a:pt x="625" y="92"/>
                </a:lnTo>
                <a:lnTo>
                  <a:pt x="725" y="87"/>
                </a:lnTo>
                <a:lnTo>
                  <a:pt x="818" y="118"/>
                </a:lnTo>
                <a:lnTo>
                  <a:pt x="905" y="100"/>
                </a:lnTo>
                <a:lnTo>
                  <a:pt x="989" y="87"/>
                </a:lnTo>
                <a:lnTo>
                  <a:pt x="1074" y="87"/>
                </a:lnTo>
                <a:lnTo>
                  <a:pt x="1148" y="118"/>
                </a:lnTo>
                <a:lnTo>
                  <a:pt x="1187" y="118"/>
                </a:lnTo>
                <a:lnTo>
                  <a:pt x="1261" y="87"/>
                </a:lnTo>
                <a:lnTo>
                  <a:pt x="1366" y="66"/>
                </a:lnTo>
                <a:lnTo>
                  <a:pt x="1469" y="79"/>
                </a:lnTo>
                <a:lnTo>
                  <a:pt x="1564" y="118"/>
                </a:lnTo>
                <a:lnTo>
                  <a:pt x="1782" y="59"/>
                </a:lnTo>
                <a:lnTo>
                  <a:pt x="1866" y="54"/>
                </a:lnTo>
                <a:lnTo>
                  <a:pt x="1912" y="87"/>
                </a:lnTo>
                <a:lnTo>
                  <a:pt x="1933" y="118"/>
                </a:lnTo>
                <a:lnTo>
                  <a:pt x="2079" y="46"/>
                </a:lnTo>
                <a:lnTo>
                  <a:pt x="2092" y="41"/>
                </a:lnTo>
                <a:lnTo>
                  <a:pt x="2107" y="36"/>
                </a:lnTo>
                <a:lnTo>
                  <a:pt x="2120" y="31"/>
                </a:lnTo>
                <a:lnTo>
                  <a:pt x="2133" y="25"/>
                </a:lnTo>
                <a:lnTo>
                  <a:pt x="2146" y="20"/>
                </a:lnTo>
                <a:lnTo>
                  <a:pt x="2161" y="15"/>
                </a:lnTo>
                <a:lnTo>
                  <a:pt x="2176" y="10"/>
                </a:lnTo>
                <a:lnTo>
                  <a:pt x="2192" y="7"/>
                </a:lnTo>
                <a:lnTo>
                  <a:pt x="2205" y="5"/>
                </a:lnTo>
                <a:lnTo>
                  <a:pt x="2217" y="2"/>
                </a:lnTo>
                <a:lnTo>
                  <a:pt x="2230" y="0"/>
                </a:lnTo>
                <a:lnTo>
                  <a:pt x="2241" y="0"/>
                </a:lnTo>
                <a:lnTo>
                  <a:pt x="2253" y="0"/>
                </a:lnTo>
                <a:lnTo>
                  <a:pt x="2266" y="0"/>
                </a:lnTo>
                <a:lnTo>
                  <a:pt x="2279" y="2"/>
                </a:lnTo>
                <a:lnTo>
                  <a:pt x="2292" y="5"/>
                </a:lnTo>
                <a:lnTo>
                  <a:pt x="2441" y="54"/>
                </a:lnTo>
                <a:lnTo>
                  <a:pt x="2458" y="59"/>
                </a:lnTo>
                <a:lnTo>
                  <a:pt x="2474" y="64"/>
                </a:lnTo>
                <a:lnTo>
                  <a:pt x="2492" y="69"/>
                </a:lnTo>
                <a:lnTo>
                  <a:pt x="2507" y="74"/>
                </a:lnTo>
                <a:lnTo>
                  <a:pt x="2523" y="79"/>
                </a:lnTo>
                <a:lnTo>
                  <a:pt x="2543" y="82"/>
                </a:lnTo>
                <a:lnTo>
                  <a:pt x="2564" y="87"/>
                </a:lnTo>
                <a:lnTo>
                  <a:pt x="2589" y="89"/>
                </a:lnTo>
                <a:lnTo>
                  <a:pt x="2797" y="92"/>
                </a:lnTo>
                <a:lnTo>
                  <a:pt x="2902" y="100"/>
                </a:lnTo>
                <a:lnTo>
                  <a:pt x="3046" y="118"/>
                </a:lnTo>
                <a:lnTo>
                  <a:pt x="0" y="11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2371500" y="5447855"/>
            <a:ext cx="23177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fr-FR" altLang="fr-FR" sz="1600" b="1">
                <a:latin typeface="Arial" panose="020B0604020202020204" pitchFamily="34" charset="0"/>
              </a:rPr>
              <a:t>Déploiement</a:t>
            </a:r>
          </a:p>
        </p:txBody>
      </p:sp>
      <p:sp>
        <p:nvSpPr>
          <p:cNvPr id="14" name="Freeform 27"/>
          <p:cNvSpPr>
            <a:spLocks/>
          </p:cNvSpPr>
          <p:nvPr/>
        </p:nvSpPr>
        <p:spPr bwMode="auto">
          <a:xfrm>
            <a:off x="5816375" y="5316093"/>
            <a:ext cx="3494087" cy="201612"/>
          </a:xfrm>
          <a:custGeom>
            <a:avLst/>
            <a:gdLst>
              <a:gd name="T0" fmla="*/ 0 w 2440"/>
              <a:gd name="T1" fmla="*/ 93 h 141"/>
              <a:gd name="T2" fmla="*/ 112 w 2440"/>
              <a:gd name="T3" fmla="*/ 92 h 141"/>
              <a:gd name="T4" fmla="*/ 169 w 2440"/>
              <a:gd name="T5" fmla="*/ 93 h 141"/>
              <a:gd name="T6" fmla="*/ 227 w 2440"/>
              <a:gd name="T7" fmla="*/ 93 h 141"/>
              <a:gd name="T8" fmla="*/ 285 w 2440"/>
              <a:gd name="T9" fmla="*/ 92 h 141"/>
              <a:gd name="T10" fmla="*/ 345 w 2440"/>
              <a:gd name="T11" fmla="*/ 92 h 141"/>
              <a:gd name="T12" fmla="*/ 402 w 2440"/>
              <a:gd name="T13" fmla="*/ 89 h 141"/>
              <a:gd name="T14" fmla="*/ 445 w 2440"/>
              <a:gd name="T15" fmla="*/ 93 h 141"/>
              <a:gd name="T16" fmla="*/ 471 w 2440"/>
              <a:gd name="T17" fmla="*/ 93 h 141"/>
              <a:gd name="T18" fmla="*/ 530 w 2440"/>
              <a:gd name="T19" fmla="*/ 92 h 141"/>
              <a:gd name="T20" fmla="*/ 599 w 2440"/>
              <a:gd name="T21" fmla="*/ 93 h 141"/>
              <a:gd name="T22" fmla="*/ 662 w 2440"/>
              <a:gd name="T23" fmla="*/ 92 h 141"/>
              <a:gd name="T24" fmla="*/ 721 w 2440"/>
              <a:gd name="T25" fmla="*/ 93 h 141"/>
              <a:gd name="T26" fmla="*/ 861 w 2440"/>
              <a:gd name="T27" fmla="*/ 93 h 141"/>
              <a:gd name="T28" fmla="*/ 919 w 2440"/>
              <a:gd name="T29" fmla="*/ 88 h 141"/>
              <a:gd name="T30" fmla="*/ 950 w 2440"/>
              <a:gd name="T31" fmla="*/ 85 h 141"/>
              <a:gd name="T32" fmla="*/ 966 w 2440"/>
              <a:gd name="T33" fmla="*/ 83 h 141"/>
              <a:gd name="T34" fmla="*/ 1067 w 2440"/>
              <a:gd name="T35" fmla="*/ 62 h 141"/>
              <a:gd name="T36" fmla="*/ 1147 w 2440"/>
              <a:gd name="T37" fmla="*/ 39 h 141"/>
              <a:gd name="T38" fmla="*/ 1233 w 2440"/>
              <a:gd name="T39" fmla="*/ 23 h 141"/>
              <a:gd name="T40" fmla="*/ 1460 w 2440"/>
              <a:gd name="T41" fmla="*/ 0 h 141"/>
              <a:gd name="T42" fmla="*/ 1550 w 2440"/>
              <a:gd name="T43" fmla="*/ 15 h 141"/>
              <a:gd name="T44" fmla="*/ 1598 w 2440"/>
              <a:gd name="T45" fmla="*/ 50 h 141"/>
              <a:gd name="T46" fmla="*/ 1616 w 2440"/>
              <a:gd name="T47" fmla="*/ 93 h 141"/>
              <a:gd name="T48" fmla="*/ 0 w 2440"/>
              <a:gd name="T49" fmla="*/ 93 h 1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40" h="141">
                <a:moveTo>
                  <a:pt x="0" y="141"/>
                </a:moveTo>
                <a:lnTo>
                  <a:pt x="169" y="139"/>
                </a:lnTo>
                <a:lnTo>
                  <a:pt x="254" y="141"/>
                </a:lnTo>
                <a:lnTo>
                  <a:pt x="343" y="141"/>
                </a:lnTo>
                <a:lnTo>
                  <a:pt x="430" y="139"/>
                </a:lnTo>
                <a:lnTo>
                  <a:pt x="520" y="139"/>
                </a:lnTo>
                <a:lnTo>
                  <a:pt x="607" y="136"/>
                </a:lnTo>
                <a:lnTo>
                  <a:pt x="671" y="141"/>
                </a:lnTo>
                <a:lnTo>
                  <a:pt x="712" y="141"/>
                </a:lnTo>
                <a:lnTo>
                  <a:pt x="802" y="139"/>
                </a:lnTo>
                <a:lnTo>
                  <a:pt x="905" y="141"/>
                </a:lnTo>
                <a:lnTo>
                  <a:pt x="1000" y="139"/>
                </a:lnTo>
                <a:lnTo>
                  <a:pt x="1089" y="141"/>
                </a:lnTo>
                <a:lnTo>
                  <a:pt x="1300" y="141"/>
                </a:lnTo>
                <a:lnTo>
                  <a:pt x="1389" y="134"/>
                </a:lnTo>
                <a:lnTo>
                  <a:pt x="1435" y="128"/>
                </a:lnTo>
                <a:lnTo>
                  <a:pt x="1459" y="126"/>
                </a:lnTo>
                <a:lnTo>
                  <a:pt x="1612" y="95"/>
                </a:lnTo>
                <a:lnTo>
                  <a:pt x="1733" y="59"/>
                </a:lnTo>
                <a:lnTo>
                  <a:pt x="1861" y="36"/>
                </a:lnTo>
                <a:lnTo>
                  <a:pt x="2205" y="0"/>
                </a:lnTo>
                <a:lnTo>
                  <a:pt x="2340" y="23"/>
                </a:lnTo>
                <a:lnTo>
                  <a:pt x="2412" y="75"/>
                </a:lnTo>
                <a:lnTo>
                  <a:pt x="2440" y="141"/>
                </a:lnTo>
                <a:lnTo>
                  <a:pt x="0" y="14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 rot="16200000">
            <a:off x="179162" y="4006405"/>
            <a:ext cx="343058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fr-FR" altLang="fr-FR" sz="1800" b="1" dirty="0" smtClean="0">
                <a:solidFill>
                  <a:schemeClr val="accent5"/>
                </a:solidFill>
                <a:latin typeface="Arial" panose="020B0604020202020204" pitchFamily="34" charset="0"/>
              </a:rPr>
              <a:t>Activités de développement</a:t>
            </a:r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 flipH="1" flipV="1">
            <a:off x="5724300" y="2877693"/>
            <a:ext cx="15875" cy="298926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 flipH="1" flipV="1">
            <a:off x="6181500" y="2953893"/>
            <a:ext cx="36512" cy="28448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 flipH="1" flipV="1">
            <a:off x="7248300" y="2953893"/>
            <a:ext cx="20637" cy="284480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 flipH="1" flipV="1">
            <a:off x="7781700" y="2953893"/>
            <a:ext cx="17462" cy="2913062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 flipH="1" flipV="1">
            <a:off x="8772300" y="2953893"/>
            <a:ext cx="0" cy="2913062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5862412" y="5876480"/>
            <a:ext cx="3476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r-FR" sz="1400">
                <a:latin typeface="Arial" panose="020B0604020202020204" pitchFamily="34" charset="0"/>
              </a:rPr>
              <a:t> Iter.</a:t>
            </a:r>
            <a:br>
              <a:rPr lang="en-US" altLang="fr-FR" sz="1400">
                <a:latin typeface="Arial" panose="020B0604020202020204" pitchFamily="34" charset="0"/>
              </a:rPr>
            </a:br>
            <a:r>
              <a:rPr lang="en-US" altLang="fr-FR" sz="1400">
                <a:latin typeface="Arial" panose="020B0604020202020204" pitchFamily="34" charset="0"/>
              </a:rPr>
              <a:t>#2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6319612" y="5876480"/>
            <a:ext cx="3476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r-FR" sz="1400">
                <a:latin typeface="Arial" panose="020B0604020202020204" pitchFamily="34" charset="0"/>
              </a:rPr>
              <a:t> Iter.</a:t>
            </a:r>
            <a:br>
              <a:rPr lang="en-US" altLang="fr-FR" sz="1400">
                <a:latin typeface="Arial" panose="020B0604020202020204" pitchFamily="34" charset="0"/>
              </a:rPr>
            </a:br>
            <a:r>
              <a:rPr lang="en-US" altLang="fr-FR" sz="1400">
                <a:latin typeface="Arial" panose="020B0604020202020204" pitchFamily="34" charset="0"/>
              </a:rPr>
              <a:t>#3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4689250" y="2447480"/>
            <a:ext cx="9429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fr-FR" altLang="fr-FR" sz="1400" b="1">
                <a:latin typeface="Arial" panose="020B0604020202020204" pitchFamily="34" charset="0"/>
              </a:rPr>
              <a:t>Création</a:t>
            </a: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5643337" y="2445893"/>
            <a:ext cx="11239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fr-FR" altLang="fr-FR" sz="1400" b="1">
                <a:latin typeface="Arial" panose="020B0604020202020204" pitchFamily="34" charset="0"/>
              </a:rPr>
              <a:t>Élaboration</a:t>
            </a: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6886350" y="2445893"/>
            <a:ext cx="11747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fr-FR" altLang="fr-FR" sz="1400" b="1">
                <a:latin typeface="Arial" panose="020B0604020202020204" pitchFamily="34" charset="0"/>
              </a:rPr>
              <a:t>Construction</a:t>
            </a: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8332562" y="2445893"/>
            <a:ext cx="9429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fr-FR" altLang="fr-FR" sz="1400" b="1">
                <a:latin typeface="Arial" panose="020B0604020202020204" pitchFamily="34" charset="0"/>
              </a:rPr>
              <a:t>Transition</a:t>
            </a: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 flipH="1" flipV="1">
            <a:off x="6714900" y="2953893"/>
            <a:ext cx="31750" cy="28448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28" name="Line 45"/>
          <p:cNvSpPr>
            <a:spLocks noChangeShapeType="1"/>
          </p:cNvSpPr>
          <p:nvPr/>
        </p:nvSpPr>
        <p:spPr bwMode="auto">
          <a:xfrm flipH="1" flipV="1">
            <a:off x="8311925" y="2953893"/>
            <a:ext cx="3175" cy="291306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29" name="Rectangle 49"/>
          <p:cNvSpPr>
            <a:spLocks noChangeArrowheads="1"/>
          </p:cNvSpPr>
          <p:nvPr/>
        </p:nvSpPr>
        <p:spPr bwMode="auto">
          <a:xfrm>
            <a:off x="8389712" y="5871718"/>
            <a:ext cx="35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r-FR" sz="1400">
                <a:latin typeface="Arial" panose="020B0604020202020204" pitchFamily="34" charset="0"/>
              </a:rPr>
              <a:t> Iter.</a:t>
            </a:r>
            <a:br>
              <a:rPr lang="en-US" altLang="fr-FR" sz="1400">
                <a:latin typeface="Arial" panose="020B0604020202020204" pitchFamily="34" charset="0"/>
              </a:rPr>
            </a:br>
            <a:r>
              <a:rPr lang="en-US" altLang="fr-FR" sz="1400">
                <a:latin typeface="Arial" panose="020B0604020202020204" pitchFamily="34" charset="0"/>
              </a:rPr>
              <a:t>#n-1</a:t>
            </a:r>
          </a:p>
        </p:txBody>
      </p:sp>
      <p:sp>
        <p:nvSpPr>
          <p:cNvPr id="30" name="Rectangle 50"/>
          <p:cNvSpPr>
            <a:spLocks noChangeArrowheads="1"/>
          </p:cNvSpPr>
          <p:nvPr/>
        </p:nvSpPr>
        <p:spPr bwMode="auto">
          <a:xfrm>
            <a:off x="8880250" y="5871718"/>
            <a:ext cx="3476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r-FR" sz="1400">
                <a:latin typeface="Arial" panose="020B0604020202020204" pitchFamily="34" charset="0"/>
              </a:rPr>
              <a:t> Iter.</a:t>
            </a:r>
            <a:br>
              <a:rPr lang="en-US" altLang="fr-FR" sz="1400">
                <a:latin typeface="Arial" panose="020B0604020202020204" pitchFamily="34" charset="0"/>
              </a:rPr>
            </a:br>
            <a:r>
              <a:rPr lang="en-US" altLang="fr-FR" sz="1400">
                <a:latin typeface="Arial" panose="020B0604020202020204" pitchFamily="34" charset="0"/>
              </a:rPr>
              <a:t>#n</a:t>
            </a:r>
          </a:p>
        </p:txBody>
      </p:sp>
      <p:sp>
        <p:nvSpPr>
          <p:cNvPr id="31" name="ZoneTexte 72"/>
          <p:cNvSpPr txBox="1">
            <a:spLocks noChangeArrowheads="1"/>
          </p:cNvSpPr>
          <p:nvPr/>
        </p:nvSpPr>
        <p:spPr bwMode="auto">
          <a:xfrm>
            <a:off x="6791100" y="5671693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/>
              <a:t>…</a:t>
            </a:r>
          </a:p>
        </p:txBody>
      </p:sp>
      <p:sp>
        <p:nvSpPr>
          <p:cNvPr id="32" name="ZoneTexte 73"/>
          <p:cNvSpPr txBox="1">
            <a:spLocks noChangeArrowheads="1"/>
          </p:cNvSpPr>
          <p:nvPr/>
        </p:nvSpPr>
        <p:spPr bwMode="auto">
          <a:xfrm>
            <a:off x="7286400" y="566058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/>
              <a:t>…</a:t>
            </a:r>
          </a:p>
        </p:txBody>
      </p:sp>
      <p:sp>
        <p:nvSpPr>
          <p:cNvPr id="33" name="ZoneTexte 74"/>
          <p:cNvSpPr txBox="1">
            <a:spLocks noChangeArrowheads="1"/>
          </p:cNvSpPr>
          <p:nvPr/>
        </p:nvSpPr>
        <p:spPr bwMode="auto">
          <a:xfrm>
            <a:off x="7799162" y="564629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/>
              <a:t>…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6281512" y="1828355"/>
            <a:ext cx="24892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fr-FR" altLang="fr-FR" sz="1800" b="1" dirty="0" smtClean="0">
                <a:solidFill>
                  <a:schemeClr val="accent5"/>
                </a:solidFill>
                <a:latin typeface="Arial" panose="020B0604020202020204" pitchFamily="34" charset="0"/>
              </a:rPr>
              <a:t>Phases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6400575" y="6374955"/>
            <a:ext cx="24892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fr-FR" altLang="fr-FR" sz="1800" b="1">
                <a:latin typeface="Arial" panose="020B0604020202020204" pitchFamily="34" charset="0"/>
              </a:rPr>
              <a:t>Itérations</a:t>
            </a: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5208362" y="5879655"/>
            <a:ext cx="3476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62013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6201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62013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fr-FR" sz="1400">
                <a:latin typeface="Arial" panose="020B0604020202020204" pitchFamily="34" charset="0"/>
              </a:rPr>
              <a:t> Iter.</a:t>
            </a:r>
            <a:br>
              <a:rPr lang="en-US" altLang="fr-FR" sz="1400">
                <a:latin typeface="Arial" panose="020B0604020202020204" pitchFamily="34" charset="0"/>
              </a:rPr>
            </a:br>
            <a:r>
              <a:rPr lang="en-US" altLang="fr-FR" sz="1400">
                <a:latin typeface="Arial" panose="020B0604020202020204" pitchFamily="34" charset="0"/>
              </a:rPr>
              <a:t>#1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2171475" y="2891980"/>
            <a:ext cx="14287" cy="29067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4695600" y="2172843"/>
            <a:ext cx="45148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18"/>
          <p:cNvSpPr>
            <a:spLocks/>
          </p:cNvSpPr>
          <p:nvPr/>
        </p:nvSpPr>
        <p:spPr bwMode="auto">
          <a:xfrm>
            <a:off x="5208362" y="3514280"/>
            <a:ext cx="2430463" cy="263525"/>
          </a:xfrm>
          <a:custGeom>
            <a:avLst/>
            <a:gdLst>
              <a:gd name="T0" fmla="*/ 0 w 3056"/>
              <a:gd name="T1" fmla="*/ 99 h 154"/>
              <a:gd name="T2" fmla="*/ 248 w 3056"/>
              <a:gd name="T3" fmla="*/ 91 h 154"/>
              <a:gd name="T4" fmla="*/ 331 w 3056"/>
              <a:gd name="T5" fmla="*/ 73 h 154"/>
              <a:gd name="T6" fmla="*/ 397 w 3056"/>
              <a:gd name="T7" fmla="*/ 18 h 154"/>
              <a:gd name="T8" fmla="*/ 477 w 3056"/>
              <a:gd name="T9" fmla="*/ 0 h 154"/>
              <a:gd name="T10" fmla="*/ 813 w 3056"/>
              <a:gd name="T11" fmla="*/ 9 h 154"/>
              <a:gd name="T12" fmla="*/ 828 w 3056"/>
              <a:gd name="T13" fmla="*/ 12 h 154"/>
              <a:gd name="T14" fmla="*/ 841 w 3056"/>
              <a:gd name="T15" fmla="*/ 13 h 154"/>
              <a:gd name="T16" fmla="*/ 856 w 3056"/>
              <a:gd name="T17" fmla="*/ 17 h 154"/>
              <a:gd name="T18" fmla="*/ 871 w 3056"/>
              <a:gd name="T19" fmla="*/ 18 h 154"/>
              <a:gd name="T20" fmla="*/ 884 w 3056"/>
              <a:gd name="T21" fmla="*/ 22 h 154"/>
              <a:gd name="T22" fmla="*/ 898 w 3056"/>
              <a:gd name="T23" fmla="*/ 24 h 154"/>
              <a:gd name="T24" fmla="*/ 912 w 3056"/>
              <a:gd name="T25" fmla="*/ 28 h 154"/>
              <a:gd name="T26" fmla="*/ 925 w 3056"/>
              <a:gd name="T27" fmla="*/ 31 h 154"/>
              <a:gd name="T28" fmla="*/ 1023 w 3056"/>
              <a:gd name="T29" fmla="*/ 58 h 154"/>
              <a:gd name="T30" fmla="*/ 1129 w 3056"/>
              <a:gd name="T31" fmla="*/ 86 h 154"/>
              <a:gd name="T32" fmla="*/ 1488 w 3056"/>
              <a:gd name="T33" fmla="*/ 92 h 154"/>
              <a:gd name="T34" fmla="*/ 1917 w 3056"/>
              <a:gd name="T35" fmla="*/ 92 h 154"/>
              <a:gd name="T36" fmla="*/ 2027 w 3056"/>
              <a:gd name="T37" fmla="*/ 99 h 154"/>
              <a:gd name="T38" fmla="*/ 0 w 3056"/>
              <a:gd name="T39" fmla="*/ 99 h 1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056" h="154">
                <a:moveTo>
                  <a:pt x="0" y="154"/>
                </a:moveTo>
                <a:lnTo>
                  <a:pt x="374" y="141"/>
                </a:lnTo>
                <a:lnTo>
                  <a:pt x="500" y="113"/>
                </a:lnTo>
                <a:lnTo>
                  <a:pt x="600" y="28"/>
                </a:lnTo>
                <a:lnTo>
                  <a:pt x="718" y="0"/>
                </a:lnTo>
                <a:lnTo>
                  <a:pt x="1226" y="13"/>
                </a:lnTo>
                <a:lnTo>
                  <a:pt x="1249" y="18"/>
                </a:lnTo>
                <a:lnTo>
                  <a:pt x="1269" y="20"/>
                </a:lnTo>
                <a:lnTo>
                  <a:pt x="1290" y="26"/>
                </a:lnTo>
                <a:lnTo>
                  <a:pt x="1313" y="28"/>
                </a:lnTo>
                <a:lnTo>
                  <a:pt x="1333" y="33"/>
                </a:lnTo>
                <a:lnTo>
                  <a:pt x="1354" y="38"/>
                </a:lnTo>
                <a:lnTo>
                  <a:pt x="1374" y="43"/>
                </a:lnTo>
                <a:lnTo>
                  <a:pt x="1395" y="49"/>
                </a:lnTo>
                <a:lnTo>
                  <a:pt x="1544" y="92"/>
                </a:lnTo>
                <a:lnTo>
                  <a:pt x="1702" y="133"/>
                </a:lnTo>
                <a:lnTo>
                  <a:pt x="2243" y="143"/>
                </a:lnTo>
                <a:lnTo>
                  <a:pt x="2889" y="143"/>
                </a:lnTo>
                <a:lnTo>
                  <a:pt x="3056" y="154"/>
                </a:lnTo>
                <a:lnTo>
                  <a:pt x="0" y="154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5282975" y="4119118"/>
            <a:ext cx="3508375" cy="280987"/>
          </a:xfrm>
          <a:custGeom>
            <a:avLst/>
            <a:gdLst>
              <a:gd name="T0" fmla="*/ 0 w 3056"/>
              <a:gd name="T1" fmla="*/ 99 h 154"/>
              <a:gd name="T2" fmla="*/ 248 w 3056"/>
              <a:gd name="T3" fmla="*/ 91 h 154"/>
              <a:gd name="T4" fmla="*/ 331 w 3056"/>
              <a:gd name="T5" fmla="*/ 73 h 154"/>
              <a:gd name="T6" fmla="*/ 397 w 3056"/>
              <a:gd name="T7" fmla="*/ 18 h 154"/>
              <a:gd name="T8" fmla="*/ 477 w 3056"/>
              <a:gd name="T9" fmla="*/ 0 h 154"/>
              <a:gd name="T10" fmla="*/ 813 w 3056"/>
              <a:gd name="T11" fmla="*/ 9 h 154"/>
              <a:gd name="T12" fmla="*/ 828 w 3056"/>
              <a:gd name="T13" fmla="*/ 12 h 154"/>
              <a:gd name="T14" fmla="*/ 841 w 3056"/>
              <a:gd name="T15" fmla="*/ 13 h 154"/>
              <a:gd name="T16" fmla="*/ 856 w 3056"/>
              <a:gd name="T17" fmla="*/ 17 h 154"/>
              <a:gd name="T18" fmla="*/ 871 w 3056"/>
              <a:gd name="T19" fmla="*/ 18 h 154"/>
              <a:gd name="T20" fmla="*/ 884 w 3056"/>
              <a:gd name="T21" fmla="*/ 22 h 154"/>
              <a:gd name="T22" fmla="*/ 898 w 3056"/>
              <a:gd name="T23" fmla="*/ 24 h 154"/>
              <a:gd name="T24" fmla="*/ 912 w 3056"/>
              <a:gd name="T25" fmla="*/ 28 h 154"/>
              <a:gd name="T26" fmla="*/ 925 w 3056"/>
              <a:gd name="T27" fmla="*/ 31 h 154"/>
              <a:gd name="T28" fmla="*/ 1023 w 3056"/>
              <a:gd name="T29" fmla="*/ 58 h 154"/>
              <a:gd name="T30" fmla="*/ 1129 w 3056"/>
              <a:gd name="T31" fmla="*/ 86 h 154"/>
              <a:gd name="T32" fmla="*/ 1488 w 3056"/>
              <a:gd name="T33" fmla="*/ 92 h 154"/>
              <a:gd name="T34" fmla="*/ 1917 w 3056"/>
              <a:gd name="T35" fmla="*/ 92 h 154"/>
              <a:gd name="T36" fmla="*/ 2027 w 3056"/>
              <a:gd name="T37" fmla="*/ 99 h 154"/>
              <a:gd name="T38" fmla="*/ 0 w 3056"/>
              <a:gd name="T39" fmla="*/ 99 h 1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056" h="154">
                <a:moveTo>
                  <a:pt x="0" y="154"/>
                </a:moveTo>
                <a:lnTo>
                  <a:pt x="374" y="141"/>
                </a:lnTo>
                <a:lnTo>
                  <a:pt x="500" y="113"/>
                </a:lnTo>
                <a:lnTo>
                  <a:pt x="600" y="28"/>
                </a:lnTo>
                <a:lnTo>
                  <a:pt x="718" y="0"/>
                </a:lnTo>
                <a:lnTo>
                  <a:pt x="1226" y="13"/>
                </a:lnTo>
                <a:lnTo>
                  <a:pt x="1249" y="18"/>
                </a:lnTo>
                <a:lnTo>
                  <a:pt x="1269" y="20"/>
                </a:lnTo>
                <a:lnTo>
                  <a:pt x="1290" y="26"/>
                </a:lnTo>
                <a:lnTo>
                  <a:pt x="1313" y="28"/>
                </a:lnTo>
                <a:lnTo>
                  <a:pt x="1333" y="33"/>
                </a:lnTo>
                <a:lnTo>
                  <a:pt x="1354" y="38"/>
                </a:lnTo>
                <a:lnTo>
                  <a:pt x="1374" y="43"/>
                </a:lnTo>
                <a:lnTo>
                  <a:pt x="1395" y="49"/>
                </a:lnTo>
                <a:lnTo>
                  <a:pt x="1544" y="92"/>
                </a:lnTo>
                <a:lnTo>
                  <a:pt x="1702" y="133"/>
                </a:lnTo>
                <a:lnTo>
                  <a:pt x="2243" y="143"/>
                </a:lnTo>
                <a:lnTo>
                  <a:pt x="2889" y="143"/>
                </a:lnTo>
                <a:lnTo>
                  <a:pt x="3056" y="154"/>
                </a:lnTo>
                <a:lnTo>
                  <a:pt x="0" y="154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99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1085" y="2887545"/>
            <a:ext cx="9720072" cy="1499616"/>
          </a:xfrm>
        </p:spPr>
        <p:txBody>
          <a:bodyPr/>
          <a:lstStyle/>
          <a:p>
            <a:r>
              <a:rPr lang="fr-FR" dirty="0" smtClean="0"/>
              <a:t>LES PHASES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9616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4078</TotalTime>
  <Words>1021</Words>
  <Application>Microsoft Office PowerPoint</Application>
  <PresentationFormat>Grand écran</PresentationFormat>
  <Paragraphs>125</Paragraphs>
  <Slides>15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Intégral</vt:lpstr>
      <vt:lpstr>Ingénierie des processus logiciels</vt:lpstr>
      <vt:lpstr>Processus unifié</vt:lpstr>
      <vt:lpstr>UP piloté par les cas d’utilisation</vt:lpstr>
      <vt:lpstr>UP piloté par les cas d’utilisation</vt:lpstr>
      <vt:lpstr>UP Centré sur l’architecture</vt:lpstr>
      <vt:lpstr>UP Centré sur l’architecture</vt:lpstr>
      <vt:lpstr>Fonctionnement</vt:lpstr>
      <vt:lpstr>Fonctionnement</vt:lpstr>
      <vt:lpstr>LES PHASES</vt:lpstr>
      <vt:lpstr>Les phases du processus</vt:lpstr>
      <vt:lpstr>Pré-étude</vt:lpstr>
      <vt:lpstr>Élaboration</vt:lpstr>
      <vt:lpstr>Construction</vt:lpstr>
      <vt:lpstr>Transition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Ingénierie des processus logiciels</dc:title>
  <dc:creator>Compte Microsoft</dc:creator>
  <cp:lastModifiedBy>Compte Microsoft</cp:lastModifiedBy>
  <cp:revision>109</cp:revision>
  <dcterms:created xsi:type="dcterms:W3CDTF">2021-05-06T11:31:59Z</dcterms:created>
  <dcterms:modified xsi:type="dcterms:W3CDTF">2021-05-26T10:23:50Z</dcterms:modified>
</cp:coreProperties>
</file>